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2" r:id="rId7"/>
    <p:sldId id="261" r:id="rId8"/>
    <p:sldId id="260" r:id="rId9"/>
    <p:sldId id="258" r:id="rId10"/>
    <p:sldId id="266" r:id="rId11"/>
    <p:sldId id="265" r:id="rId12"/>
    <p:sldId id="268" r:id="rId13"/>
    <p:sldId id="267" r:id="rId14"/>
    <p:sldId id="269" r:id="rId15"/>
    <p:sldId id="271" r:id="rId16"/>
    <p:sldId id="274" r:id="rId17"/>
    <p:sldId id="277" r:id="rId18"/>
    <p:sldId id="275" r:id="rId19"/>
    <p:sldId id="276" r:id="rId20"/>
    <p:sldId id="270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870171318312933"/>
          <c:y val="3.7172670264740831E-2"/>
          <c:w val="0.70835274226241518"/>
          <c:h val="0.89182281704698629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 CPU</c:v>
                </c:pt>
              </c:strCache>
            </c:strRef>
          </c:tx>
          <c:marker>
            <c:symbol val="none"/>
          </c:marker>
          <c:cat>
            <c:numRef>
              <c:f>Лист1!$A$2:$A$4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25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1.5E-3</c:v>
                </c:pt>
                <c:pt idx="1">
                  <c:v>1.355E-2</c:v>
                </c:pt>
                <c:pt idx="2">
                  <c:v>0.73404499999999995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 GPU</c:v>
                </c:pt>
              </c:strCache>
            </c:strRef>
          </c:tx>
          <c:marker>
            <c:symbol val="none"/>
          </c:marker>
          <c:cat>
            <c:numRef>
              <c:f>Лист1!$A$2:$A$4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25</c:v>
                </c:pt>
              </c:numCache>
            </c:num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2.2000000000000001E-4</c:v>
                </c:pt>
                <c:pt idx="1">
                  <c:v>0</c:v>
                </c:pt>
                <c:pt idx="2">
                  <c:v>1.4319999999999999E-3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5287640"/>
        <c:axId val="215292736"/>
      </c:lineChart>
      <c:catAx>
        <c:axId val="215287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5292736"/>
        <c:crosses val="autoZero"/>
        <c:auto val="1"/>
        <c:lblAlgn val="ctr"/>
        <c:lblOffset val="100"/>
        <c:noMultiLvlLbl val="0"/>
      </c:catAx>
      <c:valAx>
        <c:axId val="215292736"/>
        <c:scaling>
          <c:logBase val="2"/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52876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Лист1!$D$1</c:f>
              <c:strCache>
                <c:ptCount val="1"/>
                <c:pt idx="0">
                  <c:v>2 GPU</c:v>
                </c:pt>
              </c:strCache>
            </c:strRef>
          </c:tx>
          <c:marker>
            <c:symbol val="none"/>
          </c:marker>
          <c:cat>
            <c:numRef>
              <c:f>Лист1!$A$2:$A$4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25</c:v>
                </c:pt>
              </c:numCache>
            </c:numRef>
          </c:cat>
          <c:val>
            <c:numRef>
              <c:f>Лист1!$D$2:$D$4</c:f>
              <c:numCache>
                <c:formatCode>General</c:formatCode>
                <c:ptCount val="3"/>
                <c:pt idx="0">
                  <c:v>6.8181818181818183</c:v>
                </c:pt>
                <c:pt idx="1">
                  <c:v>27.653061224489797</c:v>
                </c:pt>
                <c:pt idx="2">
                  <c:v>512.60125698324021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5285288"/>
        <c:axId val="215285680"/>
      </c:lineChart>
      <c:catAx>
        <c:axId val="215285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5285680"/>
        <c:crosses val="autoZero"/>
        <c:auto val="1"/>
        <c:lblAlgn val="ctr"/>
        <c:lblOffset val="100"/>
        <c:noMultiLvlLbl val="0"/>
      </c:catAx>
      <c:valAx>
        <c:axId val="215285680"/>
        <c:scaling>
          <c:logBase val="2"/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5285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870172014382696"/>
          <c:y val="3.6141885280251709E-2"/>
          <c:w val="0.70835274226241518"/>
          <c:h val="0.89182281704698629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 CPU</c:v>
                </c:pt>
              </c:strCache>
            </c:strRef>
          </c:tx>
          <c:marker>
            <c:symbol val="none"/>
          </c:marker>
          <c:cat>
            <c:numRef>
              <c:f>Лист1!$A$2:$A$4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25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1.7399999999999999E-2</c:v>
                </c:pt>
                <c:pt idx="1">
                  <c:v>1.7267100000000001E-2</c:v>
                </c:pt>
                <c:pt idx="2">
                  <c:v>0.87492999999999999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 GPU</c:v>
                </c:pt>
              </c:strCache>
            </c:strRef>
          </c:tx>
          <c:marker>
            <c:symbol val="none"/>
          </c:marker>
          <c:cat>
            <c:numRef>
              <c:f>Лист1!$A$2:$A$4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25</c:v>
                </c:pt>
              </c:numCache>
            </c:num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1.8E-3</c:v>
                </c:pt>
                <c:pt idx="1">
                  <c:v>3.8649999999999999E-3</c:v>
                </c:pt>
                <c:pt idx="2">
                  <c:v>1.33061E-2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925368"/>
        <c:axId val="190926936"/>
      </c:lineChart>
      <c:catAx>
        <c:axId val="190925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90926936"/>
        <c:crosses val="autoZero"/>
        <c:auto val="1"/>
        <c:lblAlgn val="ctr"/>
        <c:lblOffset val="100"/>
        <c:noMultiLvlLbl val="0"/>
      </c:catAx>
      <c:valAx>
        <c:axId val="190926936"/>
        <c:scaling>
          <c:logBase val="2"/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09253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Лист1!$D$1</c:f>
              <c:strCache>
                <c:ptCount val="1"/>
                <c:pt idx="0">
                  <c:v>2 GPU</c:v>
                </c:pt>
              </c:strCache>
            </c:strRef>
          </c:tx>
          <c:marker>
            <c:symbol val="none"/>
          </c:marker>
          <c:cat>
            <c:numRef>
              <c:f>Лист1!$A$2:$A$4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25</c:v>
                </c:pt>
              </c:numCache>
            </c:numRef>
          </c:cat>
          <c:val>
            <c:numRef>
              <c:f>Лист1!$D$2:$D$4</c:f>
              <c:numCache>
                <c:formatCode>General</c:formatCode>
                <c:ptCount val="3"/>
                <c:pt idx="0">
                  <c:v>2.2307692307692308</c:v>
                </c:pt>
                <c:pt idx="1">
                  <c:v>4.467554980595084</c:v>
                </c:pt>
                <c:pt idx="2">
                  <c:v>65.754052652542825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6222544"/>
        <c:axId val="366217840"/>
      </c:lineChart>
      <c:catAx>
        <c:axId val="366222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66217840"/>
        <c:crosses val="autoZero"/>
        <c:auto val="1"/>
        <c:lblAlgn val="ctr"/>
        <c:lblOffset val="100"/>
        <c:noMultiLvlLbl val="0"/>
      </c:catAx>
      <c:valAx>
        <c:axId val="366217840"/>
        <c:scaling>
          <c:logBase val="2"/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6222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870171318312933"/>
          <c:y val="3.7172670264740831E-2"/>
          <c:w val="0.70835274226241518"/>
          <c:h val="0.89182281704698629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Річардсон</c:v>
                </c:pt>
              </c:strCache>
            </c:strRef>
          </c:tx>
          <c:marker>
            <c:symbol val="none"/>
          </c:marker>
          <c:cat>
            <c:numRef>
              <c:f>Лист1!$A$2:$A$4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25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26</c:v>
                </c:pt>
                <c:pt idx="1">
                  <c:v>60</c:v>
                </c:pt>
                <c:pt idx="2">
                  <c:v>178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Релаксації</c:v>
                </c:pt>
              </c:strCache>
            </c:strRef>
          </c:tx>
          <c:marker>
            <c:symbol val="none"/>
          </c:marker>
          <c:cat>
            <c:numRef>
              <c:f>Лист1!$A$2:$A$4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25</c:v>
                </c:pt>
              </c:numCache>
            </c:num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45</c:v>
                </c:pt>
                <c:pt idx="1">
                  <c:v>94</c:v>
                </c:pt>
                <c:pt idx="2">
                  <c:v>242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6218624"/>
        <c:axId val="366223328"/>
      </c:lineChart>
      <c:catAx>
        <c:axId val="366218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66223328"/>
        <c:crosses val="autoZero"/>
        <c:auto val="1"/>
        <c:lblAlgn val="ctr"/>
        <c:lblOffset val="100"/>
        <c:noMultiLvlLbl val="0"/>
      </c:catAx>
      <c:valAx>
        <c:axId val="366223328"/>
        <c:scaling>
          <c:logBase val="2"/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62186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945688411465122"/>
          <c:y val="0.25675068128445666"/>
          <c:w val="0.19054311588534878"/>
          <c:h val="0.2951110776224742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BE48-2921-42A0-B7CC-A4AB9D0654B1}" type="datetimeFigureOut">
              <a:rPr lang="ru-RU" smtClean="0"/>
              <a:pPr/>
              <a:t>22.06.2015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EDA-2EB7-4699-BE1F-76050DBABD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15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BE48-2921-42A0-B7CC-A4AB9D0654B1}" type="datetimeFigureOut">
              <a:rPr lang="ru-RU" smtClean="0"/>
              <a:pPr/>
              <a:t>22.06.2015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EDA-2EB7-4699-BE1F-76050DBABD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59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BE48-2921-42A0-B7CC-A4AB9D0654B1}" type="datetimeFigureOut">
              <a:rPr lang="ru-RU" smtClean="0"/>
              <a:pPr/>
              <a:t>22.06.2015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EDA-2EB7-4699-BE1F-76050DBABD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77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BE48-2921-42A0-B7CC-A4AB9D0654B1}" type="datetimeFigureOut">
              <a:rPr lang="ru-RU" smtClean="0"/>
              <a:pPr/>
              <a:t>22.06.2015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EDA-2EB7-4699-BE1F-76050DBABD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18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BE48-2921-42A0-B7CC-A4AB9D0654B1}" type="datetimeFigureOut">
              <a:rPr lang="ru-RU" smtClean="0"/>
              <a:pPr/>
              <a:t>22.06.2015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EDA-2EB7-4699-BE1F-76050DBABD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60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BE48-2921-42A0-B7CC-A4AB9D0654B1}" type="datetimeFigureOut">
              <a:rPr lang="ru-RU" smtClean="0"/>
              <a:pPr/>
              <a:t>22.06.2015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EDA-2EB7-4699-BE1F-76050DBABD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42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BE48-2921-42A0-B7CC-A4AB9D0654B1}" type="datetimeFigureOut">
              <a:rPr lang="ru-RU" smtClean="0"/>
              <a:pPr/>
              <a:t>22.06.2015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EDA-2EB7-4699-BE1F-76050DBABD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0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BE48-2921-42A0-B7CC-A4AB9D0654B1}" type="datetimeFigureOut">
              <a:rPr lang="ru-RU" smtClean="0"/>
              <a:pPr/>
              <a:t>22.06.2015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EDA-2EB7-4699-BE1F-76050DBABD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08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BE48-2921-42A0-B7CC-A4AB9D0654B1}" type="datetimeFigureOut">
              <a:rPr lang="ru-RU" smtClean="0"/>
              <a:pPr/>
              <a:t>22.06.2015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EDA-2EB7-4699-BE1F-76050DBABD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60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BE48-2921-42A0-B7CC-A4AB9D0654B1}" type="datetimeFigureOut">
              <a:rPr lang="ru-RU" smtClean="0"/>
              <a:pPr/>
              <a:t>22.06.2015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EDA-2EB7-4699-BE1F-76050DBABD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75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BE48-2921-42A0-B7CC-A4AB9D0654B1}" type="datetimeFigureOut">
              <a:rPr lang="ru-RU" smtClean="0"/>
              <a:pPr/>
              <a:t>22.06.2015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EDA-2EB7-4699-BE1F-76050DBABD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6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EBE48-2921-42A0-B7CC-A4AB9D0654B1}" type="datetimeFigureOut">
              <a:rPr lang="ru-RU" smtClean="0"/>
              <a:pPr/>
              <a:t>22.06.2015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F2EDA-2EB7-4699-BE1F-76050DBABD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74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235570" y="1500860"/>
            <a:ext cx="9378462" cy="63767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2708030" y="1066800"/>
            <a:ext cx="89212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/>
              <a:t> 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Паралельні обчислення у методі </a:t>
            </a:r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«сіток» розв’язання 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еліптичних рівнянь на комп’ютері гібридної архітектури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913077" y="4079631"/>
            <a:ext cx="42789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 бакалаврської роботи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доктор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фіз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.-мат. наук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Хіміч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Олександр Михайлович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Оленченко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Ілля Андрійович</a:t>
            </a:r>
            <a:r>
              <a:rPr lang="uk-UA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218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72553" y="3880489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64122" y="363416"/>
            <a:ext cx="1152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</a:t>
            </a:r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endParaRPr lang="uk-UA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алгоритмів ітераційних методів</a:t>
            </a:r>
            <a:endParaRPr lang="ru-RU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26" y="712667"/>
            <a:ext cx="4219575" cy="1076325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2407630" y="1541802"/>
            <a:ext cx="7615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методів та вибір оптимальних для досліджень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64122" y="2494173"/>
            <a:ext cx="436722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 верхньої релаксації</a:t>
            </a:r>
            <a:r>
              <a:rPr kumimoji="0" lang="uk-UA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7" name="Рисунок 5" descr="\frac{(D+\omega L)(x^{(s+1)}-x^{(s)})}{\omega}+Ax^{(s)}=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93" y="3353100"/>
            <a:ext cx="5090777" cy="77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051538" y="33238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4" name="Рисунок 23" descr="\omega_{opt}=\frac {2}{1+\sqrt{1-\rho^2(D^{-1}(R+L))}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93" y="4530819"/>
            <a:ext cx="4333538" cy="787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Рисунок 24" descr="http://old.math.tsu.ru/EEResources/cm/text/5.files/image407.gif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062" y="3276275"/>
            <a:ext cx="3329890" cy="6042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6940062" y="2491331"/>
            <a:ext cx="308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Річардсона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Рисунок 26" descr="$ \tau_j = \left[{\frac{{L + l}}{2} + \frac{{L - l}}{2} \cos \frac{{{\pi}(2j - 1)}}{{2i}}}\right]^{- 1}, j = 1, 2, \ldots , i.  $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062" y="4494321"/>
            <a:ext cx="5135382" cy="581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45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2212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64122" y="363416"/>
            <a:ext cx="1152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3</a:t>
            </a:r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Паралельні </a:t>
            </a:r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алгоритми та чисельні експерименти</a:t>
            </a:r>
            <a:endParaRPr lang="ru-RU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26" y="712667"/>
            <a:ext cx="4219575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3536" y="1543664"/>
            <a:ext cx="622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Річардсона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385" y="2090825"/>
            <a:ext cx="109845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Задаємо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початкове наближення у кожну підобласть. Вводимо в кожний ПП величину бажаної похибки, який детермінує закінчення ітеративного процесу. Обчислюємо і зберігаємо в усіх ПП вектор оптимальних параметрів.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кожному ПП у вузлах сітки одночасно й незалежно знаходимо наступну ітерацію. На цьому ж кроці перевіряємо умову закінчення процесу. Якщо воно не виконується то переходимо на наступний крок.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Послідовно встановлюємо два рази зв’язок між ПП таким чином, щоб у результаті цього ПП, який містить у собі сусідні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підобласті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з’єдналися кожен раз попарно між собою. Після кожного такту встановлюємо зв’язок між ПП щоб вони обмінялися додатковими значеннями.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147646" y="5060655"/>
                <a:ext cx="6096000" cy="150868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228600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𝑀𝑄𝑡</m:t>
                          </m:r>
                        </m:num>
                        <m:den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𝑝</m:t>
                          </m:r>
                        </m:den>
                      </m:f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+4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+2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=[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 </m:t>
                          </m:r>
                          <m:f>
                            <m:f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sSub>
                                <m:sSub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𝑀𝑄</m:t>
                              </m:r>
                            </m:den>
                          </m:f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646" y="5060655"/>
                <a:ext cx="6096000" cy="15086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8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72553" y="3868767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64122" y="363416"/>
            <a:ext cx="1152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3</a:t>
            </a:r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Паралельні </a:t>
            </a:r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алгоритми та чисельні експерименти</a:t>
            </a:r>
            <a:endParaRPr lang="ru-RU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26" y="712667"/>
            <a:ext cx="4219575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3536" y="1543664"/>
            <a:ext cx="622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 верхніх релаксацій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57430"/>
              </p:ext>
            </p:extLst>
          </p:nvPr>
        </p:nvGraphicFramePr>
        <p:xfrm>
          <a:off x="3042138" y="3478226"/>
          <a:ext cx="6301155" cy="2286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60231"/>
                <a:gridCol w="1260231"/>
                <a:gridCol w="1260231"/>
                <a:gridCol w="1260231"/>
                <a:gridCol w="1260231"/>
              </a:tblGrid>
              <a:tr h="3672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3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4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5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72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2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3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4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5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6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72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3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4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5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6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7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72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4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5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6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7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8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72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5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6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7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8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9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213336" y="2190116"/>
            <a:ext cx="114358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Аби надати максимальну паралелізацію такому доволі послідовному алгоритму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розв’язувати вузли діагоналями, які проходять наступним чином: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34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0489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64122" y="363416"/>
            <a:ext cx="1152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3</a:t>
            </a:r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Паралельні </a:t>
            </a:r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алгоритми та чисельні експерименти</a:t>
            </a:r>
            <a:endParaRPr lang="ru-RU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26" y="712667"/>
            <a:ext cx="4219575" cy="1076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3536" y="1543664"/>
            <a:ext cx="622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 верхніх релаксацій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791939"/>
              </p:ext>
            </p:extLst>
          </p:nvPr>
        </p:nvGraphicFramePr>
        <p:xfrm>
          <a:off x="3128962" y="3201194"/>
          <a:ext cx="5934075" cy="2286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86815"/>
                <a:gridCol w="1186815"/>
                <a:gridCol w="1186815"/>
                <a:gridCol w="1186815"/>
                <a:gridCol w="118681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5*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4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4*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3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3*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4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4*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3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3*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4*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3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3*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2*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3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3*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2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2*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3*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2*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1*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109055" y="2240884"/>
            <a:ext cx="976642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тримаємо хвильовий ефект, що надає нам дуже гарну оптимізацію. 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Хвилі такого процесу будуть виглядати наступним чином:</a:t>
            </a:r>
            <a:endParaRPr kumimoji="0" lang="uk-UA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816226" y="5873259"/>
                <a:ext cx="1212319" cy="659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𝑀𝑄𝑡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226" y="5873259"/>
                <a:ext cx="1212319" cy="6594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7560510" y="5955322"/>
                <a:ext cx="21461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510" y="5955322"/>
                <a:ext cx="214619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1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72553" y="3868767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64122" y="363416"/>
            <a:ext cx="1152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3</a:t>
            </a:r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Паралельні </a:t>
            </a:r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алгоритми та чисельні експерименти</a:t>
            </a:r>
            <a:endParaRPr lang="ru-RU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26" y="712667"/>
            <a:ext cx="4219575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3536" y="1543664"/>
            <a:ext cx="622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Чисельні </a:t>
            </a:r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експерименти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993140"/>
              </p:ext>
            </p:extLst>
          </p:nvPr>
        </p:nvGraphicFramePr>
        <p:xfrm>
          <a:off x="1652955" y="2286151"/>
          <a:ext cx="8546125" cy="2847792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220875"/>
                <a:gridCol w="1361286"/>
                <a:gridCol w="1080464"/>
                <a:gridCol w="1220875"/>
                <a:gridCol w="1220875"/>
                <a:gridCol w="1220875"/>
                <a:gridCol w="1220875"/>
              </a:tblGrid>
              <a:tr h="6211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Весь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Головний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Весь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Головний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Весь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Головний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06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Кроків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10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10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25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25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06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Р. о.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0,0024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0,0015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0,032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0,01355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6,6208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0,734045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06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Р. б.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2,68285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0,00022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2,82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0,00049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8,8451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0,001432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06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ВР. о.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0,00371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0,002825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0,0848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0,01747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33,426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0,255193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3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ВР. б.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2,62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0,004013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2,7037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0,0211276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37,4154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0,87655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/>
          <p:nvPr/>
        </p:nvGraphicFramePr>
        <p:xfrm>
          <a:off x="1806917" y="1859150"/>
          <a:ext cx="8209280" cy="3753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Часи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методу Р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чардсона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архітектурах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0489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/>
          <p:nvPr/>
        </p:nvGraphicFramePr>
        <p:xfrm>
          <a:off x="1891322" y="1816947"/>
          <a:ext cx="8209280" cy="3753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Прискорення отримані для методу </a:t>
            </a:r>
            <a:r>
              <a:rPr lang="uk-UA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Річардсона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72553" y="3868767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/>
          <p:nvPr>
            <p:extLst>
              <p:ext uri="{D42A27DB-BD31-4B8C-83A1-F6EECF244321}">
                <p14:modId xmlns:p14="http://schemas.microsoft.com/office/powerpoint/2010/main" val="3265241327"/>
              </p:ext>
            </p:extLst>
          </p:nvPr>
        </p:nvGraphicFramePr>
        <p:xfrm>
          <a:off x="1230924" y="1197331"/>
          <a:ext cx="8432042" cy="3860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137138" y="90825"/>
            <a:ext cx="9527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Часи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методу Р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чардсона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архітектурах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0489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72553" y="3868767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3" name="Диаграмма 2"/>
          <p:cNvGraphicFramePr/>
          <p:nvPr>
            <p:extLst>
              <p:ext uri="{D42A27DB-BD31-4B8C-83A1-F6EECF244321}">
                <p14:modId xmlns:p14="http://schemas.microsoft.com/office/powerpoint/2010/main" val="1357647339"/>
              </p:ext>
            </p:extLst>
          </p:nvPr>
        </p:nvGraphicFramePr>
        <p:xfrm>
          <a:off x="2391448" y="1804866"/>
          <a:ext cx="7362208" cy="3365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Заголовок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Прискорення отримані для методу Релаксацій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0489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Заголовок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Залежність кількості ітерацій від кількості кроків у методах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2025595004"/>
              </p:ext>
            </p:extLst>
          </p:nvPr>
        </p:nvGraphicFramePr>
        <p:xfrm>
          <a:off x="838200" y="1472564"/>
          <a:ext cx="9527566" cy="3486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72553" y="3845320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480646" y="175846"/>
            <a:ext cx="1116036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uk-UA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роботи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отримання результату оптимізації за допомогою паралельних обчислень та презентація методів паралельних алгоритмів для таких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</a:p>
          <a:p>
            <a:pPr algn="just"/>
            <a:endParaRPr lang="uk-U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 роботи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зумовлена нестримним рухом технологій з плином часу. Таким чином на вже розв’язані задачі можна подивитися під іншим кутом, а саме використання гібридних комп’ютерів для розв’язання диференціальних рівнянь. Значна частина прикладних задач зводиться до математичних моделей, які описуються системами лінійних алгебраїчних рівнянь (СЛАР) з розрідженими матрицями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888" y="1378560"/>
            <a:ext cx="42195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5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35540" y="-99571"/>
            <a:ext cx="8686800" cy="5228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Прямоугольник 6"/>
          <p:cNvSpPr/>
          <p:nvPr/>
        </p:nvSpPr>
        <p:spPr>
          <a:xfrm>
            <a:off x="2593282" y="2967335"/>
            <a:ext cx="700544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ru-RU" sz="8000" b="0" cap="none" spc="0" dirty="0" smtClean="0">
                <a:ln w="0"/>
                <a:solidFill>
                  <a:schemeClr val="tx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Дякую за увагу!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14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3774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64122" y="363416"/>
            <a:ext cx="1152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1. </a:t>
            </a:r>
          </a:p>
          <a:p>
            <a:pPr algn="ctr"/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Огляд </a:t>
            </a:r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 паралельних комп’ютерів  та засобів </a:t>
            </a:r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паралелізації</a:t>
            </a:r>
            <a:endParaRPr lang="ru-RU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26" y="712667"/>
            <a:ext cx="4219575" cy="1076325"/>
          </a:xfrm>
          <a:prstGeom prst="rect">
            <a:avLst/>
          </a:prstGeom>
        </p:spPr>
      </p:pic>
      <p:pic>
        <p:nvPicPr>
          <p:cNvPr id="6" name="Рисунок 5" descr="https://upload.wikimedia.org/wikipedia/commons/thumb/c/c6/MIMD.svg/640px-MIMD.svg.png?143207301312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54" y="2077429"/>
            <a:ext cx="3882537" cy="357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https://upload.wikimedia.org/wikipedia/commons/thumb/2/21/SIMD.svg/640px-SIMD.svg.png?143207297746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093" y="2138243"/>
            <a:ext cx="4044462" cy="3511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120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72553" y="3845320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316522" y="1699846"/>
            <a:ext cx="105273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Програмно-апаратні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архітектури графічних процесорів, за допомогою яких можливо використати повну потужність гібридного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комп’ютера: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122" y="363416"/>
            <a:ext cx="1152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1. </a:t>
            </a:r>
          </a:p>
          <a:p>
            <a:pPr algn="ctr"/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Огляд </a:t>
            </a:r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 паралельних комп’ютерів  та засобів </a:t>
            </a:r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паралелізації</a:t>
            </a:r>
            <a:endParaRPr lang="ru-RU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26" y="712667"/>
            <a:ext cx="4219575" cy="1076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55476" y="3590274"/>
            <a:ext cx="64828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NVidia CUDA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 Stream Technology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19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0827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64122" y="363416"/>
            <a:ext cx="1152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1. </a:t>
            </a:r>
          </a:p>
          <a:p>
            <a:pPr algn="ctr"/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Огляд </a:t>
            </a:r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 паралельних комп’ютерів  та засобів </a:t>
            </a:r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паралелізації</a:t>
            </a:r>
            <a:endParaRPr lang="ru-RU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26" y="712667"/>
            <a:ext cx="4219575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0677" y="1441938"/>
            <a:ext cx="4085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Технологія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CUDA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69" y="1342499"/>
            <a:ext cx="2421131" cy="14950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60330" y="2527277"/>
            <a:ext cx="77313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CUDA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обчислень для звичайних цілей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Збереження продуктивності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CUDA C/C++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мова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Заснований на стандартизованому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Малий набір доповнень для включення можливостей гетерогенного програмування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Чітке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управління пристроями, пам’яттю.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72553" y="3845320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64122" y="363416"/>
            <a:ext cx="1152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1. </a:t>
            </a:r>
          </a:p>
          <a:p>
            <a:pPr algn="ctr"/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Огляд </a:t>
            </a:r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 паралельних комп’ютерів  та засобів </a:t>
            </a:r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паралелізації</a:t>
            </a:r>
            <a:endParaRPr lang="ru-RU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26" y="712667"/>
            <a:ext cx="4219575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6226" y="1551605"/>
            <a:ext cx="4583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Технологія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uk-UA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41" y="2370462"/>
            <a:ext cx="3733436" cy="34845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519" y="3388120"/>
            <a:ext cx="3562326" cy="12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8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5659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164122" y="363416"/>
            <a:ext cx="1152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</a:t>
            </a:r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endParaRPr lang="uk-UA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алгоритмів ітераційних методів</a:t>
            </a:r>
            <a:endParaRPr lang="ru-RU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26" y="712667"/>
            <a:ext cx="4219575" cy="1076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6708" y="1543664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властивості та метрики паралельних алгоритмів</a:t>
            </a: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6450" y="2374661"/>
                <a:ext cx="5879126" cy="1875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К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п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Т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Т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р</m:t>
                              </m:r>
                            </m:sub>
                          </m:sSub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                             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К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е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п</m:t>
                              </m:r>
                            </m:sub>
                          </m:sSub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р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Де р−кількість процесорів на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𝑀𝐼𝑀𝐷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машині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Т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р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−час роз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в</m:t>
                          </m:r>
                        </m:e>
                        <m:sup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uk-UA" i="1">
                          <a:latin typeface="Cambria Math" panose="02040503050406030204" pitchFamily="18" charset="0"/>
                        </a:rPr>
                        <m:t>язання на р−процесорах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Т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−час роз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в</m:t>
                          </m:r>
                        </m:e>
                        <m:sup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uk-UA" i="1">
                          <a:latin typeface="Cambria Math" panose="02040503050406030204" pitchFamily="18" charset="0"/>
                        </a:rPr>
                        <m:t>язання на 1−процесорній ЕОМ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450" y="2374661"/>
                <a:ext cx="5879126" cy="18758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52444" y="4098159"/>
                <a:ext cx="5588974" cy="2417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Ціна алгоритма: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р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=р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Т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р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Якість: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р</m:t>
                              </m:r>
                            </m:sub>
                          </m:sSub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Т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р</m:t>
                              </m:r>
                            </m:sub>
                          </m:sSub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Т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р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Т</m:t>
                                  </m:r>
                                </m:e>
                                <m:sup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−час обміну одним машинним словом між ПП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с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−час встановлення з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в</m:t>
                          </m:r>
                        </m:e>
                        <m:sup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uk-UA" i="1">
                          <a:latin typeface="Cambria Math" panose="02040503050406030204" pitchFamily="18" charset="0"/>
                        </a:rPr>
                        <m:t>язку між ПП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0 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444" y="4098159"/>
                <a:ext cx="5588974" cy="24177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0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72553" y="3845320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64122" y="363416"/>
            <a:ext cx="1152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</a:t>
            </a:r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endParaRPr lang="uk-UA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алгоритмів ітераційних методів</a:t>
            </a:r>
            <a:endParaRPr lang="ru-RU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26" y="712667"/>
            <a:ext cx="4219575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136" y="1558159"/>
            <a:ext cx="1139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модельної задачі та впорядкування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93629" y="2383570"/>
                <a:ext cx="8768861" cy="2844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 якості модельної розглядаємо задачу для самоспряжених рівнянь другого порядку в прямокутнику з заданими граничними умовами</a:t>
                </a:r>
                <a:r>
                  <a:rPr lang="uk-UA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8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629" y="2383570"/>
                <a:ext cx="8768861" cy="2844625"/>
              </a:xfrm>
              <a:prstGeom prst="rect">
                <a:avLst/>
              </a:prstGeom>
              <a:blipFill rotWithShape="0">
                <a:blip r:embed="rId4"/>
                <a:stretch>
                  <a:fillRect l="-1042" t="-1713" r="-1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699843" y="6067863"/>
            <a:ext cx="8452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Розглядаємо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два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впорядкування: природне та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червоно-чорне.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94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2212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64122" y="363416"/>
            <a:ext cx="1152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</a:t>
            </a:r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endParaRPr lang="uk-UA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алгоритмів ітераційних методів</a:t>
            </a:r>
            <a:endParaRPr lang="ru-RU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26" y="712667"/>
            <a:ext cx="4219575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8092" y="1543664"/>
            <a:ext cx="9777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методів та вибір оптимальних для досліджень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8647" y="2005329"/>
            <a:ext cx="65180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Умови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обирання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методу: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Ітеративний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 розпаралелювання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 пошуку наближеного розв’язку з деякою точністю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Збіжність методу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Схильність до розріджених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матриць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Серед розглянутих, були наступні методи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Якобі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Гауса-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Зейделя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релаксацій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Річардсона (явний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Чебишевський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37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655</Words>
  <Application>Microsoft Office PowerPoint</Application>
  <PresentationFormat>Широкоэкранный</PresentationFormat>
  <Paragraphs>192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Часи виконання методу Річардсона на різних архітектурах</vt:lpstr>
      <vt:lpstr>Прискорення отримані для методу Річардсона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Оленченко</dc:creator>
  <cp:lastModifiedBy>Илья Оленченко</cp:lastModifiedBy>
  <cp:revision>17</cp:revision>
  <dcterms:created xsi:type="dcterms:W3CDTF">2015-06-21T13:05:59Z</dcterms:created>
  <dcterms:modified xsi:type="dcterms:W3CDTF">2015-06-21T21:33:22Z</dcterms:modified>
</cp:coreProperties>
</file>