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charts/chart1.xml" ContentType="application/vnd.openxmlformats-officedocument.drawingml.chart+xml"/>
  <Override PartName="/ppt/charts/chart2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559485"/>
          <c:y val="0.0406877"/>
          <c:w val="0.577859"/>
          <c:h val="0.88095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CPU</c:v>
                </c:pt>
              </c:strCache>
            </c:strRef>
          </c:tx>
          <c:spPr>
            <a:solidFill>
              <a:srgbClr val="9999FF"/>
            </a:solidFill>
            <a:ln w="12700" cap="flat">
              <a:solidFill>
                <a:srgbClr val="33CCCC"/>
              </a:solidFill>
              <a:prstDash val="solid"/>
              <a:round/>
            </a:ln>
            <a:effectLst/>
          </c:spPr>
          <c:marker>
            <c:symbol val="none"/>
            <c:size val="4"/>
            <c:spPr>
              <a:solidFill>
                <a:srgbClr val="9999FF"/>
              </a:solidFill>
              <a:ln w="12700" cap="flat">
                <a:solidFill>
                  <a:srgbClr val="33CCCC"/>
                </a:solidFill>
                <a:prstDash val="solid"/>
                <a:round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5</c:v>
                </c:pt>
                <c:pt idx="1">
                  <c:v>10</c:v>
                </c:pt>
                <c:pt idx="2">
                  <c:v>25</c:v>
                </c:pt>
              </c:strCache>
            </c:strRef>
          </c:cat>
          <c:val>
            <c:numRef>
              <c:f>Sheet1!$B$2:$B$4</c:f>
              <c:numCache>
                <c:ptCount val="3"/>
                <c:pt idx="0">
                  <c:v>0.150000</c:v>
                </c:pt>
                <c:pt idx="1">
                  <c:v>1.355000</c:v>
                </c:pt>
                <c:pt idx="2">
                  <c:v>7.340450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 CPU+ 1 GPU</c:v>
                </c:pt>
              </c:strCache>
            </c:strRef>
          </c:tx>
          <c:spPr>
            <a:solidFill>
              <a:srgbClr val="993366"/>
            </a:solidFill>
            <a:ln w="12700" cap="flat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  <c:size val="4"/>
            <c:spPr>
              <a:solidFill>
                <a:srgbClr val="993366"/>
              </a:solidFill>
              <a:ln w="12700" cap="flat">
                <a:solidFill>
                  <a:srgbClr val="FF6600"/>
                </a:solidFill>
                <a:prstDash val="solid"/>
                <a:round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5</c:v>
                </c:pt>
                <c:pt idx="1">
                  <c:v>10</c:v>
                </c:pt>
                <c:pt idx="2">
                  <c:v>25</c:v>
                </c:pt>
              </c:strCache>
            </c:strRef>
          </c:cat>
          <c:val>
            <c:numRef>
              <c:f>Sheet1!$C$2:$C$4</c:f>
              <c:numCache>
                <c:ptCount val="3"/>
                <c:pt idx="0">
                  <c:v>0.022000</c:v>
                </c:pt>
                <c:pt idx="1">
                  <c:v>0.049000</c:v>
                </c:pt>
                <c:pt idx="2">
                  <c:v>0.143200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08080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logBase val="10"/>
          <c:orientation val="minMax"/>
        </c:scaling>
        <c:delete val="0"/>
        <c:axPos val="l"/>
        <c:majorGridlines>
          <c:spPr>
            <a:ln w="12700" cap="flat">
              <a:solidFill>
                <a:srgbClr val="808080"/>
              </a:solidFill>
              <a:prstDash val="solid"/>
              <a:round/>
            </a:ln>
          </c:spPr>
        </c:majorGridlines>
        <c:numFmt formatCode="0.###" sourceLinked="0"/>
        <c:majorTickMark val="out"/>
        <c:minorTickMark val="none"/>
        <c:tickLblPos val="nextTo"/>
        <c:spPr>
          <a:ln w="12700" cap="flat">
            <a:solidFill>
              <a:srgbClr val="808080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</c:valAx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689538"/>
          <c:y val="0.181682"/>
          <c:w val="0.310462"/>
          <c:h val="0.0656877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000" u="none">
              <a:solidFill>
                <a:srgbClr val="000000"/>
              </a:solidFill>
              <a:latin typeface="Calibri"/>
            </a:defRPr>
          </a:pPr>
        </a:p>
      </c:txPr>
    </c:legend>
    <c:plotVisOnly val="1"/>
    <c:dispBlanksAs val="gap"/>
  </c:chart>
  <c:spPr>
    <a:solidFill>
      <a:srgbClr val="FFFFFF"/>
    </a:solidFill>
    <a:ln w="12700" cap="flat">
      <a:solidFill>
        <a:srgbClr val="808080"/>
      </a:solidFill>
      <a:prstDash val="solid"/>
      <a:round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684721"/>
          <c:y val="0.0392326"/>
          <c:w val="0.683929"/>
          <c:h val="0.88476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CPU</c:v>
                </c:pt>
              </c:strCache>
            </c:strRef>
          </c:tx>
          <c:spPr>
            <a:solidFill>
              <a:srgbClr val="9999FF"/>
            </a:solidFill>
            <a:ln w="12700" cap="flat">
              <a:solidFill>
                <a:srgbClr val="33CCCC"/>
              </a:solidFill>
              <a:prstDash val="solid"/>
              <a:round/>
            </a:ln>
            <a:effectLst/>
          </c:spPr>
          <c:marker>
            <c:symbol val="none"/>
            <c:size val="4"/>
            <c:spPr>
              <a:solidFill>
                <a:srgbClr val="9999FF"/>
              </a:solidFill>
              <a:ln w="12700" cap="flat">
                <a:solidFill>
                  <a:srgbClr val="33CCCC"/>
                </a:solidFill>
                <a:prstDash val="solid"/>
                <a:round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5</c:v>
                </c:pt>
                <c:pt idx="1">
                  <c:v>10</c:v>
                </c:pt>
                <c:pt idx="2">
                  <c:v>25</c:v>
                </c:pt>
              </c:strCache>
            </c:strRef>
          </c:cat>
          <c:val>
            <c:numRef>
              <c:f>Sheet1!$B$2:$B$4</c:f>
              <c:numCache>
                <c:ptCount val="3"/>
                <c:pt idx="0">
                  <c:v>0.017400</c:v>
                </c:pt>
                <c:pt idx="1">
                  <c:v>0.017267</c:v>
                </c:pt>
                <c:pt idx="2">
                  <c:v>0.874930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 CPU+ 1 GPU</c:v>
                </c:pt>
              </c:strCache>
            </c:strRef>
          </c:tx>
          <c:spPr>
            <a:solidFill>
              <a:srgbClr val="993366"/>
            </a:solidFill>
            <a:ln w="12700" cap="flat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  <c:size val="4"/>
            <c:spPr>
              <a:solidFill>
                <a:srgbClr val="993366"/>
              </a:solidFill>
              <a:ln w="12700" cap="flat">
                <a:solidFill>
                  <a:srgbClr val="FF6600"/>
                </a:solidFill>
                <a:prstDash val="solid"/>
                <a:round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5</c:v>
                </c:pt>
                <c:pt idx="1">
                  <c:v>10</c:v>
                </c:pt>
                <c:pt idx="2">
                  <c:v>25</c:v>
                </c:pt>
              </c:strCache>
            </c:strRef>
          </c:cat>
          <c:val>
            <c:numRef>
              <c:f>Sheet1!$C$2:$C$4</c:f>
              <c:numCache>
                <c:ptCount val="3"/>
                <c:pt idx="0">
                  <c:v>0.001800</c:v>
                </c:pt>
                <c:pt idx="1">
                  <c:v>0.003865</c:v>
                </c:pt>
                <c:pt idx="2">
                  <c:v>0.013306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 CPU</c:v>
                </c:pt>
              </c:strCache>
            </c:strRef>
          </c:tx>
          <c:spPr>
            <a:solidFill>
              <a:srgbClr val="FFFFCC"/>
            </a:solidFill>
            <a:ln w="12700" cap="flat">
              <a:solidFill>
                <a:srgbClr val="969696"/>
              </a:solidFill>
              <a:prstDash val="solid"/>
              <a:round/>
            </a:ln>
            <a:effectLst/>
          </c:spPr>
          <c:marker>
            <c:symbol val="none"/>
            <c:size val="4"/>
            <c:spPr>
              <a:solidFill>
                <a:srgbClr val="FFFFCC"/>
              </a:solidFill>
              <a:ln w="12700" cap="flat">
                <a:solidFill>
                  <a:srgbClr val="969696"/>
                </a:solidFill>
                <a:prstDash val="solid"/>
                <a:round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5</c:v>
                </c:pt>
                <c:pt idx="1">
                  <c:v>10</c:v>
                </c:pt>
                <c:pt idx="2">
                  <c:v>25</c:v>
                </c:pt>
              </c:strCache>
            </c:strRef>
          </c:cat>
          <c:val>
            <c:numRef>
              <c:f>Sheet1!$D$2:$D$4</c:f>
              <c:numCache>
                <c:ptCount val="3"/>
                <c:pt idx="0">
                  <c:v>0.017400</c:v>
                </c:pt>
                <c:pt idx="1">
                  <c:v>0.017267</c:v>
                </c:pt>
                <c:pt idx="2">
                  <c:v>0.874930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 CPU+ 1 GPU</c:v>
                </c:pt>
              </c:strCache>
            </c:strRef>
          </c:tx>
          <c:spPr>
            <a:solidFill>
              <a:srgbClr val="CCFFFF"/>
            </a:solidFill>
            <a:ln w="12700" cap="flat">
              <a:solidFill>
                <a:srgbClr val="FFCC00"/>
              </a:solidFill>
              <a:prstDash val="solid"/>
              <a:round/>
            </a:ln>
            <a:effectLst/>
          </c:spPr>
          <c:marker>
            <c:symbol val="none"/>
            <c:size val="4"/>
            <c:spPr>
              <a:solidFill>
                <a:srgbClr val="CCFFFF"/>
              </a:solidFill>
              <a:ln w="12700" cap="flat">
                <a:solidFill>
                  <a:srgbClr val="FFCC00"/>
                </a:solidFill>
                <a:prstDash val="solid"/>
                <a:round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5</c:v>
                </c:pt>
                <c:pt idx="1">
                  <c:v>10</c:v>
                </c:pt>
                <c:pt idx="2">
                  <c:v>25</c:v>
                </c:pt>
              </c:strCache>
            </c:strRef>
          </c:cat>
          <c:val>
            <c:numRef>
              <c:f>Sheet1!$E$2:$E$4</c:f>
              <c:numCache>
                <c:ptCount val="3"/>
                <c:pt idx="0">
                  <c:v>0.001800</c:v>
                </c:pt>
                <c:pt idx="1">
                  <c:v>0.003865</c:v>
                </c:pt>
                <c:pt idx="2">
                  <c:v>0.013306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08080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logBase val="10"/>
          <c:orientation val="minMax"/>
        </c:scaling>
        <c:delete val="0"/>
        <c:axPos val="l"/>
        <c:majorGridlines>
          <c:spPr>
            <a:ln w="12700" cap="flat">
              <a:solidFill>
                <a:srgbClr val="808080"/>
              </a:solidFill>
              <a:prstDash val="solid"/>
              <a:round/>
            </a:ln>
          </c:spPr>
        </c:majorGridlines>
        <c:numFmt formatCode="0.####" sourceLinked="0"/>
        <c:majorTickMark val="out"/>
        <c:minorTickMark val="none"/>
        <c:tickLblPos val="nextTo"/>
        <c:spPr>
          <a:ln w="12700" cap="flat">
            <a:solidFill>
              <a:srgbClr val="808080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</c:valAx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768151"/>
          <c:y val="0.210756"/>
          <c:w val="0.231849"/>
          <c:h val="0.103465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000" u="none">
              <a:solidFill>
                <a:srgbClr val="000000"/>
              </a:solidFill>
              <a:latin typeface="Calibri"/>
            </a:defRPr>
          </a:pPr>
        </a:p>
      </c:txPr>
    </c:legend>
    <c:plotVisOnly val="1"/>
    <c:dispBlanksAs val="gap"/>
  </c:chart>
  <c:spPr>
    <a:solidFill>
      <a:srgbClr val="FFFFFF"/>
    </a:solidFill>
    <a:ln w="12700" cap="flat">
      <a:solidFill>
        <a:srgbClr val="808080"/>
      </a:solidFill>
      <a:prstDash val="solid"/>
      <a:round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Текст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Текст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Рисунок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-3235570" y="1500860"/>
            <a:ext cx="9378462" cy="6376743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TextBox 2"/>
          <p:cNvSpPr/>
          <p:nvPr/>
        </p:nvSpPr>
        <p:spPr>
          <a:xfrm>
            <a:off x="2708030" y="1066800"/>
            <a:ext cx="8921262" cy="1701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/>
            </a:pPr>
            <a:r>
              <a:t> 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defRPr b="1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Гібридні ітераційні алгоритми розв'язання дискретних задач для еліптичних рівнянь</a:t>
            </a:r>
          </a:p>
        </p:txBody>
      </p:sp>
      <p:sp>
        <p:nvSpPr>
          <p:cNvPr id="114" name="TextBox 3"/>
          <p:cNvSpPr/>
          <p:nvPr/>
        </p:nvSpPr>
        <p:spPr>
          <a:xfrm>
            <a:off x="7468094" y="4079630"/>
            <a:ext cx="4723906" cy="2125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Керівник магістерської роботи</a:t>
            </a:r>
            <a:endParaRPr b="1"/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член-кор. НАН України, д. ф.-м. н., проф. 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Хіміч Олександр Миколайович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Виконав студент 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Оленченко Ілля Андрійович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880489"/>
            <a:ext cx="6119448" cy="398554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74" name="2D Line Chart"/>
          <p:cNvGraphicFramePr/>
          <p:nvPr/>
        </p:nvGraphicFramePr>
        <p:xfrm>
          <a:off x="1769104" y="1756728"/>
          <a:ext cx="7765477" cy="343346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175" name="Заголовок 2"/>
          <p:cNvSpPr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>
              <a:lnSpc>
                <a:spcPct val="90000"/>
              </a:lnSpc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Часи виконання методу Р</a:t>
            </a:r>
            <a:r>
              <a:t>і</a:t>
            </a:r>
            <a:r>
              <a:t>чардсона на різних архітектурах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6072552" y="3798427"/>
            <a:ext cx="6119448" cy="398554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78" name="2D Line Chart"/>
          <p:cNvGraphicFramePr/>
          <p:nvPr/>
        </p:nvGraphicFramePr>
        <p:xfrm>
          <a:off x="1790439" y="1478831"/>
          <a:ext cx="7317830" cy="356081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179" name="Заголовок 2"/>
          <p:cNvSpPr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>
              <a:lnSpc>
                <a:spcPct val="90000"/>
              </a:lnSpc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Часи виконання методу верхньої релаксації на різних архітектурах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6535539" y="-99571"/>
            <a:ext cx="8686801" cy="5228341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Прямоугольник 6"/>
          <p:cNvSpPr/>
          <p:nvPr/>
        </p:nvSpPr>
        <p:spPr>
          <a:xfrm>
            <a:off x="2313308" y="2967334"/>
            <a:ext cx="7565391" cy="127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8000">
                <a:effectLst>
                  <a:outerShdw sx="100000" sy="100000" kx="0" ky="0" algn="b" rotWithShape="0" blurRad="50800" dist="38100" dir="162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Дякую за увагу!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6072552" y="3845319"/>
            <a:ext cx="6119448" cy="3985542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TextBox 2"/>
          <p:cNvSpPr/>
          <p:nvPr/>
        </p:nvSpPr>
        <p:spPr>
          <a:xfrm>
            <a:off x="480645" y="175846"/>
            <a:ext cx="11160371" cy="4853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b="1" sz="28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b="1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Мета роботи</a:t>
            </a:r>
            <a:r>
              <a:rPr b="0" sz="2400"/>
              <a:t>: розробка та дослідження гібридних ітераційних алгоритмів для розв’язання різницевих рівнянь для еліптичних операторів. Використання повного спектру можливостей гібридних схем.</a:t>
            </a:r>
            <a:endParaRPr sz="2400"/>
          </a:p>
          <a:p>
            <a:pPr algn="just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just">
              <a:defRPr b="1" sz="28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just">
              <a:defRPr b="1" sz="28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just">
              <a:defRPr b="1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Актуальність роботи</a:t>
            </a:r>
            <a:r>
              <a:rPr b="0"/>
              <a:t> </a:t>
            </a:r>
            <a:r>
              <a:rPr b="0" sz="2400"/>
              <a:t>зумовлена нестримним рухом технологій з плином часу. Таким чином на вже розв’язані задачі можна подивитися під іншим кутом, а саме використання гібридних комп’ютерів для розв’язання диференціальних рівнянь. Значна частина прикладних задач зводиться до математичних моделей, які описуються системами лінійних алгебраїчних рівнянь (СЛАР)</a:t>
            </a:r>
            <a:r>
              <a:rPr b="0" sz="2400"/>
              <a:t>.</a:t>
            </a:r>
            <a:endParaRPr b="0" sz="2400"/>
          </a:p>
        </p:txBody>
      </p:sp>
      <p:pic>
        <p:nvPicPr>
          <p:cNvPr id="118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64888" y="1378560"/>
            <a:ext cx="4219576" cy="10763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893773"/>
            <a:ext cx="6119448" cy="3985542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TextBox 2"/>
          <p:cNvSpPr/>
          <p:nvPr/>
        </p:nvSpPr>
        <p:spPr>
          <a:xfrm>
            <a:off x="164122" y="363415"/>
            <a:ext cx="11523785" cy="764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ЧАСТИНА 1. </a:t>
            </a:r>
          </a:p>
          <a:p>
            <a:pPr algn="ctr">
              <a:defRPr b="1" sz="2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Огляд архітектур паралельних комп’ютерів  та засобів паралелізації</a:t>
            </a:r>
          </a:p>
        </p:txBody>
      </p:sp>
      <p:pic>
        <p:nvPicPr>
          <p:cNvPr id="122" name="Рисунок 4" descr="Рисунок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6225" y="712667"/>
            <a:ext cx="4219576" cy="1076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Screen Shot 2017-05-13 at 2.35.29 PM.jpg" descr="Screen Shot 2017-05-13 at 2.35.29 PM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05033" y="2045250"/>
            <a:ext cx="6641963" cy="32047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6072552" y="3845319"/>
            <a:ext cx="6119448" cy="3985542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TextBox 2"/>
          <p:cNvSpPr/>
          <p:nvPr/>
        </p:nvSpPr>
        <p:spPr>
          <a:xfrm>
            <a:off x="316521" y="1699846"/>
            <a:ext cx="10527325" cy="88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	Програмні інтерфейси, які дозволяють максимально задіяти потужності гібридного компю’тера:</a:t>
            </a:r>
          </a:p>
        </p:txBody>
      </p:sp>
      <p:sp>
        <p:nvSpPr>
          <p:cNvPr id="127" name="TextBox 4"/>
          <p:cNvSpPr/>
          <p:nvPr/>
        </p:nvSpPr>
        <p:spPr>
          <a:xfrm>
            <a:off x="164122" y="363415"/>
            <a:ext cx="11523785" cy="764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ЧАСТИНА 1. </a:t>
            </a:r>
          </a:p>
          <a:p>
            <a:pPr algn="ctr">
              <a:defRPr b="1" sz="2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Огляд архітектур паралельних комп’ютерів  та засобів паралелізації</a:t>
            </a:r>
          </a:p>
        </p:txBody>
      </p:sp>
      <p:pic>
        <p:nvPicPr>
          <p:cNvPr id="128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6225" y="712667"/>
            <a:ext cx="4219576" cy="1076326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TextBox 6"/>
          <p:cNvSpPr/>
          <p:nvPr/>
        </p:nvSpPr>
        <p:spPr>
          <a:xfrm>
            <a:off x="4255475" y="3590273"/>
            <a:ext cx="6482863" cy="1701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▪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NVidia CUDA</a:t>
            </a:r>
          </a:p>
          <a:p>
            <a:pPr marL="285750" indent="-285750">
              <a:buSzPct val="100000"/>
              <a:buChar char="▪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ATI Stream Technology</a:t>
            </a:r>
          </a:p>
          <a:p>
            <a:pPr marL="285750" indent="-285750">
              <a:buSzPct val="100000"/>
              <a:buChar char="▪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OpenMP</a:t>
            </a:r>
          </a:p>
          <a:p>
            <a:pPr marL="285750" indent="-285750">
              <a:buSzPct val="100000"/>
              <a:buChar char="▪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50827"/>
            <a:ext cx="6119448" cy="3985541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TextBox 2"/>
          <p:cNvSpPr/>
          <p:nvPr/>
        </p:nvSpPr>
        <p:spPr>
          <a:xfrm>
            <a:off x="164122" y="363415"/>
            <a:ext cx="11523785" cy="764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ЧАСТИНА 1. </a:t>
            </a:r>
          </a:p>
          <a:p>
            <a:pPr algn="ctr">
              <a:defRPr b="1" sz="2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Огляд архітектур паралельних комп’ютерів  та засобів паралелізації</a:t>
            </a:r>
          </a:p>
        </p:txBody>
      </p:sp>
      <p:pic>
        <p:nvPicPr>
          <p:cNvPr id="133" name="Рисунок 3" descr="Рисунок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6225" y="712667"/>
            <a:ext cx="4219576" cy="1076326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TextBox 4"/>
          <p:cNvSpPr/>
          <p:nvPr/>
        </p:nvSpPr>
        <p:spPr>
          <a:xfrm>
            <a:off x="3950677" y="1441937"/>
            <a:ext cx="4085125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4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Технологія </a:t>
            </a:r>
            <a:r>
              <a:t>CUDA</a:t>
            </a:r>
          </a:p>
        </p:txBody>
      </p:sp>
      <p:pic>
        <p:nvPicPr>
          <p:cNvPr id="135" name="Рисунок 5" descr="Рисунок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21969" y="1342498"/>
            <a:ext cx="2421132" cy="1495077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TextBox 6"/>
          <p:cNvSpPr/>
          <p:nvPr/>
        </p:nvSpPr>
        <p:spPr>
          <a:xfrm>
            <a:off x="2060330" y="2527276"/>
            <a:ext cx="7731367" cy="2821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▪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CUDA </a:t>
            </a:r>
            <a:r>
              <a:t>архітектура</a:t>
            </a:r>
          </a:p>
          <a:p>
            <a:pPr lvl="1" marL="742950" indent="-285750">
              <a:buSzPct val="100000"/>
              <a:buChar char="▪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Використання </a:t>
            </a:r>
            <a:r>
              <a:t>GPU </a:t>
            </a:r>
            <a:r>
              <a:t>обчислень для звичайних цілей</a:t>
            </a:r>
          </a:p>
          <a:p>
            <a:pPr lvl="1" marL="742950" indent="-285750">
              <a:buSzPct val="100000"/>
              <a:buChar char="▪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Збереження продуктивності</a:t>
            </a:r>
          </a:p>
          <a:p>
            <a:pPr marL="285750" indent="-285750">
              <a:buSzPct val="100000"/>
              <a:buChar char="▪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CUDA  - C/C++ </a:t>
            </a:r>
            <a:r>
              <a:t>мова програмування</a:t>
            </a:r>
          </a:p>
          <a:p>
            <a:pPr lvl="1" marL="742950" indent="-285750">
              <a:buSzPct val="100000"/>
              <a:buChar char="▪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Заснована на стандартизованому </a:t>
            </a:r>
            <a:r>
              <a:t>C/C++</a:t>
            </a:r>
          </a:p>
          <a:p>
            <a:pPr lvl="1" marL="742950" indent="-285750">
              <a:buSzPct val="100000"/>
              <a:buChar char="▪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Має малий набір доповнень для включення можливостей гетерогенного програмування</a:t>
            </a:r>
          </a:p>
          <a:p>
            <a:pPr lvl="1" marL="742950" indent="-285750">
              <a:buSzPct val="100000"/>
              <a:buChar char="▪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Чітке API для управління пристроями, пам’яттю.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5659"/>
            <a:ext cx="6119448" cy="398554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TextBox 3"/>
          <p:cNvSpPr/>
          <p:nvPr/>
        </p:nvSpPr>
        <p:spPr>
          <a:xfrm>
            <a:off x="164122" y="363415"/>
            <a:ext cx="11523785" cy="764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ЧАСТИНА 2. </a:t>
            </a:r>
          </a:p>
          <a:p>
            <a:pPr algn="ctr">
              <a:defRPr b="1" sz="2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Аналіз алгоритмів ітераційних методів</a:t>
            </a:r>
          </a:p>
        </p:txBody>
      </p:sp>
      <p:pic>
        <p:nvPicPr>
          <p:cNvPr id="140" name="Рисунок 4" descr="Рисунок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6225" y="712667"/>
            <a:ext cx="4219576" cy="1076326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TextBox 5"/>
          <p:cNvSpPr/>
          <p:nvPr/>
        </p:nvSpPr>
        <p:spPr>
          <a:xfrm>
            <a:off x="2051538" y="1543664"/>
            <a:ext cx="9144001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Основні властивості та оцінки паралельних алгоритмів</a:t>
            </a:r>
          </a:p>
        </p:txBody>
      </p:sp>
      <p:grpSp>
        <p:nvGrpSpPr>
          <p:cNvPr id="144" name="TextBox 6"/>
          <p:cNvGrpSpPr/>
          <p:nvPr/>
        </p:nvGrpSpPr>
        <p:grpSpPr>
          <a:xfrm>
            <a:off x="2986450" y="2374661"/>
            <a:ext cx="5879127" cy="1875899"/>
            <a:chOff x="0" y="0"/>
            <a:chExt cx="5879126" cy="1875898"/>
          </a:xfrm>
        </p:grpSpPr>
        <p:sp>
          <p:nvSpPr>
            <p:cNvPr id="142" name="Rectangle"/>
            <p:cNvSpPr/>
            <p:nvPr/>
          </p:nvSpPr>
          <p:spPr>
            <a:xfrm>
              <a:off x="-1" y="-1"/>
              <a:ext cx="5879128" cy="1875900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" name="Text"/>
            <p:cNvSpPr/>
            <p:nvPr/>
          </p:nvSpPr>
          <p:spPr>
            <a:xfrm>
              <a:off x="-1" y="-1"/>
              <a:ext cx="5879128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 </a:t>
              </a:r>
            </a:p>
          </p:txBody>
        </p:sp>
      </p:grpSp>
      <p:grpSp>
        <p:nvGrpSpPr>
          <p:cNvPr id="147" name="TextBox 8"/>
          <p:cNvGrpSpPr/>
          <p:nvPr/>
        </p:nvGrpSpPr>
        <p:grpSpPr>
          <a:xfrm>
            <a:off x="3452443" y="4098159"/>
            <a:ext cx="5588975" cy="2417714"/>
            <a:chOff x="0" y="0"/>
            <a:chExt cx="5588973" cy="2417713"/>
          </a:xfrm>
        </p:grpSpPr>
        <p:sp>
          <p:nvSpPr>
            <p:cNvPr id="145" name="Rectangle"/>
            <p:cNvSpPr/>
            <p:nvPr/>
          </p:nvSpPr>
          <p:spPr>
            <a:xfrm>
              <a:off x="0" y="-1"/>
              <a:ext cx="5588974" cy="2417715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6" name="Text"/>
            <p:cNvSpPr/>
            <p:nvPr/>
          </p:nvSpPr>
          <p:spPr>
            <a:xfrm>
              <a:off x="0" y="-1"/>
              <a:ext cx="558897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 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6072552" y="3845319"/>
            <a:ext cx="6119448" cy="3985542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TextBox 2"/>
          <p:cNvSpPr/>
          <p:nvPr/>
        </p:nvSpPr>
        <p:spPr>
          <a:xfrm>
            <a:off x="164122" y="363415"/>
            <a:ext cx="11523785" cy="764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ЧАСТИНА 2. </a:t>
            </a:r>
          </a:p>
          <a:p>
            <a:pPr algn="ctr">
              <a:defRPr b="1" sz="2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Аналіз алгоритмів ітераційних методів</a:t>
            </a:r>
          </a:p>
        </p:txBody>
      </p:sp>
      <p:pic>
        <p:nvPicPr>
          <p:cNvPr id="151" name="Рисунок 3" descr="Рисунок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6225" y="712667"/>
            <a:ext cx="4219576" cy="1076326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TextBox 4"/>
          <p:cNvSpPr/>
          <p:nvPr/>
        </p:nvSpPr>
        <p:spPr>
          <a:xfrm>
            <a:off x="375136" y="1558158"/>
            <a:ext cx="1139483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Постановка модельної задачі та впорядкування</a:t>
            </a:r>
          </a:p>
        </p:txBody>
      </p:sp>
      <p:grpSp>
        <p:nvGrpSpPr>
          <p:cNvPr id="155" name="TextBox 5"/>
          <p:cNvGrpSpPr/>
          <p:nvPr/>
        </p:nvGrpSpPr>
        <p:grpSpPr>
          <a:xfrm>
            <a:off x="1793629" y="2383570"/>
            <a:ext cx="8768862" cy="2844626"/>
            <a:chOff x="0" y="0"/>
            <a:chExt cx="8768860" cy="2844625"/>
          </a:xfrm>
        </p:grpSpPr>
        <p:sp>
          <p:nvSpPr>
            <p:cNvPr id="153" name="Rectangle"/>
            <p:cNvSpPr/>
            <p:nvPr/>
          </p:nvSpPr>
          <p:spPr>
            <a:xfrm>
              <a:off x="0" y="-1"/>
              <a:ext cx="8768861" cy="2844627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4" name="Text"/>
            <p:cNvSpPr/>
            <p:nvPr/>
          </p:nvSpPr>
          <p:spPr>
            <a:xfrm>
              <a:off x="0" y="-1"/>
              <a:ext cx="876886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 </a:t>
              </a:r>
            </a:p>
          </p:txBody>
        </p:sp>
      </p:grpSp>
      <p:sp>
        <p:nvSpPr>
          <p:cNvPr id="156" name="TextBox 6"/>
          <p:cNvSpPr/>
          <p:nvPr/>
        </p:nvSpPr>
        <p:spPr>
          <a:xfrm>
            <a:off x="1699842" y="6067862"/>
            <a:ext cx="84523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Розглядаємо два впорядкування: природне та червоно-чорне.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892212"/>
            <a:ext cx="6119448" cy="398554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TextBox 2"/>
          <p:cNvSpPr/>
          <p:nvPr/>
        </p:nvSpPr>
        <p:spPr>
          <a:xfrm>
            <a:off x="164122" y="363415"/>
            <a:ext cx="11523785" cy="764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ЧАСТИНА 2. </a:t>
            </a:r>
          </a:p>
          <a:p>
            <a:pPr algn="ctr">
              <a:defRPr b="1" sz="2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Аналіз алгоритмів ітераційних методів</a:t>
            </a:r>
          </a:p>
        </p:txBody>
      </p:sp>
      <p:pic>
        <p:nvPicPr>
          <p:cNvPr id="160" name="Рисунок 3" descr="Рисунок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6225" y="712667"/>
            <a:ext cx="4219576" cy="1076326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TextBox 4"/>
          <p:cNvSpPr/>
          <p:nvPr/>
        </p:nvSpPr>
        <p:spPr>
          <a:xfrm>
            <a:off x="2028091" y="1543664"/>
            <a:ext cx="9777047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Аналіз алгоритмів та їх вдосконалення</a:t>
            </a:r>
          </a:p>
        </p:txBody>
      </p:sp>
      <p:sp>
        <p:nvSpPr>
          <p:cNvPr id="162" name="TextBox 6"/>
          <p:cNvSpPr/>
          <p:nvPr/>
        </p:nvSpPr>
        <p:spPr>
          <a:xfrm>
            <a:off x="2270622" y="2005328"/>
            <a:ext cx="7776057" cy="270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Запропоновані методи вдосконалення гібридних систем:</a:t>
            </a:r>
          </a:p>
          <a:p>
            <a:pPr marL="342900" indent="-342900">
              <a:buSzPct val="100000"/>
              <a:buChar char="▪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розподіл математичної складності через збільшення кількості GPU</a:t>
            </a:r>
          </a:p>
          <a:p>
            <a:pPr marL="342900" indent="-342900">
              <a:buSzPct val="100000"/>
              <a:buChar char="▪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подальше збільшення кількості CPU та паралельна синхронізація даних</a:t>
            </a:r>
          </a:p>
          <a:p>
            <a:pPr marL="342900" indent="-342900">
              <a:buSzPct val="100000"/>
              <a:buChar char="▪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аналіз збільшення складності розрахунків за рахунок збільшення розмірності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42900" indent="-342900">
              <a:buSzPct val="100000"/>
              <a:buChar char="▪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6072552" y="3868766"/>
            <a:ext cx="6119448" cy="3985542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TextBox 2"/>
          <p:cNvSpPr/>
          <p:nvPr/>
        </p:nvSpPr>
        <p:spPr>
          <a:xfrm>
            <a:off x="164122" y="363415"/>
            <a:ext cx="11523785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ЧАСТИНА 3. </a:t>
            </a:r>
          </a:p>
          <a:p>
            <a:pPr algn="ctr">
              <a:defRPr b="1" sz="2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pPr>
            <a:r>
              <a:t>Паралельні алгоритми та чисельні експерименти</a:t>
            </a:r>
          </a:p>
        </p:txBody>
      </p:sp>
      <p:pic>
        <p:nvPicPr>
          <p:cNvPr id="166" name="Рисунок 3" descr="Рисунок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6225" y="712667"/>
            <a:ext cx="4219576" cy="1076326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extBox 4"/>
          <p:cNvSpPr/>
          <p:nvPr/>
        </p:nvSpPr>
        <p:spPr>
          <a:xfrm>
            <a:off x="2813535" y="1543664"/>
            <a:ext cx="6224956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Чисельні експерименти</a:t>
            </a:r>
          </a:p>
        </p:txBody>
      </p:sp>
      <p:graphicFrame>
        <p:nvGraphicFramePr>
          <p:cNvPr id="168" name="Таблица 6"/>
          <p:cNvGraphicFramePr/>
          <p:nvPr/>
        </p:nvGraphicFramePr>
        <p:xfrm>
          <a:off x="2004642" y="2235303"/>
          <a:ext cx="7033848" cy="1633465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1351455"/>
                <a:gridCol w="1338094"/>
                <a:gridCol w="1338094"/>
                <a:gridCol w="1503102"/>
                <a:gridCol w="1503102"/>
              </a:tblGrid>
              <a:tr h="353891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b="1" sz="1200"/>
                        <a:t> 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b="1" sz="1200"/>
                        <a:t>Метод Річардсона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b="1"/>
                      </a:pPr>
                      <a:r>
                        <a:t>M</a:t>
                      </a:r>
                      <a:r>
                        <a:t>етод верхньої релаксації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 hMerge="1">
                  <a:tcPr/>
                </a:tc>
              </a:tr>
              <a:tr h="353891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t>1 </a:t>
                      </a:r>
                      <a:r>
                        <a:t>CPU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T w="12700">
                      <a:solidFill>
                        <a:srgbClr val="000000"/>
                      </a:solidFill>
                    </a:lnT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sz="1200"/>
                        <a:t>1 CPU + 1 GPU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000000"/>
                      </a:solidFill>
                    </a:lnT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sz="1200"/>
                        <a:t>1 CPU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000000"/>
                      </a:solidFill>
                    </a:lnT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sz="1200"/>
                        <a:t>1CPU + 1 GPU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000000"/>
                      </a:solidFill>
                    </a:lnT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4333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b="1" sz="1200"/>
                        <a:t>Головний цикл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sz="1200"/>
                        <a:t>0,01355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sz="1200"/>
                        <a:t>0,00049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sz="1200"/>
                        <a:t>0,0172671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sz="1200"/>
                        <a:t>0,003865</a:t>
                      </a:r>
                    </a:p>
                  </a:txBody>
                  <a:tcPr marL="0" marR="0" marT="0" marB="0" anchor="t" anchorCtr="0" horzOverflow="overflow"/>
                </a:tc>
              </a:tr>
              <a:tr h="4923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b="1" sz="1200"/>
                        <a:t>Загальний цикл</a:t>
                      </a:r>
                    </a:p>
                  </a:txBody>
                  <a:tcPr marL="0" marR="0" marT="0" marB="0" anchor="t" anchorCtr="0" horzOverflow="overflow"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sz="1200"/>
                        <a:t>0,032</a:t>
                      </a:r>
                    </a:p>
                  </a:txBody>
                  <a:tcPr marL="0" marR="0" marT="0" marB="0" anchor="t" anchorCtr="0" horzOverflow="overflow"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sz="1200"/>
                        <a:t>2,82</a:t>
                      </a:r>
                    </a:p>
                  </a:txBody>
                  <a:tcPr marL="0" marR="0" marT="0" marB="0" anchor="t" anchorCtr="0" horzOverflow="overflow"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sz="1200"/>
                        <a:t>0,0846629</a:t>
                      </a:r>
                    </a:p>
                  </a:txBody>
                  <a:tcPr marL="0" marR="0" marT="0" marB="0" anchor="t" anchorCtr="0" horzOverflow="overflow"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sz="1200"/>
                        <a:t>0,632961</a:t>
                      </a:r>
                    </a:p>
                  </a:txBody>
                  <a:tcPr marL="0" marR="0" marT="0" marB="0" anchor="t" anchorCtr="0" horzOverflow="overflow"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9" name="Таблица 7"/>
          <p:cNvGraphicFramePr/>
          <p:nvPr/>
        </p:nvGraphicFramePr>
        <p:xfrm>
          <a:off x="2056811" y="4541727"/>
          <a:ext cx="6981680" cy="1441554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1331293"/>
                <a:gridCol w="1331293"/>
                <a:gridCol w="1331293"/>
                <a:gridCol w="1493900"/>
                <a:gridCol w="1493900"/>
              </a:tblGrid>
              <a:tr h="350593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b="1" sz="1200"/>
                        <a:t> 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b="1" sz="1200"/>
                        <a:t>Метод Річардсона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b="1"/>
                      </a:pPr>
                      <a:r>
                        <a:t>M</a:t>
                      </a:r>
                      <a:r>
                        <a:t>етод верхньої релаксації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</a:tcPr>
                </a:tc>
                <a:tc hMerge="1">
                  <a:tcPr/>
                </a:tc>
              </a:tr>
              <a:tr h="350593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t>1 </a:t>
                      </a:r>
                      <a:r>
                        <a:t>CPU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sz="1200"/>
                        <a:t>1 CPU + 1 GPU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sz="1200"/>
                        <a:t>1 CPU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sz="1200"/>
                        <a:t>1CPU + 1 GPU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36071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b="1" sz="1200"/>
                        <a:t>Головний цикл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sz="1200"/>
                        <a:t>0,734045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sz="1200"/>
                        <a:t>0,001432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sz="1200"/>
                        <a:t>0,87493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sz="1200"/>
                        <a:t>0,0133061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3796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b="1" sz="1200"/>
                        <a:t>Загальний цикл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sz="1200"/>
                        <a:t>6,6208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sz="1200"/>
                        <a:t>8,8451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sz="1200"/>
                        <a:t>33,807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defRPr sz="1800"/>
                      </a:pPr>
                      <a:r>
                        <a:rPr sz="1200"/>
                        <a:t>33,6342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0" name="TextBox 8"/>
          <p:cNvSpPr/>
          <p:nvPr/>
        </p:nvSpPr>
        <p:spPr>
          <a:xfrm>
            <a:off x="4642337" y="3974122"/>
            <a:ext cx="169984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10 кроків</a:t>
            </a:r>
          </a:p>
        </p:txBody>
      </p:sp>
      <p:sp>
        <p:nvSpPr>
          <p:cNvPr id="171" name="TextBox 9"/>
          <p:cNvSpPr/>
          <p:nvPr/>
        </p:nvSpPr>
        <p:spPr>
          <a:xfrm>
            <a:off x="4642337" y="6321068"/>
            <a:ext cx="169984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25 кроків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