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5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0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6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1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1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1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3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9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2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5C26-9D3C-44A2-9815-A107703DC636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EF3E07-34EF-4DD4-B5A3-6A53903937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56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ADEF8-EB6D-B5A5-8612-C055BA7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80" dirty="0"/>
              <a:t>Exercício 1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8B603-4AC9-ED01-9BA9-5F347B27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6" marR="5080" indent="0" algn="just">
              <a:lnSpc>
                <a:spcPct val="99800"/>
              </a:lnSpc>
              <a:spcBef>
                <a:spcPts val="105"/>
              </a:spcBef>
              <a:buNone/>
            </a:pPr>
            <a:r>
              <a:rPr lang="pt-BR" sz="3200" spc="-140" dirty="0">
                <a:latin typeface="+mj-lt"/>
                <a:cs typeface="Trebuchet MS"/>
              </a:rPr>
              <a:t>Escreva um algoritmo que solicite ao usuário quatro  valores inteiros e escreva na tela a soma desses valores  elevada ao cubo.</a:t>
            </a:r>
          </a:p>
          <a:p>
            <a:pPr marL="12066" marR="5080" indent="0" algn="just">
              <a:lnSpc>
                <a:spcPct val="99800"/>
              </a:lnSpc>
              <a:spcBef>
                <a:spcPts val="105"/>
              </a:spcBef>
              <a:buNone/>
            </a:pPr>
            <a:endParaRPr lang="pt-BR" sz="3200" spc="-125" dirty="0">
              <a:latin typeface="+mj-lt"/>
              <a:cs typeface="Trebuchet MS"/>
            </a:endParaRPr>
          </a:p>
          <a:p>
            <a:pPr marL="12066" marR="5080" indent="0" algn="just">
              <a:lnSpc>
                <a:spcPct val="99800"/>
              </a:lnSpc>
              <a:spcBef>
                <a:spcPts val="105"/>
              </a:spcBef>
              <a:buNone/>
            </a:pPr>
            <a:endParaRPr lang="pt-BR" sz="3200" spc="-125" dirty="0">
              <a:latin typeface="+mj-lt"/>
              <a:cs typeface="Trebuchet MS"/>
            </a:endParaRPr>
          </a:p>
          <a:p>
            <a:pPr marL="526416" marR="5080" indent="-514350" algn="just">
              <a:lnSpc>
                <a:spcPct val="99800"/>
              </a:lnSpc>
              <a:spcBef>
                <a:spcPts val="105"/>
              </a:spcBef>
              <a:buFont typeface="+mj-lt"/>
              <a:buAutoNum type="alphaLcParenR"/>
            </a:pPr>
            <a:endParaRPr lang="pt-BR" sz="3200" spc="-125" dirty="0">
              <a:latin typeface="+mj-lt"/>
              <a:cs typeface="Trebuchet MS"/>
            </a:endParaRPr>
          </a:p>
          <a:p>
            <a:pPr marL="526416" marR="5080" indent="-514350" algn="just">
              <a:lnSpc>
                <a:spcPct val="99800"/>
              </a:lnSpc>
              <a:spcBef>
                <a:spcPts val="105"/>
              </a:spcBef>
              <a:buFont typeface="+mj-lt"/>
              <a:buAutoNum type="alphaLcParenR"/>
            </a:pPr>
            <a:endParaRPr lang="pt-BR" sz="3200" spc="-125" dirty="0">
              <a:latin typeface="+mj-lt"/>
              <a:cs typeface="Trebuchet MS"/>
            </a:endParaRPr>
          </a:p>
          <a:p>
            <a:pPr marL="12066" marR="5080" indent="0" algn="just">
              <a:lnSpc>
                <a:spcPct val="99800"/>
              </a:lnSpc>
              <a:spcBef>
                <a:spcPts val="105"/>
              </a:spcBef>
              <a:buNone/>
            </a:pP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86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9CB28-B020-03D5-2A18-4A233053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80" dirty="0"/>
              <a:t>Exercício 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F9597-057B-F4D6-CFC6-8FE52848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6" marR="5080" indent="0" algn="just">
              <a:lnSpc>
                <a:spcPct val="99900"/>
              </a:lnSpc>
              <a:spcBef>
                <a:spcPts val="100"/>
              </a:spcBef>
              <a:buNone/>
            </a:pPr>
            <a:r>
              <a:rPr lang="pt-BR" sz="2800" spc="-125" dirty="0">
                <a:latin typeface="+mj-lt"/>
                <a:cs typeface="Trebuchet MS"/>
              </a:rPr>
              <a:t>Escreva </a:t>
            </a:r>
            <a:r>
              <a:rPr lang="pt-BR" sz="2800" spc="-130" dirty="0">
                <a:latin typeface="+mj-lt"/>
                <a:cs typeface="Trebuchet MS"/>
              </a:rPr>
              <a:t>um </a:t>
            </a:r>
            <a:r>
              <a:rPr lang="pt-BR" sz="2800" spc="-114" dirty="0">
                <a:latin typeface="+mj-lt"/>
                <a:cs typeface="Trebuchet MS"/>
              </a:rPr>
              <a:t>algoritmo </a:t>
            </a:r>
            <a:r>
              <a:rPr lang="pt-BR" sz="2800" spc="-140" dirty="0">
                <a:latin typeface="+mj-lt"/>
                <a:cs typeface="Trebuchet MS"/>
              </a:rPr>
              <a:t>que </a:t>
            </a:r>
            <a:r>
              <a:rPr lang="pt-BR" sz="2800" spc="-165" dirty="0">
                <a:latin typeface="+mj-lt"/>
                <a:cs typeface="Trebuchet MS"/>
              </a:rPr>
              <a:t>calcule </a:t>
            </a:r>
            <a:r>
              <a:rPr lang="pt-BR" sz="2800" spc="-160" dirty="0">
                <a:latin typeface="+mj-lt"/>
                <a:cs typeface="Trebuchet MS"/>
              </a:rPr>
              <a:t>e </a:t>
            </a:r>
            <a:r>
              <a:rPr lang="pt-BR" sz="2800" spc="-140" dirty="0">
                <a:latin typeface="+mj-lt"/>
                <a:cs typeface="Trebuchet MS"/>
              </a:rPr>
              <a:t>exiba </a:t>
            </a:r>
            <a:r>
              <a:rPr lang="pt-BR" sz="2800" spc="-175" dirty="0">
                <a:latin typeface="+mj-lt"/>
                <a:cs typeface="Trebuchet MS"/>
              </a:rPr>
              <a:t>na </a:t>
            </a:r>
            <a:r>
              <a:rPr lang="pt-BR" sz="2800" spc="-185" dirty="0">
                <a:latin typeface="+mj-lt"/>
                <a:cs typeface="Trebuchet MS"/>
              </a:rPr>
              <a:t>tela</a:t>
            </a:r>
            <a:r>
              <a:rPr lang="pt-BR" sz="2800" spc="350" dirty="0">
                <a:latin typeface="+mj-lt"/>
                <a:cs typeface="Trebuchet MS"/>
              </a:rPr>
              <a:t> </a:t>
            </a:r>
            <a:r>
              <a:rPr lang="pt-BR" sz="2800" spc="-240" dirty="0">
                <a:latin typeface="+mj-lt"/>
                <a:cs typeface="Trebuchet MS"/>
              </a:rPr>
              <a:t>a </a:t>
            </a:r>
            <a:r>
              <a:rPr lang="pt-BR" sz="2800" spc="-235" dirty="0">
                <a:latin typeface="+mj-lt"/>
                <a:cs typeface="Trebuchet MS"/>
              </a:rPr>
              <a:t> </a:t>
            </a:r>
            <a:r>
              <a:rPr lang="pt-BR" sz="2800" spc="-125" dirty="0">
                <a:latin typeface="+mj-lt"/>
                <a:cs typeface="Trebuchet MS"/>
              </a:rPr>
              <a:t>á</a:t>
            </a:r>
            <a:r>
              <a:rPr lang="pt-BR" sz="2800" spc="-155" dirty="0">
                <a:latin typeface="+mj-lt"/>
                <a:cs typeface="Trebuchet MS"/>
              </a:rPr>
              <a:t>r</a:t>
            </a:r>
            <a:r>
              <a:rPr lang="pt-BR" sz="2800" spc="-200" dirty="0">
                <a:latin typeface="+mj-lt"/>
                <a:cs typeface="Trebuchet MS"/>
              </a:rPr>
              <a:t>ea</a:t>
            </a:r>
            <a:r>
              <a:rPr lang="pt-BR" sz="2800" spc="270" dirty="0">
                <a:latin typeface="+mj-lt"/>
                <a:cs typeface="Trebuchet MS"/>
              </a:rPr>
              <a:t> </a:t>
            </a:r>
            <a:r>
              <a:rPr lang="pt-BR" sz="2800" spc="-145" dirty="0">
                <a:latin typeface="+mj-lt"/>
                <a:cs typeface="Trebuchet MS"/>
              </a:rPr>
              <a:t>d</a:t>
            </a:r>
            <a:r>
              <a:rPr lang="pt-BR" sz="2800" spc="-135" dirty="0">
                <a:latin typeface="+mj-lt"/>
                <a:cs typeface="Trebuchet MS"/>
              </a:rPr>
              <a:t>e</a:t>
            </a:r>
            <a:r>
              <a:rPr lang="pt-BR" sz="2800" spc="260" dirty="0">
                <a:latin typeface="+mj-lt"/>
                <a:cs typeface="Trebuchet MS"/>
              </a:rPr>
              <a:t> </a:t>
            </a:r>
            <a:r>
              <a:rPr lang="pt-BR" sz="2800" spc="-105" dirty="0">
                <a:latin typeface="+mj-lt"/>
                <a:cs typeface="Trebuchet MS"/>
              </a:rPr>
              <a:t>u</a:t>
            </a:r>
            <a:r>
              <a:rPr lang="pt-BR" sz="2800" spc="-155" dirty="0">
                <a:latin typeface="+mj-lt"/>
                <a:cs typeface="Trebuchet MS"/>
              </a:rPr>
              <a:t>m</a:t>
            </a:r>
            <a:r>
              <a:rPr lang="pt-BR" sz="2800" spc="254" dirty="0">
                <a:latin typeface="+mj-lt"/>
                <a:cs typeface="Trebuchet MS"/>
              </a:rPr>
              <a:t> </a:t>
            </a:r>
            <a:r>
              <a:rPr lang="pt-BR" sz="2800" spc="-135" dirty="0">
                <a:latin typeface="+mj-lt"/>
                <a:cs typeface="Trebuchet MS"/>
              </a:rPr>
              <a:t>triân</a:t>
            </a:r>
            <a:r>
              <a:rPr lang="pt-BR" sz="2800" spc="-165" dirty="0">
                <a:latin typeface="+mj-lt"/>
                <a:cs typeface="Trebuchet MS"/>
              </a:rPr>
              <a:t>g</a:t>
            </a:r>
            <a:r>
              <a:rPr lang="pt-BR" sz="2800" spc="-85" dirty="0">
                <a:latin typeface="+mj-lt"/>
                <a:cs typeface="Trebuchet MS"/>
              </a:rPr>
              <a:t>ulo</a:t>
            </a:r>
            <a:r>
              <a:rPr lang="pt-BR" sz="2800" spc="270" dirty="0">
                <a:latin typeface="+mj-lt"/>
                <a:cs typeface="Trebuchet MS"/>
              </a:rPr>
              <a:t> </a:t>
            </a:r>
            <a:r>
              <a:rPr lang="pt-BR" sz="2800" spc="-155" dirty="0">
                <a:latin typeface="+mj-lt"/>
                <a:cs typeface="Trebuchet MS"/>
              </a:rPr>
              <a:t>d</a:t>
            </a:r>
            <a:r>
              <a:rPr lang="pt-BR" sz="2800" spc="-135" dirty="0">
                <a:latin typeface="+mj-lt"/>
                <a:cs typeface="Trebuchet MS"/>
              </a:rPr>
              <a:t>e</a:t>
            </a:r>
            <a:r>
              <a:rPr lang="pt-BR" sz="2800" spc="270" dirty="0">
                <a:latin typeface="+mj-lt"/>
                <a:cs typeface="Trebuchet MS"/>
              </a:rPr>
              <a:t> </a:t>
            </a:r>
            <a:r>
              <a:rPr lang="pt-BR" sz="2800" spc="-155" dirty="0">
                <a:latin typeface="+mj-lt"/>
                <a:cs typeface="Trebuchet MS"/>
              </a:rPr>
              <a:t>ba</a:t>
            </a:r>
            <a:r>
              <a:rPr lang="pt-BR" sz="2800" spc="-125" dirty="0">
                <a:latin typeface="+mj-lt"/>
                <a:cs typeface="Trebuchet MS"/>
              </a:rPr>
              <a:t>s</a:t>
            </a:r>
            <a:r>
              <a:rPr lang="pt-BR" sz="2800" spc="-160" dirty="0">
                <a:latin typeface="+mj-lt"/>
                <a:cs typeface="Trebuchet MS"/>
              </a:rPr>
              <a:t>e</a:t>
            </a:r>
            <a:r>
              <a:rPr lang="pt-BR" sz="2800" spc="260" dirty="0">
                <a:latin typeface="+mj-lt"/>
                <a:cs typeface="Trebuchet MS"/>
              </a:rPr>
              <a:t> </a:t>
            </a:r>
            <a:r>
              <a:rPr lang="pt-BR" sz="2800" spc="-140" dirty="0">
                <a:latin typeface="+mj-lt"/>
                <a:cs typeface="Trebuchet MS"/>
              </a:rPr>
              <a:t>b</a:t>
            </a:r>
            <a:r>
              <a:rPr lang="pt-BR" sz="2800" spc="260" dirty="0">
                <a:latin typeface="+mj-lt"/>
                <a:cs typeface="Trebuchet MS"/>
              </a:rPr>
              <a:t> </a:t>
            </a:r>
            <a:r>
              <a:rPr lang="pt-BR" sz="2800" spc="-160" dirty="0">
                <a:latin typeface="+mj-lt"/>
                <a:cs typeface="Trebuchet MS"/>
              </a:rPr>
              <a:t>e</a:t>
            </a:r>
            <a:r>
              <a:rPr lang="pt-BR" sz="2800" spc="235" dirty="0">
                <a:latin typeface="+mj-lt"/>
                <a:cs typeface="Trebuchet MS"/>
              </a:rPr>
              <a:t> </a:t>
            </a:r>
            <a:r>
              <a:rPr lang="pt-BR" sz="2800" spc="-150" dirty="0">
                <a:latin typeface="+mj-lt"/>
                <a:cs typeface="Trebuchet MS"/>
              </a:rPr>
              <a:t>altura</a:t>
            </a:r>
            <a:r>
              <a:rPr lang="pt-BR" sz="2800" spc="260" dirty="0">
                <a:latin typeface="+mj-lt"/>
                <a:cs typeface="Trebuchet MS"/>
              </a:rPr>
              <a:t> </a:t>
            </a:r>
            <a:r>
              <a:rPr lang="pt-BR" sz="2800" spc="-285" dirty="0">
                <a:latin typeface="+mj-lt"/>
                <a:cs typeface="Trebuchet MS"/>
              </a:rPr>
              <a:t>h</a:t>
            </a:r>
            <a:r>
              <a:rPr lang="pt-BR" sz="2800" spc="-190" dirty="0">
                <a:latin typeface="+mj-lt"/>
                <a:cs typeface="Trebuchet MS"/>
              </a:rPr>
              <a:t>,</a:t>
            </a:r>
            <a:r>
              <a:rPr lang="pt-BR" sz="2800" spc="20" dirty="0">
                <a:latin typeface="+mj-lt"/>
                <a:cs typeface="Trebuchet MS"/>
              </a:rPr>
              <a:t> </a:t>
            </a:r>
            <a:r>
              <a:rPr lang="pt-BR" sz="2800" spc="-150" dirty="0">
                <a:latin typeface="+mj-lt"/>
                <a:cs typeface="Trebuchet MS"/>
              </a:rPr>
              <a:t>em</a:t>
            </a:r>
            <a:r>
              <a:rPr lang="pt-BR" sz="2800" spc="254" dirty="0">
                <a:latin typeface="+mj-lt"/>
                <a:cs typeface="Trebuchet MS"/>
              </a:rPr>
              <a:t> </a:t>
            </a:r>
            <a:r>
              <a:rPr lang="pt-BR" sz="2800" spc="-145" dirty="0">
                <a:latin typeface="+mj-lt"/>
                <a:cs typeface="Trebuchet MS"/>
              </a:rPr>
              <a:t>qu</a:t>
            </a:r>
            <a:r>
              <a:rPr lang="pt-BR" sz="2800" spc="-135" dirty="0">
                <a:latin typeface="+mj-lt"/>
                <a:cs typeface="Trebuchet MS"/>
              </a:rPr>
              <a:t>e</a:t>
            </a:r>
            <a:r>
              <a:rPr lang="pt-BR" sz="2800" spc="260" dirty="0">
                <a:latin typeface="+mj-lt"/>
                <a:cs typeface="Trebuchet MS"/>
              </a:rPr>
              <a:t> </a:t>
            </a:r>
            <a:r>
              <a:rPr lang="pt-BR" sz="2800" spc="-15" dirty="0">
                <a:latin typeface="+mj-lt"/>
                <a:cs typeface="Trebuchet MS"/>
              </a:rPr>
              <a:t>os  </a:t>
            </a:r>
            <a:r>
              <a:rPr lang="pt-BR" sz="2800" spc="-110" dirty="0">
                <a:latin typeface="+mj-lt"/>
                <a:cs typeface="Trebuchet MS"/>
              </a:rPr>
              <a:t>valores </a:t>
            </a:r>
            <a:r>
              <a:rPr lang="pt-BR" sz="2800" spc="-140" dirty="0">
                <a:latin typeface="+mj-lt"/>
                <a:cs typeface="Trebuchet MS"/>
              </a:rPr>
              <a:t>de </a:t>
            </a:r>
            <a:r>
              <a:rPr lang="pt-BR" sz="2800" b="1" dirty="0">
                <a:latin typeface="+mj-lt"/>
                <a:cs typeface="Trebuchet MS"/>
              </a:rPr>
              <a:t>b </a:t>
            </a:r>
            <a:r>
              <a:rPr lang="pt-BR" sz="2800" spc="-160" dirty="0">
                <a:latin typeface="+mj-lt"/>
                <a:cs typeface="Trebuchet MS"/>
              </a:rPr>
              <a:t>e </a:t>
            </a:r>
            <a:r>
              <a:rPr lang="pt-BR" sz="2800" b="1" spc="-25" dirty="0">
                <a:latin typeface="+mj-lt"/>
                <a:cs typeface="Trebuchet MS"/>
              </a:rPr>
              <a:t>h </a:t>
            </a:r>
            <a:r>
              <a:rPr lang="pt-BR" sz="2800" spc="-85" dirty="0">
                <a:latin typeface="+mj-lt"/>
                <a:cs typeface="Trebuchet MS"/>
              </a:rPr>
              <a:t>são </a:t>
            </a:r>
            <a:r>
              <a:rPr lang="pt-BR" sz="2800" spc="-100" dirty="0">
                <a:latin typeface="+mj-lt"/>
                <a:cs typeface="Trebuchet MS"/>
              </a:rPr>
              <a:t>fornecidos </a:t>
            </a:r>
            <a:r>
              <a:rPr lang="pt-BR" sz="2800" spc="-114" dirty="0">
                <a:latin typeface="+mj-lt"/>
                <a:cs typeface="Trebuchet MS"/>
              </a:rPr>
              <a:t>pelo </a:t>
            </a:r>
            <a:r>
              <a:rPr lang="pt-BR" sz="2800" spc="-135" dirty="0">
                <a:latin typeface="+mj-lt"/>
                <a:cs typeface="Trebuchet MS"/>
              </a:rPr>
              <a:t>usuário. </a:t>
            </a:r>
            <a:r>
              <a:rPr lang="pt-BR" sz="2800" spc="-130" dirty="0">
                <a:latin typeface="+mj-lt"/>
                <a:cs typeface="Trebuchet MS"/>
              </a:rPr>
              <a:t>Sabe-se </a:t>
            </a:r>
            <a:r>
              <a:rPr lang="pt-BR" sz="2800" spc="-125" dirty="0">
                <a:latin typeface="+mj-lt"/>
                <a:cs typeface="Trebuchet MS"/>
              </a:rPr>
              <a:t> </a:t>
            </a:r>
            <a:r>
              <a:rPr lang="pt-BR" sz="2800" spc="-140" dirty="0">
                <a:latin typeface="+mj-lt"/>
                <a:cs typeface="Trebuchet MS"/>
              </a:rPr>
              <a:t>que </a:t>
            </a:r>
            <a:r>
              <a:rPr lang="pt-BR" sz="2800" spc="-240" dirty="0">
                <a:latin typeface="+mj-lt"/>
                <a:cs typeface="Trebuchet MS"/>
              </a:rPr>
              <a:t>a </a:t>
            </a:r>
            <a:r>
              <a:rPr lang="pt-BR" sz="2800" spc="-170" dirty="0">
                <a:latin typeface="+mj-lt"/>
                <a:cs typeface="Trebuchet MS"/>
              </a:rPr>
              <a:t>área </a:t>
            </a:r>
            <a:r>
              <a:rPr lang="pt-BR" sz="2800" b="1" spc="-10" dirty="0">
                <a:latin typeface="+mj-lt"/>
                <a:cs typeface="Trebuchet MS"/>
              </a:rPr>
              <a:t>s </a:t>
            </a:r>
            <a:r>
              <a:rPr lang="pt-BR" sz="2800" spc="-140" dirty="0">
                <a:latin typeface="+mj-lt"/>
                <a:cs typeface="Trebuchet MS"/>
              </a:rPr>
              <a:t>de </a:t>
            </a:r>
            <a:r>
              <a:rPr lang="pt-BR" sz="2800" spc="-130" dirty="0">
                <a:latin typeface="+mj-lt"/>
                <a:cs typeface="Trebuchet MS"/>
              </a:rPr>
              <a:t>um </a:t>
            </a:r>
            <a:r>
              <a:rPr lang="pt-BR" sz="2800" spc="-125" dirty="0">
                <a:latin typeface="+mj-lt"/>
                <a:cs typeface="Trebuchet MS"/>
              </a:rPr>
              <a:t>triângulo </a:t>
            </a:r>
            <a:r>
              <a:rPr lang="pt-BR" sz="2800" spc="-140" dirty="0">
                <a:latin typeface="+mj-lt"/>
                <a:cs typeface="Trebuchet MS"/>
              </a:rPr>
              <a:t>de </a:t>
            </a:r>
            <a:r>
              <a:rPr lang="pt-BR" sz="2800" spc="-150" dirty="0">
                <a:latin typeface="+mj-lt"/>
                <a:cs typeface="Trebuchet MS"/>
              </a:rPr>
              <a:t>base </a:t>
            </a:r>
            <a:r>
              <a:rPr lang="pt-BR" sz="2800" spc="-140" dirty="0">
                <a:latin typeface="+mj-lt"/>
                <a:cs typeface="Trebuchet MS"/>
              </a:rPr>
              <a:t>b </a:t>
            </a:r>
            <a:r>
              <a:rPr lang="pt-BR" sz="2800" spc="-160" dirty="0">
                <a:latin typeface="+mj-lt"/>
                <a:cs typeface="Trebuchet MS"/>
              </a:rPr>
              <a:t>e </a:t>
            </a:r>
            <a:r>
              <a:rPr lang="pt-BR" sz="2800" spc="-155" dirty="0">
                <a:latin typeface="+mj-lt"/>
                <a:cs typeface="Trebuchet MS"/>
              </a:rPr>
              <a:t>altura </a:t>
            </a:r>
            <a:r>
              <a:rPr lang="pt-BR" sz="2800" spc="-114" dirty="0">
                <a:latin typeface="+mj-lt"/>
                <a:cs typeface="Trebuchet MS"/>
              </a:rPr>
              <a:t>h </a:t>
            </a:r>
            <a:r>
              <a:rPr lang="pt-BR" sz="2800" spc="-160" dirty="0">
                <a:latin typeface="+mj-lt"/>
                <a:cs typeface="Trebuchet MS"/>
              </a:rPr>
              <a:t>é </a:t>
            </a:r>
            <a:r>
              <a:rPr lang="pt-BR" sz="2800" spc="-180" dirty="0">
                <a:latin typeface="+mj-lt"/>
                <a:cs typeface="Trebuchet MS"/>
              </a:rPr>
              <a:t>dada </a:t>
            </a:r>
            <a:r>
              <a:rPr lang="pt-BR" sz="2800" spc="-175" dirty="0">
                <a:latin typeface="+mj-lt"/>
                <a:cs typeface="Trebuchet MS"/>
              </a:rPr>
              <a:t> </a:t>
            </a:r>
            <a:r>
              <a:rPr lang="pt-BR" sz="2800" spc="-30" dirty="0">
                <a:latin typeface="+mj-lt"/>
                <a:cs typeface="Trebuchet MS"/>
              </a:rPr>
              <a:t>por</a:t>
            </a:r>
            <a:r>
              <a:rPr lang="pt-BR" sz="2800" spc="-60" dirty="0">
                <a:latin typeface="+mj-lt"/>
                <a:cs typeface="Trebuchet MS"/>
              </a:rPr>
              <a:t> </a:t>
            </a:r>
            <a:r>
              <a:rPr lang="pt-BR" sz="2800" b="1" spc="-10" dirty="0">
                <a:latin typeface="+mj-lt"/>
                <a:cs typeface="Trebuchet MS"/>
              </a:rPr>
              <a:t>s</a:t>
            </a:r>
            <a:r>
              <a:rPr lang="pt-BR" sz="2800" b="1" spc="-70" dirty="0">
                <a:latin typeface="+mj-lt"/>
                <a:cs typeface="Trebuchet MS"/>
              </a:rPr>
              <a:t> </a:t>
            </a:r>
            <a:r>
              <a:rPr lang="pt-BR" sz="2800" b="1" spc="-5" dirty="0">
                <a:latin typeface="+mj-lt"/>
                <a:cs typeface="Trebuchet MS"/>
              </a:rPr>
              <a:t>=</a:t>
            </a:r>
            <a:r>
              <a:rPr lang="pt-BR" sz="2800" b="1" spc="-65" dirty="0">
                <a:latin typeface="+mj-lt"/>
                <a:cs typeface="Trebuchet MS"/>
              </a:rPr>
              <a:t> </a:t>
            </a:r>
            <a:r>
              <a:rPr lang="pt-BR" sz="2800" b="1" u="heavy" dirty="0">
                <a:uFill>
                  <a:solidFill>
                    <a:srgbClr val="000000"/>
                  </a:solidFill>
                </a:uFill>
                <a:latin typeface="+mj-lt"/>
                <a:cs typeface="Trebuchet MS"/>
              </a:rPr>
              <a:t>b</a:t>
            </a:r>
            <a:r>
              <a:rPr lang="pt-BR" sz="2800" b="1" u="heavy" spc="-65" dirty="0">
                <a:uFill>
                  <a:solidFill>
                    <a:srgbClr val="000000"/>
                  </a:solidFill>
                </a:uFill>
                <a:latin typeface="+mj-lt"/>
                <a:cs typeface="Trebuchet MS"/>
              </a:rPr>
              <a:t> </a:t>
            </a:r>
            <a:r>
              <a:rPr lang="pt-BR" sz="2800" b="1" u="heavy" dirty="0">
                <a:uFill>
                  <a:solidFill>
                    <a:srgbClr val="000000"/>
                  </a:solidFill>
                </a:uFill>
                <a:latin typeface="+mj-lt"/>
                <a:cs typeface="Trebuchet MS"/>
              </a:rPr>
              <a:t>x</a:t>
            </a:r>
            <a:r>
              <a:rPr lang="pt-BR" sz="2800" b="1" u="heavy" spc="-60" dirty="0">
                <a:uFill>
                  <a:solidFill>
                    <a:srgbClr val="000000"/>
                  </a:solidFill>
                </a:uFill>
                <a:latin typeface="+mj-lt"/>
                <a:cs typeface="Trebuchet MS"/>
              </a:rPr>
              <a:t> </a:t>
            </a:r>
            <a:r>
              <a:rPr lang="pt-BR" sz="2800" b="1" u="heavy" spc="-25" dirty="0">
                <a:uFill>
                  <a:solidFill>
                    <a:srgbClr val="000000"/>
                  </a:solidFill>
                </a:uFill>
                <a:latin typeface="+mj-lt"/>
                <a:cs typeface="Trebuchet MS"/>
              </a:rPr>
              <a:t>h</a:t>
            </a:r>
            <a:endParaRPr lang="pt-BR" sz="2800" dirty="0">
              <a:latin typeface="+mj-lt"/>
              <a:cs typeface="Trebuchet MS"/>
            </a:endParaRPr>
          </a:p>
          <a:p>
            <a:pPr marL="1045845" indent="0">
              <a:lnSpc>
                <a:spcPct val="100000"/>
              </a:lnSpc>
              <a:spcBef>
                <a:spcPts val="605"/>
              </a:spcBef>
              <a:buNone/>
            </a:pPr>
            <a:r>
              <a:rPr lang="pt-BR" sz="2800" b="1" spc="-85" dirty="0">
                <a:latin typeface="+mj-lt"/>
                <a:cs typeface="Trebuchet MS"/>
              </a:rPr>
              <a:t>    2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198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ADEF8-EB6D-B5A5-8612-C055BA7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80" dirty="0"/>
              <a:t>Exercício 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8B603-4AC9-ED01-9BA9-5F347B27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066" marR="5080" indent="0" algn="just">
              <a:lnSpc>
                <a:spcPct val="99800"/>
              </a:lnSpc>
              <a:spcBef>
                <a:spcPts val="105"/>
              </a:spcBef>
              <a:buNone/>
            </a:pPr>
            <a:r>
              <a:rPr lang="pt-BR" sz="3200" spc="-125" dirty="0">
                <a:latin typeface="+mj-lt"/>
                <a:cs typeface="Trebuchet MS"/>
              </a:rPr>
              <a:t>Escreva </a:t>
            </a:r>
            <a:r>
              <a:rPr lang="pt-BR" sz="3200" spc="-130" dirty="0">
                <a:latin typeface="+mj-lt"/>
                <a:cs typeface="Trebuchet MS"/>
              </a:rPr>
              <a:t>um </a:t>
            </a:r>
            <a:r>
              <a:rPr lang="pt-BR" sz="3200" spc="-114" dirty="0">
                <a:latin typeface="+mj-lt"/>
                <a:cs typeface="Trebuchet MS"/>
              </a:rPr>
              <a:t>algoritmo </a:t>
            </a:r>
            <a:r>
              <a:rPr lang="pt-BR" sz="3200" spc="-140" dirty="0">
                <a:latin typeface="+mj-lt"/>
                <a:cs typeface="Trebuchet MS"/>
              </a:rPr>
              <a:t>que </a:t>
            </a:r>
            <a:r>
              <a:rPr lang="pt-BR" sz="3200" spc="-125" dirty="0">
                <a:latin typeface="+mj-lt"/>
                <a:cs typeface="Trebuchet MS"/>
              </a:rPr>
              <a:t>solicite </a:t>
            </a:r>
            <a:r>
              <a:rPr lang="pt-BR" sz="3200" spc="-105" dirty="0">
                <a:latin typeface="+mj-lt"/>
                <a:cs typeface="Trebuchet MS"/>
              </a:rPr>
              <a:t>ao </a:t>
            </a:r>
            <a:r>
              <a:rPr lang="pt-BR" sz="3200" spc="-90" dirty="0">
                <a:latin typeface="+mj-lt"/>
                <a:cs typeface="Trebuchet MS"/>
              </a:rPr>
              <a:t>usuário </a:t>
            </a:r>
            <a:r>
              <a:rPr lang="pt-BR" sz="3200" spc="-110" dirty="0">
                <a:latin typeface="+mj-lt"/>
                <a:cs typeface="Trebuchet MS"/>
              </a:rPr>
              <a:t>dois valores </a:t>
            </a:r>
            <a:r>
              <a:rPr lang="pt-BR" sz="3200" spc="-105" dirty="0">
                <a:latin typeface="+mj-lt"/>
                <a:cs typeface="Trebuchet MS"/>
              </a:rPr>
              <a:t>inteiros </a:t>
            </a:r>
            <a:r>
              <a:rPr lang="pt-BR" sz="3200" spc="-160" dirty="0">
                <a:latin typeface="+mj-lt"/>
                <a:cs typeface="Trebuchet MS"/>
              </a:rPr>
              <a:t>e </a:t>
            </a:r>
            <a:r>
              <a:rPr lang="pt-BR" sz="3200" spc="-135" dirty="0">
                <a:latin typeface="+mj-lt"/>
                <a:cs typeface="Trebuchet MS"/>
              </a:rPr>
              <a:t>escreva </a:t>
            </a:r>
            <a:r>
              <a:rPr lang="pt-BR" sz="3200" spc="-175" dirty="0">
                <a:latin typeface="+mj-lt"/>
                <a:cs typeface="Trebuchet MS"/>
              </a:rPr>
              <a:t>na </a:t>
            </a:r>
            <a:r>
              <a:rPr lang="pt-BR" sz="3200" spc="-185" dirty="0">
                <a:latin typeface="+mj-lt"/>
                <a:cs typeface="Trebuchet MS"/>
              </a:rPr>
              <a:t>tela:</a:t>
            </a:r>
          </a:p>
          <a:p>
            <a:pPr marL="526416" marR="5080" indent="-514350" algn="just">
              <a:lnSpc>
                <a:spcPct val="99800"/>
              </a:lnSpc>
              <a:spcBef>
                <a:spcPts val="105"/>
              </a:spcBef>
              <a:buAutoNum type="alphaLcParenR"/>
            </a:pPr>
            <a:r>
              <a:rPr lang="pt-BR" sz="3200" spc="-240" dirty="0">
                <a:latin typeface="+mj-lt"/>
                <a:cs typeface="Trebuchet MS"/>
              </a:rPr>
              <a:t>A </a:t>
            </a:r>
            <a:r>
              <a:rPr lang="pt-BR" sz="3200" spc="-105" dirty="0">
                <a:latin typeface="+mj-lt"/>
                <a:cs typeface="Trebuchet MS"/>
              </a:rPr>
              <a:t>soma </a:t>
            </a:r>
            <a:r>
              <a:rPr lang="pt-BR" sz="3200" spc="-100" dirty="0">
                <a:latin typeface="+mj-lt"/>
                <a:cs typeface="Trebuchet MS"/>
              </a:rPr>
              <a:t>desses </a:t>
            </a:r>
            <a:r>
              <a:rPr lang="pt-BR" sz="3200" spc="-110" dirty="0">
                <a:latin typeface="+mj-lt"/>
                <a:cs typeface="Trebuchet MS"/>
              </a:rPr>
              <a:t>valores;</a:t>
            </a:r>
          </a:p>
          <a:p>
            <a:pPr marL="526416" marR="5080" indent="-514350" algn="just">
              <a:lnSpc>
                <a:spcPct val="99800"/>
              </a:lnSpc>
              <a:spcBef>
                <a:spcPts val="105"/>
              </a:spcBef>
              <a:buAutoNum type="alphaLcParenR"/>
            </a:pPr>
            <a:r>
              <a:rPr lang="pt-BR" sz="3200" spc="-110" dirty="0">
                <a:latin typeface="+mj-lt"/>
              </a:rPr>
              <a:t>A subtração do 1°valor digitado pelo 2º;</a:t>
            </a:r>
          </a:p>
          <a:p>
            <a:pPr marL="526416" marR="5080" indent="-514350" algn="just">
              <a:lnSpc>
                <a:spcPct val="99800"/>
              </a:lnSpc>
              <a:spcBef>
                <a:spcPts val="105"/>
              </a:spcBef>
              <a:buFont typeface="Arial" panose="020B0604020202020204" pitchFamily="34" charset="0"/>
              <a:buAutoNum type="alphaLcParenR"/>
            </a:pPr>
            <a:r>
              <a:rPr lang="pt-BR" sz="3200" spc="-110" dirty="0">
                <a:latin typeface="+mj-lt"/>
              </a:rPr>
              <a:t>A multiplicação dos dois;</a:t>
            </a:r>
          </a:p>
          <a:p>
            <a:pPr marL="526416" marR="5080" indent="-514350" algn="just">
              <a:lnSpc>
                <a:spcPct val="99800"/>
              </a:lnSpc>
              <a:spcBef>
                <a:spcPts val="105"/>
              </a:spcBef>
              <a:buAutoNum type="alphaLcParenR"/>
            </a:pPr>
            <a:r>
              <a:rPr lang="pt-BR" sz="3200" dirty="0">
                <a:latin typeface="+mj-lt"/>
              </a:rPr>
              <a:t>A divisão </a:t>
            </a:r>
            <a:r>
              <a:rPr lang="pt-BR" sz="3200" spc="-110" dirty="0">
                <a:latin typeface="+mj-lt"/>
              </a:rPr>
              <a:t>do 2°valor digitado pelo 1º;</a:t>
            </a:r>
          </a:p>
          <a:p>
            <a:pPr marL="526416" marR="5080" indent="-514350" algn="just">
              <a:lnSpc>
                <a:spcPct val="99800"/>
              </a:lnSpc>
              <a:spcBef>
                <a:spcPts val="105"/>
              </a:spcBef>
              <a:buFont typeface="Arial" panose="020B0604020202020204" pitchFamily="34" charset="0"/>
              <a:buAutoNum type="alphaLcParenR"/>
            </a:pPr>
            <a:r>
              <a:rPr lang="pt-BR" sz="3200" spc="-240" dirty="0">
                <a:latin typeface="Trebuchet MS"/>
                <a:cs typeface="Trebuchet MS"/>
              </a:rPr>
              <a:t>a </a:t>
            </a:r>
            <a:r>
              <a:rPr lang="pt-BR" sz="3200" spc="-105" dirty="0">
                <a:latin typeface="Trebuchet MS"/>
                <a:cs typeface="Trebuchet MS"/>
              </a:rPr>
              <a:t>soma </a:t>
            </a:r>
            <a:r>
              <a:rPr lang="pt-BR" sz="3200" spc="-100" dirty="0">
                <a:latin typeface="Trebuchet MS"/>
                <a:cs typeface="Trebuchet MS"/>
              </a:rPr>
              <a:t>desses </a:t>
            </a:r>
            <a:r>
              <a:rPr lang="pt-BR" sz="3200" spc="-110" dirty="0">
                <a:latin typeface="Trebuchet MS"/>
                <a:cs typeface="Trebuchet MS"/>
              </a:rPr>
              <a:t>valores </a:t>
            </a:r>
            <a:r>
              <a:rPr lang="pt-BR" sz="3200" spc="-105" dirty="0">
                <a:latin typeface="Trebuchet MS"/>
                <a:cs typeface="Trebuchet MS"/>
              </a:rPr>
              <a:t> </a:t>
            </a:r>
            <a:r>
              <a:rPr lang="pt-BR" sz="3200" spc="-155" dirty="0">
                <a:latin typeface="Trebuchet MS"/>
                <a:cs typeface="Trebuchet MS"/>
              </a:rPr>
              <a:t>el</a:t>
            </a:r>
            <a:r>
              <a:rPr lang="pt-BR" sz="3200" spc="-229" dirty="0">
                <a:latin typeface="Trebuchet MS"/>
                <a:cs typeface="Trebuchet MS"/>
              </a:rPr>
              <a:t>e</a:t>
            </a:r>
            <a:r>
              <a:rPr lang="pt-BR" sz="3200" spc="-180" dirty="0">
                <a:latin typeface="Trebuchet MS"/>
                <a:cs typeface="Trebuchet MS"/>
              </a:rPr>
              <a:t>vada</a:t>
            </a:r>
            <a:r>
              <a:rPr lang="pt-BR" sz="3200" spc="-65" dirty="0">
                <a:latin typeface="Trebuchet MS"/>
                <a:cs typeface="Trebuchet MS"/>
              </a:rPr>
              <a:t> </a:t>
            </a:r>
            <a:r>
              <a:rPr lang="pt-BR" sz="3200" spc="-105" dirty="0">
                <a:latin typeface="Trebuchet MS"/>
                <a:cs typeface="Trebuchet MS"/>
              </a:rPr>
              <a:t>ao</a:t>
            </a:r>
            <a:r>
              <a:rPr lang="pt-BR" sz="3200" spc="-60" dirty="0">
                <a:latin typeface="Trebuchet MS"/>
                <a:cs typeface="Trebuchet MS"/>
              </a:rPr>
              <a:t> </a:t>
            </a:r>
            <a:r>
              <a:rPr lang="pt-BR" sz="3200" spc="-90" dirty="0">
                <a:latin typeface="Trebuchet MS"/>
                <a:cs typeface="Trebuchet MS"/>
              </a:rPr>
              <a:t>quadrado.</a:t>
            </a:r>
            <a:endParaRPr lang="pt-BR" sz="3200" spc="-110" dirty="0">
              <a:latin typeface="+mj-lt"/>
            </a:endParaRPr>
          </a:p>
          <a:p>
            <a:pPr marL="12066" marR="5080" indent="0" algn="just">
              <a:lnSpc>
                <a:spcPct val="99800"/>
              </a:lnSpc>
              <a:spcBef>
                <a:spcPts val="105"/>
              </a:spcBef>
              <a:buNone/>
            </a:pPr>
            <a:r>
              <a:rPr lang="pt-BR" sz="3200" spc="-110" dirty="0">
                <a:latin typeface="+mj-lt"/>
              </a:rPr>
              <a:t>Mostre na tela os resultados das operações</a:t>
            </a: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3382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146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Trebuchet MS</vt:lpstr>
      <vt:lpstr>Galeria</vt:lpstr>
      <vt:lpstr>Exercício 1 </vt:lpstr>
      <vt:lpstr>Exercício 2</vt:lpstr>
      <vt:lpstr>Exercício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1</dc:title>
  <dc:creator>Fabrícia Py Tortelli Noronha</dc:creator>
  <cp:lastModifiedBy>Fabrícia Py Tortelli Noronha</cp:lastModifiedBy>
  <cp:revision>4</cp:revision>
  <dcterms:created xsi:type="dcterms:W3CDTF">2022-08-09T01:05:04Z</dcterms:created>
  <dcterms:modified xsi:type="dcterms:W3CDTF">2022-08-12T19:33:09Z</dcterms:modified>
</cp:coreProperties>
</file>