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D475-2E1E-4585-A3EB-A651AF650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6C8B4-4074-40A6-9524-CC67501E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ACD5-69B5-4D84-A107-ACBECEEB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7ACE-332B-4DA1-AE94-629F92B3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A6C8-8F01-4FAA-A202-C8D57CAA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C35F-63D8-4C53-95D9-0FC5E241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3923E-0805-45AF-86E6-099E2F198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5DC2-5CBF-4B70-BC00-D75D90B6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1892-6DAC-48D0-B89B-E8F123C4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E1192-429F-4B81-9BA1-B2D4D556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1B77E-F0D2-4222-BAC6-96056CC26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1C9CE-4D8A-4E69-84F1-46BF9F0E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2932-78A2-4EE5-B5F8-EA46AAFE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6585-DC24-4C96-B621-51C0AEB2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0B47-C1F3-4DCB-8CDC-E1557FDE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6DF1-DD63-4A19-8A9D-D2CD0DC6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9E0D-4F1F-4F4C-AAB2-9D6661C6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18A8-9D1A-4D33-89E5-32B92146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0550-883B-4776-83BF-F38D9C6A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DFD3-5425-422A-AF3C-2DC373A4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BD81-756A-49EB-A532-121CE1B3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7536-37ED-406A-B010-BF739E89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93A8-302F-4EE4-8F2C-B5A01AA5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CAE5-2380-4231-9BFE-B8D6F1D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651EF-DAD8-4E9D-935E-0F386384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8C56-5B97-4C35-AFEE-AF82AE69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DC5-B347-4B2C-985B-302663EC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7B37-AFF9-40FC-8A66-DE08CED3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1B8C-26F3-4015-AAFD-EB4F39C1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FAC42-0819-4584-8591-05FA9D68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0AF8C-3D5E-474F-B9DC-DE20900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E3D8-4CEA-490B-902F-854CE839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B9C3-A260-40D4-B74D-676D3CE7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939D8-E799-4A81-A7B8-632838806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0ED4-F31A-4784-BBAA-BF3D63390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E2BB0-402C-4EDB-B2B5-BA062D595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D9096-D132-41D2-868C-6D6A2BC6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6279-183B-404B-86F0-34899AD3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91D52-E290-4484-BECD-11E4DEB0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5E4F-9EC4-4231-83EA-65957298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F1055-D7E6-4E73-BC82-1DD46252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7C5E-A6C9-452A-AD93-FDD1D467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8E3A-D51F-4FBF-BFAC-8C36BB0D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2B734-4E5D-43E8-9B4A-5E614CB6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BF25A-C28E-42DB-82CD-3F59AB16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EBCE6-4D08-4547-BFFA-79180E60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5A06-46CF-4865-B3A0-D02B3E2F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0C16-AA68-451F-A1CD-A797AA3B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1B45-915A-452E-9801-A28DB2F0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A008-2D82-4694-A269-E9EE6325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E7BB8-3376-4332-85BA-8B63CC68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6F117-77E1-44F5-B8F9-D3C2C050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CF30-9F5E-4B3B-887C-0CE189CE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C0AB9-BCA9-4670-B2EE-791853349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016E5-FAD5-4808-B437-6B1DE7530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726C-CE80-42A6-B87E-4757DC5E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A84-8874-4C09-96CE-114966570F7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6CD4-2A7E-4B5E-BA1D-170B3D80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7244-F2A8-42D1-9EFE-82389B94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8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D8C23-B6DE-423B-A52B-0323053D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AA5A-5E0F-43A6-A8C6-BFEB5517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F264-0E83-4F9A-AC83-ECCBCDBDD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9A84-8874-4C09-96CE-114966570F7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5DEA-B8D3-4AD6-83D0-2FBF418EE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BFD3-17D8-41A7-AFC9-0A9D956C8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AE2F3-F829-4C07-BC8A-F759DB4CC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8EC9-1342-4135-BE50-E4D56C72E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Sentiment Analysis on Covid19</a:t>
            </a:r>
            <a:br>
              <a:rPr lang="en-US" b="1" dirty="0"/>
            </a:br>
            <a:r>
              <a:rPr lang="en-US" b="1" dirty="0"/>
              <a:t>Tweets</a:t>
            </a:r>
            <a:br>
              <a:rPr lang="en-US" b="1" dirty="0"/>
            </a:br>
            <a:r>
              <a:rPr lang="en-US" b="1" dirty="0"/>
              <a:t>Multi-Classification Task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47915-E7C0-4655-8FDB-A5A6446D6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Πετρόπουλος Παναγιώτης</a:t>
            </a:r>
          </a:p>
          <a:p>
            <a:r>
              <a:rPr lang="en-US" dirty="0"/>
              <a:t>panos.petr1@gmail.com</a:t>
            </a:r>
          </a:p>
        </p:txBody>
      </p:sp>
    </p:spTree>
    <p:extLst>
      <p:ext uri="{BB962C8B-B14F-4D97-AF65-F5344CB8AC3E}">
        <p14:creationId xmlns:p14="http://schemas.microsoft.com/office/powerpoint/2010/main" val="172270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B4A5-5297-42F5-BE98-6FB0230B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13DF-B7CA-4B2C-AC87-6581D513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400" dirty="0"/>
              <a:t>Τα δεδομένα βρέθηκαν στο </a:t>
            </a:r>
            <a:r>
              <a:rPr lang="en-US" sz="1400" dirty="0"/>
              <a:t>Kaggle </a:t>
            </a:r>
            <a:r>
              <a:rPr lang="el-GR" sz="1400" dirty="0"/>
              <a:t>σε μορφή </a:t>
            </a:r>
            <a:r>
              <a:rPr lang="en-US" sz="1400" dirty="0"/>
              <a:t>CSV.</a:t>
            </a:r>
          </a:p>
          <a:p>
            <a:r>
              <a:rPr lang="el-GR" sz="1400" dirty="0"/>
              <a:t>Πρόκειται για </a:t>
            </a:r>
            <a:r>
              <a:rPr lang="en-US" sz="1400" dirty="0"/>
              <a:t>tweets</a:t>
            </a:r>
            <a:r>
              <a:rPr lang="el-GR" sz="1400" dirty="0"/>
              <a:t>, άρα </a:t>
            </a:r>
            <a:r>
              <a:rPr lang="en-US" sz="1400" dirty="0"/>
              <a:t>texts/Documents.</a:t>
            </a:r>
            <a:endParaRPr lang="el-GR" sz="1400" dirty="0"/>
          </a:p>
          <a:p>
            <a:r>
              <a:rPr lang="el-GR" sz="1400" dirty="0"/>
              <a:t>Ένα </a:t>
            </a:r>
            <a:r>
              <a:rPr lang="en-US" sz="1400" dirty="0"/>
              <a:t>train CSV </a:t>
            </a:r>
            <a:r>
              <a:rPr lang="el-GR" sz="1400" dirty="0"/>
              <a:t>με </a:t>
            </a:r>
            <a:r>
              <a:rPr lang="en-US" sz="1400" dirty="0"/>
              <a:t>41157 samples &amp; </a:t>
            </a:r>
            <a:r>
              <a:rPr lang="el-GR" sz="1400" dirty="0"/>
              <a:t>ένα τεστ </a:t>
            </a:r>
            <a:r>
              <a:rPr lang="en-US" sz="1400" dirty="0"/>
              <a:t>CSV </a:t>
            </a:r>
            <a:r>
              <a:rPr lang="el-GR" sz="1400" dirty="0"/>
              <a:t>το οποίο χρησιμοποιήθηκε μόνο στο </a:t>
            </a:r>
            <a:r>
              <a:rPr lang="en-US" sz="1400" dirty="0"/>
              <a:t>testing on Unseen Data </a:t>
            </a:r>
            <a:r>
              <a:rPr lang="el-GR" sz="1400" dirty="0"/>
              <a:t>με 3798 </a:t>
            </a:r>
            <a:r>
              <a:rPr lang="en-US" sz="1400" dirty="0"/>
              <a:t>samples.</a:t>
            </a:r>
          </a:p>
          <a:p>
            <a:r>
              <a:rPr lang="el-GR" sz="1400" dirty="0"/>
              <a:t>Έχουμε 3 πιθανά </a:t>
            </a:r>
            <a:r>
              <a:rPr lang="en-US" sz="1400" dirty="0"/>
              <a:t>class labels : Negative, Neutral &amp; Positive.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01705-3550-4371-8DC7-48B4AE13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15" y="3429000"/>
            <a:ext cx="4482477" cy="26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0EA-9A96-4D5A-8F2D-14DD5D84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Επεξεργασία Δεδομένων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4A28-66F1-49D2-AE3A-50E6C331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3016" cy="4351338"/>
          </a:xfrm>
        </p:spPr>
        <p:txBody>
          <a:bodyPr/>
          <a:lstStyle/>
          <a:p>
            <a:pPr marL="0" indent="0">
              <a:buNone/>
            </a:pPr>
            <a:r>
              <a:rPr lang="el-GR" sz="1400" dirty="0"/>
              <a:t>Για να προκύψουν τα τελικά </a:t>
            </a:r>
            <a:r>
              <a:rPr lang="en-US" sz="1400" dirty="0"/>
              <a:t>Features </a:t>
            </a:r>
            <a:r>
              <a:rPr lang="el-GR" sz="1400" dirty="0"/>
              <a:t>με τα οποία θα εκπαιδευτεί ο </a:t>
            </a:r>
            <a:r>
              <a:rPr lang="en-US" sz="1400" dirty="0"/>
              <a:t>Classifier</a:t>
            </a:r>
            <a:r>
              <a:rPr lang="el-GR" sz="1400" dirty="0"/>
              <a:t> έγιναν τα παρακάτω βήματα:</a:t>
            </a:r>
          </a:p>
          <a:p>
            <a:r>
              <a:rPr lang="en-US" sz="1400" dirty="0"/>
              <a:t>Lookup </a:t>
            </a:r>
            <a:r>
              <a:rPr lang="el-GR" sz="1400" dirty="0"/>
              <a:t>σε </a:t>
            </a:r>
            <a:r>
              <a:rPr lang="en-US" sz="1400" dirty="0"/>
              <a:t>custom dictionaries</a:t>
            </a:r>
            <a:r>
              <a:rPr lang="el-GR" sz="1400" dirty="0"/>
              <a:t> για την αντικατάσταση ή διαγραφή λέξεων/</a:t>
            </a:r>
            <a:r>
              <a:rPr lang="en-US" sz="1400" dirty="0"/>
              <a:t>emojis/emoticons</a:t>
            </a:r>
          </a:p>
          <a:p>
            <a:r>
              <a:rPr lang="el-GR" sz="1400" dirty="0"/>
              <a:t>Διαγραφή θορύβου, όπως </a:t>
            </a:r>
            <a:r>
              <a:rPr lang="en-US" sz="1400" dirty="0" err="1"/>
              <a:t>urls</a:t>
            </a:r>
            <a:r>
              <a:rPr lang="en-US" sz="1400" dirty="0"/>
              <a:t>, hashtags, mentions, numbers etc.</a:t>
            </a:r>
            <a:r>
              <a:rPr lang="el-GR" sz="1400" dirty="0"/>
              <a:t> Στην περίπτωση των </a:t>
            </a:r>
            <a:r>
              <a:rPr lang="en-US" sz="1400" dirty="0"/>
              <a:t>hashtags </a:t>
            </a:r>
            <a:r>
              <a:rPr lang="el-GR" sz="1400" dirty="0"/>
              <a:t>αφαιρέθηκε απλά το σύμβολο #. Αυτό διότι μπορεί κάποιο από τα </a:t>
            </a:r>
            <a:r>
              <a:rPr lang="en-US" sz="1400" dirty="0"/>
              <a:t>hashtags </a:t>
            </a:r>
            <a:r>
              <a:rPr lang="el-GR" sz="1400" dirty="0"/>
              <a:t>να προσφέρουν κάποιο νόημα ως προς το συναίσθημα.  Π.χ. #</a:t>
            </a:r>
            <a:r>
              <a:rPr lang="en-US" sz="1400" dirty="0"/>
              <a:t>love -&gt; love</a:t>
            </a:r>
          </a:p>
          <a:p>
            <a:r>
              <a:rPr lang="en-US" sz="1400" dirty="0"/>
              <a:t>Tokenization &amp; </a:t>
            </a:r>
            <a:r>
              <a:rPr lang="el-GR" sz="1400" dirty="0"/>
              <a:t>αφαίρεση </a:t>
            </a:r>
            <a:r>
              <a:rPr lang="en-US" sz="1400" dirty="0" err="1"/>
              <a:t>stopwords</a:t>
            </a:r>
            <a:r>
              <a:rPr lang="en-US" sz="1400" dirty="0"/>
              <a:t>.</a:t>
            </a:r>
          </a:p>
          <a:p>
            <a:r>
              <a:rPr lang="en-US" sz="1400" dirty="0"/>
              <a:t>Part of speech tagging </a:t>
            </a:r>
            <a:r>
              <a:rPr lang="el-GR" sz="1400" dirty="0"/>
              <a:t>για να το χρησιμοποιήσουμε στην διαδικασία του </a:t>
            </a:r>
            <a:r>
              <a:rPr lang="en-US" sz="1400" dirty="0"/>
              <a:t>Lemmatization.</a:t>
            </a:r>
          </a:p>
          <a:p>
            <a:r>
              <a:rPr lang="en-US" sz="1400" dirty="0"/>
              <a:t>Lemmatization.</a:t>
            </a:r>
          </a:p>
          <a:p>
            <a:r>
              <a:rPr lang="el-GR" sz="1400" dirty="0"/>
              <a:t>Αποθήκευση των </a:t>
            </a:r>
            <a:r>
              <a:rPr lang="en-US" sz="1400" dirty="0"/>
              <a:t>Cleaned/processed data </a:t>
            </a:r>
            <a:r>
              <a:rPr lang="el-GR" sz="1400" dirty="0"/>
              <a:t>σε </a:t>
            </a:r>
            <a:r>
              <a:rPr lang="en-US" sz="1400" dirty="0" err="1"/>
              <a:t>DataFrame</a:t>
            </a:r>
            <a:r>
              <a:rPr lang="en-US" sz="1400" dirty="0"/>
              <a:t>.</a:t>
            </a:r>
          </a:p>
          <a:p>
            <a:r>
              <a:rPr lang="el-GR" sz="1400" dirty="0"/>
              <a:t>Παραγωγή </a:t>
            </a:r>
            <a:r>
              <a:rPr lang="en-US" sz="1400" dirty="0" err="1"/>
              <a:t>uni</a:t>
            </a:r>
            <a:r>
              <a:rPr lang="en-US" sz="1400" dirty="0"/>
              <a:t>-grams &amp; bi-grams:</a:t>
            </a:r>
          </a:p>
          <a:p>
            <a:pPr lvl="1"/>
            <a:r>
              <a:rPr lang="el-GR" sz="1000" dirty="0"/>
              <a:t>Για παράδειγμα: Πρόταση: '</a:t>
            </a:r>
            <a:r>
              <a:rPr lang="en-US" sz="1000" dirty="0"/>
              <a:t>I don't like'</a:t>
            </a:r>
          </a:p>
          <a:p>
            <a:pPr lvl="2"/>
            <a:r>
              <a:rPr lang="en-US" sz="1100" dirty="0"/>
              <a:t>unigrams: I, do, not, like</a:t>
            </a:r>
          </a:p>
          <a:p>
            <a:pPr lvl="2"/>
            <a:r>
              <a:rPr lang="en-US" sz="1100" dirty="0"/>
              <a:t>bi-grams: I do, do not, not like </a:t>
            </a:r>
            <a:r>
              <a:rPr lang="el-GR" sz="1100" dirty="0"/>
              <a:t>Όπως βλέπουμε η λέξη </a:t>
            </a:r>
            <a:r>
              <a:rPr lang="en-US" sz="1100" dirty="0"/>
              <a:t>Like </a:t>
            </a:r>
            <a:r>
              <a:rPr lang="el-GR" sz="1100" dirty="0" err="1"/>
              <a:t>απο</a:t>
            </a:r>
            <a:r>
              <a:rPr lang="el-GR" sz="1100" dirty="0"/>
              <a:t> μόνη της δείχνει συνήθως θετικό συναίσθημα </a:t>
            </a:r>
            <a:r>
              <a:rPr lang="el-GR" sz="1100" dirty="0" err="1"/>
              <a:t>ένω</a:t>
            </a:r>
            <a:r>
              <a:rPr lang="el-GR" sz="1100" dirty="0"/>
              <a:t> με την λέξη </a:t>
            </a:r>
            <a:r>
              <a:rPr lang="en-US" sz="1100" dirty="0"/>
              <a:t>Not </a:t>
            </a:r>
            <a:r>
              <a:rPr lang="el-GR" sz="1100" dirty="0"/>
              <a:t>μπροστά δείχνει αρνητικό.</a:t>
            </a:r>
          </a:p>
          <a:p>
            <a:r>
              <a:rPr lang="el-GR" sz="1400" dirty="0"/>
              <a:t>Μετατροπή των καθαρών πλέον κειμένων σε </a:t>
            </a:r>
            <a:r>
              <a:rPr lang="en-US" sz="1400" dirty="0"/>
              <a:t>Vectors </a:t>
            </a:r>
            <a:r>
              <a:rPr lang="el-GR" sz="1400" dirty="0"/>
              <a:t>, με την διαδικασία του </a:t>
            </a:r>
            <a:r>
              <a:rPr lang="en-US" sz="1400" dirty="0"/>
              <a:t>TF-IDF.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1E76E-A70B-4B31-8A18-C19C8B91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846" y="5102125"/>
            <a:ext cx="4177495" cy="7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870B-AF85-41A1-B0A0-AA03B13C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Μείωση Διαστάσεων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60B1-C352-4980-83B1-BE74CA1D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500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400" dirty="0"/>
              <a:t>Μετά την εφαρμογή της διαδικασίας </a:t>
            </a:r>
            <a:r>
              <a:rPr lang="en-US" sz="1400" dirty="0"/>
              <a:t>TF-IDF </a:t>
            </a:r>
            <a:r>
              <a:rPr lang="el-GR" sz="1400" dirty="0"/>
              <a:t>οι διαστάσεις του </a:t>
            </a:r>
            <a:r>
              <a:rPr lang="en-US" sz="1400" dirty="0"/>
              <a:t>Vector </a:t>
            </a:r>
            <a:r>
              <a:rPr lang="el-GR" sz="1400" dirty="0"/>
              <a:t>που αποτελεί την είσοδο στους </a:t>
            </a:r>
            <a:r>
              <a:rPr lang="en-US" sz="1400" dirty="0"/>
              <a:t>Classifiers </a:t>
            </a:r>
            <a:r>
              <a:rPr lang="el-GR" sz="1400" dirty="0"/>
              <a:t>είναι (41157,20000). Δηλαδή περιέχει 20000 </a:t>
            </a:r>
            <a:r>
              <a:rPr lang="en-US" sz="1400" dirty="0"/>
              <a:t>features.</a:t>
            </a:r>
          </a:p>
          <a:p>
            <a:pPr marL="0" indent="0">
              <a:buNone/>
            </a:pPr>
            <a:r>
              <a:rPr lang="el-GR" sz="1400" dirty="0"/>
              <a:t>Για την μείωση εφαρμόστηκε η </a:t>
            </a:r>
            <a:r>
              <a:rPr lang="en-US" sz="1400" dirty="0"/>
              <a:t>X^2 test </a:t>
            </a:r>
            <a:r>
              <a:rPr lang="el-GR" sz="1400" dirty="0"/>
              <a:t>στατιστική μέθοδος στην οποία ως </a:t>
            </a:r>
            <a:r>
              <a:rPr lang="en-US" sz="1400" dirty="0"/>
              <a:t>threshold </a:t>
            </a:r>
            <a:r>
              <a:rPr lang="el-GR" sz="1400" dirty="0"/>
              <a:t>για την απόρριψη της </a:t>
            </a:r>
            <a:r>
              <a:rPr lang="en-US" sz="1400" dirty="0"/>
              <a:t>H0</a:t>
            </a:r>
            <a:r>
              <a:rPr lang="el-GR" sz="1400" dirty="0"/>
              <a:t> ορίστηκε 1-</a:t>
            </a:r>
            <a:r>
              <a:rPr lang="en-US" sz="1400" dirty="0"/>
              <a:t>p = 5% </a:t>
            </a:r>
            <a:r>
              <a:rPr lang="el-GR" sz="1400" dirty="0"/>
              <a:t>οτιδήποτε μεγαλύτερο του 1-</a:t>
            </a:r>
            <a:r>
              <a:rPr lang="en-US" sz="1400" dirty="0"/>
              <a:t>p</a:t>
            </a:r>
            <a:r>
              <a:rPr lang="el-GR" sz="1400" dirty="0"/>
              <a:t> το κρατάμε.</a:t>
            </a:r>
            <a:endParaRPr lang="en-US" sz="1400" dirty="0"/>
          </a:p>
          <a:p>
            <a:pPr marL="0" indent="0">
              <a:buNone/>
            </a:pPr>
            <a:r>
              <a:rPr lang="el-GR" sz="1400" dirty="0"/>
              <a:t>Όπου </a:t>
            </a:r>
            <a:r>
              <a:rPr lang="en-US" sz="1400" dirty="0"/>
              <a:t>p = score </a:t>
            </a:r>
            <a:r>
              <a:rPr lang="el-GR" sz="1400" dirty="0"/>
              <a:t>που αντιστοιχεί σε πιθανότητα ένα </a:t>
            </a:r>
            <a:r>
              <a:rPr lang="en-US" sz="1400" dirty="0"/>
              <a:t>feature </a:t>
            </a:r>
            <a:r>
              <a:rPr lang="el-GR" sz="1400" dirty="0"/>
              <a:t>να βρίσκεται σε κάποια κλάση.</a:t>
            </a:r>
          </a:p>
          <a:p>
            <a:pPr marL="0" indent="0">
              <a:buNone/>
            </a:pPr>
            <a:r>
              <a:rPr lang="el-GR" sz="1400" dirty="0"/>
              <a:t>Επομένως, έγινε ανάκτηση των πιο συνηθισμένων </a:t>
            </a:r>
            <a:r>
              <a:rPr lang="en-US" sz="1400" dirty="0"/>
              <a:t>feature </a:t>
            </a:r>
            <a:r>
              <a:rPr lang="el-GR" sz="1400" dirty="0"/>
              <a:t>όπου είναι πιο σχετικά με την κάθε κλάση. Οι τελικές διαστάσεις πλέον είναι: </a:t>
            </a:r>
            <a:r>
              <a:rPr lang="el-GR" sz="1200" dirty="0"/>
              <a:t>(41157, 1685)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51340-5C56-4D20-A0BF-EE57D489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42" y="3429000"/>
            <a:ext cx="5133010" cy="3222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26766-01E1-4CCB-B0E7-FBC311E296EC}"/>
              </a:ext>
            </a:extLst>
          </p:cNvPr>
          <p:cNvSpPr txBox="1"/>
          <p:nvPr/>
        </p:nvSpPr>
        <p:spPr>
          <a:xfrm>
            <a:off x="8803689" y="3808521"/>
            <a:ext cx="2612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accent1"/>
                </a:solidFill>
              </a:rPr>
              <a:t>Όσο πιο μεγάλο </a:t>
            </a:r>
            <a:r>
              <a:rPr lang="en-US" i="1" dirty="0" err="1">
                <a:solidFill>
                  <a:schemeClr val="accent1"/>
                </a:solidFill>
              </a:rPr>
              <a:t>tf-idf</a:t>
            </a:r>
            <a:r>
              <a:rPr lang="en-US" i="1" dirty="0">
                <a:solidFill>
                  <a:schemeClr val="accent1"/>
                </a:solidFill>
              </a:rPr>
              <a:t> score </a:t>
            </a:r>
            <a:r>
              <a:rPr lang="el-GR" i="1" dirty="0">
                <a:solidFill>
                  <a:schemeClr val="accent1"/>
                </a:solidFill>
              </a:rPr>
              <a:t>τόσο πιο μεγάλη διακριτική δύναμη έχει το </a:t>
            </a:r>
            <a:r>
              <a:rPr lang="en-US" i="1" dirty="0">
                <a:solidFill>
                  <a:schemeClr val="accent1"/>
                </a:solidFill>
              </a:rPr>
              <a:t>Feature. </a:t>
            </a:r>
            <a:r>
              <a:rPr lang="el-GR" i="1" dirty="0">
                <a:solidFill>
                  <a:schemeClr val="accent1"/>
                </a:solidFill>
              </a:rPr>
              <a:t>Δηλαδή εμφανίστηκαν πολλές φορές σε λίγα </a:t>
            </a:r>
            <a:r>
              <a:rPr lang="en-US" i="1" dirty="0">
                <a:solidFill>
                  <a:schemeClr val="accent1"/>
                </a:solidFill>
              </a:rPr>
              <a:t>documents.</a:t>
            </a:r>
          </a:p>
        </p:txBody>
      </p:sp>
    </p:spTree>
    <p:extLst>
      <p:ext uri="{BB962C8B-B14F-4D97-AF65-F5344CB8AC3E}">
        <p14:creationId xmlns:p14="http://schemas.microsoft.com/office/powerpoint/2010/main" val="428545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5E71-7950-44D0-A20A-E1A1A2D3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CBAC-8E2B-40B5-8365-08363515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400" dirty="0"/>
              <a:t>Οι παράμετροι των αλγορίθμων επιλέχθηκαν με την διαδικασία του </a:t>
            </a:r>
            <a:r>
              <a:rPr lang="en-US" sz="1400" dirty="0" err="1"/>
              <a:t>GridSearchCV</a:t>
            </a:r>
            <a:r>
              <a:rPr lang="en-US" sz="1400" dirty="0"/>
              <a:t> </a:t>
            </a:r>
            <a:r>
              <a:rPr lang="el-GR" sz="1400" dirty="0"/>
              <a:t>το οποίο κάνει και ταυτόχρονα </a:t>
            </a:r>
            <a:r>
              <a:rPr lang="en-US" sz="1400" dirty="0" err="1"/>
              <a:t>Kfold</a:t>
            </a:r>
            <a:r>
              <a:rPr lang="en-US" sz="1400" dirty="0"/>
              <a:t> Cross-Validation </a:t>
            </a:r>
            <a:r>
              <a:rPr lang="el-GR" sz="1400" dirty="0"/>
              <a:t>με </a:t>
            </a:r>
            <a:r>
              <a:rPr lang="en-US" sz="1400" dirty="0"/>
              <a:t>K=5.</a:t>
            </a:r>
          </a:p>
          <a:p>
            <a:r>
              <a:rPr lang="el-GR" sz="1400" dirty="0"/>
              <a:t>Για τα πειράματα εκπαιδεύτηκαν:</a:t>
            </a:r>
          </a:p>
          <a:p>
            <a:pPr lvl="1"/>
            <a:r>
              <a:rPr lang="en-US" sz="1400" dirty="0"/>
              <a:t>SVM : RBF kernel, C=1000, gamma=auto</a:t>
            </a:r>
          </a:p>
          <a:p>
            <a:pPr lvl="1"/>
            <a:r>
              <a:rPr lang="en-US" sz="1400" dirty="0"/>
              <a:t>Logistic Regression: solver=newton-cg, C=10, </a:t>
            </a:r>
            <a:r>
              <a:rPr lang="en-US" sz="1400" dirty="0" err="1"/>
              <a:t>max_iter</a:t>
            </a:r>
            <a:r>
              <a:rPr lang="en-US" sz="1400" dirty="0"/>
              <a:t>=200</a:t>
            </a:r>
          </a:p>
          <a:p>
            <a:pPr lvl="1"/>
            <a:r>
              <a:rPr lang="en-US" sz="1400" dirty="0"/>
              <a:t>Naïve Bayes: alpha=0.70001</a:t>
            </a:r>
          </a:p>
        </p:txBody>
      </p:sp>
    </p:spTree>
    <p:extLst>
      <p:ext uri="{BB962C8B-B14F-4D97-AF65-F5344CB8AC3E}">
        <p14:creationId xmlns:p14="http://schemas.microsoft.com/office/powerpoint/2010/main" val="409751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F9E0-035E-48FD-9E9D-A80895C7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SVM					LR				Naïve Bayes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88E415D-2F61-43E0-B2F3-C6F165DE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76" y="2653940"/>
            <a:ext cx="2538028" cy="3600041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F6E3E52-6592-4520-9BD8-114E6D7E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96" y="2587741"/>
            <a:ext cx="2601029" cy="360004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D1D0243-875B-40BF-A841-80578030F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686" y="2587741"/>
            <a:ext cx="2736030" cy="3600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0F542-128A-48B6-A7C5-EA69F56FD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173" y="6187782"/>
            <a:ext cx="38004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2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516B-EE18-49DA-8B13-34432AB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Metrics(2/2)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E25976-40EF-47FA-AD90-5AAA6DA73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769" y="3209925"/>
            <a:ext cx="6743700" cy="1343025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79CA-5A12-41FE-9002-EAC5F491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Χρόνοι κατά το </a:t>
            </a:r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E48D-74C5-450A-B1DA-56BED994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Πραγματοποιήθηκε διαδικασία </a:t>
            </a:r>
            <a:r>
              <a:rPr lang="en-US" dirty="0"/>
              <a:t>prediction </a:t>
            </a:r>
            <a:r>
              <a:rPr lang="el-GR" dirty="0"/>
              <a:t>στα </a:t>
            </a:r>
            <a:r>
              <a:rPr lang="en-US" dirty="0"/>
              <a:t>unknown Data</a:t>
            </a:r>
            <a:r>
              <a:rPr lang="el-GR" dirty="0"/>
              <a:t>.</a:t>
            </a:r>
          </a:p>
          <a:p>
            <a:r>
              <a:rPr lang="en-US" dirty="0"/>
              <a:t>SVM Duration: 6.2 seconds</a:t>
            </a:r>
          </a:p>
          <a:p>
            <a:r>
              <a:rPr lang="en-US" dirty="0"/>
              <a:t>LR Duration: 0.00092 seconds</a:t>
            </a:r>
          </a:p>
          <a:p>
            <a:r>
              <a:rPr lang="en-US" dirty="0"/>
              <a:t>Naïve Bayes Duration: 0.0010 seconds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C2AE0-1317-41E2-A92F-501B5E40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606" y="4001294"/>
            <a:ext cx="3415484" cy="20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9041-12FB-4F86-BD17-68E98051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FDA0-2BA4-4DA7-BE5B-9EA6045B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487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Sentiment Analysis on Covid19 Tweets Multi-Classification Task</vt:lpstr>
      <vt:lpstr>Δεδομένα</vt:lpstr>
      <vt:lpstr>Επεξεργασία Δεδομένων</vt:lpstr>
      <vt:lpstr>Μείωση Διαστάσεων</vt:lpstr>
      <vt:lpstr>Classifiers</vt:lpstr>
      <vt:lpstr>Metrics(1/2)</vt:lpstr>
      <vt:lpstr>Metrics(2/2)</vt:lpstr>
      <vt:lpstr>Χρόνοι κατά το Prediction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Covid19 Tweets Multi-Classification Task</dc:title>
  <dc:creator>PETROPOULOS Panos</dc:creator>
  <cp:lastModifiedBy>PETROPOULOS Panos</cp:lastModifiedBy>
  <cp:revision>21</cp:revision>
  <dcterms:created xsi:type="dcterms:W3CDTF">2022-01-13T08:39:42Z</dcterms:created>
  <dcterms:modified xsi:type="dcterms:W3CDTF">2022-01-13T13:33:58Z</dcterms:modified>
</cp:coreProperties>
</file>