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70" r:id="rId12"/>
    <p:sldId id="271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sz="1800" dirty="0"/>
              <a:t>T-SNE: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Χρησιμοποιεί ευκλείδεια απόσταση σημείων.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Διατηρεί τις συσχετίσεις των σημείων. Δηλαδή αν το Α συσχετίζεται με το Β στο </a:t>
            </a:r>
            <a:r>
              <a:rPr lang="en-US" sz="1800" dirty="0"/>
              <a:t>high Dimensional space </a:t>
            </a:r>
            <a:r>
              <a:rPr lang="el-GR" sz="1800" dirty="0"/>
              <a:t>το ίδιο θα ισχύει και στο </a:t>
            </a:r>
            <a:r>
              <a:rPr lang="en-US" sz="1800" dirty="0"/>
              <a:t>low Dimensional.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Κάνει και για μη-γραμμικά χωρισμένα σημεία.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Αυτή η μέθοδος βρίσκει την πιθανότητα ένα </a:t>
            </a:r>
            <a:r>
              <a:rPr lang="en-US" sz="1800" dirty="0"/>
              <a:t>Feature </a:t>
            </a:r>
            <a:r>
              <a:rPr lang="el-GR" sz="1800" dirty="0"/>
              <a:t>να διαλέξει κάποιο άλλο σαν γείτονα. </a:t>
            </a:r>
          </a:p>
          <a:p>
            <a:pPr marL="914400" lvl="1" indent="-457200">
              <a:buFont typeface="+mj-lt"/>
              <a:buAutoNum type="arabicPeriod"/>
            </a:pPr>
            <a:endParaRPr lang="el-G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8133-325C-4745-B3BC-70F3B0DC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4" y="3806890"/>
            <a:ext cx="7249886" cy="27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BERT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BERT: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bert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-base-multilingual-uncased</a:t>
            </a:r>
          </a:p>
          <a:p>
            <a:pPr lvl="1"/>
            <a:r>
              <a:rPr lang="en-US" sz="1800" dirty="0"/>
              <a:t>10 epochs training</a:t>
            </a:r>
          </a:p>
          <a:p>
            <a:pPr lvl="1"/>
            <a:r>
              <a:rPr lang="el-GR" sz="1800" dirty="0"/>
              <a:t>Για κάθε εποχή αποθήκευση ενός μοντέλου.</a:t>
            </a:r>
          </a:p>
          <a:p>
            <a:pPr lvl="1"/>
            <a:endParaRPr lang="el-GR" sz="1800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9041F59-D83C-4AF9-9B17-36F12F09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59" y="517600"/>
            <a:ext cx="4225737" cy="27432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B30CDE-8D6A-41DE-8EA7-392E75DE4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65" y="3516814"/>
            <a:ext cx="3182413" cy="14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BERT as Feature Extractor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BERT: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bert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-base-multilingual-uncased</a:t>
            </a:r>
          </a:p>
          <a:p>
            <a:pPr lvl="1"/>
            <a:r>
              <a:rPr lang="el-GR" sz="1800" dirty="0"/>
              <a:t>Χρησιμοποιώ </a:t>
            </a:r>
            <a:r>
              <a:rPr lang="en-US" sz="1800" dirty="0"/>
              <a:t>Embeddings </a:t>
            </a:r>
            <a:r>
              <a:rPr lang="el-GR" sz="1800" dirty="0"/>
              <a:t>του </a:t>
            </a:r>
            <a:r>
              <a:rPr lang="en-US" sz="1800" dirty="0"/>
              <a:t>BERT, </a:t>
            </a:r>
            <a:r>
              <a:rPr lang="el-GR" sz="1800" dirty="0"/>
              <a:t>Για να εκπαιδεύσω έναν </a:t>
            </a:r>
            <a:r>
              <a:rPr lang="en-US" sz="1800" dirty="0"/>
              <a:t>SVM Classifier, </a:t>
            </a:r>
            <a:r>
              <a:rPr lang="el-GR" sz="1800" dirty="0"/>
              <a:t>με </a:t>
            </a:r>
            <a:r>
              <a:rPr lang="en-US" sz="1800"/>
              <a:t>RBF kernel. </a:t>
            </a:r>
            <a:endParaRPr lang="en-US" sz="1800" dirty="0"/>
          </a:p>
          <a:p>
            <a:pPr lvl="1"/>
            <a:endParaRPr lang="el-GR" sz="1800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6B9726C-FF7C-4EF8-8AC4-BED8FCFC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01" y="2307429"/>
            <a:ext cx="4501788" cy="25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47-6E28-49B9-A254-0CAB6EC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7D2-79A8-4659-ADBB-6E54B2DB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Πραγματοποιήθηκε στα ίδια δεδομένα, ώστε να μπορεί να προβλέπει μόνο το </a:t>
            </a:r>
            <a:r>
              <a:rPr lang="en-US" dirty="0"/>
              <a:t>Negative &amp; Positive.</a:t>
            </a:r>
          </a:p>
          <a:p>
            <a:r>
              <a:rPr lang="el-GR" dirty="0"/>
              <a:t>Ίδια επεξεργασία.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3112-27AE-4588-8D98-5D26B5E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66" y="3516394"/>
            <a:ext cx="7677921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2F00-A3D4-498C-B464-415094A9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2333717"/>
            <a:ext cx="2811415" cy="3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E2F2-B1CD-4F52-BBF9-DD03367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26" y="2404040"/>
            <a:ext cx="3012995" cy="36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557-DBF7-42B2-B353-0C24F9D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03" y="2333717"/>
            <a:ext cx="3012995" cy="3875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24AAA-7553-4247-8FF1-F9ED6586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54" y="6187782"/>
            <a:ext cx="3800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894-CAA3-49EC-866A-5DC5A648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for Binary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BA3A-F184-4187-A769-073CA0A8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D347-5B71-419F-85FE-F0945CF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5" y="2491396"/>
            <a:ext cx="7057682" cy="33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/>
              <a:t>να προσφέρει </a:t>
            </a:r>
            <a:r>
              <a:rPr lang="el-GR" sz="1400" dirty="0"/>
              <a:t>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402672"/>
            <a:ext cx="11916792" cy="542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</a:t>
            </a:r>
            <a:r>
              <a:rPr lang="en-US" sz="1200" dirty="0"/>
              <a:t>1638</a:t>
            </a:r>
            <a:r>
              <a:rPr lang="el-GR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065016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5341399" y="3098497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0360-DC46-45DE-A49D-A10BB23E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9" y="5030619"/>
            <a:ext cx="6462271" cy="1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1400" dirty="0"/>
                  <a:t>Οι παράμετροι των αλγορίθμων επιλέχθηκαν με την διαδικασία του </a:t>
                </a:r>
                <a:r>
                  <a:rPr lang="en-US" sz="1400" dirty="0" err="1"/>
                  <a:t>GridSearchCV</a:t>
                </a:r>
                <a:r>
                  <a:rPr lang="en-US" sz="1400" dirty="0"/>
                  <a:t> </a:t>
                </a:r>
                <a:r>
                  <a:rPr lang="el-GR" sz="1400" dirty="0"/>
                  <a:t>το οποίο κάνει και ταυτόχρονα </a:t>
                </a:r>
                <a:r>
                  <a:rPr lang="en-US" sz="1400" dirty="0" err="1"/>
                  <a:t>Kfold</a:t>
                </a:r>
                <a:r>
                  <a:rPr lang="en-US" sz="1400" dirty="0"/>
                  <a:t> Cross-Validation </a:t>
                </a:r>
                <a:r>
                  <a:rPr lang="el-GR" sz="1400" dirty="0"/>
                  <a:t>με </a:t>
                </a:r>
                <a:r>
                  <a:rPr lang="en-US" sz="1400" dirty="0"/>
                  <a:t>K=5.</a:t>
                </a:r>
              </a:p>
              <a:p>
                <a:r>
                  <a:rPr lang="el-GR" sz="1400" dirty="0"/>
                  <a:t>Για τα πειράματα εκπαιδεύτηκαν:</a:t>
                </a:r>
              </a:p>
              <a:p>
                <a:pPr lvl="1"/>
                <a:r>
                  <a:rPr lang="en-US" sz="1400" dirty="0"/>
                  <a:t>SVM : RBF kernel, C=1.5, gamma=scale=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Διακύμανση</m:t>
                        </m:r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Logistic Regression: solver=newton-cg, C=10, </a:t>
                </a:r>
                <a:r>
                  <a:rPr lang="en-US" sz="1400" dirty="0" err="1"/>
                  <a:t>max_iter</a:t>
                </a:r>
                <a:r>
                  <a:rPr lang="en-US" sz="1400" dirty="0"/>
                  <a:t>=200</a:t>
                </a:r>
              </a:p>
              <a:p>
                <a:pPr lvl="1"/>
                <a:r>
                  <a:rPr lang="en-US" sz="1400" dirty="0"/>
                  <a:t>Naïve Bayes: alpha=0.70001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93A-CB43-4D66-8E67-31F56A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Recall: </a:t>
            </a:r>
            <a:r>
              <a:rPr lang="el-GR" sz="1600" dirty="0"/>
              <a:t>Πρακτικά είναι το ποσοστό των σωστών προβλέψεων από όλα τα </a:t>
            </a:r>
            <a:r>
              <a:rPr lang="en-US" sz="1600" dirty="0"/>
              <a:t>actual</a:t>
            </a:r>
            <a:r>
              <a:rPr lang="el-GR" sz="1600" dirty="0"/>
              <a:t> της κάθε κλάσης</a:t>
            </a:r>
            <a:r>
              <a:rPr lang="en-US" sz="1600" dirty="0"/>
              <a:t>.  P(</a:t>
            </a:r>
            <a:r>
              <a:rPr lang="en-US" sz="1600" dirty="0" err="1"/>
              <a:t>Predicted|Actual</a:t>
            </a:r>
            <a:r>
              <a:rPr lang="en-US" sz="1600" dirty="0"/>
              <a:t>)</a:t>
            </a:r>
          </a:p>
          <a:p>
            <a:r>
              <a:rPr lang="en-US" sz="1600" b="1" dirty="0"/>
              <a:t>Precision: </a:t>
            </a:r>
            <a:r>
              <a:rPr lang="el-GR" sz="1600" dirty="0"/>
              <a:t>Πρακτικά είναι το ποσοστό των σωστών προβλέψεων από τα </a:t>
            </a:r>
            <a:r>
              <a:rPr lang="en-US" sz="1600" dirty="0"/>
              <a:t>predicted </a:t>
            </a:r>
            <a:r>
              <a:rPr lang="el-GR" sz="1600" dirty="0"/>
              <a:t>της κάθε κλάσης. </a:t>
            </a:r>
            <a:r>
              <a:rPr lang="en-US" sz="1600" dirty="0"/>
              <a:t>P(</a:t>
            </a:r>
            <a:r>
              <a:rPr lang="en-US" sz="1600" dirty="0" err="1"/>
              <a:t>Actual|Predicted</a:t>
            </a:r>
            <a:r>
              <a:rPr lang="en-US" sz="1600" dirty="0"/>
              <a:t>)</a:t>
            </a:r>
            <a:endParaRPr lang="el-GR" sz="1600" dirty="0"/>
          </a:p>
          <a:p>
            <a:pPr marL="0" indent="0">
              <a:buNone/>
            </a:pPr>
            <a:r>
              <a:rPr lang="el-GR" sz="1600" i="1" dirty="0"/>
              <a:t>Παράδειγμα: Περίπτωση </a:t>
            </a:r>
            <a:r>
              <a:rPr lang="en-US" sz="1600" i="1" dirty="0"/>
              <a:t>test PCR Covid-19. </a:t>
            </a:r>
            <a:r>
              <a:rPr lang="el-GR" sz="1600" i="1" dirty="0"/>
              <a:t>Μας ενδιαφέρει το </a:t>
            </a:r>
            <a:r>
              <a:rPr lang="en-US" sz="1600" i="1" dirty="0"/>
              <a:t>Recall,</a:t>
            </a:r>
            <a:r>
              <a:rPr lang="el-GR" sz="1600" i="1" dirty="0"/>
              <a:t> διότι δεν θέλουμε το μοντέλο να κάνει λάθος και να μας «υποδείξει» ένα θετικό κρούσμα ως ένα αρνητικό (αυτό μπορεί να φανεί από το </a:t>
            </a:r>
            <a:r>
              <a:rPr lang="en-US" sz="1600" i="1" dirty="0"/>
              <a:t>precision</a:t>
            </a:r>
            <a:r>
              <a:rPr lang="el-GR" sz="1600" i="1" dirty="0"/>
              <a:t>)</a:t>
            </a:r>
            <a:r>
              <a:rPr lang="en-US" sz="1600" i="1" dirty="0"/>
              <a:t>. </a:t>
            </a:r>
            <a:r>
              <a:rPr lang="el-GR" sz="1600" i="1" dirty="0"/>
              <a:t>Αυτό που θέλουμε πρακτικά είναι να μας δώσει για το αποτέλεσμα του τεστ έστω και λάθος απάντηση. Προτιμάμε δηλαδή ένα </a:t>
            </a:r>
            <a:r>
              <a:rPr lang="en-US" sz="1600" i="1" dirty="0"/>
              <a:t>False Alarm (False Negative).</a:t>
            </a:r>
            <a:endParaRPr lang="en-US" sz="1600" b="1" dirty="0"/>
          </a:p>
          <a:p>
            <a:r>
              <a:rPr lang="en-US" sz="1600" b="1" dirty="0"/>
              <a:t>F1-score: </a:t>
            </a:r>
            <a:r>
              <a:rPr lang="el-GR" sz="1600" dirty="0"/>
              <a:t>Εδώ θα χρησιμοποιήσουμε το </a:t>
            </a:r>
            <a:r>
              <a:rPr lang="en-US" sz="1600" dirty="0"/>
              <a:t>macro F1. </a:t>
            </a:r>
            <a:r>
              <a:rPr lang="el-GR" sz="1600" dirty="0"/>
              <a:t>Πρακτικά το χρησιμοποιούμαι για να «τιμωρήσουμε» την κακή επίδοση (αν υπάρχει) σε ένα από τα 2 </a:t>
            </a:r>
            <a:r>
              <a:rPr lang="en-US" sz="1600" dirty="0"/>
              <a:t>precision &amp; recall. </a:t>
            </a:r>
            <a:r>
              <a:rPr lang="el-GR" sz="1600" dirty="0"/>
              <a:t>Έτσι αναζητούμε με αυτό μια ισορροπία μεταξύ </a:t>
            </a:r>
            <a:r>
              <a:rPr lang="en-US" sz="1600" dirty="0"/>
              <a:t>precision &amp; recall, </a:t>
            </a:r>
            <a:r>
              <a:rPr lang="el-GR" sz="1600" dirty="0"/>
              <a:t>δηλαδή το </a:t>
            </a:r>
            <a:r>
              <a:rPr lang="en-US" sz="1600" dirty="0"/>
              <a:t>F1 </a:t>
            </a:r>
            <a:r>
              <a:rPr lang="el-GR" sz="1600" dirty="0"/>
              <a:t>θα βρίσκεται πιο κοντά στην μικρότερη από τις 2 τιμές (</a:t>
            </a:r>
            <a:r>
              <a:rPr lang="en-US" sz="1600" dirty="0"/>
              <a:t>precision, recall</a:t>
            </a:r>
            <a:r>
              <a:rPr lang="el-GR" sz="1600" dirty="0"/>
              <a:t>)</a:t>
            </a:r>
            <a:r>
              <a:rPr lang="en-US" sz="1600" dirty="0"/>
              <a:t>. </a:t>
            </a:r>
            <a:r>
              <a:rPr lang="el-GR" sz="1600" dirty="0"/>
              <a:t>Για παράδειγμα πολλές φορές εστιάζουμε στα </a:t>
            </a:r>
            <a:r>
              <a:rPr lang="en-US" sz="1600" dirty="0"/>
              <a:t>False Positives &amp; False Negatives</a:t>
            </a:r>
            <a:r>
              <a:rPr lang="el-GR" sz="1600" dirty="0"/>
              <a:t>. Εδώ έρχεται να μας εξηγήσει πιο πολλά πράγματα το </a:t>
            </a:r>
            <a:r>
              <a:rPr lang="en-US" sz="1600" dirty="0"/>
              <a:t>F1 </a:t>
            </a:r>
            <a:r>
              <a:rPr lang="el-GR" sz="1600" dirty="0"/>
              <a:t>σε σχέση με την </a:t>
            </a:r>
            <a:r>
              <a:rPr lang="en-US" sz="1600" dirty="0"/>
              <a:t>Accuracy.</a:t>
            </a:r>
          </a:p>
          <a:p>
            <a:r>
              <a:rPr lang="en-US" sz="1600" b="1" dirty="0"/>
              <a:t>ROC: </a:t>
            </a:r>
            <a:r>
              <a:rPr lang="el-GR" sz="1600" dirty="0"/>
              <a:t>Υπολογίζεται με βάση το </a:t>
            </a:r>
            <a:r>
              <a:rPr lang="en-US" sz="1600" dirty="0"/>
              <a:t>TPR</a:t>
            </a:r>
            <a:r>
              <a:rPr lang="el-GR" sz="1600" dirty="0"/>
              <a:t> &amp; </a:t>
            </a:r>
            <a:r>
              <a:rPr lang="en-US" sz="1600" dirty="0"/>
              <a:t>FPR. </a:t>
            </a:r>
          </a:p>
          <a:p>
            <a:pPr marL="0" indent="0">
              <a:buNone/>
            </a:pPr>
            <a:r>
              <a:rPr lang="en-US" sz="1600" dirty="0"/>
              <a:t>	TPR: </a:t>
            </a:r>
            <a:r>
              <a:rPr lang="el-GR" sz="1600" dirty="0"/>
              <a:t>πόσα από τα θετικά</a:t>
            </a:r>
            <a:r>
              <a:rPr lang="en-US" sz="1600" dirty="0"/>
              <a:t> (TP + FN)</a:t>
            </a:r>
            <a:r>
              <a:rPr lang="el-GR" sz="1600" dirty="0"/>
              <a:t> ταξινομεί σωστά</a:t>
            </a:r>
            <a:r>
              <a:rPr lang="en-US" sz="1600" dirty="0"/>
              <a:t>. </a:t>
            </a:r>
            <a:r>
              <a:rPr lang="el-GR" sz="1600" dirty="0"/>
              <a:t>Δηλαδή το </a:t>
            </a:r>
            <a:r>
              <a:rPr lang="en-US" sz="1600" dirty="0"/>
              <a:t>Recall.</a:t>
            </a:r>
          </a:p>
          <a:p>
            <a:pPr marL="0" indent="0">
              <a:buNone/>
            </a:pPr>
            <a:r>
              <a:rPr lang="en-US" sz="1600" dirty="0"/>
              <a:t>	FPR: </a:t>
            </a:r>
            <a:r>
              <a:rPr lang="el-GR" sz="1600" dirty="0"/>
              <a:t>πόσα από τα αρνητικά </a:t>
            </a:r>
            <a:r>
              <a:rPr lang="en-US" sz="1600" dirty="0"/>
              <a:t>(TN + FP) </a:t>
            </a:r>
            <a:r>
              <a:rPr lang="el-GR" sz="1600" dirty="0"/>
              <a:t>ταξινομεί λάθος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4" y="322527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Metrics(1/2)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36590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/>
              <a:t>SVM					LR				Naïve Bayes</a:t>
            </a:r>
            <a:endParaRPr lang="en-US" sz="2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402514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402514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402514"/>
            <a:ext cx="2736030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9" y="4844757"/>
            <a:ext cx="5174474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SVM					LR				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590D-1345-4142-A8FB-3E7FAB8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4" y="2750471"/>
            <a:ext cx="3587067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B4342-260D-416E-81F1-25F4131F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" y="2761478"/>
            <a:ext cx="39528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65C-CF93-42E7-BADF-D30120A3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16" y="2790052"/>
            <a:ext cx="3990975" cy="1476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FADB0-4329-4DB8-AAE4-B699BDB04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346" y="4486525"/>
            <a:ext cx="4610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886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Ορισμοί</vt:lpstr>
      <vt:lpstr>Metrics(1/2)</vt:lpstr>
      <vt:lpstr>Metrics(2/2)</vt:lpstr>
      <vt:lpstr>Χρόνοι κατά το Prediction</vt:lpstr>
      <vt:lpstr>Prediction</vt:lpstr>
      <vt:lpstr>BERT</vt:lpstr>
      <vt:lpstr>BERT as Feature Extractor</vt:lpstr>
      <vt:lpstr>Binary Classification Task</vt:lpstr>
      <vt:lpstr>Metrics</vt:lpstr>
      <vt:lpstr>T-SNE for Binary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Panos PETROPOULOS</cp:lastModifiedBy>
  <cp:revision>55</cp:revision>
  <dcterms:created xsi:type="dcterms:W3CDTF">2022-01-13T08:39:42Z</dcterms:created>
  <dcterms:modified xsi:type="dcterms:W3CDTF">2022-06-05T18:41:10Z</dcterms:modified>
</cp:coreProperties>
</file>