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60" r:id="rId6"/>
    <p:sldId id="276" r:id="rId7"/>
    <p:sldId id="280" r:id="rId8"/>
    <p:sldId id="279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F7ED5-1D6A-43E8-87D1-E049F76AB1B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DA394C8-108B-4023-8123-A007CBD71E88}">
      <dgm:prSet/>
      <dgm:spPr/>
      <dgm:t>
        <a:bodyPr/>
        <a:lstStyle/>
        <a:p>
          <a:r>
            <a:rPr lang="el-GR"/>
            <a:t>Για κάθε </a:t>
          </a:r>
          <a:r>
            <a:rPr lang="en-US"/>
            <a:t>feature </a:t>
          </a:r>
          <a:r>
            <a:rPr lang="el-GR"/>
            <a:t>υπολογίζονται κάποιες τιμές που αντιστοιχούν στο ποσό της επίδρασης που έχει το συγκεκριμένο </a:t>
          </a:r>
          <a:r>
            <a:rPr lang="en-US"/>
            <a:t>feature </a:t>
          </a:r>
          <a:r>
            <a:rPr lang="el-GR"/>
            <a:t>στο αποτέλεσμα. </a:t>
          </a:r>
          <a:endParaRPr lang="en-US"/>
        </a:p>
      </dgm:t>
    </dgm:pt>
    <dgm:pt modelId="{3E9208FE-634D-446D-8C51-C544FD0273F0}" type="parTrans" cxnId="{C3963A8D-A9B3-4F21-AA86-8348A3401E04}">
      <dgm:prSet/>
      <dgm:spPr/>
      <dgm:t>
        <a:bodyPr/>
        <a:lstStyle/>
        <a:p>
          <a:endParaRPr lang="en-US"/>
        </a:p>
      </dgm:t>
    </dgm:pt>
    <dgm:pt modelId="{19F0B278-12E3-49F3-94F5-24F63A999611}" type="sibTrans" cxnId="{C3963A8D-A9B3-4F21-AA86-8348A3401E04}">
      <dgm:prSet/>
      <dgm:spPr/>
      <dgm:t>
        <a:bodyPr/>
        <a:lstStyle/>
        <a:p>
          <a:endParaRPr lang="en-US"/>
        </a:p>
      </dgm:t>
    </dgm:pt>
    <dgm:pt modelId="{63F6F0D9-FC3C-4E2C-8D7E-57D47397C115}">
      <dgm:prSet/>
      <dgm:spPr/>
      <dgm:t>
        <a:bodyPr/>
        <a:lstStyle/>
        <a:p>
          <a:r>
            <a:rPr lang="el-GR"/>
            <a:t>Γενικά υπολογίζονται τα </a:t>
          </a:r>
          <a:r>
            <a:rPr lang="en-US"/>
            <a:t>log-odds. </a:t>
          </a:r>
          <a:r>
            <a:rPr lang="el-GR"/>
            <a:t>Η πιθανότητα να συμβεί κάτι έναντι του αντίθετου ενδεχόμενου.</a:t>
          </a:r>
          <a:endParaRPr lang="en-US"/>
        </a:p>
      </dgm:t>
    </dgm:pt>
    <dgm:pt modelId="{35353617-5175-4CD1-B835-BD4801ADF4C6}" type="parTrans" cxnId="{A47036F9-2079-4991-AF95-5BEDB1AA6C93}">
      <dgm:prSet/>
      <dgm:spPr/>
      <dgm:t>
        <a:bodyPr/>
        <a:lstStyle/>
        <a:p>
          <a:endParaRPr lang="en-US"/>
        </a:p>
      </dgm:t>
    </dgm:pt>
    <dgm:pt modelId="{81C98AB6-9A75-48CE-9033-D5EF3A566F0B}" type="sibTrans" cxnId="{A47036F9-2079-4991-AF95-5BEDB1AA6C93}">
      <dgm:prSet/>
      <dgm:spPr/>
      <dgm:t>
        <a:bodyPr/>
        <a:lstStyle/>
        <a:p>
          <a:endParaRPr lang="en-US"/>
        </a:p>
      </dgm:t>
    </dgm:pt>
    <dgm:pt modelId="{623A99E2-ED62-496B-9B99-0F47BD2759AD}">
      <dgm:prSet/>
      <dgm:spPr/>
      <dgm:t>
        <a:bodyPr/>
        <a:lstStyle/>
        <a:p>
          <a:r>
            <a:rPr lang="el-GR"/>
            <a:t>Τα </a:t>
          </a:r>
          <a:r>
            <a:rPr lang="en-US"/>
            <a:t>SHAP values </a:t>
          </a:r>
          <a:r>
            <a:rPr lang="el-GR"/>
            <a:t>βασίζονται στην θεωρία παιγνίων. </a:t>
          </a:r>
          <a:endParaRPr lang="en-US"/>
        </a:p>
      </dgm:t>
    </dgm:pt>
    <dgm:pt modelId="{FEB95095-5905-4572-B64E-27F09A1E8090}" type="parTrans" cxnId="{8B4F8797-77A3-4901-9599-C67D5E2D0CC4}">
      <dgm:prSet/>
      <dgm:spPr/>
      <dgm:t>
        <a:bodyPr/>
        <a:lstStyle/>
        <a:p>
          <a:endParaRPr lang="en-US"/>
        </a:p>
      </dgm:t>
    </dgm:pt>
    <dgm:pt modelId="{A4EB2F2F-FDD3-4BA6-9D5A-E23C349966B0}" type="sibTrans" cxnId="{8B4F8797-77A3-4901-9599-C67D5E2D0CC4}">
      <dgm:prSet/>
      <dgm:spPr/>
      <dgm:t>
        <a:bodyPr/>
        <a:lstStyle/>
        <a:p>
          <a:endParaRPr lang="en-US"/>
        </a:p>
      </dgm:t>
    </dgm:pt>
    <dgm:pt modelId="{41B08C9F-33DE-432D-AF95-D210A42D6A2D}" type="pres">
      <dgm:prSet presAssocID="{F3FF7ED5-1D6A-43E8-87D1-E049F76AB1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2AD84A-4473-4512-878E-0A75CF929C90}" type="pres">
      <dgm:prSet presAssocID="{FDA394C8-108B-4023-8123-A007CBD71E88}" presName="hierRoot1" presStyleCnt="0"/>
      <dgm:spPr/>
    </dgm:pt>
    <dgm:pt modelId="{6D8EF0FB-FAC1-4179-90DF-7F246FC85421}" type="pres">
      <dgm:prSet presAssocID="{FDA394C8-108B-4023-8123-A007CBD71E88}" presName="composite" presStyleCnt="0"/>
      <dgm:spPr/>
    </dgm:pt>
    <dgm:pt modelId="{699F0C09-C8EA-4668-A45C-FF42CA60AE6D}" type="pres">
      <dgm:prSet presAssocID="{FDA394C8-108B-4023-8123-A007CBD71E88}" presName="background" presStyleLbl="node0" presStyleIdx="0" presStyleCnt="3"/>
      <dgm:spPr/>
    </dgm:pt>
    <dgm:pt modelId="{5C92EA31-C615-48D2-9D45-24BD17387D69}" type="pres">
      <dgm:prSet presAssocID="{FDA394C8-108B-4023-8123-A007CBD71E88}" presName="text" presStyleLbl="fgAcc0" presStyleIdx="0" presStyleCnt="3">
        <dgm:presLayoutVars>
          <dgm:chPref val="3"/>
        </dgm:presLayoutVars>
      </dgm:prSet>
      <dgm:spPr/>
    </dgm:pt>
    <dgm:pt modelId="{508B05F2-96FA-4E0D-A597-35F53047D772}" type="pres">
      <dgm:prSet presAssocID="{FDA394C8-108B-4023-8123-A007CBD71E88}" presName="hierChild2" presStyleCnt="0"/>
      <dgm:spPr/>
    </dgm:pt>
    <dgm:pt modelId="{4F1B63D6-0547-468F-92CD-E376F2B2DEAB}" type="pres">
      <dgm:prSet presAssocID="{63F6F0D9-FC3C-4E2C-8D7E-57D47397C115}" presName="hierRoot1" presStyleCnt="0"/>
      <dgm:spPr/>
    </dgm:pt>
    <dgm:pt modelId="{E09D2114-BB0A-4AA1-96CF-CAF379B0FAA3}" type="pres">
      <dgm:prSet presAssocID="{63F6F0D9-FC3C-4E2C-8D7E-57D47397C115}" presName="composite" presStyleCnt="0"/>
      <dgm:spPr/>
    </dgm:pt>
    <dgm:pt modelId="{E5407801-F03C-4F71-8BD3-87D62976BA3F}" type="pres">
      <dgm:prSet presAssocID="{63F6F0D9-FC3C-4E2C-8D7E-57D47397C115}" presName="background" presStyleLbl="node0" presStyleIdx="1" presStyleCnt="3"/>
      <dgm:spPr/>
    </dgm:pt>
    <dgm:pt modelId="{7D161C29-37A4-4F53-9455-5FA475C1B239}" type="pres">
      <dgm:prSet presAssocID="{63F6F0D9-FC3C-4E2C-8D7E-57D47397C115}" presName="text" presStyleLbl="fgAcc0" presStyleIdx="1" presStyleCnt="3">
        <dgm:presLayoutVars>
          <dgm:chPref val="3"/>
        </dgm:presLayoutVars>
      </dgm:prSet>
      <dgm:spPr/>
    </dgm:pt>
    <dgm:pt modelId="{BB7605ED-C572-4830-B1AB-63438D4EDB86}" type="pres">
      <dgm:prSet presAssocID="{63F6F0D9-FC3C-4E2C-8D7E-57D47397C115}" presName="hierChild2" presStyleCnt="0"/>
      <dgm:spPr/>
    </dgm:pt>
    <dgm:pt modelId="{C559F42C-218D-4077-95FE-B08B23CBA48D}" type="pres">
      <dgm:prSet presAssocID="{623A99E2-ED62-496B-9B99-0F47BD2759AD}" presName="hierRoot1" presStyleCnt="0"/>
      <dgm:spPr/>
    </dgm:pt>
    <dgm:pt modelId="{467D7DF8-F23A-4BCD-B818-FE68BC931579}" type="pres">
      <dgm:prSet presAssocID="{623A99E2-ED62-496B-9B99-0F47BD2759AD}" presName="composite" presStyleCnt="0"/>
      <dgm:spPr/>
    </dgm:pt>
    <dgm:pt modelId="{C40D0F0F-71F5-4F6B-BE44-175997D4619A}" type="pres">
      <dgm:prSet presAssocID="{623A99E2-ED62-496B-9B99-0F47BD2759AD}" presName="background" presStyleLbl="node0" presStyleIdx="2" presStyleCnt="3"/>
      <dgm:spPr/>
    </dgm:pt>
    <dgm:pt modelId="{5563C344-198B-4E47-B003-7D6B49EB9627}" type="pres">
      <dgm:prSet presAssocID="{623A99E2-ED62-496B-9B99-0F47BD2759AD}" presName="text" presStyleLbl="fgAcc0" presStyleIdx="2" presStyleCnt="3">
        <dgm:presLayoutVars>
          <dgm:chPref val="3"/>
        </dgm:presLayoutVars>
      </dgm:prSet>
      <dgm:spPr/>
    </dgm:pt>
    <dgm:pt modelId="{4A231C54-B2AA-4BE4-8F95-64920E6C7CA6}" type="pres">
      <dgm:prSet presAssocID="{623A99E2-ED62-496B-9B99-0F47BD2759AD}" presName="hierChild2" presStyleCnt="0"/>
      <dgm:spPr/>
    </dgm:pt>
  </dgm:ptLst>
  <dgm:cxnLst>
    <dgm:cxn modelId="{C3963A8D-A9B3-4F21-AA86-8348A3401E04}" srcId="{F3FF7ED5-1D6A-43E8-87D1-E049F76AB1BB}" destId="{FDA394C8-108B-4023-8123-A007CBD71E88}" srcOrd="0" destOrd="0" parTransId="{3E9208FE-634D-446D-8C51-C544FD0273F0}" sibTransId="{19F0B278-12E3-49F3-94F5-24F63A999611}"/>
    <dgm:cxn modelId="{8B4F8797-77A3-4901-9599-C67D5E2D0CC4}" srcId="{F3FF7ED5-1D6A-43E8-87D1-E049F76AB1BB}" destId="{623A99E2-ED62-496B-9B99-0F47BD2759AD}" srcOrd="2" destOrd="0" parTransId="{FEB95095-5905-4572-B64E-27F09A1E8090}" sibTransId="{A4EB2F2F-FDD3-4BA6-9D5A-E23C349966B0}"/>
    <dgm:cxn modelId="{4B38EBBB-FBF2-48F1-9EAC-D0B6AB41F282}" type="presOf" srcId="{F3FF7ED5-1D6A-43E8-87D1-E049F76AB1BB}" destId="{41B08C9F-33DE-432D-AF95-D210A42D6A2D}" srcOrd="0" destOrd="0" presId="urn:microsoft.com/office/officeart/2005/8/layout/hierarchy1"/>
    <dgm:cxn modelId="{75209BBD-AF3F-47EB-9DEB-A2820792E269}" type="presOf" srcId="{FDA394C8-108B-4023-8123-A007CBD71E88}" destId="{5C92EA31-C615-48D2-9D45-24BD17387D69}" srcOrd="0" destOrd="0" presId="urn:microsoft.com/office/officeart/2005/8/layout/hierarchy1"/>
    <dgm:cxn modelId="{735551DD-9737-4AFB-8DB5-A656AF766552}" type="presOf" srcId="{623A99E2-ED62-496B-9B99-0F47BD2759AD}" destId="{5563C344-198B-4E47-B003-7D6B49EB9627}" srcOrd="0" destOrd="0" presId="urn:microsoft.com/office/officeart/2005/8/layout/hierarchy1"/>
    <dgm:cxn modelId="{A47036F9-2079-4991-AF95-5BEDB1AA6C93}" srcId="{F3FF7ED5-1D6A-43E8-87D1-E049F76AB1BB}" destId="{63F6F0D9-FC3C-4E2C-8D7E-57D47397C115}" srcOrd="1" destOrd="0" parTransId="{35353617-5175-4CD1-B835-BD4801ADF4C6}" sibTransId="{81C98AB6-9A75-48CE-9033-D5EF3A566F0B}"/>
    <dgm:cxn modelId="{BDC2C7FF-F4C9-4D26-A83F-7F74948ACE64}" type="presOf" srcId="{63F6F0D9-FC3C-4E2C-8D7E-57D47397C115}" destId="{7D161C29-37A4-4F53-9455-5FA475C1B239}" srcOrd="0" destOrd="0" presId="urn:microsoft.com/office/officeart/2005/8/layout/hierarchy1"/>
    <dgm:cxn modelId="{DAE5ABBC-AE9C-45A2-8701-8375ACE313A4}" type="presParOf" srcId="{41B08C9F-33DE-432D-AF95-D210A42D6A2D}" destId="{B42AD84A-4473-4512-878E-0A75CF929C90}" srcOrd="0" destOrd="0" presId="urn:microsoft.com/office/officeart/2005/8/layout/hierarchy1"/>
    <dgm:cxn modelId="{EB8795F2-EA08-4787-A823-1B4E896D6D19}" type="presParOf" srcId="{B42AD84A-4473-4512-878E-0A75CF929C90}" destId="{6D8EF0FB-FAC1-4179-90DF-7F246FC85421}" srcOrd="0" destOrd="0" presId="urn:microsoft.com/office/officeart/2005/8/layout/hierarchy1"/>
    <dgm:cxn modelId="{B8240057-5642-4156-B4DA-64C5426F35D8}" type="presParOf" srcId="{6D8EF0FB-FAC1-4179-90DF-7F246FC85421}" destId="{699F0C09-C8EA-4668-A45C-FF42CA60AE6D}" srcOrd="0" destOrd="0" presId="urn:microsoft.com/office/officeart/2005/8/layout/hierarchy1"/>
    <dgm:cxn modelId="{BC665B77-67D2-4CE4-9793-3631EF4B2A9F}" type="presParOf" srcId="{6D8EF0FB-FAC1-4179-90DF-7F246FC85421}" destId="{5C92EA31-C615-48D2-9D45-24BD17387D69}" srcOrd="1" destOrd="0" presId="urn:microsoft.com/office/officeart/2005/8/layout/hierarchy1"/>
    <dgm:cxn modelId="{E1ED8AEE-CFF5-4FD6-909C-5D77154A07CB}" type="presParOf" srcId="{B42AD84A-4473-4512-878E-0A75CF929C90}" destId="{508B05F2-96FA-4E0D-A597-35F53047D772}" srcOrd="1" destOrd="0" presId="urn:microsoft.com/office/officeart/2005/8/layout/hierarchy1"/>
    <dgm:cxn modelId="{83DC4312-37AC-47AB-8054-C09C96AB62D6}" type="presParOf" srcId="{41B08C9F-33DE-432D-AF95-D210A42D6A2D}" destId="{4F1B63D6-0547-468F-92CD-E376F2B2DEAB}" srcOrd="1" destOrd="0" presId="urn:microsoft.com/office/officeart/2005/8/layout/hierarchy1"/>
    <dgm:cxn modelId="{ACBF191D-17B6-4BDC-9249-99427363A57F}" type="presParOf" srcId="{4F1B63D6-0547-468F-92CD-E376F2B2DEAB}" destId="{E09D2114-BB0A-4AA1-96CF-CAF379B0FAA3}" srcOrd="0" destOrd="0" presId="urn:microsoft.com/office/officeart/2005/8/layout/hierarchy1"/>
    <dgm:cxn modelId="{B5E07661-8492-478D-A287-93FE7D69A462}" type="presParOf" srcId="{E09D2114-BB0A-4AA1-96CF-CAF379B0FAA3}" destId="{E5407801-F03C-4F71-8BD3-87D62976BA3F}" srcOrd="0" destOrd="0" presId="urn:microsoft.com/office/officeart/2005/8/layout/hierarchy1"/>
    <dgm:cxn modelId="{4C38F0AC-813B-4223-BDA9-13F53D80CF33}" type="presParOf" srcId="{E09D2114-BB0A-4AA1-96CF-CAF379B0FAA3}" destId="{7D161C29-37A4-4F53-9455-5FA475C1B239}" srcOrd="1" destOrd="0" presId="urn:microsoft.com/office/officeart/2005/8/layout/hierarchy1"/>
    <dgm:cxn modelId="{8D8BF293-7C33-401F-B745-2D98B80493BA}" type="presParOf" srcId="{4F1B63D6-0547-468F-92CD-E376F2B2DEAB}" destId="{BB7605ED-C572-4830-B1AB-63438D4EDB86}" srcOrd="1" destOrd="0" presId="urn:microsoft.com/office/officeart/2005/8/layout/hierarchy1"/>
    <dgm:cxn modelId="{F71B4151-6EF0-4858-9C9B-F2C04516E24E}" type="presParOf" srcId="{41B08C9F-33DE-432D-AF95-D210A42D6A2D}" destId="{C559F42C-218D-4077-95FE-B08B23CBA48D}" srcOrd="2" destOrd="0" presId="urn:microsoft.com/office/officeart/2005/8/layout/hierarchy1"/>
    <dgm:cxn modelId="{792408F0-6B7E-4187-B6CE-DA31096B3499}" type="presParOf" srcId="{C559F42C-218D-4077-95FE-B08B23CBA48D}" destId="{467D7DF8-F23A-4BCD-B818-FE68BC931579}" srcOrd="0" destOrd="0" presId="urn:microsoft.com/office/officeart/2005/8/layout/hierarchy1"/>
    <dgm:cxn modelId="{8FBAABF7-864A-43B4-A06D-202E8F2ACD09}" type="presParOf" srcId="{467D7DF8-F23A-4BCD-B818-FE68BC931579}" destId="{C40D0F0F-71F5-4F6B-BE44-175997D4619A}" srcOrd="0" destOrd="0" presId="urn:microsoft.com/office/officeart/2005/8/layout/hierarchy1"/>
    <dgm:cxn modelId="{AAE4FF35-3AAC-4F28-8163-53DF69679F47}" type="presParOf" srcId="{467D7DF8-F23A-4BCD-B818-FE68BC931579}" destId="{5563C344-198B-4E47-B003-7D6B49EB9627}" srcOrd="1" destOrd="0" presId="urn:microsoft.com/office/officeart/2005/8/layout/hierarchy1"/>
    <dgm:cxn modelId="{AE8A56D5-5DC6-43A3-BF73-16B5E6675B3E}" type="presParOf" srcId="{C559F42C-218D-4077-95FE-B08B23CBA48D}" destId="{4A231C54-B2AA-4BE4-8F95-64920E6C7C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F0C09-C8EA-4668-A45C-FF42CA60AE6D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2EA31-C615-48D2-9D45-24BD17387D69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Για κάθε </a:t>
          </a:r>
          <a:r>
            <a:rPr lang="en-US" sz="2000" kern="1200"/>
            <a:t>feature </a:t>
          </a:r>
          <a:r>
            <a:rPr lang="el-GR" sz="2000" kern="1200"/>
            <a:t>υπολογίζονται κάποιες τιμές που αντιστοιχούν στο ποσό της επίδρασης που έχει το συγκεκριμένο </a:t>
          </a:r>
          <a:r>
            <a:rPr lang="en-US" sz="2000" kern="1200"/>
            <a:t>feature </a:t>
          </a:r>
          <a:r>
            <a:rPr lang="el-GR" sz="2000" kern="1200"/>
            <a:t>στο αποτέλεσμα. </a:t>
          </a:r>
          <a:endParaRPr lang="en-US" sz="2000" kern="1200"/>
        </a:p>
      </dsp:txBody>
      <dsp:txXfrm>
        <a:off x="398656" y="1088253"/>
        <a:ext cx="2959127" cy="1837317"/>
      </dsp:txXfrm>
    </dsp:sp>
    <dsp:sp modelId="{E5407801-F03C-4F71-8BD3-87D62976BA3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61C29-37A4-4F53-9455-5FA475C1B23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Γενικά υπολογίζονται τα </a:t>
          </a:r>
          <a:r>
            <a:rPr lang="en-US" sz="2000" kern="1200"/>
            <a:t>log-odds. </a:t>
          </a:r>
          <a:r>
            <a:rPr lang="el-GR" sz="2000" kern="1200"/>
            <a:t>Η πιθανότητα να συμβεί κάτι έναντι του αντίθετου ενδεχόμενου.</a:t>
          </a:r>
          <a:endParaRPr lang="en-US" sz="2000" kern="1200"/>
        </a:p>
      </dsp:txBody>
      <dsp:txXfrm>
        <a:off x="4155097" y="1088253"/>
        <a:ext cx="2959127" cy="1837317"/>
      </dsp:txXfrm>
    </dsp:sp>
    <dsp:sp modelId="{C40D0F0F-71F5-4F6B-BE44-175997D4619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3C344-198B-4E47-B003-7D6B49EB962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/>
            <a:t>Τα </a:t>
          </a:r>
          <a:r>
            <a:rPr lang="en-US" sz="2000" kern="1200"/>
            <a:t>SHAP values </a:t>
          </a:r>
          <a:r>
            <a:rPr lang="el-GR" sz="2000" kern="1200"/>
            <a:t>βασίζονται στην θεωρία παιγνίων. </a:t>
          </a:r>
          <a:endParaRPr lang="en-US" sz="20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Stroke Prediction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accent1">
                    <a:lumMod val="60000"/>
                    <a:lumOff val="40000"/>
                  </a:schemeClr>
                </a:solidFill>
              </a:rPr>
              <a:t>Πετρόπουλος Παναγιώτης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panos.petr1@gmail.com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0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l-GR" sz="3600">
                <a:solidFill>
                  <a:srgbClr val="FFFFFF"/>
                </a:solidFill>
              </a:rPr>
              <a:t>Δεδομένα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l-GR" sz="2400">
                <a:solidFill>
                  <a:srgbClr val="FEFFFF"/>
                </a:solidFill>
              </a:rPr>
              <a:t>Τα δεδομένα συλλέχθηκαν από το </a:t>
            </a:r>
            <a:r>
              <a:rPr lang="en-US" sz="2400">
                <a:solidFill>
                  <a:srgbClr val="FEFFFF"/>
                </a:solidFill>
              </a:rPr>
              <a:t>Kaggle</a:t>
            </a:r>
            <a:r>
              <a:rPr lang="el-GR" sz="2400">
                <a:solidFill>
                  <a:srgbClr val="FEFFFF"/>
                </a:solidFill>
              </a:rPr>
              <a:t> σε </a:t>
            </a:r>
            <a:r>
              <a:rPr lang="en-US" sz="2400">
                <a:solidFill>
                  <a:srgbClr val="FEFFFF"/>
                </a:solidFill>
              </a:rPr>
              <a:t>csv format.</a:t>
            </a:r>
          </a:p>
          <a:p>
            <a:r>
              <a:rPr lang="el-GR" sz="2400">
                <a:solidFill>
                  <a:srgbClr val="FEFFFF"/>
                </a:solidFill>
              </a:rPr>
              <a:t>Πρόκειται για περίπου 5110 </a:t>
            </a:r>
            <a:r>
              <a:rPr lang="en-US" sz="2400">
                <a:solidFill>
                  <a:srgbClr val="FEFFFF"/>
                </a:solidFill>
              </a:rPr>
              <a:t>samples.</a:t>
            </a:r>
            <a:endParaRPr lang="el-GR" sz="240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79F22-791B-4A4C-B703-D49B348C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340262"/>
            <a:ext cx="7248756" cy="45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E87B5-DAFC-4A11-90A3-D8B56317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/>
              <a:t>EDA(1/2)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B89B-17AB-4EF4-99A1-41BFB2A1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l-GR" sz="2000" dirty="0"/>
              <a:t>Στο </a:t>
            </a:r>
            <a:r>
              <a:rPr lang="en-US" sz="2000" dirty="0"/>
              <a:t>radar plot </a:t>
            </a:r>
            <a:r>
              <a:rPr lang="el-GR" sz="2000" dirty="0"/>
              <a:t>φαίνονται τα </a:t>
            </a:r>
            <a:r>
              <a:rPr lang="en-US" sz="2000" dirty="0"/>
              <a:t>Features </a:t>
            </a:r>
            <a:r>
              <a:rPr lang="el-GR" sz="2000" dirty="0"/>
              <a:t>που επηρεάζουν πιο πολύ την πιθανότητα </a:t>
            </a:r>
            <a:r>
              <a:rPr lang="en-US" sz="2000" dirty="0"/>
              <a:t>Stroke.</a:t>
            </a:r>
          </a:p>
          <a:p>
            <a:r>
              <a:rPr lang="en-US" sz="2000" dirty="0"/>
              <a:t>1. </a:t>
            </a:r>
            <a:r>
              <a:rPr lang="el-GR" sz="2000" dirty="0"/>
              <a:t>Γλυκόζη στο αίμα.</a:t>
            </a:r>
          </a:p>
          <a:p>
            <a:r>
              <a:rPr lang="el-GR" sz="2000" dirty="0"/>
              <a:t>2. </a:t>
            </a:r>
            <a:r>
              <a:rPr lang="en-US" sz="2000" dirty="0"/>
              <a:t>BMI</a:t>
            </a:r>
          </a:p>
          <a:p>
            <a:r>
              <a:rPr lang="en-US" sz="2000" dirty="0"/>
              <a:t>3. </a:t>
            </a:r>
            <a:r>
              <a:rPr lang="el-GR" sz="2000" dirty="0"/>
              <a:t>Ηλικία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13A09-A0A2-45C7-A8F7-1E3C9D45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37" y="1392262"/>
            <a:ext cx="4539283" cy="1416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E0FD6-A053-4031-9C10-DAA19279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06" y="3161307"/>
            <a:ext cx="5416627" cy="30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r>
              <a:rPr lang="el-GR" dirty="0"/>
              <a:t>(2/2)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3DE8FF0-098B-48A8-49DA-E80090CE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4E18C6-ED0D-404B-B4CA-EBF2908F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432783"/>
            <a:ext cx="3934267" cy="1832931"/>
          </a:xfrm>
          <a:prstGeom prst="rect">
            <a:avLst/>
          </a:prstGeom>
        </p:spPr>
      </p:pic>
      <p:sp>
        <p:nvSpPr>
          <p:cNvPr id="64" name="Rectangle 56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48758-6E43-41B8-B41C-18F2842B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250" y="474133"/>
            <a:ext cx="2371280" cy="2717800"/>
          </a:xfrm>
          <a:prstGeom prst="rect">
            <a:avLst/>
          </a:prstGeom>
        </p:spPr>
      </p:pic>
      <p:sp>
        <p:nvSpPr>
          <p:cNvPr id="65" name="Rectangle 58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4F6EDE-1D8E-493A-9FF3-7D138E25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4638388"/>
            <a:ext cx="3852985" cy="153857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9463A7-75A8-4829-AD3B-D0E6EBEEA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169" y="3928188"/>
            <a:ext cx="2718004" cy="1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l-GR" sz="2600"/>
              <a:t>Πειράματα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BAC-8E2B-40B5-8365-08363515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327" y="805758"/>
            <a:ext cx="7097917" cy="5069941"/>
          </a:xfrm>
        </p:spPr>
        <p:txBody>
          <a:bodyPr anchor="ctr">
            <a:normAutofit lnSpcReduction="10000"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Για συμπλήρωση </a:t>
            </a:r>
            <a:r>
              <a:rPr lang="en-US" sz="2000" dirty="0">
                <a:solidFill>
                  <a:schemeClr val="bg1"/>
                </a:solidFill>
              </a:rPr>
              <a:t>missing </a:t>
            </a:r>
            <a:r>
              <a:rPr lang="el-GR" sz="2000" dirty="0">
                <a:solidFill>
                  <a:schemeClr val="bg1"/>
                </a:solidFill>
              </a:rPr>
              <a:t>τιμών στο </a:t>
            </a:r>
            <a:r>
              <a:rPr lang="en-US" sz="2000" dirty="0">
                <a:solidFill>
                  <a:schemeClr val="bg1"/>
                </a:solidFill>
              </a:rPr>
              <a:t>BMI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Multivariate Linear Regression.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Mean value of BMI.</a:t>
            </a:r>
            <a:endParaRPr lang="el-GR" sz="16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Για κάθε μια από τις παραπάνω προσεγγίσεις: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Feature selection </a:t>
            </a:r>
            <a:r>
              <a:rPr lang="el-GR" sz="1600" dirty="0">
                <a:solidFill>
                  <a:schemeClr val="bg1"/>
                </a:solidFill>
              </a:rPr>
              <a:t>με </a:t>
            </a:r>
            <a:r>
              <a:rPr lang="en-US" sz="1600" dirty="0">
                <a:solidFill>
                  <a:schemeClr val="bg1"/>
                </a:solidFill>
              </a:rPr>
              <a:t>Chi2 statistical test.</a:t>
            </a:r>
          </a:p>
          <a:p>
            <a:pPr lvl="1"/>
            <a:r>
              <a:rPr lang="el-GR" sz="1600" dirty="0">
                <a:solidFill>
                  <a:schemeClr val="bg1"/>
                </a:solidFill>
              </a:rPr>
              <a:t>Χωρίς</a:t>
            </a:r>
            <a:r>
              <a:rPr lang="en-US" sz="1600" dirty="0">
                <a:solidFill>
                  <a:schemeClr val="bg1"/>
                </a:solidFill>
              </a:rPr>
              <a:t> feature selection.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MinMax</a:t>
            </a:r>
            <a:r>
              <a:rPr lang="en-US" sz="2000" dirty="0">
                <a:solidFill>
                  <a:schemeClr val="bg1"/>
                </a:solidFill>
              </a:rPr>
              <a:t> scaling </a:t>
            </a:r>
            <a:r>
              <a:rPr lang="el-GR" sz="2000" dirty="0">
                <a:solidFill>
                  <a:schemeClr val="bg1"/>
                </a:solidFill>
              </a:rPr>
              <a:t>των δεδομένων, καθώς είχα κατηγορικές αλλά και υψηλές τιμές.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Χρήση </a:t>
            </a:r>
            <a:r>
              <a:rPr lang="en-US" sz="2000" dirty="0">
                <a:solidFill>
                  <a:schemeClr val="bg1"/>
                </a:solidFill>
              </a:rPr>
              <a:t>SMOTE </a:t>
            </a:r>
            <a:r>
              <a:rPr lang="el-GR" sz="2000" dirty="0">
                <a:solidFill>
                  <a:schemeClr val="bg1"/>
                </a:solidFill>
              </a:rPr>
              <a:t>για </a:t>
            </a:r>
            <a:r>
              <a:rPr lang="en-US" sz="2000" dirty="0">
                <a:solidFill>
                  <a:schemeClr val="bg1"/>
                </a:solidFill>
              </a:rPr>
              <a:t>oversampling.</a:t>
            </a:r>
            <a:endParaRPr lang="el-GR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ML </a:t>
            </a:r>
            <a:r>
              <a:rPr lang="el-GR" sz="2000" dirty="0">
                <a:solidFill>
                  <a:schemeClr val="bg1"/>
                </a:solidFill>
              </a:rPr>
              <a:t>αλγόριθμοι: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Naïve Bayes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Logistic Regression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SVM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Random Forest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Gradient Boosting Classifier</a:t>
            </a:r>
            <a:endParaRPr lang="el-GR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Gradient Boosting </a:t>
            </a:r>
            <a:r>
              <a:rPr lang="el-GR" sz="1600" dirty="0">
                <a:solidFill>
                  <a:schemeClr val="bg1"/>
                </a:solidFill>
              </a:rPr>
              <a:t>χωρίς </a:t>
            </a:r>
            <a:r>
              <a:rPr lang="en-US" sz="1600" dirty="0">
                <a:solidFill>
                  <a:schemeClr val="bg1"/>
                </a:solidFill>
              </a:rPr>
              <a:t>scaling</a:t>
            </a:r>
            <a:r>
              <a:rPr lang="el-GR" sz="1600" dirty="0">
                <a:solidFill>
                  <a:schemeClr val="bg1"/>
                </a:solidFill>
              </a:rPr>
              <a:t>, χωρίς </a:t>
            </a:r>
            <a:r>
              <a:rPr lang="en-US" sz="1600" dirty="0">
                <a:solidFill>
                  <a:schemeClr val="bg1"/>
                </a:solidFill>
              </a:rPr>
              <a:t>feature selection</a:t>
            </a:r>
            <a:r>
              <a:rPr lang="el-GR" sz="1600" dirty="0">
                <a:solidFill>
                  <a:schemeClr val="bg1"/>
                </a:solidFill>
              </a:rPr>
              <a:t>, συμπληρώνοντας τα </a:t>
            </a:r>
            <a:r>
              <a:rPr lang="en-US" sz="1600" dirty="0">
                <a:solidFill>
                  <a:schemeClr val="bg1"/>
                </a:solidFill>
              </a:rPr>
              <a:t>Missing values </a:t>
            </a:r>
            <a:r>
              <a:rPr lang="el-GR" sz="1600" dirty="0">
                <a:solidFill>
                  <a:schemeClr val="bg1"/>
                </a:solidFill>
              </a:rPr>
              <a:t>του </a:t>
            </a:r>
            <a:r>
              <a:rPr lang="en-US" sz="1600" dirty="0">
                <a:solidFill>
                  <a:schemeClr val="bg1"/>
                </a:solidFill>
              </a:rPr>
              <a:t>BMI </a:t>
            </a:r>
            <a:r>
              <a:rPr lang="el-GR" sz="1600" dirty="0">
                <a:solidFill>
                  <a:schemeClr val="bg1"/>
                </a:solidFill>
              </a:rPr>
              <a:t>με την μέση τιμή του.</a:t>
            </a:r>
          </a:p>
          <a:p>
            <a:pPr lvl="1"/>
            <a:endParaRPr lang="el-G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0F5AC-ADA4-4714-B2D7-4C3692AD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 for Best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B6C32-196B-4324-98C7-702AC5A9DBC2}"/>
              </a:ext>
            </a:extLst>
          </p:cNvPr>
          <p:cNvSpPr txBox="1"/>
          <p:nvPr/>
        </p:nvSpPr>
        <p:spPr>
          <a:xfrm>
            <a:off x="5250106" y="586822"/>
            <a:ext cx="638747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Gradient Boosting, </a:t>
            </a:r>
            <a:r>
              <a:rPr lang="en-US" dirty="0" err="1"/>
              <a:t>χωρίς</a:t>
            </a:r>
            <a:r>
              <a:rPr lang="en-US" dirty="0"/>
              <a:t> feature selection &amp; mean value ΒΜΙ</a:t>
            </a:r>
            <a:r>
              <a:rPr lang="el-GR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Prediction Time: 0.011 secs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21551-7359-454D-A2AE-CF831BFB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2523774"/>
            <a:ext cx="3013788" cy="41003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7867B-B4F6-4D98-9ED8-89D0B829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1172" y="3488849"/>
            <a:ext cx="6081596" cy="27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04183-70D9-4056-8638-252EC555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Explainability using SHAP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497322-284E-9C7E-FEE1-BAD098E04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943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35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6382A-2B21-44DC-8FD1-B9F04A03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el-G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Example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6117C9-5725-4FF0-9CFD-F37E0C547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7" y="2354239"/>
            <a:ext cx="9274628" cy="45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F893-7D24-4FB9-A3EF-D5ECADD8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l-G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Ευχαριστώ!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1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222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Stroke Prediction</vt:lpstr>
      <vt:lpstr>Δεδομένα</vt:lpstr>
      <vt:lpstr>EDA(1/2)</vt:lpstr>
      <vt:lpstr>EDA(2/2)</vt:lpstr>
      <vt:lpstr>Πειράματα</vt:lpstr>
      <vt:lpstr>Results for Best model</vt:lpstr>
      <vt:lpstr>Explainability using SHAP values</vt:lpstr>
      <vt:lpstr>Application – UI Example</vt:lpstr>
      <vt:lpstr>Ευχαριστώ!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Panos PETROPOULOS</cp:lastModifiedBy>
  <cp:revision>73</cp:revision>
  <dcterms:created xsi:type="dcterms:W3CDTF">2022-01-13T08:39:42Z</dcterms:created>
  <dcterms:modified xsi:type="dcterms:W3CDTF">2022-06-14T16:46:47Z</dcterms:modified>
</cp:coreProperties>
</file>