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61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E65C-BB67-4D08-A6BB-36CE119B7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BDB27-ABF4-4E17-8056-19DDFDF9E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D5D6B-7190-4CC8-B128-E972C23F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EF6-9246-4AF8-AA9F-7EE7550E414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E7FA3-FEBB-433C-BC43-028B4E80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79D5B-584A-4785-A94A-06F5A0B3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FD0A-C92A-46D1-8AE0-5C7CC038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7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8ECC-4ABD-4E27-8D1A-277F77E2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AB962-9352-4994-9B3C-72A12D496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14EF-8CAD-480E-9413-CA3AF48C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EF6-9246-4AF8-AA9F-7EE7550E414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73A75-5CF8-4982-A438-AD82A684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F687B-7F8F-4196-9663-25E5EBC6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FD0A-C92A-46D1-8AE0-5C7CC038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0019D3-53A4-460C-8D83-C334A4940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CEBC4-DF4C-4406-9289-BA5A4633A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D859A-152D-4EF9-84F0-D48025EE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EF6-9246-4AF8-AA9F-7EE7550E414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830F7-93F6-4678-8F3D-3ADE2751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0BA03-2443-4686-BD8F-549CFC44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FD0A-C92A-46D1-8AE0-5C7CC038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8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3CE9-198A-40EE-9B93-ACA05C3B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B725A-423E-42A4-A877-9D6D6E25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6CE08-9D02-40B8-B4D4-B7BFAEBB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EF6-9246-4AF8-AA9F-7EE7550E414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4A6E7-B008-409D-9C63-C17DA2AE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9E1BF-7B2E-4517-A764-0A58AF80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FD0A-C92A-46D1-8AE0-5C7CC038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6DBF-6B2C-4468-8D1D-24DF29ED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D6BB7-59DD-425B-BB87-A298F6E7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FA8EB-A361-49CD-8265-0B912B02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EF6-9246-4AF8-AA9F-7EE7550E414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FBB3D-B381-4E03-B7C4-9C7BF8F0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C576E-C10E-4945-8E5C-819BEFBE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FD0A-C92A-46D1-8AE0-5C7CC038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3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FCF6-4A5E-4C19-B172-CE21E830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C071-5342-4A9D-A8E3-350E76A71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6C3C7-0633-4739-8900-00DBAD8C9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5354E-E5ED-4E84-8F56-91016EEF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EF6-9246-4AF8-AA9F-7EE7550E414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CEF52-BE85-4876-AA5B-A6BD064E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8BF90-CB27-431A-B9CC-58A14926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FD0A-C92A-46D1-8AE0-5C7CC038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7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1D37-655C-4CED-AECE-3EC0ED6C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09A2E-4C9C-47A3-9FEE-8B5B58FAF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52EFE-6CF0-4EFC-90EF-5EAA10ED4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BFA6D-B625-44F3-AA84-8B07E0D8B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8B4EE-8D3D-4C37-88D1-37B0D087C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611DC-665C-40C5-A1CD-72E3065F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EF6-9246-4AF8-AA9F-7EE7550E414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EE237-4FD0-4F7F-BA46-6C9C097F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6B8E3-0738-493F-B4E8-6637987C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FD0A-C92A-46D1-8AE0-5C7CC038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2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718B-8E56-4D63-8B1E-64846862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BBA73-0D30-443A-BD1A-7BDF9D57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EF6-9246-4AF8-AA9F-7EE7550E414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09064-C1C3-4FCE-9AA2-2DEEC338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E2148-F419-45A6-A9A2-ADD81F22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FD0A-C92A-46D1-8AE0-5C7CC038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F78AD-C9F3-4593-B0FD-860FCE39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EF6-9246-4AF8-AA9F-7EE7550E414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8E1B3-121B-4120-87B5-DA4BA8B2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FEB18-D901-419A-9E49-0C032BCA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FD0A-C92A-46D1-8AE0-5C7CC038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6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4C4A-9875-44C8-ABAB-27CB6626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E02EB-24A3-41B7-B887-0A557C9DE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B9A8B-D708-4D9A-862F-5774F315D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4120-0E1E-41AD-947A-67D31C4F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EF6-9246-4AF8-AA9F-7EE7550E414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D6146-4467-455C-8210-EDC1D769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883E5-8929-43EF-90E4-6847540E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FD0A-C92A-46D1-8AE0-5C7CC038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7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F62B-4356-4419-9DAD-00ABE722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A8289-E453-43DA-A7C2-060F6225B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72479-3730-4148-BB87-3D84A3C80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51AEF-35C2-4808-83BA-B69D4CA8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6EF6-9246-4AF8-AA9F-7EE7550E414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53523-8783-446D-9612-44045843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59508-CCFA-42B8-9900-B15CE6BE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FD0A-C92A-46D1-8AE0-5C7CC038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AACB1-5F25-49D0-9468-83EDA4A6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C617F-CD60-4EA9-AA27-EE0735927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7B99-FCE2-4D59-8548-88EA4A006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6EF6-9246-4AF8-AA9F-7EE7550E414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77F16-1959-4D99-A6B4-38198FECF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545FD-9704-4CF1-B71D-4FFBE43B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6FD0A-C92A-46D1-8AE0-5C7CC038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0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1712256"/>
            <a:ext cx="12188824" cy="343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6DBFE-BDA2-4D47-8F5C-AB1F84CFF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875822"/>
            <a:ext cx="10601325" cy="1857374"/>
          </a:xfrm>
        </p:spPr>
        <p:txBody>
          <a:bodyPr>
            <a:normAutofit/>
          </a:bodyPr>
          <a:lstStyle/>
          <a:p>
            <a:r>
              <a:rPr lang="en-US" dirty="0"/>
              <a:t>Text Extraction from Image and Text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B5928-8B67-49FC-A63A-864A683C0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3941508"/>
            <a:ext cx="10601325" cy="736980"/>
          </a:xfrm>
        </p:spPr>
        <p:txBody>
          <a:bodyPr>
            <a:normAutofit/>
          </a:bodyPr>
          <a:lstStyle/>
          <a:p>
            <a:r>
              <a:rPr lang="el-GR" sz="1700"/>
              <a:t>Πετρόπουλος Παναγιώτης</a:t>
            </a:r>
          </a:p>
          <a:p>
            <a:r>
              <a:rPr lang="en-US" sz="1700"/>
              <a:t>panos.petr1@gmail.com</a:t>
            </a:r>
          </a:p>
          <a:p>
            <a:endParaRPr lang="en-US" sz="17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4EEF01-190A-468F-A13C-CD98AC1C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998" y="5123318"/>
            <a:ext cx="9144001" cy="9116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37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78BCC-73F1-419F-88DF-093BB82E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endParaRPr lang="en-US" sz="3800">
              <a:solidFill>
                <a:srgbClr val="FFFFFF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4136-6856-4E76-B77D-936C6D923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l-GR" sz="2600" dirty="0"/>
              <a:t>		</a:t>
            </a:r>
            <a:r>
              <a:rPr lang="el-GR" sz="4000" dirty="0"/>
              <a:t>Ευχαριστώ!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7539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9D335-AF5C-47DD-B693-528D7AE5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l-GR" sz="2600"/>
              <a:t>Σκοπός Εργασίας</a:t>
            </a:r>
            <a:endParaRPr lang="en-US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E7E5-1CCE-45B7-8808-D9BB53584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r>
              <a:rPr lang="el-GR" sz="2000">
                <a:solidFill>
                  <a:schemeClr val="bg1"/>
                </a:solidFill>
              </a:rPr>
              <a:t>Δημιουργία </a:t>
            </a:r>
            <a:r>
              <a:rPr lang="en-US" sz="2000">
                <a:solidFill>
                  <a:schemeClr val="bg1"/>
                </a:solidFill>
              </a:rPr>
              <a:t>python </a:t>
            </a:r>
            <a:r>
              <a:rPr lang="el-GR" sz="2000">
                <a:solidFill>
                  <a:schemeClr val="bg1"/>
                </a:solidFill>
              </a:rPr>
              <a:t>πακέτου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l-GR" sz="2000">
                <a:solidFill>
                  <a:schemeClr val="bg1"/>
                </a:solidFill>
              </a:rPr>
              <a:t>για: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Text extraction </a:t>
            </a:r>
            <a:r>
              <a:rPr lang="el-GR" sz="2000">
                <a:solidFill>
                  <a:schemeClr val="bg1"/>
                </a:solidFill>
              </a:rPr>
              <a:t>από εικόνα με δυνατότητα εφαρμογής βασικής προ-επεξεργασίας στην εικόνα για καθαρισμό θορύβου π.χ. </a:t>
            </a:r>
            <a:r>
              <a:rPr lang="en-US" sz="2000">
                <a:solidFill>
                  <a:schemeClr val="bg1"/>
                </a:solidFill>
              </a:rPr>
              <a:t>salt &amp; pepper</a:t>
            </a:r>
            <a:r>
              <a:rPr lang="el-GR" sz="200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Feature extraction </a:t>
            </a:r>
            <a:r>
              <a:rPr lang="el-GR" sz="2000">
                <a:solidFill>
                  <a:schemeClr val="bg1"/>
                </a:solidFill>
              </a:rPr>
              <a:t>&amp; Ανάλυση κειμένου σε περίπτωση που είναι μεγάλο</a:t>
            </a:r>
            <a:r>
              <a:rPr lang="en-US" sz="2000">
                <a:solidFill>
                  <a:schemeClr val="bg1"/>
                </a:solidFill>
              </a:rPr>
              <a:t>.</a:t>
            </a:r>
          </a:p>
          <a:p>
            <a:pPr lvl="1"/>
            <a:endParaRPr lang="en-US" sz="2000">
              <a:solidFill>
                <a:schemeClr val="bg1"/>
              </a:solidFill>
            </a:endParaRPr>
          </a:p>
          <a:p>
            <a:pPr lvl="1"/>
            <a:endParaRPr lang="el-GR" sz="2000">
              <a:solidFill>
                <a:schemeClr val="bg1"/>
              </a:solidFill>
            </a:endParaRPr>
          </a:p>
          <a:p>
            <a:pPr lvl="1"/>
            <a:endParaRPr lang="el-GR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0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EE834-D177-4488-825E-6F9C70FD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6CAA5-D815-48A9-953D-92BD129D0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r>
              <a:rPr lang="el-GR" sz="1700">
                <a:solidFill>
                  <a:schemeClr val="bg1"/>
                </a:solidFill>
              </a:rPr>
              <a:t>Χρήση πακέτου </a:t>
            </a:r>
            <a:r>
              <a:rPr lang="en-US" sz="1700">
                <a:solidFill>
                  <a:schemeClr val="bg1"/>
                </a:solidFill>
              </a:rPr>
              <a:t>easyOCR </a:t>
            </a:r>
            <a:r>
              <a:rPr lang="el-GR" sz="1700">
                <a:solidFill>
                  <a:schemeClr val="bg1"/>
                </a:solidFill>
              </a:rPr>
              <a:t>για τη εξαγωγή κειμένου από εικόνα.</a:t>
            </a:r>
            <a:endParaRPr lang="en-US" sz="1700">
              <a:solidFill>
                <a:schemeClr val="bg1"/>
              </a:solidFill>
            </a:endParaRPr>
          </a:p>
          <a:p>
            <a:r>
              <a:rPr lang="el-GR" sz="1700">
                <a:solidFill>
                  <a:schemeClr val="bg1"/>
                </a:solidFill>
              </a:rPr>
              <a:t>Προ-επεξεργασία εικόνας για καθαρισμό θορύβου.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Median filter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Gaussian filter</a:t>
            </a:r>
            <a:r>
              <a:rPr lang="el-GR" sz="1700">
                <a:solidFill>
                  <a:schemeClr val="bg1"/>
                </a:solidFill>
              </a:rPr>
              <a:t> </a:t>
            </a:r>
          </a:p>
          <a:p>
            <a:r>
              <a:rPr lang="el-GR" sz="1700">
                <a:solidFill>
                  <a:schemeClr val="bg1"/>
                </a:solidFill>
              </a:rPr>
              <a:t>Χρήση </a:t>
            </a:r>
            <a:r>
              <a:rPr lang="en-US" sz="1700">
                <a:solidFill>
                  <a:schemeClr val="bg1"/>
                </a:solidFill>
              </a:rPr>
              <a:t>NLP </a:t>
            </a:r>
            <a:r>
              <a:rPr lang="el-GR" sz="1700">
                <a:solidFill>
                  <a:schemeClr val="bg1"/>
                </a:solidFill>
              </a:rPr>
              <a:t>τεχνικών για την βασική ανάλυση κειμένου</a:t>
            </a:r>
            <a:r>
              <a:rPr lang="en-US" sz="1700">
                <a:solidFill>
                  <a:schemeClr val="bg1"/>
                </a:solidFill>
              </a:rPr>
              <a:t> – feature extraction </a:t>
            </a:r>
            <a:r>
              <a:rPr lang="el-GR" sz="1700">
                <a:solidFill>
                  <a:schemeClr val="bg1"/>
                </a:solidFill>
              </a:rPr>
              <a:t>σε </a:t>
            </a:r>
            <a:r>
              <a:rPr lang="en-US" sz="1700">
                <a:solidFill>
                  <a:schemeClr val="bg1"/>
                </a:solidFill>
              </a:rPr>
              <a:t>essays</a:t>
            </a:r>
            <a:r>
              <a:rPr lang="el-GR" sz="170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Tokenization</a:t>
            </a:r>
            <a:r>
              <a:rPr lang="el-GR" sz="1700">
                <a:solidFill>
                  <a:schemeClr val="bg1"/>
                </a:solidFill>
              </a:rPr>
              <a:t>: χρήση </a:t>
            </a:r>
            <a:r>
              <a:rPr lang="en-US" sz="1700">
                <a:solidFill>
                  <a:schemeClr val="bg1"/>
                </a:solidFill>
              </a:rPr>
              <a:t>NLTK, SpaCy </a:t>
            </a:r>
            <a:r>
              <a:rPr lang="el-GR" sz="1700">
                <a:solidFill>
                  <a:schemeClr val="bg1"/>
                </a:solidFill>
              </a:rPr>
              <a:t>και δημιουργία </a:t>
            </a:r>
            <a:r>
              <a:rPr lang="en-US" sz="1700">
                <a:solidFill>
                  <a:schemeClr val="bg1"/>
                </a:solidFill>
              </a:rPr>
              <a:t>Custom Tokenizer.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Stemming: </a:t>
            </a:r>
            <a:r>
              <a:rPr lang="el-GR" sz="1700">
                <a:solidFill>
                  <a:schemeClr val="bg1"/>
                </a:solidFill>
              </a:rPr>
              <a:t>χρήση </a:t>
            </a:r>
            <a:r>
              <a:rPr lang="en-US" sz="1700">
                <a:solidFill>
                  <a:schemeClr val="bg1"/>
                </a:solidFill>
              </a:rPr>
              <a:t>NLTK, SpaCy </a:t>
            </a:r>
            <a:r>
              <a:rPr lang="el-GR" sz="1700">
                <a:solidFill>
                  <a:schemeClr val="bg1"/>
                </a:solidFill>
              </a:rPr>
              <a:t>και δημιουργία </a:t>
            </a:r>
            <a:r>
              <a:rPr lang="en-US" sz="1700">
                <a:solidFill>
                  <a:schemeClr val="bg1"/>
                </a:solidFill>
              </a:rPr>
              <a:t>Custom Stemmer.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Lemmatization:</a:t>
            </a:r>
            <a:r>
              <a:rPr lang="el-GR" sz="1700">
                <a:solidFill>
                  <a:schemeClr val="bg1"/>
                </a:solidFill>
              </a:rPr>
              <a:t>χρήση </a:t>
            </a:r>
            <a:r>
              <a:rPr lang="en-US" sz="1700">
                <a:solidFill>
                  <a:schemeClr val="bg1"/>
                </a:solidFill>
              </a:rPr>
              <a:t>NLTK, SpaCy.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POS tagging: </a:t>
            </a:r>
            <a:r>
              <a:rPr lang="el-GR" sz="1700">
                <a:solidFill>
                  <a:schemeClr val="bg1"/>
                </a:solidFill>
              </a:rPr>
              <a:t>χρήση </a:t>
            </a:r>
            <a:r>
              <a:rPr lang="en-US" sz="1700">
                <a:solidFill>
                  <a:schemeClr val="bg1"/>
                </a:solidFill>
              </a:rPr>
              <a:t>NLTK, SpaCy.</a:t>
            </a:r>
            <a:endParaRPr lang="el-GR" sz="170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1700">
              <a:solidFill>
                <a:schemeClr val="bg1"/>
              </a:solidFill>
            </a:endParaRPr>
          </a:p>
          <a:p>
            <a:endParaRPr lang="en-US" sz="1700">
              <a:solidFill>
                <a:schemeClr val="bg1"/>
              </a:solidFill>
            </a:endParaRPr>
          </a:p>
          <a:p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8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6648D-704E-47E4-BECC-284F0ED3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AB67-EA0B-498D-857C-DA4D736C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r>
              <a:rPr lang="el-GR" sz="2000">
                <a:solidFill>
                  <a:schemeClr val="bg1"/>
                </a:solidFill>
              </a:rPr>
              <a:t>Συλλέχθηκαν από το </a:t>
            </a:r>
            <a:r>
              <a:rPr lang="en-US" sz="2000">
                <a:solidFill>
                  <a:schemeClr val="bg1"/>
                </a:solidFill>
              </a:rPr>
              <a:t>internet.</a:t>
            </a:r>
            <a:endParaRPr lang="el-GR" sz="2000">
              <a:solidFill>
                <a:schemeClr val="bg1"/>
              </a:solidFill>
            </a:endParaRPr>
          </a:p>
          <a:p>
            <a:pPr lvl="1"/>
            <a:r>
              <a:rPr lang="en-US" sz="2000">
                <a:solidFill>
                  <a:schemeClr val="bg1"/>
                </a:solidFill>
              </a:rPr>
              <a:t>Digital images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Handwritten images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Ground truth:</a:t>
            </a:r>
            <a:endParaRPr lang="el-GR" sz="2000">
              <a:solidFill>
                <a:schemeClr val="bg1"/>
              </a:solidFill>
            </a:endParaRPr>
          </a:p>
          <a:p>
            <a:pPr lvl="2"/>
            <a:r>
              <a:rPr lang="el-GR">
                <a:solidFill>
                  <a:schemeClr val="bg1"/>
                </a:solidFill>
              </a:rPr>
              <a:t>Χρήση </a:t>
            </a:r>
            <a:r>
              <a:rPr lang="en-US">
                <a:solidFill>
                  <a:schemeClr val="bg1"/>
                </a:solidFill>
              </a:rPr>
              <a:t>NLTK &amp; SpaCy </a:t>
            </a:r>
            <a:r>
              <a:rPr lang="el-GR">
                <a:solidFill>
                  <a:schemeClr val="bg1"/>
                </a:solidFill>
              </a:rPr>
              <a:t>απευθείας από την εικόνα.</a:t>
            </a:r>
          </a:p>
          <a:p>
            <a:pPr lvl="2"/>
            <a:r>
              <a:rPr lang="el-GR">
                <a:solidFill>
                  <a:schemeClr val="bg1"/>
                </a:solidFill>
              </a:rPr>
              <a:t>Χρήση </a:t>
            </a:r>
            <a:r>
              <a:rPr lang="en-US">
                <a:solidFill>
                  <a:schemeClr val="bg1"/>
                </a:solidFill>
              </a:rPr>
              <a:t>NLTK &amp; SpaCy </a:t>
            </a:r>
            <a:r>
              <a:rPr lang="el-GR">
                <a:solidFill>
                  <a:schemeClr val="bg1"/>
                </a:solidFill>
              </a:rPr>
              <a:t> από κείμενα σε αρχεία τα οποία δημιουργήθηκαν χειροκίνητα. </a:t>
            </a:r>
            <a:endParaRPr lang="en-US">
              <a:solidFill>
                <a:schemeClr val="bg1"/>
              </a:solidFill>
            </a:endParaRPr>
          </a:p>
          <a:p>
            <a:pPr lvl="2"/>
            <a:r>
              <a:rPr lang="el-GR">
                <a:solidFill>
                  <a:schemeClr val="bg1"/>
                </a:solidFill>
              </a:rPr>
              <a:t>Χρήση </a:t>
            </a:r>
            <a:r>
              <a:rPr lang="en-US">
                <a:solidFill>
                  <a:schemeClr val="bg1"/>
                </a:solidFill>
              </a:rPr>
              <a:t>Porter Stemmer </a:t>
            </a:r>
            <a:r>
              <a:rPr lang="el-GR">
                <a:solidFill>
                  <a:schemeClr val="bg1"/>
                </a:solidFill>
              </a:rPr>
              <a:t>&amp; </a:t>
            </a:r>
            <a:r>
              <a:rPr lang="en-US">
                <a:solidFill>
                  <a:schemeClr val="bg1"/>
                </a:solidFill>
              </a:rPr>
              <a:t>SnowBall Stemmer </a:t>
            </a:r>
            <a:r>
              <a:rPr lang="el-GR">
                <a:solidFill>
                  <a:schemeClr val="bg1"/>
                </a:solidFill>
              </a:rPr>
              <a:t>για την διαδικασία του </a:t>
            </a:r>
            <a:r>
              <a:rPr lang="en-US">
                <a:solidFill>
                  <a:schemeClr val="bg1"/>
                </a:solidFill>
              </a:rPr>
              <a:t>Stemming.</a:t>
            </a:r>
            <a:r>
              <a:rPr lang="el-GR">
                <a:solidFill>
                  <a:schemeClr val="bg1"/>
                </a:solidFill>
              </a:rPr>
              <a:t>	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6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75DF0-B2B4-48CC-BEFC-6596DFBB2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Text extraction - recognition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C1F4093-A971-4BEE-B95B-75907A4FA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427407"/>
            <a:ext cx="5455917" cy="399645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44B7DED-4254-4B97-9702-95A6C4250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563805"/>
            <a:ext cx="5455917" cy="372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4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7C81D-4AFE-4312-853A-DD8F6DAC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/>
              <a:t>NLP </a:t>
            </a:r>
            <a:r>
              <a:rPr lang="el-GR" sz="2600"/>
              <a:t>τεχνικές σε </a:t>
            </a:r>
            <a:r>
              <a:rPr lang="en-US" sz="2600"/>
              <a:t>essays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8EA11-8BF3-4A89-9AA2-369A2550E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r>
              <a:rPr lang="el-GR" sz="2000">
                <a:solidFill>
                  <a:schemeClr val="bg1"/>
                </a:solidFill>
              </a:rPr>
              <a:t>Οι παρακάτω τεχνικές καλύφθηκαν: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Tokenization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Lemmatization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Stemming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POS tagging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POS tagging Tree as image.</a:t>
            </a:r>
          </a:p>
          <a:p>
            <a:pPr lvl="1"/>
            <a:r>
              <a:rPr lang="el-GR" sz="2000">
                <a:solidFill>
                  <a:schemeClr val="bg1"/>
                </a:solidFill>
              </a:rPr>
              <a:t>Εμφάνιση των </a:t>
            </a:r>
            <a:r>
              <a:rPr lang="en-US" sz="2000">
                <a:solidFill>
                  <a:schemeClr val="bg1"/>
                </a:solidFill>
              </a:rPr>
              <a:t>top 30 most common tokens.</a:t>
            </a:r>
          </a:p>
          <a:p>
            <a:pPr lvl="1"/>
            <a:r>
              <a:rPr lang="el-GR" sz="2000">
                <a:solidFill>
                  <a:schemeClr val="bg1"/>
                </a:solidFill>
              </a:rPr>
              <a:t>Ποσοστό </a:t>
            </a:r>
            <a:r>
              <a:rPr lang="en-US" sz="2000">
                <a:solidFill>
                  <a:schemeClr val="bg1"/>
                </a:solidFill>
              </a:rPr>
              <a:t>tokens </a:t>
            </a:r>
            <a:r>
              <a:rPr lang="el-GR" sz="2000">
                <a:solidFill>
                  <a:schemeClr val="bg1"/>
                </a:solidFill>
              </a:rPr>
              <a:t>που εμφανίστηκαν ακριβώς μια φορά. 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08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1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EEAF7-995D-4AA2-B0E2-5F6E1393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Custom Tokenization &amp;  Stemming - 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FFA00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BFFB51-CE10-4747-8D87-ABC9CCB69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1"/>
            <a:ext cx="3502152" cy="2048256"/>
          </a:xfrm>
          <a:prstGeom prst="rect">
            <a:avLst/>
          </a:prstGeom>
          <a:solidFill>
            <a:srgbClr val="FFA000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60AEF5F7-D22D-49D6-92C7-8357C8D38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0" y="2393793"/>
            <a:ext cx="3502151" cy="79165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B567872-8251-475D-962D-520EE04BE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9664" y="2130552"/>
            <a:ext cx="3502152" cy="2048256"/>
          </a:xfrm>
          <a:prstGeom prst="rect">
            <a:avLst/>
          </a:prstGeom>
          <a:solidFill>
            <a:srgbClr val="FFA000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B582759-9809-4E20-A45A-BD9DECF99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624" y="3273341"/>
            <a:ext cx="3422232" cy="791658"/>
          </a:xfrm>
          <a:prstGeom prst="rect">
            <a:avLst/>
          </a:prstGeom>
        </p:spPr>
      </p:pic>
      <p:sp>
        <p:nvSpPr>
          <p:cNvPr id="49" name="Rectangle 27">
            <a:extLst>
              <a:ext uri="{FF2B5EF4-FFF2-40B4-BE49-F238E27FC236}">
                <a16:creationId xmlns:a16="http://schemas.microsoft.com/office/drawing/2014/main" id="{1A6DEEC8-CE11-49F4-A18C-EC6EF9B71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343400"/>
            <a:ext cx="3502152" cy="2048256"/>
          </a:xfrm>
          <a:prstGeom prst="rect">
            <a:avLst/>
          </a:prstGeom>
          <a:solidFill>
            <a:srgbClr val="FFA000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0AF02DD5-EB61-4DE8-BD36-82A6A0209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0" y="3282389"/>
            <a:ext cx="3502151" cy="77356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9A731F8-6298-4F9F-B7B3-D5A4F4D38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9664" y="4343400"/>
            <a:ext cx="3502152" cy="2048256"/>
          </a:xfrm>
          <a:prstGeom prst="rect">
            <a:avLst/>
          </a:prstGeom>
          <a:solidFill>
            <a:srgbClr val="FFA000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887C60F-E405-407C-8B4D-FA54E41E6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624" y="2406876"/>
            <a:ext cx="3454050" cy="79165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E83F9C2A-3335-4B06-A3B5-07A5CB793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623" y="4534679"/>
            <a:ext cx="3465719" cy="1455632"/>
          </a:xfr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B8FBAEAD-B90D-43C1-87FD-24422C2A81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0" y="4534678"/>
            <a:ext cx="3521501" cy="14556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028B66C-B7DB-4324-B25B-93D348FAB5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9591" y="3583585"/>
            <a:ext cx="3059651" cy="96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2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0D59393-595B-4C0C-A75C-284BA0A12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50975"/>
            <a:ext cx="7186613" cy="1968500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1A07B79-217B-4F40-9108-B59879737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3817644"/>
            <a:ext cx="7186613" cy="1931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F1CC8-ED1B-46E0-8988-92BEF92A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 30 most common Tokens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BA8080-2D5D-44E8-AD87-77322C5D0614}"/>
              </a:ext>
            </a:extLst>
          </p:cNvPr>
          <p:cNvSpPr txBox="1"/>
          <p:nvPr/>
        </p:nvSpPr>
        <p:spPr>
          <a:xfrm>
            <a:off x="7147249" y="1177603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Essay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4BF0A-1015-43B6-80D8-6A57DA103720}"/>
              </a:ext>
            </a:extLst>
          </p:cNvPr>
          <p:cNvSpPr txBox="1"/>
          <p:nvPr/>
        </p:nvSpPr>
        <p:spPr>
          <a:xfrm>
            <a:off x="7147249" y="3448312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Essay 2</a:t>
            </a:r>
          </a:p>
        </p:txBody>
      </p:sp>
    </p:spTree>
    <p:extLst>
      <p:ext uri="{BB962C8B-B14F-4D97-AF65-F5344CB8AC3E}">
        <p14:creationId xmlns:p14="http://schemas.microsoft.com/office/powerpoint/2010/main" val="402053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FC9EE-0737-4AE5-9566-4E92CA30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Ποσοστό tokens με Frequency =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39D5106-485A-4C98-B519-BD52B557D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3856102"/>
            <a:ext cx="5455917" cy="113906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A8C10A7-BB5D-40C6-A058-80515E559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857464"/>
            <a:ext cx="5455917" cy="113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3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243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Text Extraction from Image and Text Analysis</vt:lpstr>
      <vt:lpstr>Σκοπός Εργασίας</vt:lpstr>
      <vt:lpstr>Method</vt:lpstr>
      <vt:lpstr>Data</vt:lpstr>
      <vt:lpstr>Text extraction - recognition</vt:lpstr>
      <vt:lpstr>NLP τεχνικές σε essays - Results</vt:lpstr>
      <vt:lpstr>Custom Tokenization &amp;  Stemming - Results</vt:lpstr>
      <vt:lpstr>Top 30 most common Tokens</vt:lpstr>
      <vt:lpstr>Ποσοστό tokens με Frequency =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Extraction from Image and Text Analysis</dc:title>
  <dc:creator>PETROPOULOS Panos</dc:creator>
  <cp:lastModifiedBy>Panos PETROPOULOS</cp:lastModifiedBy>
  <cp:revision>8</cp:revision>
  <dcterms:created xsi:type="dcterms:W3CDTF">2022-06-11T14:24:49Z</dcterms:created>
  <dcterms:modified xsi:type="dcterms:W3CDTF">2022-06-11T15:23:28Z</dcterms:modified>
</cp:coreProperties>
</file>