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6" r:id="rId6"/>
    <p:sldId id="266" r:id="rId7"/>
    <p:sldId id="261" r:id="rId8"/>
    <p:sldId id="263" r:id="rId9"/>
    <p:sldId id="272" r:id="rId10"/>
    <p:sldId id="273" r:id="rId11"/>
    <p:sldId id="264" r:id="rId12"/>
    <p:sldId id="274" r:id="rId13"/>
    <p:sldId id="275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D475-2E1E-4585-A3EB-A651AF650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6C8B4-4074-40A6-9524-CC67501E3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ACD5-69B5-4D84-A107-ACBECEEB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77ACE-332B-4DA1-AE94-629F92B3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5A6C8-8F01-4FAA-A202-C8D57CAA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0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C35F-63D8-4C53-95D9-0FC5E241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3923E-0805-45AF-86E6-099E2F198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75DC2-5CBF-4B70-BC00-D75D90B6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81892-6DAC-48D0-B89B-E8F123C4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E1192-429F-4B81-9BA1-B2D4D556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2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1B77E-F0D2-4222-BAC6-96056CC26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1C9CE-4D8A-4E69-84F1-46BF9F0EC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22932-78A2-4EE5-B5F8-EA46AAFE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E6585-DC24-4C96-B621-51C0AEB2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E0B47-C1F3-4DCB-8CDC-E1557FDE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6DF1-DD63-4A19-8A9D-D2CD0DC6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99E0D-4F1F-4F4C-AAB2-9D6661C6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518A8-9D1A-4D33-89E5-32B92146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80550-883B-4776-83BF-F38D9C6A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FDFD3-5425-422A-AF3C-2DC373A4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1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BD81-756A-49EB-A532-121CE1B3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C7536-37ED-406A-B010-BF739E897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93A8-302F-4EE4-8F2C-B5A01AA5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7CAE5-2380-4231-9BFE-B8D6F1D6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651EF-DAD8-4E9D-935E-0F386384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8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8C56-5B97-4C35-AFEE-AF82AE69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EDC5-B347-4B2C-985B-302663EC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47B37-AFF9-40FC-8A66-DE08CED3A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A1B8C-26F3-4015-AAFD-EB4F39C1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FAC42-0819-4584-8591-05FA9D68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0AF8C-3D5E-474F-B9DC-DE209008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1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E3D8-4CEA-490B-902F-854CE839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0B9C3-A260-40D4-B74D-676D3CE7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939D8-E799-4A81-A7B8-632838806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F0ED4-F31A-4784-BBAA-BF3D63390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E2BB0-402C-4EDB-B2B5-BA062D595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D9096-D132-41D2-868C-6D6A2BC6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F6279-183B-404B-86F0-34899AD3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91D52-E290-4484-BECD-11E4DEB0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3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5E4F-9EC4-4231-83EA-65957298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F1055-D7E6-4E73-BC82-1DD46252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97C5E-A6C9-452A-AD93-FDD1D467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F8E3A-D51F-4FBF-BFAC-8C36BB0D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5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2B734-4E5D-43E8-9B4A-5E614CB6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BF25A-C28E-42DB-82CD-3F59AB16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EBCE6-4D08-4547-BFFA-79180E60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5A06-46CF-4865-B3A0-D02B3E2F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0C16-AA68-451F-A1CD-A797AA3B8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31B45-915A-452E-9801-A28DB2F0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BA008-2D82-4694-A269-E9EE6325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E7BB8-3376-4332-85BA-8B63CC68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6F117-77E1-44F5-B8F9-D3C2C050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CF30-9F5E-4B3B-887C-0CE189CE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C0AB9-BCA9-4670-B2EE-791853349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016E5-FAD5-4808-B437-6B1DE7530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9726C-CE80-42A6-B87E-4757DC5E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B6CD4-2A7E-4B5E-BA1D-170B3D80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F7244-F2A8-42D1-9EFE-82389B94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8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CD8C23-B6DE-423B-A52B-0323053D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4AA5A-5E0F-43A6-A8C6-BFEB55170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F264-0E83-4F9A-AC83-ECCBCDBDD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89A84-8874-4C09-96CE-114966570F75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B5DEA-B8D3-4AD6-83D0-2FBF418EE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0BFD3-17D8-41A7-AFC9-0A9D956C8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3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88EC9-1342-4135-BE50-E4D56C72E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b="1"/>
              <a:t>X-Ray Image</a:t>
            </a:r>
            <a:br>
              <a:rPr lang="en-US" sz="5800" b="1"/>
            </a:br>
            <a:r>
              <a:rPr lang="en-US" sz="5800" b="1"/>
              <a:t>Multi-Classification Task</a:t>
            </a:r>
            <a:endParaRPr lang="en-US" sz="5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47915-E7C0-4655-8FDB-A5A6446D6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l-GR">
                <a:solidFill>
                  <a:schemeClr val="accent1">
                    <a:lumMod val="60000"/>
                    <a:lumOff val="40000"/>
                  </a:schemeClr>
                </a:solidFill>
              </a:rPr>
              <a:t>Πετρόπουλος Παναγιώτης</a:t>
            </a: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panos.petr1@gmail.com</a:t>
            </a:r>
          </a:p>
        </p:txBody>
      </p:sp>
      <p:cxnSp>
        <p:nvCxnSpPr>
          <p:cNvPr id="25" name="Straight Connector 2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05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7C70F-BE1E-47A5-BF56-BA0C9FB4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/>
              <a:t>Grad-Cam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6B127-0958-43D5-B296-9DA1A65C0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319273"/>
            <a:ext cx="6180082" cy="3801067"/>
          </a:xfrm>
        </p:spPr>
        <p:txBody>
          <a:bodyPr anchor="ctr">
            <a:normAutofit/>
          </a:bodyPr>
          <a:lstStyle/>
          <a:p>
            <a:r>
              <a:rPr lang="el-GR" sz="2000" dirty="0">
                <a:solidFill>
                  <a:schemeClr val="bg1"/>
                </a:solidFill>
              </a:rPr>
              <a:t>Χρησιμοποιεί τα </a:t>
            </a:r>
            <a:r>
              <a:rPr lang="en-US" sz="2000" dirty="0">
                <a:solidFill>
                  <a:schemeClr val="bg1"/>
                </a:solidFill>
              </a:rPr>
              <a:t>gradients </a:t>
            </a:r>
            <a:r>
              <a:rPr lang="el-GR" sz="2000" dirty="0">
                <a:solidFill>
                  <a:schemeClr val="bg1"/>
                </a:solidFill>
              </a:rPr>
              <a:t>για κάθε </a:t>
            </a:r>
            <a:r>
              <a:rPr lang="en-US" sz="2000" dirty="0">
                <a:solidFill>
                  <a:schemeClr val="bg1"/>
                </a:solidFill>
              </a:rPr>
              <a:t>output target, </a:t>
            </a:r>
            <a:r>
              <a:rPr lang="el-GR" sz="2000" dirty="0">
                <a:solidFill>
                  <a:schemeClr val="bg1"/>
                </a:solidFill>
              </a:rPr>
              <a:t>όπως ρέει η πληροφορία σε όλα τα </a:t>
            </a:r>
            <a:r>
              <a:rPr lang="en-US" sz="2000" dirty="0">
                <a:solidFill>
                  <a:schemeClr val="bg1"/>
                </a:solidFill>
              </a:rPr>
              <a:t>Layers.</a:t>
            </a:r>
          </a:p>
          <a:p>
            <a:r>
              <a:rPr lang="el-GR" sz="2000" dirty="0">
                <a:solidFill>
                  <a:schemeClr val="bg1"/>
                </a:solidFill>
              </a:rPr>
              <a:t>Έπειτα τραβάει τα </a:t>
            </a:r>
            <a:r>
              <a:rPr lang="en-US" sz="2000" dirty="0">
                <a:solidFill>
                  <a:schemeClr val="bg1"/>
                </a:solidFill>
              </a:rPr>
              <a:t>activations </a:t>
            </a:r>
            <a:r>
              <a:rPr lang="el-GR" sz="2000" dirty="0">
                <a:solidFill>
                  <a:schemeClr val="bg1"/>
                </a:solidFill>
              </a:rPr>
              <a:t>σε όλα τα </a:t>
            </a:r>
            <a:r>
              <a:rPr lang="en-US" sz="2000" dirty="0">
                <a:solidFill>
                  <a:schemeClr val="bg1"/>
                </a:solidFill>
              </a:rPr>
              <a:t>Layers </a:t>
            </a:r>
            <a:r>
              <a:rPr lang="el-GR" sz="2000" dirty="0">
                <a:solidFill>
                  <a:schemeClr val="bg1"/>
                </a:solidFill>
              </a:rPr>
              <a:t>για να φτιάξει ένα </a:t>
            </a:r>
            <a:r>
              <a:rPr lang="en-US" sz="2000" dirty="0">
                <a:solidFill>
                  <a:schemeClr val="bg1"/>
                </a:solidFill>
              </a:rPr>
              <a:t>map </a:t>
            </a:r>
            <a:r>
              <a:rPr lang="el-GR" sz="2000" dirty="0">
                <a:solidFill>
                  <a:schemeClr val="bg1"/>
                </a:solidFill>
              </a:rPr>
              <a:t>με τις σημαντικές πληροφορίες.</a:t>
            </a:r>
          </a:p>
          <a:p>
            <a:r>
              <a:rPr lang="el-GR" sz="2000" dirty="0">
                <a:solidFill>
                  <a:schemeClr val="bg1"/>
                </a:solidFill>
              </a:rPr>
              <a:t>Στην παρούσα εργασία χρησιμοποιώ το τελευταίο </a:t>
            </a:r>
            <a:r>
              <a:rPr lang="en-US" sz="2000" dirty="0">
                <a:solidFill>
                  <a:schemeClr val="bg1"/>
                </a:solidFill>
              </a:rPr>
              <a:t>CNN Layer, </a:t>
            </a:r>
            <a:r>
              <a:rPr lang="el-GR" sz="2000" dirty="0">
                <a:solidFill>
                  <a:schemeClr val="bg1"/>
                </a:solidFill>
              </a:rPr>
              <a:t>για να φτιάξω ένα </a:t>
            </a:r>
            <a:r>
              <a:rPr lang="en-US" sz="2000" dirty="0">
                <a:solidFill>
                  <a:schemeClr val="bg1"/>
                </a:solidFill>
              </a:rPr>
              <a:t>heatmap</a:t>
            </a:r>
            <a:r>
              <a:rPr lang="el-GR" sz="2000" dirty="0">
                <a:solidFill>
                  <a:schemeClr val="bg1"/>
                </a:solidFill>
              </a:rPr>
              <a:t>, με τα σημαντικά </a:t>
            </a:r>
            <a:r>
              <a:rPr lang="en-US" sz="2000" dirty="0">
                <a:solidFill>
                  <a:schemeClr val="bg1"/>
                </a:solidFill>
              </a:rPr>
              <a:t>features </a:t>
            </a:r>
            <a:r>
              <a:rPr lang="el-GR" sz="2000" dirty="0">
                <a:solidFill>
                  <a:schemeClr val="bg1"/>
                </a:solidFill>
              </a:rPr>
              <a:t>που οδηγούν στην εκάστοτε απόφαση του μοντέλου.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3F2A0-CC73-42B4-AC03-2721A3496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624" y="4202023"/>
            <a:ext cx="2686050" cy="251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800339-9261-4155-B933-2A3099012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264" y="4188603"/>
            <a:ext cx="2578079" cy="252801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3C2F349-D2A6-4D4D-993F-59817A3ED029}"/>
              </a:ext>
            </a:extLst>
          </p:cNvPr>
          <p:cNvSpPr/>
          <p:nvPr/>
        </p:nvSpPr>
        <p:spPr>
          <a:xfrm>
            <a:off x="6356674" y="5243804"/>
            <a:ext cx="1319590" cy="32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8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679CA-5A12-41FE-9002-EAC5F491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</a:t>
            </a:r>
            <a:r>
              <a:rPr lang="el-GR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&amp; Prediction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9E1F97-2381-4A18-8292-B95B78A2F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155614"/>
            <a:ext cx="6553545" cy="455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7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13E83-3AE2-441A-B46E-BD4F34DC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Transfer Learning (VGG-19)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A6FD6A-34E3-4B02-8643-05A312C74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2606997"/>
            <a:ext cx="5455917" cy="363727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7D6A49A-583A-40E7-9C7B-1DF4953B2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637453"/>
            <a:ext cx="5455917" cy="35763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0FA541-307B-4E00-B746-8FED4FEA9E47}"/>
              </a:ext>
            </a:extLst>
          </p:cNvPr>
          <p:cNvSpPr txBox="1"/>
          <p:nvPr/>
        </p:nvSpPr>
        <p:spPr>
          <a:xfrm>
            <a:off x="5196689" y="6247945"/>
            <a:ext cx="205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</a:t>
            </a:r>
            <a:r>
              <a:rPr lang="el-GR" dirty="0"/>
              <a:t>22</a:t>
            </a:r>
            <a:r>
              <a:rPr lang="en-US" dirty="0"/>
              <a:t>m parameters</a:t>
            </a:r>
          </a:p>
        </p:txBody>
      </p:sp>
    </p:spTree>
    <p:extLst>
      <p:ext uri="{BB962C8B-B14F-4D97-AF65-F5344CB8AC3E}">
        <p14:creationId xmlns:p14="http://schemas.microsoft.com/office/powerpoint/2010/main" val="3397078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E24FA-3404-4EC6-98F2-E08A02630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Transfer Learning (VGG-19) - ML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74C610-5471-425B-9F1A-FD0A8F222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2829781"/>
            <a:ext cx="5455917" cy="3191711"/>
          </a:xfrm>
          <a:prstGeom prst="rect">
            <a:avLst/>
          </a:prstGeom>
        </p:spPr>
      </p:pic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330013A-DECA-40FF-9D05-51654F9EC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891160"/>
            <a:ext cx="5455917" cy="3068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87B13B-4C86-4442-AC1E-BD07E8958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630" y="1517163"/>
            <a:ext cx="3685590" cy="63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7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3F893-7D24-4FB9-A3EF-D5ECADD8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l-GR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Ευχαριστώ!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016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9B4A5-5297-42F5-BE98-6FB0230B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l-GR" sz="3600">
                <a:solidFill>
                  <a:schemeClr val="bg1"/>
                </a:solidFill>
              </a:rPr>
              <a:t>Δεδομένα</a:t>
            </a:r>
            <a:endParaRPr lang="en-US" sz="360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513DF-B7CA-4B2C-AC87-6581D5134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l-GR" sz="2000">
                <a:solidFill>
                  <a:schemeClr val="bg1"/>
                </a:solidFill>
              </a:rPr>
              <a:t>Τα δεδομένα βρέθηκαν στο </a:t>
            </a:r>
            <a:r>
              <a:rPr lang="en-US" sz="2000">
                <a:solidFill>
                  <a:schemeClr val="bg1"/>
                </a:solidFill>
              </a:rPr>
              <a:t>Kaggle.</a:t>
            </a:r>
          </a:p>
          <a:p>
            <a:r>
              <a:rPr lang="el-GR" sz="2000">
                <a:solidFill>
                  <a:schemeClr val="bg1"/>
                </a:solidFill>
              </a:rPr>
              <a:t>Πρόκειται για εικόνες.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l-GR" sz="2000">
                <a:solidFill>
                  <a:schemeClr val="bg1"/>
                </a:solidFill>
              </a:rPr>
              <a:t>Σύνολο 15153 εικόνες.</a:t>
            </a:r>
          </a:p>
          <a:p>
            <a:r>
              <a:rPr lang="el-GR" sz="2000">
                <a:solidFill>
                  <a:schemeClr val="bg1"/>
                </a:solidFill>
              </a:rPr>
              <a:t>Έγιναν </a:t>
            </a:r>
            <a:r>
              <a:rPr lang="en-US" sz="2000">
                <a:solidFill>
                  <a:schemeClr val="bg1"/>
                </a:solidFill>
              </a:rPr>
              <a:t>split </a:t>
            </a:r>
            <a:r>
              <a:rPr lang="el-GR" sz="2000">
                <a:solidFill>
                  <a:schemeClr val="bg1"/>
                </a:solidFill>
              </a:rPr>
              <a:t>με </a:t>
            </a:r>
            <a:r>
              <a:rPr lang="en-US" sz="2000">
                <a:solidFill>
                  <a:schemeClr val="bg1"/>
                </a:solidFill>
              </a:rPr>
              <a:t>stratified </a:t>
            </a:r>
            <a:r>
              <a:rPr lang="el-GR" sz="2000">
                <a:solidFill>
                  <a:schemeClr val="bg1"/>
                </a:solidFill>
              </a:rPr>
              <a:t>τρόπο με την βοήθεια της </a:t>
            </a:r>
            <a:r>
              <a:rPr lang="en-US" sz="2000">
                <a:solidFill>
                  <a:schemeClr val="bg1"/>
                </a:solidFill>
              </a:rPr>
              <a:t>sklearn </a:t>
            </a:r>
            <a:r>
              <a:rPr lang="el-GR" sz="2000">
                <a:solidFill>
                  <a:schemeClr val="bg1"/>
                </a:solidFill>
              </a:rPr>
              <a:t>σε:</a:t>
            </a:r>
          </a:p>
          <a:p>
            <a:pPr lvl="1"/>
            <a:r>
              <a:rPr lang="el-GR" sz="2000">
                <a:solidFill>
                  <a:schemeClr val="bg1"/>
                </a:solidFill>
              </a:rPr>
              <a:t>10909 για </a:t>
            </a:r>
            <a:r>
              <a:rPr lang="en-US" sz="2000">
                <a:solidFill>
                  <a:schemeClr val="bg1"/>
                </a:solidFill>
              </a:rPr>
              <a:t>train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1213 </a:t>
            </a:r>
            <a:r>
              <a:rPr lang="el-GR" sz="2000">
                <a:solidFill>
                  <a:schemeClr val="bg1"/>
                </a:solidFill>
              </a:rPr>
              <a:t>για </a:t>
            </a:r>
            <a:r>
              <a:rPr lang="en-US" sz="2000">
                <a:solidFill>
                  <a:schemeClr val="bg1"/>
                </a:solidFill>
              </a:rPr>
              <a:t>validation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3031 </a:t>
            </a:r>
            <a:r>
              <a:rPr lang="el-GR" sz="2000">
                <a:solidFill>
                  <a:schemeClr val="bg1"/>
                </a:solidFill>
              </a:rPr>
              <a:t>για </a:t>
            </a:r>
            <a:r>
              <a:rPr lang="en-US" sz="2000">
                <a:solidFill>
                  <a:schemeClr val="bg1"/>
                </a:solidFill>
              </a:rPr>
              <a:t>test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D3EBB0-4D27-4704-8A0A-5B3A1EF17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897" y="484632"/>
            <a:ext cx="6478290" cy="57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8A0EA-9A96-4D5A-8F2D-14DD5D84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l-GR" sz="3600">
                <a:solidFill>
                  <a:schemeClr val="bg1"/>
                </a:solidFill>
              </a:rPr>
              <a:t>Επεξεργασία Δεδομένων</a:t>
            </a:r>
            <a:endParaRPr lang="en-US" sz="360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6FAE7AF-FDE5-A45D-D9B5-36454BDF1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l-GR" sz="2000" dirty="0">
                <a:solidFill>
                  <a:schemeClr val="bg1"/>
                </a:solidFill>
              </a:rPr>
              <a:t>Όλες οι εικόνες είχαν διάσταση 299*299*3</a:t>
            </a:r>
          </a:p>
          <a:p>
            <a:r>
              <a:rPr lang="el-GR" sz="2000" dirty="0">
                <a:solidFill>
                  <a:schemeClr val="bg1"/>
                </a:solidFill>
              </a:rPr>
              <a:t>Έγιναν </a:t>
            </a:r>
            <a:r>
              <a:rPr lang="en-US" sz="2000" dirty="0">
                <a:solidFill>
                  <a:schemeClr val="bg1"/>
                </a:solidFill>
              </a:rPr>
              <a:t>resize </a:t>
            </a:r>
            <a:r>
              <a:rPr lang="el-GR" sz="2000" dirty="0">
                <a:solidFill>
                  <a:schemeClr val="bg1"/>
                </a:solidFill>
              </a:rPr>
              <a:t>σε 70*70*3 λόγω </a:t>
            </a:r>
            <a:r>
              <a:rPr lang="en-US" sz="2000" dirty="0">
                <a:solidFill>
                  <a:schemeClr val="bg1"/>
                </a:solidFill>
              </a:rPr>
              <a:t>limitations </a:t>
            </a:r>
            <a:r>
              <a:rPr lang="el-GR" sz="2000" dirty="0">
                <a:solidFill>
                  <a:schemeClr val="bg1"/>
                </a:solidFill>
              </a:rPr>
              <a:t>του </a:t>
            </a:r>
            <a:r>
              <a:rPr lang="en-US" sz="2000" dirty="0" err="1">
                <a:solidFill>
                  <a:schemeClr val="bg1"/>
                </a:solidFill>
              </a:rPr>
              <a:t>Colab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l-GR" sz="2000" dirty="0">
                <a:solidFill>
                  <a:schemeClr val="bg1"/>
                </a:solidFill>
              </a:rPr>
              <a:t>Τα </a:t>
            </a:r>
            <a:r>
              <a:rPr lang="en-US" sz="2000" dirty="0">
                <a:solidFill>
                  <a:schemeClr val="bg1"/>
                </a:solidFill>
              </a:rPr>
              <a:t>Train/Validation/Test sets </a:t>
            </a:r>
            <a:r>
              <a:rPr lang="el-GR" sz="2000" dirty="0">
                <a:solidFill>
                  <a:schemeClr val="bg1"/>
                </a:solidFill>
              </a:rPr>
              <a:t>αποθηκεύτηκαν σε </a:t>
            </a:r>
            <a:r>
              <a:rPr lang="en-US" sz="2000" dirty="0" err="1">
                <a:solidFill>
                  <a:schemeClr val="bg1"/>
                </a:solidFill>
              </a:rPr>
              <a:t>npy</a:t>
            </a:r>
            <a:r>
              <a:rPr lang="en-US" sz="2000" dirty="0">
                <a:solidFill>
                  <a:schemeClr val="bg1"/>
                </a:solidFill>
              </a:rPr>
              <a:t> files, </a:t>
            </a:r>
            <a:r>
              <a:rPr lang="el-GR" sz="2000" dirty="0">
                <a:solidFill>
                  <a:schemeClr val="bg1"/>
                </a:solidFill>
              </a:rPr>
              <a:t>για άμεση φόρτωση.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6CCAB5-6643-4383-95CA-9E7D6B916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158" y="770337"/>
            <a:ext cx="3397655" cy="2658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9BDB14-10A4-455C-A54D-24024FB9C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106" y="616770"/>
            <a:ext cx="3180185" cy="30685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711E5D-5D0A-401C-B7AC-1AAC85D39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985" y="3610947"/>
            <a:ext cx="2251787" cy="288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6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85E71-7950-44D0-A20A-E1A1A2D3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l-GR" sz="2600"/>
              <a:t>Πειράματα</a:t>
            </a:r>
            <a:endParaRPr lang="en-US" sz="2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CBAC-8E2B-40B5-8365-083635150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4 </a:t>
            </a:r>
            <a:r>
              <a:rPr lang="el-GR" sz="2000">
                <a:solidFill>
                  <a:schemeClr val="bg1"/>
                </a:solidFill>
              </a:rPr>
              <a:t>διαφορετικές αρχιτεκτονικές </a:t>
            </a:r>
            <a:r>
              <a:rPr lang="en-US" sz="2000">
                <a:solidFill>
                  <a:schemeClr val="bg1"/>
                </a:solidFill>
              </a:rPr>
              <a:t>Deep Learning </a:t>
            </a:r>
            <a:r>
              <a:rPr lang="el-GR" sz="2000">
                <a:solidFill>
                  <a:schemeClr val="bg1"/>
                </a:solidFill>
              </a:rPr>
              <a:t>μοντέλων.</a:t>
            </a:r>
          </a:p>
          <a:p>
            <a:r>
              <a:rPr lang="en-US" sz="2000">
                <a:solidFill>
                  <a:schemeClr val="bg1"/>
                </a:solidFill>
              </a:rPr>
              <a:t>Transfer Learning </a:t>
            </a:r>
            <a:r>
              <a:rPr lang="el-GR" sz="2000">
                <a:solidFill>
                  <a:schemeClr val="bg1"/>
                </a:solidFill>
              </a:rPr>
              <a:t>με χρήση </a:t>
            </a:r>
            <a:r>
              <a:rPr lang="en-US" sz="2000">
                <a:solidFill>
                  <a:schemeClr val="bg1"/>
                </a:solidFill>
              </a:rPr>
              <a:t>VGG-19</a:t>
            </a:r>
            <a:r>
              <a:rPr lang="el-GR" sz="2000">
                <a:solidFill>
                  <a:schemeClr val="bg1"/>
                </a:solidFill>
              </a:rPr>
              <a:t>, προσθέτοντας 3 δικά μου </a:t>
            </a:r>
            <a:r>
              <a:rPr lang="en-US" sz="2000">
                <a:solidFill>
                  <a:schemeClr val="bg1"/>
                </a:solidFill>
              </a:rPr>
              <a:t>Fully connected Layers.</a:t>
            </a:r>
          </a:p>
          <a:p>
            <a:r>
              <a:rPr lang="en-US" sz="2000">
                <a:solidFill>
                  <a:schemeClr val="bg1"/>
                </a:solidFill>
              </a:rPr>
              <a:t>Transfer Learning </a:t>
            </a:r>
            <a:r>
              <a:rPr lang="el-GR" sz="2000">
                <a:solidFill>
                  <a:schemeClr val="bg1"/>
                </a:solidFill>
              </a:rPr>
              <a:t>με χρήση </a:t>
            </a:r>
            <a:r>
              <a:rPr lang="en-US" sz="2000">
                <a:solidFill>
                  <a:schemeClr val="bg1"/>
                </a:solidFill>
              </a:rPr>
              <a:t>VGG-19</a:t>
            </a:r>
            <a:r>
              <a:rPr lang="el-GR" sz="2000">
                <a:solidFill>
                  <a:schemeClr val="bg1"/>
                </a:solidFill>
              </a:rPr>
              <a:t>, λαμβάνοντας υπόψιν το </a:t>
            </a:r>
            <a:r>
              <a:rPr lang="en-US" sz="2000">
                <a:solidFill>
                  <a:schemeClr val="bg1"/>
                </a:solidFill>
              </a:rPr>
              <a:t> output </a:t>
            </a:r>
            <a:r>
              <a:rPr lang="el-GR" sz="2000">
                <a:solidFill>
                  <a:schemeClr val="bg1"/>
                </a:solidFill>
              </a:rPr>
              <a:t>του </a:t>
            </a:r>
            <a:r>
              <a:rPr lang="en-US" sz="2000">
                <a:solidFill>
                  <a:schemeClr val="bg1"/>
                </a:solidFill>
              </a:rPr>
              <a:t>VGG-19</a:t>
            </a:r>
            <a:r>
              <a:rPr lang="el-GR" sz="2000">
                <a:solidFill>
                  <a:schemeClr val="bg1"/>
                </a:solidFill>
              </a:rPr>
              <a:t> ως είσοδο σε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Random Forest </a:t>
            </a:r>
            <a:r>
              <a:rPr lang="el-GR" sz="2000">
                <a:solidFill>
                  <a:schemeClr val="bg1"/>
                </a:solidFill>
              </a:rPr>
              <a:t>(χρήση </a:t>
            </a:r>
            <a:r>
              <a:rPr lang="en-US" sz="2000">
                <a:solidFill>
                  <a:schemeClr val="bg1"/>
                </a:solidFill>
              </a:rPr>
              <a:t>SMOTE </a:t>
            </a:r>
            <a:r>
              <a:rPr lang="el-GR" sz="2000">
                <a:solidFill>
                  <a:schemeClr val="bg1"/>
                </a:solidFill>
              </a:rPr>
              <a:t>για </a:t>
            </a:r>
            <a:r>
              <a:rPr lang="en-US" sz="2000">
                <a:solidFill>
                  <a:schemeClr val="bg1"/>
                </a:solidFill>
              </a:rPr>
              <a:t>oversampling</a:t>
            </a:r>
            <a:r>
              <a:rPr lang="el-GR" sz="2000">
                <a:solidFill>
                  <a:schemeClr val="bg1"/>
                </a:solidFill>
              </a:rPr>
              <a:t>)</a:t>
            </a:r>
            <a:endParaRPr lang="en-US" sz="2000">
              <a:solidFill>
                <a:schemeClr val="bg1"/>
              </a:solidFill>
            </a:endParaRPr>
          </a:p>
          <a:p>
            <a:pPr lvl="1"/>
            <a:r>
              <a:rPr lang="en-US" sz="2000">
                <a:solidFill>
                  <a:schemeClr val="bg1"/>
                </a:solidFill>
              </a:rPr>
              <a:t>Gradient Boosting Classifier </a:t>
            </a:r>
            <a:r>
              <a:rPr lang="el-GR" sz="2000">
                <a:solidFill>
                  <a:schemeClr val="bg1"/>
                </a:solidFill>
              </a:rPr>
              <a:t>(χρήση </a:t>
            </a:r>
            <a:r>
              <a:rPr lang="en-US" sz="2000">
                <a:solidFill>
                  <a:schemeClr val="bg1"/>
                </a:solidFill>
              </a:rPr>
              <a:t>SMOTE </a:t>
            </a:r>
            <a:r>
              <a:rPr lang="el-GR" sz="2000">
                <a:solidFill>
                  <a:schemeClr val="bg1"/>
                </a:solidFill>
              </a:rPr>
              <a:t>για </a:t>
            </a:r>
            <a:r>
              <a:rPr lang="en-US" sz="2000">
                <a:solidFill>
                  <a:schemeClr val="bg1"/>
                </a:solidFill>
              </a:rPr>
              <a:t>oversampling</a:t>
            </a:r>
            <a:r>
              <a:rPr lang="el-GR" sz="2000">
                <a:solidFill>
                  <a:schemeClr val="bg1"/>
                </a:solidFill>
              </a:rPr>
              <a:t>)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51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0F5AC-ADA4-4714-B2D7-4C3692AD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l-GR" sz="2600"/>
              <a:t>Βασικοί </a:t>
            </a:r>
            <a:r>
              <a:rPr lang="en-US" sz="2600"/>
              <a:t>Hyper -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1F347-6896-481C-B35D-281901DC0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Optimizer: Adam </a:t>
            </a:r>
            <a:r>
              <a:rPr lang="el-GR" sz="2000" dirty="0">
                <a:solidFill>
                  <a:schemeClr val="bg1"/>
                </a:solidFill>
              </a:rPr>
              <a:t>με </a:t>
            </a:r>
            <a:r>
              <a:rPr lang="en-US" sz="2000" dirty="0">
                <a:solidFill>
                  <a:schemeClr val="bg1"/>
                </a:solidFill>
              </a:rPr>
              <a:t>learning rate 0.001</a:t>
            </a:r>
          </a:p>
          <a:p>
            <a:r>
              <a:rPr lang="en-US" sz="2000" dirty="0">
                <a:solidFill>
                  <a:schemeClr val="bg1"/>
                </a:solidFill>
              </a:rPr>
              <a:t>Loss: Categorical Cross Entropy</a:t>
            </a:r>
          </a:p>
          <a:p>
            <a:r>
              <a:rPr lang="en-US" sz="2000" dirty="0">
                <a:solidFill>
                  <a:schemeClr val="bg1"/>
                </a:solidFill>
              </a:rPr>
              <a:t>Batch size: 128</a:t>
            </a:r>
          </a:p>
          <a:p>
            <a:r>
              <a:rPr lang="en-US" sz="2000" dirty="0">
                <a:solidFill>
                  <a:schemeClr val="bg1"/>
                </a:solidFill>
              </a:rPr>
              <a:t>Epochs: 50 </a:t>
            </a:r>
            <a:r>
              <a:rPr lang="el-GR" sz="2000" dirty="0">
                <a:solidFill>
                  <a:schemeClr val="bg1"/>
                </a:solidFill>
              </a:rPr>
              <a:t>με </a:t>
            </a:r>
            <a:r>
              <a:rPr lang="en-US" sz="2000" dirty="0">
                <a:solidFill>
                  <a:schemeClr val="bg1"/>
                </a:solidFill>
              </a:rPr>
              <a:t>early stopping</a:t>
            </a:r>
            <a:r>
              <a:rPr lang="el-GR" sz="2000" dirty="0">
                <a:solidFill>
                  <a:schemeClr val="bg1"/>
                </a:solidFill>
              </a:rPr>
              <a:t>. </a:t>
            </a:r>
            <a:r>
              <a:rPr lang="en-US" sz="2000" dirty="0">
                <a:solidFill>
                  <a:schemeClr val="bg1"/>
                </a:solidFill>
              </a:rPr>
              <a:t>Patience 3 epochs.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Training on GPU</a:t>
            </a:r>
          </a:p>
        </p:txBody>
      </p:sp>
    </p:spTree>
    <p:extLst>
      <p:ext uri="{BB962C8B-B14F-4D97-AF65-F5344CB8AC3E}">
        <p14:creationId xmlns:p14="http://schemas.microsoft.com/office/powerpoint/2010/main" val="266708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525E6-3459-49BE-AA96-30BFFDE4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>
                <a:solidFill>
                  <a:srgbClr val="FFFFFF"/>
                </a:solidFill>
              </a:rPr>
              <a:t>Αρχιτεκτονικές των 2 καλύτερων μοντέλων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8382B36-B403-4DEC-87EA-36753F3EE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3" y="2426818"/>
            <a:ext cx="5145097" cy="428329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F2FF5A2-0EB3-4FA9-AEDC-31977293A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857" y="2426818"/>
            <a:ext cx="5207653" cy="42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8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7516B-EE18-49DA-8B13-34432AB7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Metrics(1/2)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A5DC75-B4A4-4C51-A214-1719CB566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2707023"/>
            <a:ext cx="5455917" cy="343722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3709FE1-3A45-4FD0-9B9E-EA7D9ED71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863881"/>
            <a:ext cx="5455917" cy="312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2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7516B-EE18-49DA-8B13-34432AB7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Metrics(2/2)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6C90410-A14B-A7AC-9252-0B16ED1C9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l-GR" sz="2000" dirty="0">
                <a:solidFill>
                  <a:schemeClr val="bg1"/>
                </a:solidFill>
              </a:rPr>
              <a:t>Αυτά που κρατάμε είναι τα μοντέλα 1 &amp; 4.</a:t>
            </a:r>
          </a:p>
          <a:p>
            <a:r>
              <a:rPr lang="el-GR" sz="2000" dirty="0">
                <a:solidFill>
                  <a:schemeClr val="bg1"/>
                </a:solidFill>
              </a:rPr>
              <a:t>Μοντέλο 1: ~25</a:t>
            </a:r>
            <a:r>
              <a:rPr lang="en-US" sz="2000" dirty="0">
                <a:solidFill>
                  <a:schemeClr val="bg1"/>
                </a:solidFill>
              </a:rPr>
              <a:t>m parameters</a:t>
            </a:r>
          </a:p>
          <a:p>
            <a:r>
              <a:rPr lang="el-GR" sz="2000" dirty="0">
                <a:solidFill>
                  <a:schemeClr val="bg1"/>
                </a:solidFill>
              </a:rPr>
              <a:t>Μοντέλο 4: </a:t>
            </a:r>
            <a:r>
              <a:rPr lang="en-US" sz="2000" dirty="0">
                <a:solidFill>
                  <a:schemeClr val="bg1"/>
                </a:solidFill>
              </a:rPr>
              <a:t>~22m parameters</a:t>
            </a:r>
          </a:p>
          <a:p>
            <a:r>
              <a:rPr lang="el-GR" sz="2000" dirty="0">
                <a:solidFill>
                  <a:schemeClr val="bg1"/>
                </a:solidFill>
              </a:rPr>
              <a:t>Η απόδοση είναι σχεδόν ίδια άρα κρατάω το μοντέλο 4.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Prediction time for model 4: ~1.5 sec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611C764-C657-4376-AB0F-FFACE570E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1446492"/>
            <a:ext cx="6596652" cy="380956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2771F0-1199-4CBF-A085-E52EB34F28CE}"/>
              </a:ext>
            </a:extLst>
          </p:cNvPr>
          <p:cNvSpPr txBox="1">
            <a:spLocks/>
          </p:cNvSpPr>
          <p:nvPr/>
        </p:nvSpPr>
        <p:spPr>
          <a:xfrm>
            <a:off x="638881" y="1851381"/>
            <a:ext cx="10909643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18158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D56D6-3292-447F-963F-51D4F044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Confusion matrix on Test set (model 4)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CE6C03-DF79-45AC-BAD1-4183587AD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670623"/>
            <a:ext cx="6780700" cy="551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4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326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X-Ray Image Multi-Classification Task</vt:lpstr>
      <vt:lpstr>Δεδομένα</vt:lpstr>
      <vt:lpstr>Επεξεργασία Δεδομένων</vt:lpstr>
      <vt:lpstr>Πειράματα</vt:lpstr>
      <vt:lpstr>Βασικοί Hyper - Parameters</vt:lpstr>
      <vt:lpstr>Αρχιτεκτονικές των 2 καλύτερων μοντέλων </vt:lpstr>
      <vt:lpstr>Metrics(1/2)</vt:lpstr>
      <vt:lpstr>Metrics(2/2)</vt:lpstr>
      <vt:lpstr>Confusion matrix on Test set (model 4)</vt:lpstr>
      <vt:lpstr>Grad-Cam</vt:lpstr>
      <vt:lpstr>Application &amp; Prediction</vt:lpstr>
      <vt:lpstr>Transfer Learning (VGG-19)</vt:lpstr>
      <vt:lpstr>Transfer Learning (VGG-19) - ML</vt:lpstr>
      <vt:lpstr>Ευχαριστώ!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Covid19 Tweets Multi-Classification Task</dc:title>
  <dc:creator>PETROPOULOS Panos</dc:creator>
  <cp:lastModifiedBy>PETROPOULOS Panos</cp:lastModifiedBy>
  <cp:revision>67</cp:revision>
  <dcterms:created xsi:type="dcterms:W3CDTF">2022-01-13T08:39:42Z</dcterms:created>
  <dcterms:modified xsi:type="dcterms:W3CDTF">2022-06-13T16:34:55Z</dcterms:modified>
</cp:coreProperties>
</file>