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handoutMasterIdLst>
    <p:handoutMasterId r:id="rId34"/>
  </p:handoutMasterIdLst>
  <p:sldIdLst>
    <p:sldId id="284" r:id="rId2"/>
    <p:sldId id="286" r:id="rId3"/>
    <p:sldId id="262" r:id="rId4"/>
    <p:sldId id="263" r:id="rId5"/>
    <p:sldId id="287" r:id="rId6"/>
    <p:sldId id="281" r:id="rId7"/>
    <p:sldId id="285" r:id="rId8"/>
    <p:sldId id="270" r:id="rId9"/>
    <p:sldId id="282" r:id="rId10"/>
    <p:sldId id="293" r:id="rId11"/>
    <p:sldId id="322" r:id="rId12"/>
    <p:sldId id="321" r:id="rId13"/>
    <p:sldId id="295" r:id="rId14"/>
    <p:sldId id="290" r:id="rId15"/>
    <p:sldId id="292" r:id="rId16"/>
    <p:sldId id="291" r:id="rId17"/>
    <p:sldId id="310" r:id="rId18"/>
    <p:sldId id="323" r:id="rId19"/>
    <p:sldId id="324" r:id="rId20"/>
    <p:sldId id="311" r:id="rId21"/>
    <p:sldId id="312" r:id="rId22"/>
    <p:sldId id="313" r:id="rId23"/>
    <p:sldId id="325" r:id="rId24"/>
    <p:sldId id="326" r:id="rId25"/>
    <p:sldId id="315" r:id="rId26"/>
    <p:sldId id="316" r:id="rId27"/>
    <p:sldId id="317" r:id="rId28"/>
    <p:sldId id="318" r:id="rId29"/>
    <p:sldId id="319" r:id="rId30"/>
    <p:sldId id="320" r:id="rId31"/>
    <p:sldId id="309" r:id="rId3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5pPr>
    <a:lvl6pPr marL="0" marR="0" indent="22860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6pPr>
    <a:lvl7pPr marL="0" marR="0" indent="2743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7pPr>
    <a:lvl8pPr marL="0" marR="0" indent="3200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8pPr>
    <a:lvl9pPr marL="0" marR="0" indent="3657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797C"/>
    <a:srgbClr val="7318F9"/>
    <a:srgbClr val="FFD83A"/>
    <a:srgbClr val="FFD73A"/>
    <a:srgbClr val="E0DCE2"/>
    <a:srgbClr val="CFCDD0"/>
    <a:srgbClr val="9852F9"/>
    <a:srgbClr val="000000"/>
    <a:srgbClr val="F8F8F8"/>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AD5E8"/>
          </a:solidFill>
        </a:fill>
      </a:tcStyle>
    </a:wholeTbl>
    <a:band2H>
      <a:tcTxStyle/>
      <a:tcStyle>
        <a:tcBdr/>
        <a:fill>
          <a:solidFill>
            <a:srgbClr val="E6EB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E7E8E7"/>
          </a:solidFill>
        </a:fill>
      </a:tcStyle>
    </a:wholeTbl>
    <a:band2H>
      <a:tcTxStyle/>
      <a:tcStyle>
        <a:tcBdr/>
        <a:fill>
          <a:solidFill>
            <a:srgbClr val="F4F4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FD0CF"/>
          </a:solidFill>
        </a:fill>
      </a:tcStyle>
    </a:wholeTbl>
    <a:band2H>
      <a:tcTxStyle/>
      <a:tcStyle>
        <a:tcBdr/>
        <a:fill>
          <a:solidFill>
            <a:srgbClr val="E9E9E9"/>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252D3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EFCFF"/>
          </a:solidFill>
        </a:fill>
      </a:tcStyle>
    </a:band2H>
    <a:firstCol>
      <a:tcTxStyle b="on" i="off">
        <a:font>
          <a:latin typeface="Arial"/>
          <a:ea typeface="Arial"/>
          <a:cs typeface="Arial"/>
        </a:font>
        <a:srgbClr val="FEFC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252D30"/>
      </a:tcTxStyle>
      <a:tcStyle>
        <a:tcBdr>
          <a:left>
            <a:ln w="12700" cap="flat">
              <a:noFill/>
              <a:miter lim="400000"/>
            </a:ln>
          </a:left>
          <a:right>
            <a:ln w="12700" cap="flat">
              <a:noFill/>
              <a:miter lim="400000"/>
            </a:ln>
          </a:right>
          <a:top>
            <a:ln w="508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rgbClr val="FEFCFF"/>
          </a:solidFill>
        </a:fill>
      </a:tcStyle>
    </a:lastRow>
    <a:firstRow>
      <a:tcTxStyle b="on" i="off">
        <a:font>
          <a:latin typeface="Arial"/>
          <a:ea typeface="Arial"/>
          <a:cs typeface="Arial"/>
        </a:font>
        <a:srgbClr val="FEFCFF"/>
      </a:tcTxStyle>
      <a:tcStyle>
        <a:tcBdr>
          <a:left>
            <a:ln w="12700" cap="flat">
              <a:noFill/>
              <a:miter lim="400000"/>
            </a:ln>
          </a:left>
          <a:right>
            <a:ln w="12700" cap="flat">
              <a:noFill/>
              <a:miter lim="400000"/>
            </a:ln>
          </a:right>
          <a:top>
            <a:ln w="254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BCCCC"/>
          </a:solidFill>
        </a:fill>
      </a:tcStyle>
    </a:wholeTbl>
    <a:band2H>
      <a:tcTxStyle/>
      <a:tcStyle>
        <a:tcBdr/>
        <a:fill>
          <a:solidFill>
            <a:srgbClr val="E7E7E7"/>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Row>
  </a:tblStyle>
  <a:tblStyle styleId="{2708684C-4D16-4618-839F-0558EEFCDFE6}" styleName="">
    <a:tblBg/>
    <a:wholeTbl>
      <a:tcTxStyle b="off"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wholeTbl>
    <a:band2H>
      <a:tcTxStyle/>
      <a:tcStyle>
        <a:tcBdr/>
        <a:fill>
          <a:solidFill>
            <a:srgbClr val="FFFFFF"/>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508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254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22" autoAdjust="0"/>
    <p:restoredTop sz="90956" autoAdjust="0"/>
  </p:normalViewPr>
  <p:slideViewPr>
    <p:cSldViewPr snapToGrid="0" snapToObjects="1" showGuides="1">
      <p:cViewPr varScale="1">
        <p:scale>
          <a:sx n="31" d="100"/>
          <a:sy n="31" d="100"/>
        </p:scale>
        <p:origin x="24" y="26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1" d="100"/>
        <a:sy n="61" d="100"/>
      </p:scale>
      <p:origin x="0" y="0"/>
    </p:cViewPr>
  </p:sorterViewPr>
  <p:notesViewPr>
    <p:cSldViewPr snapToGrid="0" snapToObjects="1">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34AEB4-B207-4376-915C-BB86272729B0}" type="datetimeFigureOut">
              <a:rPr lang="ru-RU" smtClean="0"/>
              <a:t>02.02.2022</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F1ED8A-52CA-48E7-AAA2-849C78BAC516}" type="slidenum">
              <a:rPr lang="ru-RU" smtClean="0"/>
              <a:t>‹#›</a:t>
            </a:fld>
            <a:endParaRPr lang="ru-RU"/>
          </a:p>
        </p:txBody>
      </p:sp>
    </p:spTree>
    <p:extLst>
      <p:ext uri="{BB962C8B-B14F-4D97-AF65-F5344CB8AC3E}">
        <p14:creationId xmlns:p14="http://schemas.microsoft.com/office/powerpoint/2010/main" val="2004382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6" name="Shape 66"/>
          <p:cNvSpPr>
            <a:spLocks noGrp="1" noRot="1" noChangeAspect="1"/>
          </p:cNvSpPr>
          <p:nvPr>
            <p:ph type="sldImg"/>
          </p:nvPr>
        </p:nvSpPr>
        <p:spPr>
          <a:xfrm>
            <a:off x="1143000" y="685800"/>
            <a:ext cx="4572000" cy="3429000"/>
          </a:xfrm>
          <a:prstGeom prst="rect">
            <a:avLst/>
          </a:prstGeom>
        </p:spPr>
        <p:txBody>
          <a:bodyPr/>
          <a:lstStyle/>
          <a:p>
            <a:endParaRPr/>
          </a:p>
        </p:txBody>
      </p:sp>
      <p:sp>
        <p:nvSpPr>
          <p:cNvPr id="67" name="Shape 6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6999"/>
      </a:lnSpc>
      <a:defRPr sz="2200">
        <a:latin typeface="+mn-lt"/>
        <a:ea typeface="+mn-ea"/>
        <a:cs typeface="+mn-cs"/>
        <a:sym typeface="Helvetica Neue"/>
      </a:defRPr>
    </a:lvl1pPr>
    <a:lvl2pPr indent="228600" defTabSz="457200" latinLnBrk="0">
      <a:lnSpc>
        <a:spcPct val="116999"/>
      </a:lnSpc>
      <a:defRPr sz="2200">
        <a:latin typeface="+mn-lt"/>
        <a:ea typeface="+mn-ea"/>
        <a:cs typeface="+mn-cs"/>
        <a:sym typeface="Helvetica Neue"/>
      </a:defRPr>
    </a:lvl2pPr>
    <a:lvl3pPr indent="457200" defTabSz="457200" latinLnBrk="0">
      <a:lnSpc>
        <a:spcPct val="116999"/>
      </a:lnSpc>
      <a:defRPr sz="2200">
        <a:latin typeface="+mn-lt"/>
        <a:ea typeface="+mn-ea"/>
        <a:cs typeface="+mn-cs"/>
        <a:sym typeface="Helvetica Neue"/>
      </a:defRPr>
    </a:lvl3pPr>
    <a:lvl4pPr indent="685800" defTabSz="457200" latinLnBrk="0">
      <a:lnSpc>
        <a:spcPct val="116999"/>
      </a:lnSpc>
      <a:defRPr sz="2200">
        <a:latin typeface="+mn-lt"/>
        <a:ea typeface="+mn-ea"/>
        <a:cs typeface="+mn-cs"/>
        <a:sym typeface="Helvetica Neue"/>
      </a:defRPr>
    </a:lvl4pPr>
    <a:lvl5pPr indent="914400" defTabSz="457200" latinLnBrk="0">
      <a:lnSpc>
        <a:spcPct val="116999"/>
      </a:lnSpc>
      <a:defRPr sz="2200">
        <a:latin typeface="+mn-lt"/>
        <a:ea typeface="+mn-ea"/>
        <a:cs typeface="+mn-cs"/>
        <a:sym typeface="Helvetica Neue"/>
      </a:defRPr>
    </a:lvl5pPr>
    <a:lvl6pPr indent="1143000" defTabSz="457200" latinLnBrk="0">
      <a:lnSpc>
        <a:spcPct val="116999"/>
      </a:lnSpc>
      <a:defRPr sz="2200">
        <a:latin typeface="+mn-lt"/>
        <a:ea typeface="+mn-ea"/>
        <a:cs typeface="+mn-cs"/>
        <a:sym typeface="Helvetica Neue"/>
      </a:defRPr>
    </a:lvl6pPr>
    <a:lvl7pPr indent="1371600" defTabSz="457200" latinLnBrk="0">
      <a:lnSpc>
        <a:spcPct val="116999"/>
      </a:lnSpc>
      <a:defRPr sz="2200">
        <a:latin typeface="+mn-lt"/>
        <a:ea typeface="+mn-ea"/>
        <a:cs typeface="+mn-cs"/>
        <a:sym typeface="Helvetica Neue"/>
      </a:defRPr>
    </a:lvl7pPr>
    <a:lvl8pPr indent="1600200" defTabSz="457200" latinLnBrk="0">
      <a:lnSpc>
        <a:spcPct val="116999"/>
      </a:lnSpc>
      <a:defRPr sz="2200">
        <a:latin typeface="+mn-lt"/>
        <a:ea typeface="+mn-ea"/>
        <a:cs typeface="+mn-cs"/>
        <a:sym typeface="Helvetica Neue"/>
      </a:defRPr>
    </a:lvl8pPr>
    <a:lvl9pPr indent="1828800" defTabSz="457200" latinLnBrk="0">
      <a:lnSpc>
        <a:spcPct val="116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676640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469605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708983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837840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998996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548752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894216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464749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645631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649667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942554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897462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006108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18660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431370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040895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472897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nd Content">
    <p:spTree>
      <p:nvGrpSpPr>
        <p:cNvPr id="1" name=""/>
        <p:cNvGrpSpPr/>
        <p:nvPr/>
      </p:nvGrpSpPr>
      <p:grpSpPr>
        <a:xfrm>
          <a:off x="0" y="0"/>
          <a:ext cx="0" cy="0"/>
          <a:chOff x="0" y="0"/>
          <a:chExt cx="0" cy="0"/>
        </a:xfrm>
      </p:grpSpPr>
      <p:sp>
        <p:nvSpPr>
          <p:cNvPr id="14" name="Текст заголовка"/>
          <p:cNvSpPr txBox="1">
            <a:spLocks noGrp="1"/>
          </p:cNvSpPr>
          <p:nvPr>
            <p:ph type="title"/>
          </p:nvPr>
        </p:nvSpPr>
        <p:spPr>
          <a:xfrm>
            <a:off x="2120900" y="2278063"/>
            <a:ext cx="19504148" cy="2178051"/>
          </a:xfrm>
          <a:prstGeom prst="rect">
            <a:avLst/>
          </a:prstGeom>
        </p:spPr>
        <p:txBody>
          <a:bodyPr>
            <a:normAutofit/>
          </a:bodyPr>
          <a:lstStyle>
            <a:lvl1pPr>
              <a:defRPr>
                <a:solidFill>
                  <a:srgbClr val="262D30"/>
                </a:solidFill>
              </a:defRPr>
            </a:lvl1pPr>
          </a:lstStyle>
          <a:p>
            <a:r>
              <a:t>Текст заголовка</a:t>
            </a:r>
          </a:p>
        </p:txBody>
      </p:sp>
      <p:sp>
        <p:nvSpPr>
          <p:cNvPr id="15" name="Уровень текста 1…"/>
          <p:cNvSpPr txBox="1">
            <a:spLocks noGrp="1"/>
          </p:cNvSpPr>
          <p:nvPr>
            <p:ph type="body" idx="1"/>
          </p:nvPr>
        </p:nvSpPr>
        <p:spPr>
          <a:xfrm>
            <a:off x="2271713" y="4670425"/>
            <a:ext cx="20477163" cy="7019925"/>
          </a:xfrm>
          <a:prstGeom prst="rect">
            <a:avLst/>
          </a:prstGeom>
        </p:spPr>
        <p:txBody>
          <a:bodyPr>
            <a:normAutofit/>
          </a:bodyPr>
          <a:lstStyle>
            <a:lvl1pPr algn="just"/>
            <a:lvl2pPr algn="just"/>
            <a:lvl3pPr algn="just"/>
            <a:lvl4pPr algn="just"/>
            <a:lvl5pPr algn="just"/>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6"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Объект 2"/>
          <p:cNvSpPr>
            <a:spLocks noGrp="1"/>
          </p:cNvSpPr>
          <p:nvPr>
            <p:ph sz="quarter" idx="10"/>
          </p:nvPr>
        </p:nvSpPr>
        <p:spPr>
          <a:xfrm>
            <a:off x="2705100" y="2000250"/>
            <a:ext cx="5029200" cy="436245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Объект 4"/>
          <p:cNvSpPr>
            <a:spLocks noGrp="1"/>
          </p:cNvSpPr>
          <p:nvPr>
            <p:ph sz="quarter" idx="11"/>
          </p:nvPr>
        </p:nvSpPr>
        <p:spPr>
          <a:xfrm>
            <a:off x="8972550" y="1676400"/>
            <a:ext cx="7639050" cy="52197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86CB4B4D-7CA3-9044-876B-883B54F8677D}" type="slidenum">
              <a:rPr lang="ru-RU" smtClean="0"/>
              <a:t>‹#›</a:t>
            </a:fld>
            <a:endParaRPr lang="ru-RU"/>
          </a:p>
        </p:txBody>
      </p:sp>
      <p:sp>
        <p:nvSpPr>
          <p:cNvPr id="5" name="Объект 4"/>
          <p:cNvSpPr>
            <a:spLocks noGrp="1"/>
          </p:cNvSpPr>
          <p:nvPr>
            <p:ph sz="quarter" idx="11"/>
          </p:nvPr>
        </p:nvSpPr>
        <p:spPr>
          <a:xfrm>
            <a:off x="5423940" y="3089275"/>
            <a:ext cx="12674600" cy="829310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340706324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lide with photo">
    <p:spTree>
      <p:nvGrpSpPr>
        <p:cNvPr id="1" name=""/>
        <p:cNvGrpSpPr/>
        <p:nvPr/>
      </p:nvGrpSpPr>
      <p:grpSpPr>
        <a:xfrm>
          <a:off x="0" y="0"/>
          <a:ext cx="0" cy="0"/>
          <a:chOff x="0" y="0"/>
          <a:chExt cx="0" cy="0"/>
        </a:xfrm>
      </p:grpSpPr>
      <p:sp>
        <p:nvSpPr>
          <p:cNvPr id="3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dirty="0"/>
          </a:p>
        </p:txBody>
      </p:sp>
      <p:sp>
        <p:nvSpPr>
          <p:cNvPr id="3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3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3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3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3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3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3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3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3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4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with photo">
    <p:spTree>
      <p:nvGrpSpPr>
        <p:cNvPr id="1" name=""/>
        <p:cNvGrpSpPr/>
        <p:nvPr/>
      </p:nvGrpSpPr>
      <p:grpSpPr>
        <a:xfrm>
          <a:off x="0" y="0"/>
          <a:ext cx="0" cy="0"/>
          <a:chOff x="0" y="0"/>
          <a:chExt cx="0" cy="0"/>
        </a:xfrm>
      </p:grpSpPr>
      <p:sp>
        <p:nvSpPr>
          <p:cNvPr id="5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a:p>
        </p:txBody>
      </p:sp>
      <p:sp>
        <p:nvSpPr>
          <p:cNvPr id="5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5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5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5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5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5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5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5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5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6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219200" y="549275"/>
            <a:ext cx="21945600" cy="26511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lstStyle/>
          <a:p>
            <a:r>
              <a:t>Текст заголовка</a:t>
            </a:r>
          </a:p>
        </p:txBody>
      </p:sp>
      <p:sp>
        <p:nvSpPr>
          <p:cNvPr id="3" name="Уровень текста 1…"/>
          <p:cNvSpPr txBox="1">
            <a:spLocks noGrp="1"/>
          </p:cNvSpPr>
          <p:nvPr>
            <p:ph type="body" idx="1"/>
          </p:nvPr>
        </p:nvSpPr>
        <p:spPr>
          <a:xfrm>
            <a:off x="1219200" y="3200400"/>
            <a:ext cx="21945600" cy="10515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22803668" y="12496800"/>
            <a:ext cx="379364" cy="419100"/>
          </a:xfrm>
          <a:prstGeom prst="rect">
            <a:avLst/>
          </a:prstGeom>
          <a:ln w="12700">
            <a:miter lim="400000"/>
          </a:ln>
        </p:spPr>
        <p:txBody>
          <a:bodyPr wrap="none" lIns="38100" tIns="38100" rIns="38100" bIns="38100">
            <a:spAutoFit/>
          </a:bodyPr>
          <a:lstStyle>
            <a:lvl1pPr algn="ctr">
              <a:defRPr>
                <a:solidFill>
                  <a:schemeClr val="accent5"/>
                </a:solidFill>
                <a:latin typeface="Open Sans"/>
                <a:ea typeface="Open Sans"/>
                <a:cs typeface="Open Sans"/>
                <a:sym typeface="Open San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1" r:id="rId4"/>
    <p:sldLayoutId id="2147483652" r:id="rId5"/>
  </p:sldLayoutIdLst>
  <p:transition spd="med"/>
  <p:txStyles>
    <p:title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p:titleStyle>
    <p:body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p:bodyStyle>
    <p:otherStyle>
      <a:lvl1pPr marL="0" marR="0" indent="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1pPr>
      <a:lvl2pPr marL="0" marR="0" indent="228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2pPr>
      <a:lvl3pPr marL="0" marR="0" indent="457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3pPr>
      <a:lvl4pPr marL="0" marR="0" indent="6858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4pPr>
      <a:lvl5pPr marL="0" marR="0" indent="914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5pPr>
      <a:lvl6pPr marL="0" marR="0" indent="22860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6pPr>
      <a:lvl7pPr marL="0" marR="0" indent="2743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7pPr>
      <a:lvl8pPr marL="0" marR="0" indent="3200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8pPr>
      <a:lvl9pPr marL="0" marR="0" indent="3657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0"/>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7AF047F4-2662-6C44-B7BE-F6E7C4881A7F}"/>
              </a:ext>
            </a:extLst>
          </p:cNvPr>
          <p:cNvGrpSpPr/>
          <p:nvPr/>
        </p:nvGrpSpPr>
        <p:grpSpPr>
          <a:xfrm>
            <a:off x="2012883" y="6165535"/>
            <a:ext cx="10600142" cy="6319039"/>
            <a:chOff x="2195123" y="2474412"/>
            <a:chExt cx="10600142" cy="6319039"/>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2195123" y="3068807"/>
              <a:ext cx="10600142" cy="5724644"/>
            </a:xfrm>
            <a:prstGeom prst="rect">
              <a:avLst/>
            </a:prstGeom>
          </p:spPr>
          <p:txBody>
            <a:bodyPr wrap="square">
              <a:spAutoFit/>
            </a:bodyPr>
            <a:lstStyle/>
            <a:p>
              <a:r>
                <a:rPr lang="en-US" sz="9600" b="1" dirty="0">
                  <a:solidFill>
                    <a:schemeClr val="bg1"/>
                  </a:solidFill>
                  <a:latin typeface="Montserrat" pitchFamily="2" charset="0"/>
                </a:rPr>
                <a:t>React</a:t>
              </a:r>
              <a:endParaRPr lang="ru-RU" sz="10000" b="1" dirty="0">
                <a:solidFill>
                  <a:schemeClr val="bg1"/>
                </a:solidFill>
                <a:latin typeface="Montserrat" pitchFamily="2" charset="0"/>
              </a:endParaRPr>
            </a:p>
            <a:p>
              <a:endParaRPr lang="ru-RU" sz="5400" b="0" i="0" dirty="0">
                <a:solidFill>
                  <a:schemeClr val="bg1">
                    <a:lumMod val="75000"/>
                  </a:schemeClr>
                </a:solidFill>
                <a:effectLst/>
                <a:latin typeface="Roboto" panose="02000000000000000000" pitchFamily="2" charset="0"/>
              </a:endParaRPr>
            </a:p>
            <a:p>
              <a:r>
                <a:rPr lang="ru-RU" sz="5400" b="0" i="0" dirty="0">
                  <a:solidFill>
                    <a:schemeClr val="bg1">
                      <a:lumMod val="75000"/>
                    </a:schemeClr>
                  </a:solidFill>
                  <a:effectLst/>
                  <a:latin typeface="Roboto" panose="02000000000000000000" pitchFamily="2" charset="0"/>
                </a:rPr>
                <a:t>Введение в </a:t>
              </a:r>
              <a:r>
                <a:rPr lang="ru-RU" sz="5400" b="0" i="0" dirty="0" err="1">
                  <a:solidFill>
                    <a:schemeClr val="bg1">
                      <a:lumMod val="75000"/>
                    </a:schemeClr>
                  </a:solidFill>
                  <a:effectLst/>
                  <a:latin typeface="Roboto" panose="02000000000000000000" pitchFamily="2" charset="0"/>
                </a:rPr>
                <a:t>React</a:t>
              </a:r>
              <a:r>
                <a:rPr lang="ru-RU" sz="5400" dirty="0">
                  <a:solidFill>
                    <a:schemeClr val="bg1">
                      <a:lumMod val="75000"/>
                    </a:schemeClr>
                  </a:solidFill>
                  <a:latin typeface="Roboto" panose="02000000000000000000" pitchFamily="2" charset="0"/>
                </a:rPr>
                <a:t>.</a:t>
              </a:r>
            </a:p>
            <a:p>
              <a:r>
                <a:rPr lang="ru-RU" sz="5400" b="0" i="0" dirty="0">
                  <a:solidFill>
                    <a:schemeClr val="bg1">
                      <a:lumMod val="75000"/>
                    </a:schemeClr>
                  </a:solidFill>
                  <a:effectLst/>
                  <a:latin typeface="Roboto" panose="02000000000000000000" pitchFamily="2" charset="0"/>
                </a:rPr>
                <a:t>Цели и назначение фреймворка. Установка и настройка приложения. JSX.</a:t>
              </a:r>
              <a:endParaRPr lang="en-US" sz="6000" b="1" dirty="0">
                <a:solidFill>
                  <a:schemeClr val="bg1">
                    <a:lumMod val="75000"/>
                  </a:schemeClr>
                </a:solidFill>
                <a:latin typeface="Montserrat" pitchFamily="2" charset="0"/>
              </a:endParaRP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346826" y="2474412"/>
              <a:ext cx="9553028"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sz="3600" dirty="0">
                  <a:solidFill>
                    <a:schemeClr val="accent5"/>
                  </a:solidFill>
                  <a:latin typeface="Montserrat" pitchFamily="2" charset="0"/>
                </a:rPr>
                <a:t>УРОК №1</a:t>
              </a:r>
              <a:endParaRPr lang="en-US" sz="3600" dirty="0">
                <a:solidFill>
                  <a:schemeClr val="accent5"/>
                </a:solidFill>
                <a:latin typeface="Montserrat" pitchFamily="2" charset="0"/>
              </a:endParaRPr>
            </a:p>
          </p:txBody>
        </p:sp>
      </p:gr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8" name="Полилиния 27">
            <a:extLst>
              <a:ext uri="{FF2B5EF4-FFF2-40B4-BE49-F238E27FC236}">
                <a16:creationId xmlns:a16="http://schemas.microsoft.com/office/drawing/2014/main" id="{6B3D4611-2F49-2445-B274-7CBCB4D744D9}"/>
              </a:ext>
            </a:extLst>
          </p:cNvPr>
          <p:cNvSpPr/>
          <p:nvPr/>
        </p:nvSpPr>
        <p:spPr>
          <a:xfrm rot="8100000">
            <a:off x="13076895" y="1663566"/>
            <a:ext cx="10388868" cy="1038886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42" name="Рисунок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0712" y="4023364"/>
            <a:ext cx="1504289" cy="1891060"/>
          </a:xfrm>
          <a:prstGeom prst="rect">
            <a:avLst/>
          </a:prstGeom>
        </p:spPr>
      </p:pic>
      <p:sp>
        <p:nvSpPr>
          <p:cNvPr id="40" name="Полилиния 39">
            <a:extLst>
              <a:ext uri="{FF2B5EF4-FFF2-40B4-BE49-F238E27FC236}">
                <a16:creationId xmlns:a16="http://schemas.microsoft.com/office/drawing/2014/main" id="{35F49C68-5DDA-564E-9187-CF5F0242E532}"/>
              </a:ext>
            </a:extLst>
          </p:cNvPr>
          <p:cNvSpPr/>
          <p:nvPr/>
        </p:nvSpPr>
        <p:spPr>
          <a:xfrm rot="8100000">
            <a:off x="12595010" y="1690876"/>
            <a:ext cx="10334243" cy="1033424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rPr>
              <a:t> </a:t>
            </a: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6" name="AutoShape 2" descr="React Native — Википедия"/>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React Native — Википедия"/>
          <p:cNvSpPr>
            <a:spLocks noChangeAspect="1" noChangeArrowheads="1"/>
          </p:cNvSpPr>
          <p:nvPr/>
        </p:nvSpPr>
        <p:spPr bwMode="auto">
          <a:xfrm>
            <a:off x="307974" y="7937"/>
            <a:ext cx="5334953" cy="53349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Рисунок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66156" y="4775249"/>
            <a:ext cx="4534655" cy="4073234"/>
          </a:xfrm>
          <a:prstGeom prst="rect">
            <a:avLst/>
          </a:prstGeom>
        </p:spPr>
      </p:pic>
    </p:spTree>
    <p:extLst>
      <p:ext uri="{BB962C8B-B14F-4D97-AF65-F5344CB8AC3E}">
        <p14:creationId xmlns:p14="http://schemas.microsoft.com/office/powerpoint/2010/main" val="287770588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5" name="Google Shape;118;p23"/>
          <p:cNvSpPr txBox="1">
            <a:spLocks/>
          </p:cNvSpPr>
          <p:nvPr/>
        </p:nvSpPr>
        <p:spPr>
          <a:xfrm>
            <a:off x="2749441" y="2042161"/>
            <a:ext cx="13621636" cy="1988667"/>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en-US" sz="7200" dirty="0" err="1">
                <a:solidFill>
                  <a:srgbClr val="7318F9"/>
                </a:solidFill>
              </a:rPr>
              <a:t>ReactDOM.render</a:t>
            </a:r>
            <a:endParaRPr lang="en-US" sz="7200" dirty="0">
              <a:solidFill>
                <a:srgbClr val="7318F9"/>
              </a:solidFill>
            </a:endParaRPr>
          </a:p>
        </p:txBody>
      </p:sp>
      <p:sp>
        <p:nvSpPr>
          <p:cNvPr id="6" name="Google Shape;119;p23"/>
          <p:cNvSpPr txBox="1">
            <a:spLocks/>
          </p:cNvSpPr>
          <p:nvPr/>
        </p:nvSpPr>
        <p:spPr>
          <a:xfrm>
            <a:off x="2749441" y="4122295"/>
            <a:ext cx="18220140" cy="7104965"/>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lnSpc>
                <a:spcPct val="138157"/>
              </a:lnSpc>
            </a:pPr>
            <a:r>
              <a:rPr lang="en-US" sz="4000" dirty="0" err="1">
                <a:solidFill>
                  <a:srgbClr val="000000"/>
                </a:solidFill>
                <a:highlight>
                  <a:srgbClr val="FFFFFF"/>
                </a:highlight>
                <a:latin typeface="Courier New"/>
                <a:ea typeface="Courier New"/>
                <a:cs typeface="Courier New"/>
                <a:sym typeface="Courier New"/>
              </a:rPr>
              <a:t>ReactDOM.render</a:t>
            </a:r>
            <a:r>
              <a:rPr lang="en-US" sz="4000" dirty="0">
                <a:solidFill>
                  <a:srgbClr val="000000"/>
                </a:solidFill>
                <a:highlight>
                  <a:srgbClr val="FFFFFF"/>
                </a:highlight>
                <a:latin typeface="Courier New"/>
                <a:ea typeface="Courier New"/>
                <a:cs typeface="Courier New"/>
                <a:sym typeface="Courier New"/>
              </a:rPr>
              <a:t>(</a:t>
            </a:r>
            <a:r>
              <a:rPr lang="en-US" sz="4000" dirty="0">
                <a:solidFill>
                  <a:srgbClr val="800000"/>
                </a:solidFill>
                <a:highlight>
                  <a:srgbClr val="FFFFFF"/>
                </a:highlight>
                <a:latin typeface="Courier New"/>
                <a:ea typeface="Courier New"/>
                <a:cs typeface="Courier New"/>
                <a:sym typeface="Courier New"/>
              </a:rPr>
              <a:t>&lt;App</a:t>
            </a:r>
            <a:r>
              <a:rPr lang="en-US" sz="4000" dirty="0">
                <a:solidFill>
                  <a:srgbClr val="000000"/>
                </a:solidFill>
                <a:highlight>
                  <a:srgbClr val="FFFFFF"/>
                </a:highlight>
                <a:latin typeface="Courier New"/>
                <a:ea typeface="Courier New"/>
                <a:cs typeface="Courier New"/>
                <a:sym typeface="Courier New"/>
              </a:rPr>
              <a:t> </a:t>
            </a:r>
            <a:r>
              <a:rPr lang="en-US" sz="4000" dirty="0">
                <a:solidFill>
                  <a:srgbClr val="800000"/>
                </a:solidFill>
                <a:highlight>
                  <a:srgbClr val="FFFFFF"/>
                </a:highlight>
                <a:latin typeface="Courier New"/>
                <a:ea typeface="Courier New"/>
                <a:cs typeface="Courier New"/>
                <a:sym typeface="Courier New"/>
              </a:rPr>
              <a:t>/&gt;</a:t>
            </a:r>
            <a:r>
              <a:rPr lang="en-US" sz="4000" dirty="0">
                <a:solidFill>
                  <a:srgbClr val="000000"/>
                </a:solidFill>
                <a:highlight>
                  <a:srgbClr val="FFFFFF"/>
                </a:highlight>
                <a:latin typeface="Courier New"/>
                <a:ea typeface="Courier New"/>
                <a:cs typeface="Courier New"/>
                <a:sym typeface="Courier New"/>
              </a:rPr>
              <a:t>, </a:t>
            </a:r>
            <a:r>
              <a:rPr lang="en-US" sz="4000" dirty="0" err="1">
                <a:solidFill>
                  <a:srgbClr val="000000"/>
                </a:solidFill>
                <a:highlight>
                  <a:srgbClr val="FFFFFF"/>
                </a:highlight>
                <a:latin typeface="Courier New"/>
                <a:ea typeface="Courier New"/>
                <a:cs typeface="Courier New"/>
                <a:sym typeface="Courier New"/>
              </a:rPr>
              <a:t>document.getElementById</a:t>
            </a:r>
            <a:r>
              <a:rPr lang="en-US" sz="4000" dirty="0">
                <a:solidFill>
                  <a:srgbClr val="000000"/>
                </a:solidFill>
                <a:highlight>
                  <a:srgbClr val="FFFFFF"/>
                </a:highlight>
                <a:latin typeface="Courier New"/>
                <a:ea typeface="Courier New"/>
                <a:cs typeface="Courier New"/>
                <a:sym typeface="Courier New"/>
              </a:rPr>
              <a:t>(</a:t>
            </a:r>
            <a:r>
              <a:rPr lang="en-US" sz="4000" dirty="0">
                <a:solidFill>
                  <a:srgbClr val="A31515"/>
                </a:solidFill>
                <a:highlight>
                  <a:srgbClr val="FFFFFF"/>
                </a:highlight>
                <a:latin typeface="Courier New"/>
                <a:ea typeface="Courier New"/>
                <a:cs typeface="Courier New"/>
                <a:sym typeface="Courier New"/>
              </a:rPr>
              <a:t>'root'</a:t>
            </a:r>
            <a:r>
              <a:rPr lang="en-US" sz="4000" dirty="0">
                <a:solidFill>
                  <a:srgbClr val="000000"/>
                </a:solidFill>
                <a:highlight>
                  <a:srgbClr val="FFFFFF"/>
                </a:highlight>
                <a:latin typeface="Courier New"/>
                <a:ea typeface="Courier New"/>
                <a:cs typeface="Courier New"/>
                <a:sym typeface="Courier New"/>
              </a:rPr>
              <a:t>));</a:t>
            </a:r>
          </a:p>
          <a:p>
            <a:pPr lvl="0"/>
            <a:endParaRPr lang="en-US" sz="4000" dirty="0"/>
          </a:p>
          <a:p>
            <a:pPr lvl="0">
              <a:lnSpc>
                <a:spcPct val="138157"/>
              </a:lnSpc>
              <a:spcBef>
                <a:spcPts val="1600"/>
              </a:spcBef>
            </a:pPr>
            <a:r>
              <a:rPr lang="en-US" sz="4000" dirty="0" err="1">
                <a:solidFill>
                  <a:srgbClr val="000000"/>
                </a:solidFill>
                <a:highlight>
                  <a:srgbClr val="FFFFFF"/>
                </a:highlight>
                <a:latin typeface="Courier New"/>
                <a:ea typeface="Courier New"/>
                <a:cs typeface="Courier New"/>
                <a:sym typeface="Courier New"/>
              </a:rPr>
              <a:t>ReactDOM.render</a:t>
            </a:r>
            <a:r>
              <a:rPr lang="en-US" sz="4000" dirty="0">
                <a:solidFill>
                  <a:srgbClr val="000000"/>
                </a:solidFill>
                <a:highlight>
                  <a:srgbClr val="FFFFFF"/>
                </a:highlight>
                <a:latin typeface="Courier New"/>
                <a:ea typeface="Courier New"/>
                <a:cs typeface="Courier New"/>
                <a:sym typeface="Courier New"/>
              </a:rPr>
              <a:t>(</a:t>
            </a:r>
            <a:r>
              <a:rPr lang="en-US" sz="4000" dirty="0">
                <a:solidFill>
                  <a:srgbClr val="800000"/>
                </a:solidFill>
                <a:highlight>
                  <a:srgbClr val="FFFFFF"/>
                </a:highlight>
                <a:latin typeface="Courier New"/>
                <a:ea typeface="Courier New"/>
                <a:cs typeface="Courier New"/>
                <a:sym typeface="Courier New"/>
              </a:rPr>
              <a:t>App()</a:t>
            </a:r>
            <a:r>
              <a:rPr lang="en-US" sz="4000" dirty="0">
                <a:solidFill>
                  <a:srgbClr val="000000"/>
                </a:solidFill>
                <a:highlight>
                  <a:srgbClr val="FFFFFF"/>
                </a:highlight>
                <a:latin typeface="Courier New"/>
                <a:ea typeface="Courier New"/>
                <a:cs typeface="Courier New"/>
                <a:sym typeface="Courier New"/>
              </a:rPr>
              <a:t>, </a:t>
            </a:r>
            <a:r>
              <a:rPr lang="en-US" sz="4000" dirty="0" err="1">
                <a:solidFill>
                  <a:srgbClr val="000000"/>
                </a:solidFill>
                <a:highlight>
                  <a:srgbClr val="FFFFFF"/>
                </a:highlight>
                <a:latin typeface="Courier New"/>
                <a:ea typeface="Courier New"/>
                <a:cs typeface="Courier New"/>
                <a:sym typeface="Courier New"/>
              </a:rPr>
              <a:t>document.getElementById</a:t>
            </a:r>
            <a:r>
              <a:rPr lang="en-US" sz="4000" dirty="0">
                <a:solidFill>
                  <a:srgbClr val="000000"/>
                </a:solidFill>
                <a:highlight>
                  <a:srgbClr val="FFFFFF"/>
                </a:highlight>
                <a:latin typeface="Courier New"/>
                <a:ea typeface="Courier New"/>
                <a:cs typeface="Courier New"/>
                <a:sym typeface="Courier New"/>
              </a:rPr>
              <a:t>(</a:t>
            </a:r>
            <a:r>
              <a:rPr lang="en-US" sz="4000" dirty="0">
                <a:solidFill>
                  <a:srgbClr val="A31515"/>
                </a:solidFill>
                <a:highlight>
                  <a:srgbClr val="FFFFFF"/>
                </a:highlight>
                <a:latin typeface="Courier New"/>
                <a:ea typeface="Courier New"/>
                <a:cs typeface="Courier New"/>
                <a:sym typeface="Courier New"/>
              </a:rPr>
              <a:t>'root'</a:t>
            </a:r>
            <a:r>
              <a:rPr lang="en-US" sz="4000" dirty="0">
                <a:solidFill>
                  <a:srgbClr val="000000"/>
                </a:solidFill>
                <a:highlight>
                  <a:srgbClr val="FFFFFF"/>
                </a:highlight>
                <a:latin typeface="Courier New"/>
                <a:ea typeface="Courier New"/>
                <a:cs typeface="Courier New"/>
                <a:sym typeface="Courier New"/>
              </a:rPr>
              <a:t>));</a:t>
            </a:r>
          </a:p>
          <a:p>
            <a:pPr lvl="0">
              <a:lnSpc>
                <a:spcPct val="138157"/>
              </a:lnSpc>
            </a:pPr>
            <a:endParaRPr lang="en-US" sz="4000" dirty="0">
              <a:solidFill>
                <a:srgbClr val="000000"/>
              </a:solidFill>
              <a:highlight>
                <a:srgbClr val="FFFFFF"/>
              </a:highlight>
              <a:latin typeface="Courier New"/>
              <a:ea typeface="Courier New"/>
              <a:cs typeface="Courier New"/>
              <a:sym typeface="Courier New"/>
            </a:endParaRPr>
          </a:p>
          <a:p>
            <a:pPr lvl="0"/>
            <a:r>
              <a:rPr lang="ru-RU" sz="4400" dirty="0">
                <a:solidFill>
                  <a:schemeClr val="tx1"/>
                </a:solidFill>
              </a:rPr>
              <a:t>Одинаковый итог</a:t>
            </a:r>
          </a:p>
          <a:p>
            <a:pPr lvl="0">
              <a:spcBef>
                <a:spcPts val="1600"/>
              </a:spcBef>
              <a:spcAft>
                <a:spcPts val="1600"/>
              </a:spcAft>
            </a:pPr>
            <a:endParaRPr lang="ru-RU" sz="4000" dirty="0"/>
          </a:p>
        </p:txBody>
      </p:sp>
      <p:cxnSp>
        <p:nvCxnSpPr>
          <p:cNvPr id="7" name="Прямая соединительная линия 6">
            <a:extLst>
              <a:ext uri="{FF2B5EF4-FFF2-40B4-BE49-F238E27FC236}">
                <a16:creationId xmlns:a16="http://schemas.microsoft.com/office/drawing/2014/main" id="{FC5B7F55-C81B-4866-88A2-111C4A9EBBF9}"/>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640709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5" name="Google Shape;118;p23"/>
          <p:cNvSpPr txBox="1">
            <a:spLocks/>
          </p:cNvSpPr>
          <p:nvPr/>
        </p:nvSpPr>
        <p:spPr>
          <a:xfrm>
            <a:off x="2749441" y="2006862"/>
            <a:ext cx="13621636" cy="1988667"/>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en-US" sz="7200" dirty="0" err="1">
                <a:solidFill>
                  <a:srgbClr val="7318F9"/>
                </a:solidFill>
              </a:rPr>
              <a:t>ReactDOM.render</a:t>
            </a:r>
            <a:endParaRPr lang="en-US" sz="7200" dirty="0">
              <a:solidFill>
                <a:srgbClr val="7318F9"/>
              </a:solidFill>
            </a:endParaRPr>
          </a:p>
        </p:txBody>
      </p:sp>
      <p:sp>
        <p:nvSpPr>
          <p:cNvPr id="6" name="Google Shape;119;p23"/>
          <p:cNvSpPr txBox="1">
            <a:spLocks/>
          </p:cNvSpPr>
          <p:nvPr/>
        </p:nvSpPr>
        <p:spPr>
          <a:xfrm>
            <a:off x="2749441" y="4316626"/>
            <a:ext cx="18220140" cy="7104965"/>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lnSpc>
                <a:spcPct val="138157"/>
              </a:lnSpc>
            </a:pPr>
            <a:r>
              <a:rPr lang="en-US" sz="4000" dirty="0" err="1">
                <a:solidFill>
                  <a:srgbClr val="000000"/>
                </a:solidFill>
                <a:highlight>
                  <a:srgbClr val="FFFFFF"/>
                </a:highlight>
                <a:latin typeface="Courier New"/>
                <a:ea typeface="Courier New"/>
                <a:cs typeface="Courier New"/>
                <a:sym typeface="Courier New"/>
              </a:rPr>
              <a:t>ReactDOM.render</a:t>
            </a:r>
            <a:r>
              <a:rPr lang="en-US" sz="4000" dirty="0">
                <a:solidFill>
                  <a:srgbClr val="000000"/>
                </a:solidFill>
                <a:highlight>
                  <a:srgbClr val="FFFFFF"/>
                </a:highlight>
                <a:latin typeface="Courier New"/>
                <a:ea typeface="Courier New"/>
                <a:cs typeface="Courier New"/>
                <a:sym typeface="Courier New"/>
              </a:rPr>
              <a:t>(</a:t>
            </a:r>
            <a:r>
              <a:rPr lang="en-US" sz="4000" dirty="0">
                <a:solidFill>
                  <a:srgbClr val="800000"/>
                </a:solidFill>
                <a:highlight>
                  <a:srgbClr val="FFFFFF"/>
                </a:highlight>
                <a:latin typeface="Courier New"/>
                <a:ea typeface="Courier New"/>
                <a:cs typeface="Courier New"/>
                <a:sym typeface="Courier New"/>
              </a:rPr>
              <a:t>&lt;App</a:t>
            </a:r>
            <a:r>
              <a:rPr lang="en-US" sz="4000" dirty="0">
                <a:solidFill>
                  <a:srgbClr val="000000"/>
                </a:solidFill>
                <a:highlight>
                  <a:srgbClr val="FFFFFF"/>
                </a:highlight>
                <a:latin typeface="Courier New"/>
                <a:ea typeface="Courier New"/>
                <a:cs typeface="Courier New"/>
                <a:sym typeface="Courier New"/>
              </a:rPr>
              <a:t> </a:t>
            </a:r>
            <a:r>
              <a:rPr lang="en-US" sz="4000" dirty="0">
                <a:solidFill>
                  <a:srgbClr val="800000"/>
                </a:solidFill>
                <a:highlight>
                  <a:srgbClr val="FFFFFF"/>
                </a:highlight>
                <a:latin typeface="Courier New"/>
                <a:ea typeface="Courier New"/>
                <a:cs typeface="Courier New"/>
                <a:sym typeface="Courier New"/>
              </a:rPr>
              <a:t>/&gt;</a:t>
            </a:r>
            <a:r>
              <a:rPr lang="en-US" sz="4000" dirty="0">
                <a:solidFill>
                  <a:srgbClr val="000000"/>
                </a:solidFill>
                <a:highlight>
                  <a:srgbClr val="FFFFFF"/>
                </a:highlight>
                <a:latin typeface="Courier New"/>
                <a:ea typeface="Courier New"/>
                <a:cs typeface="Courier New"/>
                <a:sym typeface="Courier New"/>
              </a:rPr>
              <a:t>, </a:t>
            </a:r>
            <a:r>
              <a:rPr lang="en-US" sz="4000" dirty="0" err="1">
                <a:solidFill>
                  <a:srgbClr val="000000"/>
                </a:solidFill>
                <a:highlight>
                  <a:srgbClr val="FFFFFF"/>
                </a:highlight>
                <a:latin typeface="Courier New"/>
                <a:ea typeface="Courier New"/>
                <a:cs typeface="Courier New"/>
                <a:sym typeface="Courier New"/>
              </a:rPr>
              <a:t>document.getElementById</a:t>
            </a:r>
            <a:r>
              <a:rPr lang="en-US" sz="4000" dirty="0">
                <a:solidFill>
                  <a:srgbClr val="000000"/>
                </a:solidFill>
                <a:highlight>
                  <a:srgbClr val="FFFFFF"/>
                </a:highlight>
                <a:latin typeface="Courier New"/>
                <a:ea typeface="Courier New"/>
                <a:cs typeface="Courier New"/>
                <a:sym typeface="Courier New"/>
              </a:rPr>
              <a:t>(</a:t>
            </a:r>
            <a:r>
              <a:rPr lang="en-US" sz="4000" dirty="0">
                <a:solidFill>
                  <a:srgbClr val="A31515"/>
                </a:solidFill>
                <a:highlight>
                  <a:srgbClr val="FFFFFF"/>
                </a:highlight>
                <a:latin typeface="Courier New"/>
                <a:ea typeface="Courier New"/>
                <a:cs typeface="Courier New"/>
                <a:sym typeface="Courier New"/>
              </a:rPr>
              <a:t>'root'</a:t>
            </a:r>
            <a:r>
              <a:rPr lang="en-US" sz="4000" dirty="0">
                <a:solidFill>
                  <a:srgbClr val="000000"/>
                </a:solidFill>
                <a:highlight>
                  <a:srgbClr val="FFFFFF"/>
                </a:highlight>
                <a:latin typeface="Courier New"/>
                <a:ea typeface="Courier New"/>
                <a:cs typeface="Courier New"/>
                <a:sym typeface="Courier New"/>
              </a:rPr>
              <a:t>));</a:t>
            </a:r>
          </a:p>
          <a:p>
            <a:pPr lvl="0"/>
            <a:endParaRPr lang="en-US" sz="4000" dirty="0"/>
          </a:p>
          <a:p>
            <a:pPr lvl="0">
              <a:lnSpc>
                <a:spcPct val="138157"/>
              </a:lnSpc>
              <a:spcBef>
                <a:spcPts val="1600"/>
              </a:spcBef>
            </a:pPr>
            <a:r>
              <a:rPr lang="en-US" sz="4000" dirty="0" err="1">
                <a:solidFill>
                  <a:srgbClr val="000000"/>
                </a:solidFill>
                <a:highlight>
                  <a:srgbClr val="FFFFFF"/>
                </a:highlight>
                <a:latin typeface="Courier New"/>
                <a:ea typeface="Courier New"/>
                <a:cs typeface="Courier New"/>
                <a:sym typeface="Courier New"/>
              </a:rPr>
              <a:t>ReactDOM.render</a:t>
            </a:r>
            <a:r>
              <a:rPr lang="en-US" sz="4000" dirty="0">
                <a:solidFill>
                  <a:srgbClr val="000000"/>
                </a:solidFill>
                <a:highlight>
                  <a:srgbClr val="FFFFFF"/>
                </a:highlight>
                <a:latin typeface="Courier New"/>
                <a:ea typeface="Courier New"/>
                <a:cs typeface="Courier New"/>
                <a:sym typeface="Courier New"/>
              </a:rPr>
              <a:t>(</a:t>
            </a:r>
            <a:r>
              <a:rPr lang="en-US" sz="4000" dirty="0">
                <a:solidFill>
                  <a:srgbClr val="800000"/>
                </a:solidFill>
                <a:highlight>
                  <a:srgbClr val="FFFFFF"/>
                </a:highlight>
                <a:latin typeface="Courier New"/>
                <a:ea typeface="Courier New"/>
                <a:cs typeface="Courier New"/>
                <a:sym typeface="Courier New"/>
              </a:rPr>
              <a:t>App()</a:t>
            </a:r>
            <a:r>
              <a:rPr lang="en-US" sz="4000" dirty="0">
                <a:solidFill>
                  <a:srgbClr val="000000"/>
                </a:solidFill>
                <a:highlight>
                  <a:srgbClr val="FFFFFF"/>
                </a:highlight>
                <a:latin typeface="Courier New"/>
                <a:ea typeface="Courier New"/>
                <a:cs typeface="Courier New"/>
                <a:sym typeface="Courier New"/>
              </a:rPr>
              <a:t>, </a:t>
            </a:r>
            <a:r>
              <a:rPr lang="en-US" sz="4000" dirty="0" err="1">
                <a:solidFill>
                  <a:srgbClr val="000000"/>
                </a:solidFill>
                <a:highlight>
                  <a:srgbClr val="FFFFFF"/>
                </a:highlight>
                <a:latin typeface="Courier New"/>
                <a:ea typeface="Courier New"/>
                <a:cs typeface="Courier New"/>
                <a:sym typeface="Courier New"/>
              </a:rPr>
              <a:t>document.getElementById</a:t>
            </a:r>
            <a:r>
              <a:rPr lang="en-US" sz="4000" dirty="0">
                <a:solidFill>
                  <a:srgbClr val="000000"/>
                </a:solidFill>
                <a:highlight>
                  <a:srgbClr val="FFFFFF"/>
                </a:highlight>
                <a:latin typeface="Courier New"/>
                <a:ea typeface="Courier New"/>
                <a:cs typeface="Courier New"/>
                <a:sym typeface="Courier New"/>
              </a:rPr>
              <a:t>(</a:t>
            </a:r>
            <a:r>
              <a:rPr lang="en-US" sz="4000" dirty="0">
                <a:solidFill>
                  <a:srgbClr val="A31515"/>
                </a:solidFill>
                <a:highlight>
                  <a:srgbClr val="FFFFFF"/>
                </a:highlight>
                <a:latin typeface="Courier New"/>
                <a:ea typeface="Courier New"/>
                <a:cs typeface="Courier New"/>
                <a:sym typeface="Courier New"/>
              </a:rPr>
              <a:t>'root'</a:t>
            </a:r>
            <a:r>
              <a:rPr lang="en-US" sz="4000" dirty="0">
                <a:solidFill>
                  <a:srgbClr val="000000"/>
                </a:solidFill>
                <a:highlight>
                  <a:srgbClr val="FFFFFF"/>
                </a:highlight>
                <a:latin typeface="Courier New"/>
                <a:ea typeface="Courier New"/>
                <a:cs typeface="Courier New"/>
                <a:sym typeface="Courier New"/>
              </a:rPr>
              <a:t>));</a:t>
            </a:r>
          </a:p>
          <a:p>
            <a:pPr lvl="0">
              <a:lnSpc>
                <a:spcPct val="138157"/>
              </a:lnSpc>
            </a:pPr>
            <a:endParaRPr lang="en-US" sz="4000" dirty="0">
              <a:solidFill>
                <a:srgbClr val="000000"/>
              </a:solidFill>
              <a:highlight>
                <a:srgbClr val="FFFFFF"/>
              </a:highlight>
              <a:latin typeface="Courier New"/>
              <a:ea typeface="Courier New"/>
              <a:cs typeface="Courier New"/>
              <a:sym typeface="Courier New"/>
            </a:endParaRPr>
          </a:p>
          <a:p>
            <a:pPr lvl="0"/>
            <a:r>
              <a:rPr lang="ru-RU" sz="4400" dirty="0">
                <a:solidFill>
                  <a:schemeClr val="tx1"/>
                </a:solidFill>
              </a:rPr>
              <a:t>Одинаковый итог</a:t>
            </a:r>
          </a:p>
          <a:p>
            <a:pPr lvl="0">
              <a:spcBef>
                <a:spcPts val="1600"/>
              </a:spcBef>
              <a:spcAft>
                <a:spcPts val="1600"/>
              </a:spcAft>
            </a:pPr>
            <a:endParaRPr lang="ru-RU" sz="4000" dirty="0"/>
          </a:p>
        </p:txBody>
      </p:sp>
      <p:cxnSp>
        <p:nvCxnSpPr>
          <p:cNvPr id="7" name="Прямая соединительная линия 6">
            <a:extLst>
              <a:ext uri="{FF2B5EF4-FFF2-40B4-BE49-F238E27FC236}">
                <a16:creationId xmlns:a16="http://schemas.microsoft.com/office/drawing/2014/main" id="{E8415070-E205-4119-B78D-0FD4B90D1E39}"/>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5183752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5" name="Google Shape;118;p23"/>
          <p:cNvSpPr txBox="1">
            <a:spLocks/>
          </p:cNvSpPr>
          <p:nvPr/>
        </p:nvSpPr>
        <p:spPr>
          <a:xfrm>
            <a:off x="2749441" y="2094992"/>
            <a:ext cx="13621636" cy="1988667"/>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en-US" sz="7200" dirty="0">
                <a:solidFill>
                  <a:srgbClr val="7318F9"/>
                </a:solidFill>
              </a:rPr>
              <a:t>JSX</a:t>
            </a:r>
          </a:p>
        </p:txBody>
      </p:sp>
      <p:sp>
        <p:nvSpPr>
          <p:cNvPr id="6" name="Google Shape;119;p23"/>
          <p:cNvSpPr txBox="1">
            <a:spLocks/>
          </p:cNvSpPr>
          <p:nvPr/>
        </p:nvSpPr>
        <p:spPr>
          <a:xfrm>
            <a:off x="2749441" y="4143595"/>
            <a:ext cx="19416876" cy="5549161"/>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lnSpc>
                <a:spcPct val="138157"/>
              </a:lnSpc>
            </a:pPr>
            <a:r>
              <a:rPr lang="ru-RU" sz="4400" dirty="0">
                <a:solidFill>
                  <a:schemeClr val="tx1"/>
                </a:solidFill>
                <a:sym typeface="Courier New"/>
              </a:rPr>
              <a:t>Несмотря на то, что JSX это по сути JS и HTML в одном файле, JSX больше тяготеет к JS, чем к HTML.</a:t>
            </a:r>
          </a:p>
          <a:p>
            <a:pPr lvl="0">
              <a:lnSpc>
                <a:spcPct val="138157"/>
              </a:lnSpc>
            </a:pPr>
            <a:r>
              <a:rPr lang="ru-RU" sz="4400" dirty="0">
                <a:solidFill>
                  <a:schemeClr val="tx1"/>
                </a:solidFill>
                <a:sym typeface="Courier New"/>
              </a:rPr>
              <a:t>Отсюда берутся некоторые отличия в названиях атрибутов и тегов.</a:t>
            </a:r>
          </a:p>
          <a:p>
            <a:pPr lvl="0">
              <a:lnSpc>
                <a:spcPct val="138157"/>
              </a:lnSpc>
            </a:pPr>
            <a:r>
              <a:rPr lang="ru-RU" sz="4400" dirty="0">
                <a:solidFill>
                  <a:schemeClr val="tx1"/>
                </a:solidFill>
                <a:sym typeface="Courier New"/>
              </a:rPr>
              <a:t>Например, </a:t>
            </a:r>
            <a:r>
              <a:rPr lang="ru-RU" sz="4400" dirty="0" err="1">
                <a:solidFill>
                  <a:schemeClr val="tx1"/>
                </a:solidFill>
                <a:sym typeface="Courier New"/>
              </a:rPr>
              <a:t>className</a:t>
            </a:r>
            <a:r>
              <a:rPr lang="ru-RU" sz="4400" dirty="0">
                <a:solidFill>
                  <a:schemeClr val="tx1"/>
                </a:solidFill>
                <a:sym typeface="Courier New"/>
              </a:rPr>
              <a:t> вместо </a:t>
            </a:r>
            <a:r>
              <a:rPr lang="ru-RU" sz="4400" dirty="0" err="1">
                <a:solidFill>
                  <a:schemeClr val="tx1"/>
                </a:solidFill>
                <a:sym typeface="Courier New"/>
              </a:rPr>
              <a:t>class</a:t>
            </a:r>
            <a:r>
              <a:rPr lang="ru-RU" sz="4400" dirty="0">
                <a:solidFill>
                  <a:schemeClr val="tx1"/>
                </a:solidFill>
                <a:sym typeface="Courier New"/>
              </a:rPr>
              <a:t>, </a:t>
            </a:r>
            <a:r>
              <a:rPr lang="ru-RU" sz="4400" dirty="0" err="1">
                <a:solidFill>
                  <a:schemeClr val="tx1"/>
                </a:solidFill>
                <a:sym typeface="Courier New"/>
              </a:rPr>
              <a:t>tabIndex</a:t>
            </a:r>
            <a:r>
              <a:rPr lang="ru-RU" sz="4400" dirty="0">
                <a:solidFill>
                  <a:schemeClr val="tx1"/>
                </a:solidFill>
                <a:sym typeface="Courier New"/>
              </a:rPr>
              <a:t> вместо </a:t>
            </a:r>
            <a:r>
              <a:rPr lang="ru-RU" sz="4400" dirty="0" err="1">
                <a:solidFill>
                  <a:schemeClr val="tx1"/>
                </a:solidFill>
                <a:sym typeface="Courier New"/>
              </a:rPr>
              <a:t>tabIndex</a:t>
            </a:r>
            <a:r>
              <a:rPr lang="ru-RU" sz="4400" dirty="0">
                <a:solidFill>
                  <a:schemeClr val="tx1"/>
                </a:solidFill>
                <a:sym typeface="Courier New"/>
              </a:rPr>
              <a:t>.</a:t>
            </a:r>
          </a:p>
          <a:p>
            <a:pPr lvl="0">
              <a:lnSpc>
                <a:spcPct val="138157"/>
              </a:lnSpc>
            </a:pPr>
            <a:r>
              <a:rPr lang="ru-RU" sz="4400" dirty="0">
                <a:solidFill>
                  <a:schemeClr val="tx1"/>
                </a:solidFill>
                <a:sym typeface="Courier New"/>
              </a:rPr>
              <a:t>В </a:t>
            </a:r>
            <a:r>
              <a:rPr lang="ru-RU" sz="4400" dirty="0" err="1">
                <a:solidFill>
                  <a:schemeClr val="tx1"/>
                </a:solidFill>
                <a:sym typeface="Courier New"/>
              </a:rPr>
              <a:t>React</a:t>
            </a:r>
            <a:r>
              <a:rPr lang="ru-RU" sz="4400" dirty="0">
                <a:solidFill>
                  <a:schemeClr val="tx1"/>
                </a:solidFill>
                <a:sym typeface="Courier New"/>
              </a:rPr>
              <a:t> все свойства и атрибуты DOM (включая обработчики событий) должны быть в стиле </a:t>
            </a:r>
            <a:r>
              <a:rPr lang="ru-RU" sz="4400" dirty="0" err="1">
                <a:solidFill>
                  <a:schemeClr val="tx1"/>
                </a:solidFill>
                <a:sym typeface="Courier New"/>
              </a:rPr>
              <a:t>camelCase</a:t>
            </a:r>
            <a:endParaRPr lang="ru-RU" sz="4400" dirty="0">
              <a:solidFill>
                <a:schemeClr val="tx1"/>
              </a:solidFill>
              <a:sym typeface="Courier New"/>
            </a:endParaRPr>
          </a:p>
          <a:p>
            <a:pPr lvl="0">
              <a:lnSpc>
                <a:spcPct val="138157"/>
              </a:lnSpc>
            </a:pPr>
            <a:endParaRPr lang="ru-RU" sz="3600" dirty="0">
              <a:solidFill>
                <a:schemeClr val="bg2"/>
              </a:solidFill>
              <a:sym typeface="Courier New"/>
            </a:endParaRPr>
          </a:p>
          <a:p>
            <a:pPr lvl="0">
              <a:spcBef>
                <a:spcPts val="1600"/>
              </a:spcBef>
              <a:spcAft>
                <a:spcPts val="1600"/>
              </a:spcAft>
            </a:pPr>
            <a:endParaRPr lang="ru-RU" sz="3600" dirty="0">
              <a:solidFill>
                <a:schemeClr val="bg2"/>
              </a:solidFill>
            </a:endParaRPr>
          </a:p>
        </p:txBody>
      </p:sp>
      <p:cxnSp>
        <p:nvCxnSpPr>
          <p:cNvPr id="7" name="Прямая соединительная линия 6">
            <a:extLst>
              <a:ext uri="{FF2B5EF4-FFF2-40B4-BE49-F238E27FC236}">
                <a16:creationId xmlns:a16="http://schemas.microsoft.com/office/drawing/2014/main" id="{75984597-5387-41E7-A17A-76E32B353892}"/>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75520078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7" name="Google Shape;131;p25"/>
          <p:cNvSpPr txBox="1">
            <a:spLocks/>
          </p:cNvSpPr>
          <p:nvPr/>
        </p:nvSpPr>
        <p:spPr>
          <a:xfrm>
            <a:off x="2508362" y="2133291"/>
            <a:ext cx="21448370" cy="2930305"/>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7200" dirty="0">
                <a:solidFill>
                  <a:srgbClr val="7318F9"/>
                </a:solidFill>
              </a:rPr>
              <a:t>Некоторые атрибуты, отличные от HTML</a:t>
            </a:r>
          </a:p>
        </p:txBody>
      </p:sp>
      <p:sp>
        <p:nvSpPr>
          <p:cNvPr id="8" name="Google Shape;132;p25"/>
          <p:cNvSpPr txBox="1">
            <a:spLocks/>
          </p:cNvSpPr>
          <p:nvPr/>
        </p:nvSpPr>
        <p:spPr>
          <a:xfrm>
            <a:off x="2749441" y="4496637"/>
            <a:ext cx="20257045" cy="3519805"/>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en-US" sz="4400" dirty="0" err="1">
                <a:solidFill>
                  <a:schemeClr val="tx1"/>
                </a:solidFill>
                <a:sym typeface="Roboto Mono"/>
              </a:rPr>
              <a:t>htmlFor</a:t>
            </a:r>
            <a:r>
              <a:rPr lang="en-US" sz="4400" dirty="0">
                <a:solidFill>
                  <a:schemeClr val="tx1"/>
                </a:solidFill>
                <a:sym typeface="Roboto Mono"/>
              </a:rPr>
              <a:t> - </a:t>
            </a:r>
            <a:r>
              <a:rPr lang="ru-RU" sz="4400" dirty="0">
                <a:solidFill>
                  <a:schemeClr val="tx1"/>
                </a:solidFill>
                <a:sym typeface="Roboto Mono"/>
              </a:rPr>
              <a:t>вместо </a:t>
            </a:r>
            <a:r>
              <a:rPr lang="en-US" sz="4400" dirty="0">
                <a:solidFill>
                  <a:schemeClr val="tx1"/>
                </a:solidFill>
                <a:sym typeface="Roboto Mono"/>
              </a:rPr>
              <a:t>for</a:t>
            </a:r>
          </a:p>
          <a:p>
            <a:pPr hangingPunct="1"/>
            <a:r>
              <a:rPr lang="en-US" sz="4400" dirty="0">
                <a:solidFill>
                  <a:schemeClr val="tx1"/>
                </a:solidFill>
                <a:sym typeface="Roboto Mono"/>
              </a:rPr>
              <a:t>checked, value - </a:t>
            </a:r>
            <a:r>
              <a:rPr lang="ru-RU" sz="4400" dirty="0">
                <a:solidFill>
                  <a:schemeClr val="tx1"/>
                </a:solidFill>
                <a:sym typeface="Roboto Mono"/>
              </a:rPr>
              <a:t>не являются атрибутами. Атрибуты </a:t>
            </a:r>
            <a:r>
              <a:rPr lang="en-US" sz="4400" dirty="0" err="1">
                <a:solidFill>
                  <a:schemeClr val="tx1"/>
                </a:solidFill>
                <a:sym typeface="Roboto Mono"/>
              </a:rPr>
              <a:t>defaultChecked</a:t>
            </a:r>
            <a:r>
              <a:rPr lang="en-US" sz="4400" dirty="0">
                <a:solidFill>
                  <a:schemeClr val="tx1"/>
                </a:solidFill>
                <a:sym typeface="Roboto Mono"/>
              </a:rPr>
              <a:t>, </a:t>
            </a:r>
            <a:r>
              <a:rPr lang="en-US" sz="4400" dirty="0" err="1">
                <a:solidFill>
                  <a:schemeClr val="tx1"/>
                </a:solidFill>
                <a:sym typeface="Roboto Mono"/>
              </a:rPr>
              <a:t>defaultValue</a:t>
            </a:r>
            <a:endParaRPr lang="en-US" sz="4400" dirty="0">
              <a:solidFill>
                <a:schemeClr val="tx1"/>
              </a:solidFill>
              <a:sym typeface="Roboto Mono"/>
            </a:endParaRPr>
          </a:p>
          <a:p>
            <a:pPr hangingPunct="1"/>
            <a:r>
              <a:rPr lang="en-US" sz="4400" dirty="0">
                <a:solidFill>
                  <a:schemeClr val="tx1"/>
                </a:solidFill>
                <a:sym typeface="Roboto Mono"/>
              </a:rPr>
              <a:t>style - JavaScript-</a:t>
            </a:r>
            <a:r>
              <a:rPr lang="ru-RU" sz="4400" dirty="0">
                <a:solidFill>
                  <a:schemeClr val="tx1"/>
                </a:solidFill>
                <a:sym typeface="Roboto Mono"/>
              </a:rPr>
              <a:t>объект со свойствами в </a:t>
            </a:r>
            <a:r>
              <a:rPr lang="en-US" sz="4400" dirty="0">
                <a:solidFill>
                  <a:schemeClr val="tx1"/>
                </a:solidFill>
                <a:sym typeface="Roboto Mono"/>
              </a:rPr>
              <a:t>camelCase</a:t>
            </a:r>
          </a:p>
        </p:txBody>
      </p:sp>
      <p:cxnSp>
        <p:nvCxnSpPr>
          <p:cNvPr id="11" name="Прямая соединительная линия 10">
            <a:extLst>
              <a:ext uri="{FF2B5EF4-FFF2-40B4-BE49-F238E27FC236}">
                <a16:creationId xmlns:a16="http://schemas.microsoft.com/office/drawing/2014/main" id="{6723DE4D-FCE3-4523-ABCD-56E88859E230}"/>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17358396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4" name="Google Shape;137;p26"/>
          <p:cNvSpPr txBox="1">
            <a:spLocks/>
          </p:cNvSpPr>
          <p:nvPr/>
        </p:nvSpPr>
        <p:spPr>
          <a:xfrm>
            <a:off x="2749441" y="1890125"/>
            <a:ext cx="20412598" cy="1451362"/>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buClr>
                <a:schemeClr val="dk2"/>
              </a:buClr>
              <a:buSzPts val="1100"/>
            </a:pPr>
            <a:r>
              <a:rPr lang="en-US" sz="7200" dirty="0">
                <a:solidFill>
                  <a:srgbClr val="7318F9"/>
                </a:solidFill>
              </a:rPr>
              <a:t>JSX - </a:t>
            </a:r>
            <a:r>
              <a:rPr lang="ru-RU" sz="7200" dirty="0">
                <a:solidFill>
                  <a:srgbClr val="7318F9"/>
                </a:solidFill>
              </a:rPr>
              <a:t>внедрение переменных</a:t>
            </a:r>
          </a:p>
        </p:txBody>
      </p:sp>
      <p:sp>
        <p:nvSpPr>
          <p:cNvPr id="5" name="Google Shape;138;p26"/>
          <p:cNvSpPr txBox="1">
            <a:spLocks/>
          </p:cNvSpPr>
          <p:nvPr/>
        </p:nvSpPr>
        <p:spPr>
          <a:xfrm>
            <a:off x="2749441" y="4461574"/>
            <a:ext cx="15842700" cy="4792852"/>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lnSpc>
                <a:spcPct val="138157"/>
              </a:lnSpc>
            </a:pPr>
            <a:r>
              <a:rPr lang="en-US" sz="3600" dirty="0" err="1">
                <a:solidFill>
                  <a:srgbClr val="0000FF"/>
                </a:solidFill>
                <a:highlight>
                  <a:srgbClr val="FFFFFF"/>
                </a:highlight>
                <a:latin typeface="Courier New"/>
                <a:ea typeface="Courier New"/>
                <a:cs typeface="Courier New"/>
                <a:sym typeface="Courier New"/>
              </a:rPr>
              <a:t>const</a:t>
            </a:r>
            <a:r>
              <a:rPr lang="en-US" sz="3600" dirty="0">
                <a:solidFill>
                  <a:srgbClr val="000000"/>
                </a:solidFill>
                <a:highlight>
                  <a:srgbClr val="FFFFFF"/>
                </a:highlight>
                <a:latin typeface="Courier New"/>
                <a:ea typeface="Courier New"/>
                <a:cs typeface="Courier New"/>
                <a:sym typeface="Courier New"/>
              </a:rPr>
              <a:t> name = </a:t>
            </a:r>
            <a:r>
              <a:rPr lang="en-US" sz="3600" dirty="0">
                <a:solidFill>
                  <a:srgbClr val="A31515"/>
                </a:solidFill>
                <a:highlight>
                  <a:srgbClr val="FFFFFF"/>
                </a:highlight>
                <a:latin typeface="Courier New"/>
                <a:ea typeface="Courier New"/>
                <a:cs typeface="Courier New"/>
                <a:sym typeface="Courier New"/>
              </a:rPr>
              <a:t>"</a:t>
            </a:r>
            <a:r>
              <a:rPr lang="en-US" sz="3600" dirty="0" err="1">
                <a:solidFill>
                  <a:srgbClr val="A31515"/>
                </a:solidFill>
                <a:highlight>
                  <a:srgbClr val="FFFFFF"/>
                </a:highlight>
                <a:latin typeface="Courier New"/>
                <a:ea typeface="Courier New"/>
                <a:cs typeface="Courier New"/>
                <a:sym typeface="Courier New"/>
              </a:rPr>
              <a:t>Ruslan</a:t>
            </a:r>
            <a:r>
              <a:rPr lang="en-US" sz="3600" dirty="0">
                <a:solidFill>
                  <a:srgbClr val="A31515"/>
                </a:solidFill>
                <a:highlight>
                  <a:srgbClr val="FFFFFF"/>
                </a:highlight>
                <a:latin typeface="Courier New"/>
                <a:ea typeface="Courier New"/>
                <a:cs typeface="Courier New"/>
                <a:sym typeface="Courier New"/>
              </a:rPr>
              <a:t>"</a:t>
            </a:r>
          </a:p>
          <a:p>
            <a:pPr lvl="0">
              <a:lnSpc>
                <a:spcPct val="138157"/>
              </a:lnSpc>
            </a:pPr>
            <a:endParaRPr lang="en-US" sz="3600" dirty="0">
              <a:solidFill>
                <a:srgbClr val="000000"/>
              </a:solidFill>
              <a:highlight>
                <a:srgbClr val="FFFFFF"/>
              </a:highlight>
              <a:latin typeface="Courier New"/>
              <a:ea typeface="Courier New"/>
              <a:cs typeface="Courier New"/>
              <a:sym typeface="Courier New"/>
            </a:endParaRPr>
          </a:p>
          <a:p>
            <a:pPr lvl="0">
              <a:lnSpc>
                <a:spcPct val="138157"/>
              </a:lnSpc>
            </a:pPr>
            <a:r>
              <a:rPr lang="en-US" sz="3600" dirty="0">
                <a:solidFill>
                  <a:srgbClr val="0000FF"/>
                </a:solidFill>
                <a:highlight>
                  <a:srgbClr val="FFFFFF"/>
                </a:highlight>
                <a:latin typeface="Courier New"/>
                <a:ea typeface="Courier New"/>
                <a:cs typeface="Courier New"/>
                <a:sym typeface="Courier New"/>
              </a:rPr>
              <a:t>function</a:t>
            </a:r>
            <a:r>
              <a:rPr lang="en-US" sz="3600" dirty="0">
                <a:solidFill>
                  <a:srgbClr val="000000"/>
                </a:solidFill>
                <a:highlight>
                  <a:srgbClr val="FFFFFF"/>
                </a:highlight>
                <a:latin typeface="Courier New"/>
                <a:ea typeface="Courier New"/>
                <a:cs typeface="Courier New"/>
                <a:sym typeface="Courier New"/>
              </a:rPr>
              <a:t> App() {</a:t>
            </a:r>
          </a:p>
          <a:p>
            <a:pPr lvl="0">
              <a:lnSpc>
                <a:spcPct val="138157"/>
              </a:lnSpc>
            </a:pPr>
            <a:r>
              <a:rPr lang="en-US" sz="3600" dirty="0">
                <a:solidFill>
                  <a:srgbClr val="000000"/>
                </a:solidFill>
                <a:highlight>
                  <a:srgbClr val="FFFFFF"/>
                </a:highlight>
                <a:latin typeface="Courier New"/>
                <a:ea typeface="Courier New"/>
                <a:cs typeface="Courier New"/>
                <a:sym typeface="Courier New"/>
              </a:rPr>
              <a:t>  </a:t>
            </a:r>
            <a:r>
              <a:rPr lang="en-US" sz="3600" dirty="0">
                <a:solidFill>
                  <a:srgbClr val="0000FF"/>
                </a:solidFill>
                <a:highlight>
                  <a:srgbClr val="FFFFFF"/>
                </a:highlight>
                <a:latin typeface="Courier New"/>
                <a:ea typeface="Courier New"/>
                <a:cs typeface="Courier New"/>
                <a:sym typeface="Courier New"/>
              </a:rPr>
              <a:t>return</a:t>
            </a:r>
            <a:r>
              <a:rPr lang="en-US" sz="3600" dirty="0">
                <a:solidFill>
                  <a:srgbClr val="000000"/>
                </a:solidFill>
                <a:highlight>
                  <a:srgbClr val="FFFFFF"/>
                </a:highlight>
                <a:latin typeface="Courier New"/>
                <a:ea typeface="Courier New"/>
                <a:cs typeface="Courier New"/>
                <a:sym typeface="Courier New"/>
              </a:rPr>
              <a:t> (</a:t>
            </a:r>
          </a:p>
          <a:p>
            <a:pPr lvl="0">
              <a:lnSpc>
                <a:spcPct val="138157"/>
              </a:lnSpc>
            </a:pPr>
            <a:r>
              <a:rPr lang="en-US" sz="3600" dirty="0">
                <a:solidFill>
                  <a:srgbClr val="000000"/>
                </a:solidFill>
                <a:highlight>
                  <a:srgbClr val="FFFFFF"/>
                </a:highlight>
                <a:latin typeface="Courier New"/>
                <a:ea typeface="Courier New"/>
                <a:cs typeface="Courier New"/>
                <a:sym typeface="Courier New"/>
              </a:rPr>
              <a:t>    </a:t>
            </a:r>
            <a:r>
              <a:rPr lang="en-US" sz="3600" dirty="0">
                <a:solidFill>
                  <a:srgbClr val="800000"/>
                </a:solidFill>
                <a:highlight>
                  <a:srgbClr val="FFFFFF"/>
                </a:highlight>
                <a:latin typeface="Courier New"/>
                <a:ea typeface="Courier New"/>
                <a:cs typeface="Courier New"/>
                <a:sym typeface="Courier New"/>
              </a:rPr>
              <a:t>&lt;h1&gt;</a:t>
            </a:r>
            <a:r>
              <a:rPr lang="en-US" sz="3600" dirty="0">
                <a:solidFill>
                  <a:srgbClr val="000000"/>
                </a:solidFill>
                <a:highlight>
                  <a:srgbClr val="FFFFFF"/>
                </a:highlight>
                <a:latin typeface="Courier New"/>
                <a:ea typeface="Courier New"/>
                <a:cs typeface="Courier New"/>
                <a:sym typeface="Courier New"/>
              </a:rPr>
              <a:t>Hello, </a:t>
            </a:r>
            <a:r>
              <a:rPr lang="en-US" sz="3600" dirty="0">
                <a:solidFill>
                  <a:srgbClr val="0000FF"/>
                </a:solidFill>
                <a:highlight>
                  <a:srgbClr val="FFFFFF"/>
                </a:highlight>
                <a:latin typeface="Courier New"/>
                <a:ea typeface="Courier New"/>
                <a:cs typeface="Courier New"/>
                <a:sym typeface="Courier New"/>
              </a:rPr>
              <a:t>{</a:t>
            </a:r>
            <a:r>
              <a:rPr lang="en-US" sz="3600" dirty="0">
                <a:solidFill>
                  <a:srgbClr val="000000"/>
                </a:solidFill>
                <a:highlight>
                  <a:srgbClr val="FFFFFF"/>
                </a:highlight>
                <a:latin typeface="Courier New"/>
                <a:ea typeface="Courier New"/>
                <a:cs typeface="Courier New"/>
                <a:sym typeface="Courier New"/>
              </a:rPr>
              <a:t>name</a:t>
            </a:r>
            <a:r>
              <a:rPr lang="en-US" sz="3600" dirty="0">
                <a:solidFill>
                  <a:srgbClr val="0000FF"/>
                </a:solidFill>
                <a:highlight>
                  <a:srgbClr val="FFFFFF"/>
                </a:highlight>
                <a:latin typeface="Courier New"/>
                <a:ea typeface="Courier New"/>
                <a:cs typeface="Courier New"/>
                <a:sym typeface="Courier New"/>
              </a:rPr>
              <a:t>}</a:t>
            </a:r>
            <a:r>
              <a:rPr lang="en-US" sz="3600" dirty="0">
                <a:solidFill>
                  <a:srgbClr val="800000"/>
                </a:solidFill>
                <a:highlight>
                  <a:srgbClr val="FFFFFF"/>
                </a:highlight>
                <a:latin typeface="Courier New"/>
                <a:ea typeface="Courier New"/>
                <a:cs typeface="Courier New"/>
                <a:sym typeface="Courier New"/>
              </a:rPr>
              <a:t>&lt;/h1&gt;</a:t>
            </a:r>
          </a:p>
          <a:p>
            <a:pPr lvl="0">
              <a:lnSpc>
                <a:spcPct val="138157"/>
              </a:lnSpc>
            </a:pPr>
            <a:r>
              <a:rPr lang="en-US" sz="3600" dirty="0">
                <a:solidFill>
                  <a:srgbClr val="000000"/>
                </a:solidFill>
                <a:highlight>
                  <a:srgbClr val="FFFFFF"/>
                </a:highlight>
                <a:latin typeface="Courier New"/>
                <a:ea typeface="Courier New"/>
                <a:cs typeface="Courier New"/>
                <a:sym typeface="Courier New"/>
              </a:rPr>
              <a:t>  );</a:t>
            </a:r>
          </a:p>
          <a:p>
            <a:pPr lvl="0">
              <a:lnSpc>
                <a:spcPct val="138157"/>
              </a:lnSpc>
            </a:pPr>
            <a:r>
              <a:rPr lang="en-US" sz="3600" dirty="0">
                <a:solidFill>
                  <a:srgbClr val="000000"/>
                </a:solidFill>
                <a:highlight>
                  <a:srgbClr val="FFFFFF"/>
                </a:highlight>
                <a:latin typeface="Courier New"/>
                <a:ea typeface="Courier New"/>
                <a:cs typeface="Courier New"/>
                <a:sym typeface="Courier New"/>
              </a:rPr>
              <a:t>}</a:t>
            </a:r>
          </a:p>
          <a:p>
            <a:pPr lvl="0">
              <a:spcAft>
                <a:spcPts val="1600"/>
              </a:spcAft>
            </a:pPr>
            <a:endParaRPr lang="en-US" sz="3600" dirty="0"/>
          </a:p>
        </p:txBody>
      </p:sp>
      <p:cxnSp>
        <p:nvCxnSpPr>
          <p:cNvPr id="8" name="Прямая соединительная линия 7">
            <a:extLst>
              <a:ext uri="{FF2B5EF4-FFF2-40B4-BE49-F238E27FC236}">
                <a16:creationId xmlns:a16="http://schemas.microsoft.com/office/drawing/2014/main" id="{E31C5F1F-612E-4B42-93B9-5B4EAB939326}"/>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09724114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7" name="Google Shape;143;p27"/>
          <p:cNvSpPr txBox="1">
            <a:spLocks/>
          </p:cNvSpPr>
          <p:nvPr/>
        </p:nvSpPr>
        <p:spPr>
          <a:xfrm>
            <a:off x="2749441" y="1796899"/>
            <a:ext cx="20262300" cy="1701028"/>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en-US" sz="7200" dirty="0">
                <a:solidFill>
                  <a:srgbClr val="7318F9"/>
                </a:solidFill>
              </a:rPr>
              <a:t>JSX - </a:t>
            </a:r>
            <a:r>
              <a:rPr lang="ru-RU" sz="7200" dirty="0">
                <a:solidFill>
                  <a:srgbClr val="7318F9"/>
                </a:solidFill>
              </a:rPr>
              <a:t>внедрение выражений</a:t>
            </a:r>
          </a:p>
        </p:txBody>
      </p:sp>
      <p:sp>
        <p:nvSpPr>
          <p:cNvPr id="8" name="Google Shape;144;p27"/>
          <p:cNvSpPr txBox="1">
            <a:spLocks/>
          </p:cNvSpPr>
          <p:nvPr/>
        </p:nvSpPr>
        <p:spPr>
          <a:xfrm>
            <a:off x="2749441" y="3702868"/>
            <a:ext cx="20262300" cy="6904228"/>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spcBef>
                <a:spcPts val="1600"/>
              </a:spcBef>
              <a:spcAft>
                <a:spcPts val="1600"/>
              </a:spcAft>
            </a:pPr>
            <a:r>
              <a:rPr lang="ru-RU" sz="4400" dirty="0">
                <a:solidFill>
                  <a:schemeClr val="tx1"/>
                </a:solidFill>
              </a:rPr>
              <a:t>В фигурных скобках также можно записывать </a:t>
            </a:r>
            <a:r>
              <a:rPr lang="ru-RU" sz="4400" dirty="0" err="1">
                <a:solidFill>
                  <a:schemeClr val="tx1"/>
                </a:solidFill>
              </a:rPr>
              <a:t>JavaScript</a:t>
            </a:r>
            <a:r>
              <a:rPr lang="ru-RU" sz="4400" dirty="0">
                <a:solidFill>
                  <a:schemeClr val="tx1"/>
                </a:solidFill>
              </a:rPr>
              <a:t> выражение, результат которого будет подставлен в это место.</a:t>
            </a:r>
          </a:p>
          <a:p>
            <a:pPr hangingPunct="1">
              <a:spcBef>
                <a:spcPts val="1600"/>
              </a:spcBef>
              <a:spcAft>
                <a:spcPts val="1600"/>
              </a:spcAft>
            </a:pPr>
            <a:r>
              <a:rPr lang="ru-RU" sz="4400" dirty="0">
                <a:solidFill>
                  <a:schemeClr val="tx1"/>
                </a:solidFill>
              </a:rPr>
              <a:t>Это может быть функция, возвращающая какое-то значение, или JSX-элемент.</a:t>
            </a:r>
          </a:p>
        </p:txBody>
      </p:sp>
      <p:cxnSp>
        <p:nvCxnSpPr>
          <p:cNvPr id="11" name="Прямая соединительная линия 10">
            <a:extLst>
              <a:ext uri="{FF2B5EF4-FFF2-40B4-BE49-F238E27FC236}">
                <a16:creationId xmlns:a16="http://schemas.microsoft.com/office/drawing/2014/main" id="{C66A3213-E567-4D2D-8348-AF3E46F6B0E4}"/>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45823008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9" name="Google Shape;150;p28"/>
          <p:cNvSpPr txBox="1">
            <a:spLocks/>
          </p:cNvSpPr>
          <p:nvPr/>
        </p:nvSpPr>
        <p:spPr>
          <a:xfrm>
            <a:off x="2749441" y="3965713"/>
            <a:ext cx="17976300" cy="5784573"/>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lnSpc>
                <a:spcPct val="138157"/>
              </a:lnSpc>
            </a:pPr>
            <a:r>
              <a:rPr lang="en-US" sz="3600" dirty="0" err="1">
                <a:solidFill>
                  <a:srgbClr val="0000FF"/>
                </a:solidFill>
                <a:highlight>
                  <a:srgbClr val="FFFFFF"/>
                </a:highlight>
                <a:latin typeface="Courier New"/>
                <a:ea typeface="Courier New"/>
                <a:cs typeface="Courier New"/>
                <a:sym typeface="Courier New"/>
              </a:rPr>
              <a:t>const</a:t>
            </a:r>
            <a:r>
              <a:rPr lang="en-US" sz="3600" dirty="0">
                <a:solidFill>
                  <a:srgbClr val="000000"/>
                </a:solidFill>
                <a:highlight>
                  <a:srgbClr val="FFFFFF"/>
                </a:highlight>
                <a:latin typeface="Courier New"/>
                <a:ea typeface="Courier New"/>
                <a:cs typeface="Courier New"/>
                <a:sym typeface="Courier New"/>
              </a:rPr>
              <a:t> name = </a:t>
            </a:r>
            <a:r>
              <a:rPr lang="en-US" sz="3600" dirty="0">
                <a:solidFill>
                  <a:srgbClr val="A31515"/>
                </a:solidFill>
                <a:highlight>
                  <a:srgbClr val="FFFFFF"/>
                </a:highlight>
                <a:latin typeface="Courier New"/>
                <a:ea typeface="Courier New"/>
                <a:cs typeface="Courier New"/>
                <a:sym typeface="Courier New"/>
              </a:rPr>
              <a:t>"</a:t>
            </a:r>
            <a:r>
              <a:rPr lang="en-US" sz="3600" dirty="0" err="1">
                <a:solidFill>
                  <a:srgbClr val="A31515"/>
                </a:solidFill>
                <a:highlight>
                  <a:srgbClr val="FFFFFF"/>
                </a:highlight>
                <a:latin typeface="Courier New"/>
                <a:ea typeface="Courier New"/>
                <a:cs typeface="Courier New"/>
                <a:sym typeface="Courier New"/>
              </a:rPr>
              <a:t>Ruslan</a:t>
            </a:r>
            <a:r>
              <a:rPr lang="en-US" sz="3600" dirty="0">
                <a:solidFill>
                  <a:srgbClr val="A31515"/>
                </a:solidFill>
                <a:highlight>
                  <a:srgbClr val="FFFFFF"/>
                </a:highlight>
                <a:latin typeface="Courier New"/>
                <a:ea typeface="Courier New"/>
                <a:cs typeface="Courier New"/>
                <a:sym typeface="Courier New"/>
              </a:rPr>
              <a:t>"</a:t>
            </a:r>
          </a:p>
          <a:p>
            <a:pPr lvl="0">
              <a:lnSpc>
                <a:spcPct val="138157"/>
              </a:lnSpc>
            </a:pPr>
            <a:r>
              <a:rPr lang="en-US" sz="3600" dirty="0" err="1">
                <a:solidFill>
                  <a:srgbClr val="0000FF"/>
                </a:solidFill>
                <a:highlight>
                  <a:srgbClr val="FFFFFF"/>
                </a:highlight>
                <a:latin typeface="Courier New"/>
                <a:ea typeface="Courier New"/>
                <a:cs typeface="Courier New"/>
                <a:sym typeface="Courier New"/>
              </a:rPr>
              <a:t>const</a:t>
            </a:r>
            <a:r>
              <a:rPr lang="en-US" sz="3600" dirty="0">
                <a:solidFill>
                  <a:srgbClr val="000000"/>
                </a:solidFill>
                <a:highlight>
                  <a:srgbClr val="FFFFFF"/>
                </a:highlight>
                <a:latin typeface="Courier New"/>
                <a:ea typeface="Courier New"/>
                <a:cs typeface="Courier New"/>
                <a:sym typeface="Courier New"/>
              </a:rPr>
              <a:t> cl = </a:t>
            </a:r>
            <a:r>
              <a:rPr lang="en-US" sz="3600" dirty="0">
                <a:solidFill>
                  <a:srgbClr val="A31515"/>
                </a:solidFill>
                <a:highlight>
                  <a:srgbClr val="FFFFFF"/>
                </a:highlight>
                <a:latin typeface="Courier New"/>
                <a:ea typeface="Courier New"/>
                <a:cs typeface="Courier New"/>
                <a:sym typeface="Courier New"/>
              </a:rPr>
              <a:t>"App"</a:t>
            </a:r>
          </a:p>
          <a:p>
            <a:pPr lvl="0">
              <a:lnSpc>
                <a:spcPct val="138157"/>
              </a:lnSpc>
            </a:pPr>
            <a:r>
              <a:rPr lang="en-US" sz="3600" dirty="0">
                <a:solidFill>
                  <a:srgbClr val="0000FF"/>
                </a:solidFill>
                <a:highlight>
                  <a:srgbClr val="FFFFFF"/>
                </a:highlight>
                <a:latin typeface="Courier New"/>
                <a:ea typeface="Courier New"/>
                <a:cs typeface="Courier New"/>
                <a:sym typeface="Courier New"/>
              </a:rPr>
              <a:t>function</a:t>
            </a:r>
            <a:r>
              <a:rPr lang="en-US" sz="3600" dirty="0">
                <a:solidFill>
                  <a:srgbClr val="000000"/>
                </a:solidFill>
                <a:highlight>
                  <a:srgbClr val="FFFFFF"/>
                </a:highlight>
                <a:latin typeface="Courier New"/>
                <a:ea typeface="Courier New"/>
                <a:cs typeface="Courier New"/>
                <a:sym typeface="Courier New"/>
              </a:rPr>
              <a:t> App() {</a:t>
            </a:r>
          </a:p>
          <a:p>
            <a:pPr lvl="0">
              <a:lnSpc>
                <a:spcPct val="138157"/>
              </a:lnSpc>
            </a:pPr>
            <a:r>
              <a:rPr lang="en-US" sz="3600" dirty="0">
                <a:solidFill>
                  <a:srgbClr val="000000"/>
                </a:solidFill>
                <a:highlight>
                  <a:srgbClr val="FFFFFF"/>
                </a:highlight>
                <a:latin typeface="Courier New"/>
                <a:ea typeface="Courier New"/>
                <a:cs typeface="Courier New"/>
                <a:sym typeface="Courier New"/>
              </a:rPr>
              <a:t>  </a:t>
            </a:r>
            <a:r>
              <a:rPr lang="en-US" sz="3600" dirty="0">
                <a:solidFill>
                  <a:srgbClr val="0000FF"/>
                </a:solidFill>
                <a:highlight>
                  <a:srgbClr val="FFFFFF"/>
                </a:highlight>
                <a:latin typeface="Courier New"/>
                <a:ea typeface="Courier New"/>
                <a:cs typeface="Courier New"/>
                <a:sym typeface="Courier New"/>
              </a:rPr>
              <a:t>return</a:t>
            </a:r>
            <a:r>
              <a:rPr lang="en-US" sz="3600" dirty="0">
                <a:solidFill>
                  <a:srgbClr val="000000"/>
                </a:solidFill>
                <a:highlight>
                  <a:srgbClr val="FFFFFF"/>
                </a:highlight>
                <a:latin typeface="Courier New"/>
                <a:ea typeface="Courier New"/>
                <a:cs typeface="Courier New"/>
                <a:sym typeface="Courier New"/>
              </a:rPr>
              <a:t> (</a:t>
            </a:r>
          </a:p>
          <a:p>
            <a:pPr lvl="0">
              <a:lnSpc>
                <a:spcPct val="138157"/>
              </a:lnSpc>
            </a:pPr>
            <a:r>
              <a:rPr lang="en-US" sz="3600" dirty="0">
                <a:solidFill>
                  <a:srgbClr val="000000"/>
                </a:solidFill>
                <a:highlight>
                  <a:srgbClr val="FFFFFF"/>
                </a:highlight>
                <a:latin typeface="Courier New"/>
                <a:ea typeface="Courier New"/>
                <a:cs typeface="Courier New"/>
                <a:sym typeface="Courier New"/>
              </a:rPr>
              <a:t>    </a:t>
            </a:r>
            <a:r>
              <a:rPr lang="en-US" sz="3600" dirty="0">
                <a:solidFill>
                  <a:srgbClr val="800000"/>
                </a:solidFill>
                <a:highlight>
                  <a:srgbClr val="FFFFFF"/>
                </a:highlight>
                <a:latin typeface="Courier New"/>
                <a:ea typeface="Courier New"/>
                <a:cs typeface="Courier New"/>
                <a:sym typeface="Courier New"/>
              </a:rPr>
              <a:t>&lt;h1</a:t>
            </a:r>
            <a:r>
              <a:rPr lang="en-US" sz="3600" dirty="0">
                <a:solidFill>
                  <a:srgbClr val="000000"/>
                </a:solidFill>
                <a:highlight>
                  <a:srgbClr val="FFFFFF"/>
                </a:highlight>
                <a:latin typeface="Courier New"/>
                <a:ea typeface="Courier New"/>
                <a:cs typeface="Courier New"/>
                <a:sym typeface="Courier New"/>
              </a:rPr>
              <a:t> </a:t>
            </a:r>
            <a:r>
              <a:rPr lang="en-US" sz="3600" dirty="0" err="1">
                <a:solidFill>
                  <a:srgbClr val="FF0000"/>
                </a:solidFill>
                <a:highlight>
                  <a:srgbClr val="FFFFFF"/>
                </a:highlight>
                <a:latin typeface="Courier New"/>
                <a:ea typeface="Courier New"/>
                <a:cs typeface="Courier New"/>
                <a:sym typeface="Courier New"/>
              </a:rPr>
              <a:t>className</a:t>
            </a:r>
            <a:r>
              <a:rPr lang="en-US" sz="3600" dirty="0">
                <a:solidFill>
                  <a:srgbClr val="000000"/>
                </a:solidFill>
                <a:highlight>
                  <a:srgbClr val="FFFFFF"/>
                </a:highlight>
                <a:latin typeface="Courier New"/>
                <a:ea typeface="Courier New"/>
                <a:cs typeface="Courier New"/>
                <a:sym typeface="Courier New"/>
              </a:rPr>
              <a:t>=</a:t>
            </a:r>
            <a:r>
              <a:rPr lang="en-US" sz="3600" dirty="0">
                <a:solidFill>
                  <a:srgbClr val="0000FF"/>
                </a:solidFill>
                <a:highlight>
                  <a:srgbClr val="FFFFFF"/>
                </a:highlight>
                <a:latin typeface="Courier New"/>
                <a:ea typeface="Courier New"/>
                <a:cs typeface="Courier New"/>
                <a:sym typeface="Courier New"/>
              </a:rPr>
              <a:t>{</a:t>
            </a:r>
            <a:r>
              <a:rPr lang="en-US" sz="3600" dirty="0">
                <a:solidFill>
                  <a:srgbClr val="000000"/>
                </a:solidFill>
                <a:highlight>
                  <a:srgbClr val="FFFFFF"/>
                </a:highlight>
                <a:latin typeface="Courier New"/>
                <a:ea typeface="Courier New"/>
                <a:cs typeface="Courier New"/>
                <a:sym typeface="Courier New"/>
              </a:rPr>
              <a:t>cl</a:t>
            </a:r>
            <a:r>
              <a:rPr lang="en-US" sz="3600" dirty="0">
                <a:solidFill>
                  <a:srgbClr val="0000FF"/>
                </a:solidFill>
                <a:highlight>
                  <a:srgbClr val="FFFFFF"/>
                </a:highlight>
                <a:latin typeface="Courier New"/>
                <a:ea typeface="Courier New"/>
                <a:cs typeface="Courier New"/>
                <a:sym typeface="Courier New"/>
              </a:rPr>
              <a:t>}</a:t>
            </a:r>
            <a:r>
              <a:rPr lang="en-US" sz="3600" dirty="0">
                <a:solidFill>
                  <a:srgbClr val="800000"/>
                </a:solidFill>
                <a:highlight>
                  <a:srgbClr val="FFFFFF"/>
                </a:highlight>
                <a:latin typeface="Courier New"/>
                <a:ea typeface="Courier New"/>
                <a:cs typeface="Courier New"/>
                <a:sym typeface="Courier New"/>
              </a:rPr>
              <a:t>&gt;</a:t>
            </a:r>
            <a:r>
              <a:rPr lang="en-US" sz="3600" dirty="0">
                <a:solidFill>
                  <a:srgbClr val="000000"/>
                </a:solidFill>
                <a:highlight>
                  <a:srgbClr val="FFFFFF"/>
                </a:highlight>
                <a:latin typeface="Courier New"/>
                <a:ea typeface="Courier New"/>
                <a:cs typeface="Courier New"/>
                <a:sym typeface="Courier New"/>
              </a:rPr>
              <a:t>Hello, </a:t>
            </a:r>
            <a:r>
              <a:rPr lang="en-US" sz="3600" dirty="0">
                <a:solidFill>
                  <a:srgbClr val="0000FF"/>
                </a:solidFill>
                <a:highlight>
                  <a:srgbClr val="FFFFFF"/>
                </a:highlight>
                <a:latin typeface="Courier New"/>
                <a:ea typeface="Courier New"/>
                <a:cs typeface="Courier New"/>
                <a:sym typeface="Courier New"/>
              </a:rPr>
              <a:t>{</a:t>
            </a:r>
            <a:r>
              <a:rPr lang="en-US" sz="3600" dirty="0">
                <a:solidFill>
                  <a:srgbClr val="000000"/>
                </a:solidFill>
                <a:highlight>
                  <a:srgbClr val="FFFFFF"/>
                </a:highlight>
                <a:latin typeface="Courier New"/>
                <a:ea typeface="Courier New"/>
                <a:cs typeface="Courier New"/>
                <a:sym typeface="Courier New"/>
              </a:rPr>
              <a:t>name</a:t>
            </a:r>
            <a:r>
              <a:rPr lang="en-US" sz="3600" dirty="0">
                <a:solidFill>
                  <a:srgbClr val="0000FF"/>
                </a:solidFill>
                <a:highlight>
                  <a:srgbClr val="FFFFFF"/>
                </a:highlight>
                <a:latin typeface="Courier New"/>
                <a:ea typeface="Courier New"/>
                <a:cs typeface="Courier New"/>
                <a:sym typeface="Courier New"/>
              </a:rPr>
              <a:t>}</a:t>
            </a:r>
            <a:r>
              <a:rPr lang="en-US" sz="3600" dirty="0">
                <a:solidFill>
                  <a:srgbClr val="800000"/>
                </a:solidFill>
                <a:highlight>
                  <a:srgbClr val="FFFFFF"/>
                </a:highlight>
                <a:latin typeface="Courier New"/>
                <a:ea typeface="Courier New"/>
                <a:cs typeface="Courier New"/>
                <a:sym typeface="Courier New"/>
              </a:rPr>
              <a:t>&lt;/h1&gt;</a:t>
            </a:r>
          </a:p>
          <a:p>
            <a:pPr lvl="0">
              <a:lnSpc>
                <a:spcPct val="138157"/>
              </a:lnSpc>
            </a:pPr>
            <a:r>
              <a:rPr lang="en-US" sz="3600" dirty="0">
                <a:solidFill>
                  <a:srgbClr val="000000"/>
                </a:solidFill>
                <a:highlight>
                  <a:srgbClr val="FFFFFF"/>
                </a:highlight>
                <a:latin typeface="Courier New"/>
                <a:ea typeface="Courier New"/>
                <a:cs typeface="Courier New"/>
                <a:sym typeface="Courier New"/>
              </a:rPr>
              <a:t>  );</a:t>
            </a:r>
          </a:p>
          <a:p>
            <a:pPr lvl="0">
              <a:lnSpc>
                <a:spcPct val="138157"/>
              </a:lnSpc>
            </a:pPr>
            <a:r>
              <a:rPr lang="en-US" sz="3600" dirty="0">
                <a:solidFill>
                  <a:srgbClr val="000000"/>
                </a:solidFill>
                <a:highlight>
                  <a:srgbClr val="FFFFFF"/>
                </a:highlight>
                <a:latin typeface="Courier New"/>
                <a:ea typeface="Courier New"/>
                <a:cs typeface="Courier New"/>
                <a:sym typeface="Courier New"/>
              </a:rPr>
              <a:t>}</a:t>
            </a:r>
          </a:p>
          <a:p>
            <a:pPr lvl="0">
              <a:spcAft>
                <a:spcPts val="1600"/>
              </a:spcAft>
            </a:pPr>
            <a:endParaRPr lang="en-US" sz="3600" dirty="0"/>
          </a:p>
        </p:txBody>
      </p:sp>
      <p:sp>
        <p:nvSpPr>
          <p:cNvPr id="10" name="Google Shape;143;p27"/>
          <p:cNvSpPr txBox="1">
            <a:spLocks/>
          </p:cNvSpPr>
          <p:nvPr/>
        </p:nvSpPr>
        <p:spPr>
          <a:xfrm>
            <a:off x="2749441" y="1714675"/>
            <a:ext cx="20262300" cy="1664046"/>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en-US" sz="7200" dirty="0">
                <a:solidFill>
                  <a:srgbClr val="7318F9"/>
                </a:solidFill>
              </a:rPr>
              <a:t>JSX - </a:t>
            </a:r>
            <a:r>
              <a:rPr lang="ru-RU" sz="7200" dirty="0">
                <a:solidFill>
                  <a:srgbClr val="7318F9"/>
                </a:solidFill>
              </a:rPr>
              <a:t>атрибуты</a:t>
            </a:r>
          </a:p>
        </p:txBody>
      </p:sp>
      <p:cxnSp>
        <p:nvCxnSpPr>
          <p:cNvPr id="7" name="Прямая соединительная линия 6">
            <a:extLst>
              <a:ext uri="{FF2B5EF4-FFF2-40B4-BE49-F238E27FC236}">
                <a16:creationId xmlns:a16="http://schemas.microsoft.com/office/drawing/2014/main" id="{8AE60122-5C9D-458F-8D64-FDF5519C9503}"/>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6297438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5" name="Google Shape;155;p29"/>
          <p:cNvSpPr txBox="1">
            <a:spLocks/>
          </p:cNvSpPr>
          <p:nvPr/>
        </p:nvSpPr>
        <p:spPr>
          <a:xfrm>
            <a:off x="2749441" y="2025217"/>
            <a:ext cx="16555170" cy="1242180"/>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en-US" sz="7200" dirty="0">
                <a:solidFill>
                  <a:srgbClr val="7318F9"/>
                </a:solidFill>
              </a:rPr>
              <a:t>JSX</a:t>
            </a:r>
          </a:p>
        </p:txBody>
      </p:sp>
      <p:sp>
        <p:nvSpPr>
          <p:cNvPr id="6" name="Google Shape;156;p29"/>
          <p:cNvSpPr txBox="1">
            <a:spLocks/>
          </p:cNvSpPr>
          <p:nvPr/>
        </p:nvSpPr>
        <p:spPr>
          <a:xfrm>
            <a:off x="2749441" y="4260540"/>
            <a:ext cx="19456568" cy="7784314"/>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r>
              <a:rPr lang="en-US" sz="4400" dirty="0">
                <a:solidFill>
                  <a:schemeClr val="tx1"/>
                </a:solidFill>
              </a:rPr>
              <a:t>JSX </a:t>
            </a:r>
            <a:r>
              <a:rPr lang="ru-RU" sz="4400" dirty="0">
                <a:solidFill>
                  <a:schemeClr val="tx1"/>
                </a:solidFill>
              </a:rPr>
              <a:t>после компиляции это </a:t>
            </a:r>
            <a:r>
              <a:rPr lang="en-US" sz="4400" dirty="0">
                <a:solidFill>
                  <a:schemeClr val="tx1"/>
                </a:solidFill>
              </a:rPr>
              <a:t>JS-</a:t>
            </a:r>
            <a:r>
              <a:rPr lang="ru-RU" sz="4400" dirty="0">
                <a:solidFill>
                  <a:schemeClr val="tx1"/>
                </a:solidFill>
              </a:rPr>
              <a:t>выражения, а значит можно их использовать в составе некоторых конструкций.</a:t>
            </a:r>
          </a:p>
          <a:p>
            <a:pPr lvl="0">
              <a:lnSpc>
                <a:spcPct val="138157"/>
              </a:lnSpc>
              <a:spcBef>
                <a:spcPts val="1600"/>
              </a:spcBef>
            </a:pPr>
            <a:r>
              <a:rPr lang="ru-RU" sz="4400" dirty="0">
                <a:solidFill>
                  <a:srgbClr val="000000"/>
                </a:solidFill>
                <a:highlight>
                  <a:srgbClr val="FFFFFF"/>
                </a:highlight>
                <a:latin typeface="Courier New"/>
                <a:ea typeface="Courier New"/>
                <a:cs typeface="Courier New"/>
                <a:sym typeface="Courier New"/>
              </a:rPr>
              <a:t>  </a:t>
            </a:r>
            <a:r>
              <a:rPr lang="en-US" sz="3200" dirty="0">
                <a:solidFill>
                  <a:srgbClr val="0000FF"/>
                </a:solidFill>
                <a:highlight>
                  <a:srgbClr val="FFFFFF"/>
                </a:highlight>
                <a:latin typeface="Courier New"/>
                <a:ea typeface="Courier New"/>
                <a:cs typeface="Courier New"/>
                <a:sym typeface="Courier New"/>
              </a:rPr>
              <a:t>if</a:t>
            </a:r>
            <a:r>
              <a:rPr lang="en-US" sz="3200" dirty="0">
                <a:solidFill>
                  <a:srgbClr val="000000"/>
                </a:solidFill>
                <a:highlight>
                  <a:srgbClr val="FFFFFF"/>
                </a:highlight>
                <a:latin typeface="Courier New"/>
                <a:ea typeface="Courier New"/>
                <a:cs typeface="Courier New"/>
                <a:sym typeface="Courier New"/>
              </a:rPr>
              <a:t> (</a:t>
            </a:r>
            <a:r>
              <a:rPr lang="en-US" sz="3200" dirty="0" err="1">
                <a:solidFill>
                  <a:srgbClr val="000000"/>
                </a:solidFill>
                <a:highlight>
                  <a:srgbClr val="FFFFFF"/>
                </a:highlight>
                <a:latin typeface="Courier New"/>
                <a:ea typeface="Courier New"/>
                <a:cs typeface="Courier New"/>
                <a:sym typeface="Courier New"/>
              </a:rPr>
              <a:t>firstTime</a:t>
            </a:r>
            <a:r>
              <a:rPr lang="en-US" sz="3200" dirty="0">
                <a:solidFill>
                  <a:srgbClr val="000000"/>
                </a:solidFill>
                <a:highlight>
                  <a:srgbClr val="FFFFFF"/>
                </a:highlight>
                <a:latin typeface="Courier New"/>
                <a:ea typeface="Courier New"/>
                <a:cs typeface="Courier New"/>
                <a:sym typeface="Courier New"/>
              </a:rPr>
              <a:t>)</a:t>
            </a:r>
          </a:p>
          <a:p>
            <a:pPr lvl="0">
              <a:lnSpc>
                <a:spcPct val="138157"/>
              </a:lnSpc>
            </a:pPr>
            <a:r>
              <a:rPr lang="en-US" sz="3200" dirty="0">
                <a:solidFill>
                  <a:srgbClr val="000000"/>
                </a:solidFill>
                <a:highlight>
                  <a:srgbClr val="FFFFFF"/>
                </a:highlight>
                <a:latin typeface="Courier New"/>
                <a:ea typeface="Courier New"/>
                <a:cs typeface="Courier New"/>
                <a:sym typeface="Courier New"/>
              </a:rPr>
              <a:t>  </a:t>
            </a:r>
            <a:r>
              <a:rPr lang="en-US" sz="3200" dirty="0">
                <a:solidFill>
                  <a:srgbClr val="0000FF"/>
                </a:solidFill>
                <a:highlight>
                  <a:srgbClr val="FFFFFF"/>
                </a:highlight>
                <a:latin typeface="Courier New"/>
                <a:ea typeface="Courier New"/>
                <a:cs typeface="Courier New"/>
                <a:sym typeface="Courier New"/>
              </a:rPr>
              <a:t>return</a:t>
            </a:r>
            <a:r>
              <a:rPr lang="en-US" sz="3200" dirty="0">
                <a:solidFill>
                  <a:srgbClr val="000000"/>
                </a:solidFill>
                <a:highlight>
                  <a:srgbClr val="FFFFFF"/>
                </a:highlight>
                <a:latin typeface="Courier New"/>
                <a:ea typeface="Courier New"/>
                <a:cs typeface="Courier New"/>
                <a:sym typeface="Courier New"/>
              </a:rPr>
              <a:t> (</a:t>
            </a:r>
          </a:p>
          <a:p>
            <a:pPr lvl="0">
              <a:lnSpc>
                <a:spcPct val="138157"/>
              </a:lnSpc>
            </a:pPr>
            <a:r>
              <a:rPr lang="en-US" sz="3200" dirty="0">
                <a:solidFill>
                  <a:srgbClr val="000000"/>
                </a:solidFill>
                <a:highlight>
                  <a:srgbClr val="FFFFFF"/>
                </a:highlight>
                <a:latin typeface="Courier New"/>
                <a:ea typeface="Courier New"/>
                <a:cs typeface="Courier New"/>
                <a:sym typeface="Courier New"/>
              </a:rPr>
              <a:t>     </a:t>
            </a:r>
            <a:r>
              <a:rPr lang="en-US" sz="3200" dirty="0">
                <a:solidFill>
                  <a:srgbClr val="800000"/>
                </a:solidFill>
                <a:highlight>
                  <a:srgbClr val="FFFFFF"/>
                </a:highlight>
                <a:latin typeface="Courier New"/>
                <a:ea typeface="Courier New"/>
                <a:cs typeface="Courier New"/>
                <a:sym typeface="Courier New"/>
              </a:rPr>
              <a:t>&lt;h1</a:t>
            </a:r>
            <a:r>
              <a:rPr lang="en-US" sz="3200" dirty="0">
                <a:solidFill>
                  <a:srgbClr val="000000"/>
                </a:solidFill>
                <a:highlight>
                  <a:srgbClr val="FFFFFF"/>
                </a:highlight>
                <a:latin typeface="Courier New"/>
                <a:ea typeface="Courier New"/>
                <a:cs typeface="Courier New"/>
                <a:sym typeface="Courier New"/>
              </a:rPr>
              <a:t> </a:t>
            </a:r>
            <a:r>
              <a:rPr lang="en-US" sz="3200" dirty="0" err="1">
                <a:solidFill>
                  <a:srgbClr val="FF0000"/>
                </a:solidFill>
                <a:highlight>
                  <a:srgbClr val="FFFFFF"/>
                </a:highlight>
                <a:latin typeface="Courier New"/>
                <a:ea typeface="Courier New"/>
                <a:cs typeface="Courier New"/>
                <a:sym typeface="Courier New"/>
              </a:rPr>
              <a:t>className</a:t>
            </a:r>
            <a:r>
              <a:rPr lang="en-US" sz="3200" dirty="0">
                <a:solidFill>
                  <a:srgbClr val="000000"/>
                </a:solidFill>
                <a:highlight>
                  <a:srgbClr val="FFFFFF"/>
                </a:highlight>
                <a:latin typeface="Courier New"/>
                <a:ea typeface="Courier New"/>
                <a:cs typeface="Courier New"/>
                <a:sym typeface="Courier New"/>
              </a:rPr>
              <a:t>=</a:t>
            </a:r>
            <a:r>
              <a:rPr lang="en-US" sz="3200" dirty="0">
                <a:solidFill>
                  <a:srgbClr val="0000FF"/>
                </a:solidFill>
                <a:highlight>
                  <a:srgbClr val="FFFFFF"/>
                </a:highlight>
                <a:latin typeface="Courier New"/>
                <a:ea typeface="Courier New"/>
                <a:cs typeface="Courier New"/>
                <a:sym typeface="Courier New"/>
              </a:rPr>
              <a:t>{</a:t>
            </a:r>
            <a:r>
              <a:rPr lang="en-US" sz="3200" dirty="0">
                <a:solidFill>
                  <a:srgbClr val="000000"/>
                </a:solidFill>
                <a:highlight>
                  <a:srgbClr val="FFFFFF"/>
                </a:highlight>
                <a:latin typeface="Courier New"/>
                <a:ea typeface="Courier New"/>
                <a:cs typeface="Courier New"/>
                <a:sym typeface="Courier New"/>
              </a:rPr>
              <a:t>cl</a:t>
            </a:r>
            <a:r>
              <a:rPr lang="en-US" sz="3200" dirty="0">
                <a:solidFill>
                  <a:srgbClr val="0000FF"/>
                </a:solidFill>
                <a:highlight>
                  <a:srgbClr val="FFFFFF"/>
                </a:highlight>
                <a:latin typeface="Courier New"/>
                <a:ea typeface="Courier New"/>
                <a:cs typeface="Courier New"/>
                <a:sym typeface="Courier New"/>
              </a:rPr>
              <a:t>}</a:t>
            </a:r>
            <a:r>
              <a:rPr lang="en-US" sz="3200" dirty="0">
                <a:solidFill>
                  <a:srgbClr val="800000"/>
                </a:solidFill>
                <a:highlight>
                  <a:srgbClr val="FFFFFF"/>
                </a:highlight>
                <a:latin typeface="Courier New"/>
                <a:ea typeface="Courier New"/>
                <a:cs typeface="Courier New"/>
                <a:sym typeface="Courier New"/>
              </a:rPr>
              <a:t>&gt;</a:t>
            </a:r>
            <a:r>
              <a:rPr lang="en-US" sz="3200" dirty="0">
                <a:solidFill>
                  <a:srgbClr val="000000"/>
                </a:solidFill>
                <a:highlight>
                  <a:srgbClr val="FFFFFF"/>
                </a:highlight>
                <a:latin typeface="Courier New"/>
                <a:ea typeface="Courier New"/>
                <a:cs typeface="Courier New"/>
                <a:sym typeface="Courier New"/>
              </a:rPr>
              <a:t>Hello, </a:t>
            </a:r>
            <a:r>
              <a:rPr lang="en-US" sz="3200" dirty="0">
                <a:solidFill>
                  <a:srgbClr val="0000FF"/>
                </a:solidFill>
                <a:highlight>
                  <a:srgbClr val="FFFFFF"/>
                </a:highlight>
                <a:latin typeface="Courier New"/>
                <a:ea typeface="Courier New"/>
                <a:cs typeface="Courier New"/>
                <a:sym typeface="Courier New"/>
              </a:rPr>
              <a:t>{</a:t>
            </a:r>
            <a:r>
              <a:rPr lang="en-US" sz="3200" dirty="0">
                <a:solidFill>
                  <a:srgbClr val="000000"/>
                </a:solidFill>
                <a:highlight>
                  <a:srgbClr val="FFFFFF"/>
                </a:highlight>
                <a:latin typeface="Courier New"/>
                <a:ea typeface="Courier New"/>
                <a:cs typeface="Courier New"/>
                <a:sym typeface="Courier New"/>
              </a:rPr>
              <a:t>name</a:t>
            </a:r>
            <a:r>
              <a:rPr lang="en-US" sz="3200" dirty="0">
                <a:solidFill>
                  <a:srgbClr val="0000FF"/>
                </a:solidFill>
                <a:highlight>
                  <a:srgbClr val="FFFFFF"/>
                </a:highlight>
                <a:latin typeface="Courier New"/>
                <a:ea typeface="Courier New"/>
                <a:cs typeface="Courier New"/>
                <a:sym typeface="Courier New"/>
              </a:rPr>
              <a:t>}</a:t>
            </a:r>
            <a:r>
              <a:rPr lang="en-US" sz="3200" dirty="0">
                <a:solidFill>
                  <a:srgbClr val="800000"/>
                </a:solidFill>
                <a:highlight>
                  <a:srgbClr val="FFFFFF"/>
                </a:highlight>
                <a:latin typeface="Courier New"/>
                <a:ea typeface="Courier New"/>
                <a:cs typeface="Courier New"/>
                <a:sym typeface="Courier New"/>
              </a:rPr>
              <a:t>&lt;/h1&gt;</a:t>
            </a:r>
          </a:p>
          <a:p>
            <a:pPr lvl="0">
              <a:lnSpc>
                <a:spcPct val="138157"/>
              </a:lnSpc>
            </a:pPr>
            <a:r>
              <a:rPr lang="en-US" sz="3200" dirty="0">
                <a:solidFill>
                  <a:srgbClr val="000000"/>
                </a:solidFill>
                <a:highlight>
                  <a:srgbClr val="FFFFFF"/>
                </a:highlight>
                <a:latin typeface="Courier New"/>
                <a:ea typeface="Courier New"/>
                <a:cs typeface="Courier New"/>
                <a:sym typeface="Courier New"/>
              </a:rPr>
              <a:t>  );</a:t>
            </a:r>
          </a:p>
          <a:p>
            <a:pPr lvl="0">
              <a:lnSpc>
                <a:spcPct val="138157"/>
              </a:lnSpc>
            </a:pPr>
            <a:r>
              <a:rPr lang="en-US" sz="3200" dirty="0">
                <a:solidFill>
                  <a:srgbClr val="000000"/>
                </a:solidFill>
                <a:highlight>
                  <a:srgbClr val="FFFFFF"/>
                </a:highlight>
                <a:latin typeface="Courier New"/>
                <a:ea typeface="Courier New"/>
                <a:cs typeface="Courier New"/>
                <a:sym typeface="Courier New"/>
              </a:rPr>
              <a:t>  </a:t>
            </a:r>
            <a:r>
              <a:rPr lang="en-US" sz="3200" dirty="0">
                <a:solidFill>
                  <a:srgbClr val="0000FF"/>
                </a:solidFill>
                <a:highlight>
                  <a:srgbClr val="FFFFFF"/>
                </a:highlight>
                <a:latin typeface="Courier New"/>
                <a:ea typeface="Courier New"/>
                <a:cs typeface="Courier New"/>
                <a:sym typeface="Courier New"/>
              </a:rPr>
              <a:t>else</a:t>
            </a:r>
            <a:r>
              <a:rPr lang="en-US" sz="3200" dirty="0">
                <a:solidFill>
                  <a:srgbClr val="000000"/>
                </a:solidFill>
                <a:highlight>
                  <a:srgbClr val="FFFFFF"/>
                </a:highlight>
                <a:latin typeface="Courier New"/>
                <a:ea typeface="Courier New"/>
                <a:cs typeface="Courier New"/>
                <a:sym typeface="Courier New"/>
              </a:rPr>
              <a:t> </a:t>
            </a:r>
            <a:r>
              <a:rPr lang="en-US" sz="3200" dirty="0">
                <a:solidFill>
                  <a:srgbClr val="0000FF"/>
                </a:solidFill>
                <a:highlight>
                  <a:srgbClr val="FFFFFF"/>
                </a:highlight>
                <a:latin typeface="Courier New"/>
                <a:ea typeface="Courier New"/>
                <a:cs typeface="Courier New"/>
                <a:sym typeface="Courier New"/>
              </a:rPr>
              <a:t>return</a:t>
            </a:r>
            <a:r>
              <a:rPr lang="en-US" sz="3200" dirty="0">
                <a:solidFill>
                  <a:srgbClr val="000000"/>
                </a:solidFill>
                <a:highlight>
                  <a:srgbClr val="FFFFFF"/>
                </a:highlight>
                <a:latin typeface="Courier New"/>
                <a:ea typeface="Courier New"/>
                <a:cs typeface="Courier New"/>
                <a:sym typeface="Courier New"/>
              </a:rPr>
              <a:t> (</a:t>
            </a:r>
          </a:p>
          <a:p>
            <a:pPr lvl="0">
              <a:lnSpc>
                <a:spcPct val="138157"/>
              </a:lnSpc>
            </a:pPr>
            <a:r>
              <a:rPr lang="en-US" sz="3200" dirty="0">
                <a:solidFill>
                  <a:srgbClr val="000000"/>
                </a:solidFill>
                <a:highlight>
                  <a:srgbClr val="FFFFFF"/>
                </a:highlight>
                <a:latin typeface="Courier New"/>
                <a:ea typeface="Courier New"/>
                <a:cs typeface="Courier New"/>
                <a:sym typeface="Courier New"/>
              </a:rPr>
              <a:t>    </a:t>
            </a:r>
            <a:r>
              <a:rPr lang="en-US" sz="3200" dirty="0">
                <a:solidFill>
                  <a:srgbClr val="800000"/>
                </a:solidFill>
                <a:highlight>
                  <a:srgbClr val="FFFFFF"/>
                </a:highlight>
                <a:latin typeface="Courier New"/>
                <a:ea typeface="Courier New"/>
                <a:cs typeface="Courier New"/>
                <a:sym typeface="Courier New"/>
              </a:rPr>
              <a:t>&lt;h1</a:t>
            </a:r>
            <a:r>
              <a:rPr lang="en-US" sz="3200" dirty="0">
                <a:solidFill>
                  <a:srgbClr val="000000"/>
                </a:solidFill>
                <a:highlight>
                  <a:srgbClr val="FFFFFF"/>
                </a:highlight>
                <a:latin typeface="Courier New"/>
                <a:ea typeface="Courier New"/>
                <a:cs typeface="Courier New"/>
                <a:sym typeface="Courier New"/>
              </a:rPr>
              <a:t> </a:t>
            </a:r>
            <a:r>
              <a:rPr lang="en-US" sz="3200" dirty="0" err="1">
                <a:solidFill>
                  <a:srgbClr val="FF0000"/>
                </a:solidFill>
                <a:highlight>
                  <a:srgbClr val="FFFFFF"/>
                </a:highlight>
                <a:latin typeface="Courier New"/>
                <a:ea typeface="Courier New"/>
                <a:cs typeface="Courier New"/>
                <a:sym typeface="Courier New"/>
              </a:rPr>
              <a:t>className</a:t>
            </a:r>
            <a:r>
              <a:rPr lang="en-US" sz="3200" dirty="0">
                <a:solidFill>
                  <a:srgbClr val="000000"/>
                </a:solidFill>
                <a:highlight>
                  <a:srgbClr val="FFFFFF"/>
                </a:highlight>
                <a:latin typeface="Courier New"/>
                <a:ea typeface="Courier New"/>
                <a:cs typeface="Courier New"/>
                <a:sym typeface="Courier New"/>
              </a:rPr>
              <a:t>=</a:t>
            </a:r>
            <a:r>
              <a:rPr lang="en-US" sz="3200" dirty="0">
                <a:solidFill>
                  <a:srgbClr val="0000FF"/>
                </a:solidFill>
                <a:highlight>
                  <a:srgbClr val="FFFFFF"/>
                </a:highlight>
                <a:latin typeface="Courier New"/>
                <a:ea typeface="Courier New"/>
                <a:cs typeface="Courier New"/>
                <a:sym typeface="Courier New"/>
              </a:rPr>
              <a:t>{</a:t>
            </a:r>
            <a:r>
              <a:rPr lang="en-US" sz="3200" dirty="0">
                <a:solidFill>
                  <a:srgbClr val="000000"/>
                </a:solidFill>
                <a:highlight>
                  <a:srgbClr val="FFFFFF"/>
                </a:highlight>
                <a:latin typeface="Courier New"/>
                <a:ea typeface="Courier New"/>
                <a:cs typeface="Courier New"/>
                <a:sym typeface="Courier New"/>
              </a:rPr>
              <a:t>cl</a:t>
            </a:r>
            <a:r>
              <a:rPr lang="en-US" sz="3200" dirty="0">
                <a:solidFill>
                  <a:srgbClr val="0000FF"/>
                </a:solidFill>
                <a:highlight>
                  <a:srgbClr val="FFFFFF"/>
                </a:highlight>
                <a:latin typeface="Courier New"/>
                <a:ea typeface="Courier New"/>
                <a:cs typeface="Courier New"/>
                <a:sym typeface="Courier New"/>
              </a:rPr>
              <a:t>}</a:t>
            </a:r>
            <a:r>
              <a:rPr lang="en-US" sz="3200" dirty="0">
                <a:solidFill>
                  <a:srgbClr val="800000"/>
                </a:solidFill>
                <a:highlight>
                  <a:srgbClr val="FFFFFF"/>
                </a:highlight>
                <a:latin typeface="Courier New"/>
                <a:ea typeface="Courier New"/>
                <a:cs typeface="Courier New"/>
                <a:sym typeface="Courier New"/>
              </a:rPr>
              <a:t>&gt;</a:t>
            </a:r>
            <a:r>
              <a:rPr lang="en-US" sz="3200" dirty="0">
                <a:solidFill>
                  <a:srgbClr val="000000"/>
                </a:solidFill>
                <a:highlight>
                  <a:srgbClr val="FFFFFF"/>
                </a:highlight>
                <a:latin typeface="Courier New"/>
                <a:ea typeface="Courier New"/>
                <a:cs typeface="Courier New"/>
                <a:sym typeface="Courier New"/>
              </a:rPr>
              <a:t>Hello again, </a:t>
            </a:r>
            <a:r>
              <a:rPr lang="en-US" sz="3200" dirty="0">
                <a:solidFill>
                  <a:srgbClr val="0000FF"/>
                </a:solidFill>
                <a:highlight>
                  <a:srgbClr val="FFFFFF"/>
                </a:highlight>
                <a:latin typeface="Courier New"/>
                <a:ea typeface="Courier New"/>
                <a:cs typeface="Courier New"/>
                <a:sym typeface="Courier New"/>
              </a:rPr>
              <a:t>{</a:t>
            </a:r>
            <a:r>
              <a:rPr lang="en-US" sz="3200" dirty="0">
                <a:solidFill>
                  <a:srgbClr val="000000"/>
                </a:solidFill>
                <a:highlight>
                  <a:srgbClr val="FFFFFF"/>
                </a:highlight>
                <a:latin typeface="Courier New"/>
                <a:ea typeface="Courier New"/>
                <a:cs typeface="Courier New"/>
                <a:sym typeface="Courier New"/>
              </a:rPr>
              <a:t>name</a:t>
            </a:r>
            <a:r>
              <a:rPr lang="en-US" sz="3200" dirty="0">
                <a:solidFill>
                  <a:srgbClr val="0000FF"/>
                </a:solidFill>
                <a:highlight>
                  <a:srgbClr val="FFFFFF"/>
                </a:highlight>
                <a:latin typeface="Courier New"/>
                <a:ea typeface="Courier New"/>
                <a:cs typeface="Courier New"/>
                <a:sym typeface="Courier New"/>
              </a:rPr>
              <a:t>}</a:t>
            </a:r>
            <a:r>
              <a:rPr lang="en-US" sz="3200" dirty="0">
                <a:solidFill>
                  <a:srgbClr val="800000"/>
                </a:solidFill>
                <a:highlight>
                  <a:srgbClr val="FFFFFF"/>
                </a:highlight>
                <a:latin typeface="Courier New"/>
                <a:ea typeface="Courier New"/>
                <a:cs typeface="Courier New"/>
                <a:sym typeface="Courier New"/>
              </a:rPr>
              <a:t>&lt;/h1&gt;</a:t>
            </a:r>
          </a:p>
          <a:p>
            <a:pPr lvl="0">
              <a:lnSpc>
                <a:spcPct val="138157"/>
              </a:lnSpc>
            </a:pPr>
            <a:r>
              <a:rPr lang="en-US" sz="3200" dirty="0">
                <a:solidFill>
                  <a:srgbClr val="000000"/>
                </a:solidFill>
                <a:highlight>
                  <a:srgbClr val="FFFFFF"/>
                </a:highlight>
                <a:latin typeface="Courier New"/>
                <a:ea typeface="Courier New"/>
                <a:cs typeface="Courier New"/>
                <a:sym typeface="Courier New"/>
              </a:rPr>
              <a:t>  )</a:t>
            </a:r>
          </a:p>
          <a:p>
            <a:pPr lvl="0">
              <a:spcAft>
                <a:spcPts val="1600"/>
              </a:spcAft>
            </a:pPr>
            <a:endParaRPr lang="en-US" sz="2400" dirty="0"/>
          </a:p>
        </p:txBody>
      </p:sp>
      <p:cxnSp>
        <p:nvCxnSpPr>
          <p:cNvPr id="9" name="Прямая соединительная линия 8">
            <a:extLst>
              <a:ext uri="{FF2B5EF4-FFF2-40B4-BE49-F238E27FC236}">
                <a16:creationId xmlns:a16="http://schemas.microsoft.com/office/drawing/2014/main" id="{CE0FB554-3B03-4D33-BCDE-CBBE773A164C}"/>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97007894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5" name="Google Shape;155;p29"/>
          <p:cNvSpPr txBox="1">
            <a:spLocks/>
          </p:cNvSpPr>
          <p:nvPr/>
        </p:nvSpPr>
        <p:spPr>
          <a:xfrm>
            <a:off x="2749441" y="2025217"/>
            <a:ext cx="16555170" cy="1242180"/>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en-US" sz="7200" dirty="0">
                <a:solidFill>
                  <a:srgbClr val="7318F9"/>
                </a:solidFill>
              </a:rPr>
              <a:t>JSX</a:t>
            </a:r>
          </a:p>
        </p:txBody>
      </p:sp>
      <p:sp>
        <p:nvSpPr>
          <p:cNvPr id="6" name="Google Shape;156;p29"/>
          <p:cNvSpPr txBox="1">
            <a:spLocks/>
          </p:cNvSpPr>
          <p:nvPr/>
        </p:nvSpPr>
        <p:spPr>
          <a:xfrm>
            <a:off x="2749441" y="4232859"/>
            <a:ext cx="19456568" cy="7457919"/>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r>
              <a:rPr lang="ru-RU" sz="4400" dirty="0">
                <a:solidFill>
                  <a:schemeClr val="tx1"/>
                </a:solidFill>
              </a:rPr>
              <a:t>А на самом деле </a:t>
            </a:r>
            <a:r>
              <a:rPr lang="en-US" sz="4400" dirty="0">
                <a:solidFill>
                  <a:schemeClr val="tx1"/>
                </a:solidFill>
              </a:rPr>
              <a:t>JSX - </a:t>
            </a:r>
            <a:r>
              <a:rPr lang="ru-RU" sz="4400" dirty="0">
                <a:solidFill>
                  <a:schemeClr val="tx1"/>
                </a:solidFill>
              </a:rPr>
              <a:t>это объекты. </a:t>
            </a:r>
          </a:p>
          <a:p>
            <a:pPr lvl="0"/>
            <a:r>
              <a:rPr lang="ru-RU" sz="4400" dirty="0">
                <a:solidFill>
                  <a:schemeClr val="tx1"/>
                </a:solidFill>
              </a:rPr>
              <a:t>Следующие две записи эквивалентны:</a:t>
            </a:r>
          </a:p>
          <a:p>
            <a:pPr lvl="0">
              <a:lnSpc>
                <a:spcPct val="138157"/>
              </a:lnSpc>
              <a:spcBef>
                <a:spcPts val="1600"/>
              </a:spcBef>
            </a:pPr>
            <a:r>
              <a:rPr lang="en-US" sz="4000" dirty="0" err="1">
                <a:solidFill>
                  <a:srgbClr val="0000FF"/>
                </a:solidFill>
                <a:highlight>
                  <a:srgbClr val="FFFFFF"/>
                </a:highlight>
                <a:latin typeface="Courier New"/>
                <a:ea typeface="Courier New"/>
                <a:cs typeface="Courier New"/>
                <a:sym typeface="Courier New"/>
              </a:rPr>
              <a:t>const</a:t>
            </a:r>
            <a:r>
              <a:rPr lang="en-US" sz="4000" dirty="0">
                <a:solidFill>
                  <a:srgbClr val="000000"/>
                </a:solidFill>
                <a:highlight>
                  <a:srgbClr val="FFFFFF"/>
                </a:highlight>
                <a:latin typeface="Courier New"/>
                <a:ea typeface="Courier New"/>
                <a:cs typeface="Courier New"/>
                <a:sym typeface="Courier New"/>
              </a:rPr>
              <a:t> element = (</a:t>
            </a:r>
          </a:p>
          <a:p>
            <a:pPr lvl="0">
              <a:lnSpc>
                <a:spcPct val="138157"/>
              </a:lnSpc>
            </a:pPr>
            <a:r>
              <a:rPr lang="en-US" sz="4000" dirty="0">
                <a:solidFill>
                  <a:srgbClr val="000000"/>
                </a:solidFill>
                <a:highlight>
                  <a:srgbClr val="FFFFFF"/>
                </a:highlight>
                <a:latin typeface="Courier New"/>
                <a:ea typeface="Courier New"/>
                <a:cs typeface="Courier New"/>
                <a:sym typeface="Courier New"/>
              </a:rPr>
              <a:t>  </a:t>
            </a:r>
            <a:r>
              <a:rPr lang="en-US" sz="4000" dirty="0">
                <a:solidFill>
                  <a:srgbClr val="800000"/>
                </a:solidFill>
                <a:highlight>
                  <a:srgbClr val="FFFFFF"/>
                </a:highlight>
                <a:latin typeface="Courier New"/>
                <a:ea typeface="Courier New"/>
                <a:cs typeface="Courier New"/>
                <a:sym typeface="Courier New"/>
              </a:rPr>
              <a:t>&lt;h1</a:t>
            </a:r>
            <a:r>
              <a:rPr lang="en-US" sz="4000" dirty="0">
                <a:solidFill>
                  <a:srgbClr val="000000"/>
                </a:solidFill>
                <a:highlight>
                  <a:srgbClr val="FFFFFF"/>
                </a:highlight>
                <a:latin typeface="Courier New"/>
                <a:ea typeface="Courier New"/>
                <a:cs typeface="Courier New"/>
                <a:sym typeface="Courier New"/>
              </a:rPr>
              <a:t> </a:t>
            </a:r>
            <a:r>
              <a:rPr lang="en-US" sz="4000" dirty="0" err="1">
                <a:solidFill>
                  <a:srgbClr val="FF0000"/>
                </a:solidFill>
                <a:highlight>
                  <a:srgbClr val="FFFFFF"/>
                </a:highlight>
                <a:latin typeface="Courier New"/>
                <a:ea typeface="Courier New"/>
                <a:cs typeface="Courier New"/>
                <a:sym typeface="Courier New"/>
              </a:rPr>
              <a:t>className</a:t>
            </a:r>
            <a:r>
              <a:rPr lang="en-US" sz="4000" dirty="0">
                <a:solidFill>
                  <a:srgbClr val="000000"/>
                </a:solidFill>
                <a:highlight>
                  <a:srgbClr val="FFFFFF"/>
                </a:highlight>
                <a:latin typeface="Courier New"/>
                <a:ea typeface="Courier New"/>
                <a:cs typeface="Courier New"/>
                <a:sym typeface="Courier New"/>
              </a:rPr>
              <a:t>=</a:t>
            </a:r>
            <a:r>
              <a:rPr lang="en-US" sz="4000" dirty="0">
                <a:solidFill>
                  <a:srgbClr val="0000FF"/>
                </a:solidFill>
                <a:highlight>
                  <a:srgbClr val="FFFFFF"/>
                </a:highlight>
                <a:latin typeface="Courier New"/>
                <a:ea typeface="Courier New"/>
                <a:cs typeface="Courier New"/>
                <a:sym typeface="Courier New"/>
              </a:rPr>
              <a:t>{</a:t>
            </a:r>
            <a:r>
              <a:rPr lang="en-US" sz="4000" dirty="0">
                <a:solidFill>
                  <a:srgbClr val="000000"/>
                </a:solidFill>
                <a:highlight>
                  <a:srgbClr val="FFFFFF"/>
                </a:highlight>
                <a:latin typeface="Courier New"/>
                <a:ea typeface="Courier New"/>
                <a:cs typeface="Courier New"/>
                <a:sym typeface="Courier New"/>
              </a:rPr>
              <a:t>cl</a:t>
            </a:r>
            <a:r>
              <a:rPr lang="en-US" sz="4000" dirty="0">
                <a:solidFill>
                  <a:srgbClr val="0000FF"/>
                </a:solidFill>
                <a:highlight>
                  <a:srgbClr val="FFFFFF"/>
                </a:highlight>
                <a:latin typeface="Courier New"/>
                <a:ea typeface="Courier New"/>
                <a:cs typeface="Courier New"/>
                <a:sym typeface="Courier New"/>
              </a:rPr>
              <a:t>}</a:t>
            </a:r>
            <a:r>
              <a:rPr lang="en-US" sz="4000" dirty="0">
                <a:solidFill>
                  <a:srgbClr val="800000"/>
                </a:solidFill>
                <a:highlight>
                  <a:srgbClr val="FFFFFF"/>
                </a:highlight>
                <a:latin typeface="Courier New"/>
                <a:ea typeface="Courier New"/>
                <a:cs typeface="Courier New"/>
                <a:sym typeface="Courier New"/>
              </a:rPr>
              <a:t>&gt;</a:t>
            </a:r>
            <a:r>
              <a:rPr lang="en-US" sz="4000" dirty="0">
                <a:solidFill>
                  <a:srgbClr val="000000"/>
                </a:solidFill>
                <a:highlight>
                  <a:srgbClr val="FFFFFF"/>
                </a:highlight>
                <a:latin typeface="Courier New"/>
                <a:ea typeface="Courier New"/>
                <a:cs typeface="Courier New"/>
                <a:sym typeface="Courier New"/>
              </a:rPr>
              <a:t> Hello, </a:t>
            </a:r>
            <a:r>
              <a:rPr lang="en-US" sz="4000" dirty="0">
                <a:solidFill>
                  <a:srgbClr val="0000FF"/>
                </a:solidFill>
                <a:highlight>
                  <a:srgbClr val="FFFFFF"/>
                </a:highlight>
                <a:latin typeface="Courier New"/>
                <a:ea typeface="Courier New"/>
                <a:cs typeface="Courier New"/>
                <a:sym typeface="Courier New"/>
              </a:rPr>
              <a:t>{</a:t>
            </a:r>
            <a:r>
              <a:rPr lang="en-US" sz="4000" dirty="0">
                <a:solidFill>
                  <a:srgbClr val="000000"/>
                </a:solidFill>
                <a:highlight>
                  <a:srgbClr val="FFFFFF"/>
                </a:highlight>
                <a:latin typeface="Courier New"/>
                <a:ea typeface="Courier New"/>
                <a:cs typeface="Courier New"/>
                <a:sym typeface="Courier New"/>
              </a:rPr>
              <a:t>name</a:t>
            </a:r>
            <a:r>
              <a:rPr lang="en-US" sz="4000" dirty="0">
                <a:solidFill>
                  <a:srgbClr val="0000FF"/>
                </a:solidFill>
                <a:highlight>
                  <a:srgbClr val="FFFFFF"/>
                </a:highlight>
                <a:latin typeface="Courier New"/>
                <a:ea typeface="Courier New"/>
                <a:cs typeface="Courier New"/>
                <a:sym typeface="Courier New"/>
              </a:rPr>
              <a:t>}</a:t>
            </a:r>
            <a:r>
              <a:rPr lang="en-US" sz="4000" dirty="0">
                <a:solidFill>
                  <a:srgbClr val="000000"/>
                </a:solidFill>
                <a:highlight>
                  <a:srgbClr val="FFFFFF"/>
                </a:highlight>
                <a:latin typeface="Courier New"/>
                <a:ea typeface="Courier New"/>
                <a:cs typeface="Courier New"/>
                <a:sym typeface="Courier New"/>
              </a:rPr>
              <a:t> </a:t>
            </a:r>
            <a:r>
              <a:rPr lang="en-US" sz="4000" dirty="0">
                <a:solidFill>
                  <a:srgbClr val="800000"/>
                </a:solidFill>
                <a:highlight>
                  <a:srgbClr val="FFFFFF"/>
                </a:highlight>
                <a:latin typeface="Courier New"/>
                <a:ea typeface="Courier New"/>
                <a:cs typeface="Courier New"/>
                <a:sym typeface="Courier New"/>
              </a:rPr>
              <a:t>&lt;/h1&gt;</a:t>
            </a:r>
          </a:p>
          <a:p>
            <a:pPr lvl="0">
              <a:lnSpc>
                <a:spcPct val="138157"/>
              </a:lnSpc>
            </a:pPr>
            <a:r>
              <a:rPr lang="en-US" sz="4000" dirty="0">
                <a:solidFill>
                  <a:srgbClr val="000000"/>
                </a:solidFill>
                <a:highlight>
                  <a:srgbClr val="FFFFFF"/>
                </a:highlight>
                <a:latin typeface="Courier New"/>
                <a:ea typeface="Courier New"/>
                <a:cs typeface="Courier New"/>
                <a:sym typeface="Courier New"/>
              </a:rPr>
              <a:t>)</a:t>
            </a:r>
          </a:p>
          <a:p>
            <a:pPr lvl="0">
              <a:lnSpc>
                <a:spcPct val="138157"/>
              </a:lnSpc>
            </a:pPr>
            <a:r>
              <a:rPr lang="en-US" sz="4000" dirty="0" err="1">
                <a:solidFill>
                  <a:srgbClr val="0000FF"/>
                </a:solidFill>
                <a:highlight>
                  <a:srgbClr val="FFFFFF"/>
                </a:highlight>
                <a:latin typeface="Courier New"/>
                <a:ea typeface="Courier New"/>
                <a:cs typeface="Courier New"/>
                <a:sym typeface="Courier New"/>
              </a:rPr>
              <a:t>const</a:t>
            </a:r>
            <a:r>
              <a:rPr lang="en-US" sz="4000" dirty="0">
                <a:solidFill>
                  <a:srgbClr val="000000"/>
                </a:solidFill>
                <a:highlight>
                  <a:srgbClr val="FFFFFF"/>
                </a:highlight>
                <a:latin typeface="Courier New"/>
                <a:ea typeface="Courier New"/>
                <a:cs typeface="Courier New"/>
                <a:sym typeface="Courier New"/>
              </a:rPr>
              <a:t> element2 = </a:t>
            </a:r>
            <a:r>
              <a:rPr lang="en-US" sz="4000" dirty="0" err="1">
                <a:solidFill>
                  <a:srgbClr val="000000"/>
                </a:solidFill>
                <a:highlight>
                  <a:srgbClr val="FFFFFF"/>
                </a:highlight>
                <a:latin typeface="Courier New"/>
                <a:ea typeface="Courier New"/>
                <a:cs typeface="Courier New"/>
                <a:sym typeface="Courier New"/>
              </a:rPr>
              <a:t>React.createElement</a:t>
            </a:r>
            <a:r>
              <a:rPr lang="en-US" sz="4000" dirty="0">
                <a:solidFill>
                  <a:srgbClr val="000000"/>
                </a:solidFill>
                <a:highlight>
                  <a:srgbClr val="FFFFFF"/>
                </a:highlight>
                <a:latin typeface="Courier New"/>
                <a:ea typeface="Courier New"/>
                <a:cs typeface="Courier New"/>
                <a:sym typeface="Courier New"/>
              </a:rPr>
              <a:t>(</a:t>
            </a:r>
            <a:r>
              <a:rPr lang="en-US" sz="4000" dirty="0">
                <a:solidFill>
                  <a:srgbClr val="A31515"/>
                </a:solidFill>
                <a:highlight>
                  <a:srgbClr val="FFFFFF"/>
                </a:highlight>
                <a:latin typeface="Courier New"/>
                <a:ea typeface="Courier New"/>
                <a:cs typeface="Courier New"/>
                <a:sym typeface="Courier New"/>
              </a:rPr>
              <a:t>"h1"</a:t>
            </a:r>
            <a:r>
              <a:rPr lang="en-US" sz="4000" dirty="0">
                <a:solidFill>
                  <a:srgbClr val="000000"/>
                </a:solidFill>
                <a:highlight>
                  <a:srgbClr val="FFFFFF"/>
                </a:highlight>
                <a:latin typeface="Courier New"/>
                <a:ea typeface="Courier New"/>
                <a:cs typeface="Courier New"/>
                <a:sym typeface="Courier New"/>
              </a:rPr>
              <a:t>, {</a:t>
            </a:r>
            <a:r>
              <a:rPr lang="en-US" sz="4000" dirty="0" err="1">
                <a:solidFill>
                  <a:srgbClr val="000000"/>
                </a:solidFill>
                <a:highlight>
                  <a:srgbClr val="FFFFFF"/>
                </a:highlight>
                <a:latin typeface="Courier New"/>
                <a:ea typeface="Courier New"/>
                <a:cs typeface="Courier New"/>
                <a:sym typeface="Courier New"/>
              </a:rPr>
              <a:t>className</a:t>
            </a:r>
            <a:r>
              <a:rPr lang="en-US" sz="4000" dirty="0">
                <a:solidFill>
                  <a:srgbClr val="000000"/>
                </a:solidFill>
                <a:highlight>
                  <a:srgbClr val="FFFFFF"/>
                </a:highlight>
                <a:latin typeface="Courier New"/>
                <a:ea typeface="Courier New"/>
                <a:cs typeface="Courier New"/>
                <a:sym typeface="Courier New"/>
              </a:rPr>
              <a:t>: cl}, </a:t>
            </a:r>
            <a:r>
              <a:rPr lang="en-US" sz="4000" dirty="0">
                <a:solidFill>
                  <a:srgbClr val="A31515"/>
                </a:solidFill>
                <a:highlight>
                  <a:srgbClr val="FFFFFF"/>
                </a:highlight>
                <a:latin typeface="Courier New"/>
                <a:ea typeface="Courier New"/>
                <a:cs typeface="Courier New"/>
                <a:sym typeface="Courier New"/>
              </a:rPr>
              <a:t>`Hello, </a:t>
            </a:r>
            <a:r>
              <a:rPr lang="en-US" sz="4000" dirty="0">
                <a:solidFill>
                  <a:srgbClr val="0000FF"/>
                </a:solidFill>
                <a:highlight>
                  <a:srgbClr val="FFFFFF"/>
                </a:highlight>
                <a:latin typeface="Courier New"/>
                <a:ea typeface="Courier New"/>
                <a:cs typeface="Courier New"/>
                <a:sym typeface="Courier New"/>
              </a:rPr>
              <a:t>${</a:t>
            </a:r>
            <a:r>
              <a:rPr lang="en-US" sz="4000" dirty="0">
                <a:solidFill>
                  <a:srgbClr val="000000"/>
                </a:solidFill>
                <a:highlight>
                  <a:srgbClr val="FFFFFF"/>
                </a:highlight>
                <a:latin typeface="Courier New"/>
                <a:ea typeface="Courier New"/>
                <a:cs typeface="Courier New"/>
                <a:sym typeface="Courier New"/>
              </a:rPr>
              <a:t>name</a:t>
            </a:r>
            <a:r>
              <a:rPr lang="en-US" sz="4000" dirty="0">
                <a:solidFill>
                  <a:srgbClr val="0000FF"/>
                </a:solidFill>
                <a:highlight>
                  <a:srgbClr val="FFFFFF"/>
                </a:highlight>
                <a:latin typeface="Courier New"/>
                <a:ea typeface="Courier New"/>
                <a:cs typeface="Courier New"/>
                <a:sym typeface="Courier New"/>
              </a:rPr>
              <a:t>}</a:t>
            </a:r>
            <a:r>
              <a:rPr lang="en-US" sz="4000" dirty="0">
                <a:solidFill>
                  <a:srgbClr val="A31515"/>
                </a:solidFill>
                <a:highlight>
                  <a:srgbClr val="FFFFFF"/>
                </a:highlight>
                <a:latin typeface="Courier New"/>
                <a:ea typeface="Courier New"/>
                <a:cs typeface="Courier New"/>
                <a:sym typeface="Courier New"/>
              </a:rPr>
              <a:t>`</a:t>
            </a:r>
            <a:r>
              <a:rPr lang="en-US" sz="4000" dirty="0">
                <a:solidFill>
                  <a:srgbClr val="000000"/>
                </a:solidFill>
                <a:highlight>
                  <a:srgbClr val="FFFFFF"/>
                </a:highlight>
                <a:latin typeface="Courier New"/>
                <a:ea typeface="Courier New"/>
                <a:cs typeface="Courier New"/>
                <a:sym typeface="Courier New"/>
              </a:rPr>
              <a:t>)</a:t>
            </a:r>
          </a:p>
          <a:p>
            <a:pPr lvl="0">
              <a:spcAft>
                <a:spcPts val="1600"/>
              </a:spcAft>
            </a:pPr>
            <a:endParaRPr lang="en-US" sz="3200" dirty="0"/>
          </a:p>
        </p:txBody>
      </p:sp>
      <p:cxnSp>
        <p:nvCxnSpPr>
          <p:cNvPr id="9" name="Прямая соединительная линия 8">
            <a:extLst>
              <a:ext uri="{FF2B5EF4-FFF2-40B4-BE49-F238E27FC236}">
                <a16:creationId xmlns:a16="http://schemas.microsoft.com/office/drawing/2014/main" id="{43153189-2DF7-4992-888B-2C351A993160}"/>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63125725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8" y="0"/>
            <a:ext cx="24384000" cy="13716000"/>
          </a:xfrm>
          <a:prstGeom prst="rect">
            <a:avLst/>
          </a:prstGeom>
        </p:spPr>
      </p:pic>
      <p:sp>
        <p:nvSpPr>
          <p:cNvPr id="5" name="Google Shape;155;p29"/>
          <p:cNvSpPr txBox="1">
            <a:spLocks/>
          </p:cNvSpPr>
          <p:nvPr/>
        </p:nvSpPr>
        <p:spPr>
          <a:xfrm>
            <a:off x="2749441" y="2025217"/>
            <a:ext cx="16555170" cy="1242180"/>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en-US" sz="7200" dirty="0">
                <a:solidFill>
                  <a:srgbClr val="7318F9"/>
                </a:solidFill>
              </a:rPr>
              <a:t>JSX</a:t>
            </a:r>
          </a:p>
        </p:txBody>
      </p:sp>
      <p:sp>
        <p:nvSpPr>
          <p:cNvPr id="6" name="Google Shape;156;p29"/>
          <p:cNvSpPr txBox="1">
            <a:spLocks/>
          </p:cNvSpPr>
          <p:nvPr/>
        </p:nvSpPr>
        <p:spPr>
          <a:xfrm>
            <a:off x="2749441" y="4260540"/>
            <a:ext cx="19456568" cy="5738225"/>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r>
              <a:rPr lang="ru-RU" sz="4400" dirty="0">
                <a:solidFill>
                  <a:schemeClr val="tx1"/>
                </a:solidFill>
              </a:rPr>
              <a:t>ВАЖНОЕ ЗАМЕЧАНИЕ!</a:t>
            </a:r>
          </a:p>
          <a:p>
            <a:pPr lvl="0">
              <a:spcBef>
                <a:spcPts val="1600"/>
              </a:spcBef>
            </a:pPr>
            <a:r>
              <a:rPr lang="ru-RU" sz="4400" dirty="0">
                <a:solidFill>
                  <a:schemeClr val="tx1"/>
                </a:solidFill>
              </a:rPr>
              <a:t>JSX объекты должны иметь один родительский элемент.</a:t>
            </a:r>
          </a:p>
          <a:p>
            <a:pPr lvl="0">
              <a:spcBef>
                <a:spcPts val="1600"/>
              </a:spcBef>
              <a:spcAft>
                <a:spcPts val="1600"/>
              </a:spcAft>
            </a:pPr>
            <a:endParaRPr lang="ru-RU" sz="4400" dirty="0">
              <a:solidFill>
                <a:schemeClr val="bg2"/>
              </a:solidFill>
            </a:endParaRPr>
          </a:p>
        </p:txBody>
      </p:sp>
      <p:cxnSp>
        <p:nvCxnSpPr>
          <p:cNvPr id="9" name="Прямая соединительная линия 8">
            <a:extLst>
              <a:ext uri="{FF2B5EF4-FFF2-40B4-BE49-F238E27FC236}">
                <a16:creationId xmlns:a16="http://schemas.microsoft.com/office/drawing/2014/main" id="{7B6082D1-D628-40AD-8064-D2DB8ED5A9AE}"/>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7632291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6" name="Google Shape;64;p14"/>
          <p:cNvSpPr txBox="1">
            <a:spLocks/>
          </p:cNvSpPr>
          <p:nvPr/>
        </p:nvSpPr>
        <p:spPr>
          <a:xfrm>
            <a:off x="2617140" y="2016646"/>
            <a:ext cx="14381508" cy="1802515"/>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7200" dirty="0">
                <a:solidFill>
                  <a:srgbClr val="7318F9"/>
                </a:solidFill>
                <a:latin typeface="Montserrat"/>
              </a:rPr>
              <a:t>Что такое </a:t>
            </a:r>
            <a:r>
              <a:rPr lang="en-US" sz="7200" dirty="0">
                <a:solidFill>
                  <a:srgbClr val="7318F9"/>
                </a:solidFill>
                <a:latin typeface="Montserrat"/>
              </a:rPr>
              <a:t>React</a:t>
            </a:r>
            <a:endParaRPr lang="ru-RU" sz="7200" dirty="0">
              <a:solidFill>
                <a:srgbClr val="7318F9"/>
              </a:solidFill>
              <a:latin typeface="Montserrat"/>
            </a:endParaRPr>
          </a:p>
        </p:txBody>
      </p:sp>
      <p:sp>
        <p:nvSpPr>
          <p:cNvPr id="7" name="Google Shape;65;p14"/>
          <p:cNvSpPr txBox="1">
            <a:spLocks/>
          </p:cNvSpPr>
          <p:nvPr/>
        </p:nvSpPr>
        <p:spPr>
          <a:xfrm>
            <a:off x="2749441" y="4260540"/>
            <a:ext cx="19763718" cy="6834180"/>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r>
              <a:rPr lang="ru-RU" sz="4400" dirty="0" err="1">
                <a:solidFill>
                  <a:schemeClr val="tx1"/>
                </a:solidFill>
              </a:rPr>
              <a:t>JavaScript</a:t>
            </a:r>
            <a:r>
              <a:rPr lang="ru-RU" sz="4400" dirty="0">
                <a:solidFill>
                  <a:schemeClr val="tx1"/>
                </a:solidFill>
              </a:rPr>
              <a:t>-библиотека для создания пользовательских интерфейсов</a:t>
            </a:r>
          </a:p>
          <a:p>
            <a:pPr lvl="0"/>
            <a:r>
              <a:rPr lang="ru-RU" sz="4400" dirty="0" err="1">
                <a:solidFill>
                  <a:schemeClr val="tx1"/>
                </a:solidFill>
              </a:rPr>
              <a:t>React</a:t>
            </a:r>
            <a:r>
              <a:rPr lang="ru-RU" sz="4400" dirty="0">
                <a:solidFill>
                  <a:schemeClr val="tx1"/>
                </a:solidFill>
              </a:rPr>
              <a:t> может использоваться для разработки одностраничных и мобильных приложений.</a:t>
            </a:r>
          </a:p>
          <a:p>
            <a:pPr lvl="0"/>
            <a:r>
              <a:rPr lang="ru-RU" sz="4400" dirty="0">
                <a:solidFill>
                  <a:schemeClr val="tx1"/>
                </a:solidFill>
              </a:rPr>
              <a:t>https://ru.reactjs.org/</a:t>
            </a:r>
          </a:p>
        </p:txBody>
      </p:sp>
      <p:cxnSp>
        <p:nvCxnSpPr>
          <p:cNvPr id="9" name="Прямая соединительная линия 8">
            <a:extLst>
              <a:ext uri="{FF2B5EF4-FFF2-40B4-BE49-F238E27FC236}">
                <a16:creationId xmlns:a16="http://schemas.microsoft.com/office/drawing/2014/main" id="{E6155EFF-8372-B149-8E8E-68598F3CEA6F}"/>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5063670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9" name="Google Shape;161;p30"/>
          <p:cNvSpPr txBox="1">
            <a:spLocks/>
          </p:cNvSpPr>
          <p:nvPr/>
        </p:nvSpPr>
        <p:spPr>
          <a:xfrm>
            <a:off x="2749441" y="2210717"/>
            <a:ext cx="19835580" cy="1275890"/>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7200" dirty="0">
                <a:solidFill>
                  <a:srgbClr val="7318F9"/>
                </a:solidFill>
              </a:rPr>
              <a:t>Элементы</a:t>
            </a:r>
          </a:p>
        </p:txBody>
      </p:sp>
      <p:sp>
        <p:nvSpPr>
          <p:cNvPr id="10" name="Google Shape;162;p30"/>
          <p:cNvSpPr txBox="1">
            <a:spLocks/>
          </p:cNvSpPr>
          <p:nvPr/>
        </p:nvSpPr>
        <p:spPr>
          <a:xfrm>
            <a:off x="2749441" y="4537445"/>
            <a:ext cx="20142090" cy="5647442"/>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r>
              <a:rPr lang="ru-RU" sz="4400" dirty="0">
                <a:solidFill>
                  <a:schemeClr val="tx1"/>
                </a:solidFill>
              </a:rPr>
              <a:t>Объекты, созданные с помощью JSX, называются </a:t>
            </a:r>
            <a:r>
              <a:rPr lang="ru-RU" sz="4400" dirty="0" err="1">
                <a:solidFill>
                  <a:schemeClr val="tx1"/>
                </a:solidFill>
              </a:rPr>
              <a:t>React</a:t>
            </a:r>
            <a:r>
              <a:rPr lang="ru-RU" sz="4400" dirty="0">
                <a:solidFill>
                  <a:schemeClr val="tx1"/>
                </a:solidFill>
              </a:rPr>
              <a:t> элементами, и являются единицей, с помощью которой строится всё приложение.</a:t>
            </a:r>
          </a:p>
          <a:p>
            <a:pPr lvl="0"/>
            <a:r>
              <a:rPr lang="ru-RU" sz="4400" dirty="0">
                <a:solidFill>
                  <a:schemeClr val="tx1"/>
                </a:solidFill>
              </a:rPr>
              <a:t>Элементы </a:t>
            </a:r>
            <a:r>
              <a:rPr lang="ru-RU" sz="4400" dirty="0" err="1">
                <a:solidFill>
                  <a:schemeClr val="tx1"/>
                </a:solidFill>
              </a:rPr>
              <a:t>React</a:t>
            </a:r>
            <a:r>
              <a:rPr lang="ru-RU" sz="4400" dirty="0">
                <a:solidFill>
                  <a:schemeClr val="tx1"/>
                </a:solidFill>
              </a:rPr>
              <a:t> </a:t>
            </a:r>
            <a:r>
              <a:rPr lang="ru-RU" sz="4400" dirty="0" err="1">
                <a:solidFill>
                  <a:schemeClr val="tx1"/>
                </a:solidFill>
              </a:rPr>
              <a:t>иммутабельны</a:t>
            </a:r>
            <a:r>
              <a:rPr lang="ru-RU" sz="4400" dirty="0">
                <a:solidFill>
                  <a:schemeClr val="tx1"/>
                </a:solidFill>
              </a:rPr>
              <a:t>. После создания элемента, нельзя изменить его потомков или атрибуты.</a:t>
            </a:r>
          </a:p>
        </p:txBody>
      </p:sp>
      <p:cxnSp>
        <p:nvCxnSpPr>
          <p:cNvPr id="11" name="Прямая соединительная линия 10">
            <a:extLst>
              <a:ext uri="{FF2B5EF4-FFF2-40B4-BE49-F238E27FC236}">
                <a16:creationId xmlns:a16="http://schemas.microsoft.com/office/drawing/2014/main" id="{C8DEA174-72AC-4815-B229-2A6590A921C1}"/>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67814889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1" name="Google Shape;173;p32"/>
          <p:cNvSpPr txBox="1">
            <a:spLocks/>
          </p:cNvSpPr>
          <p:nvPr/>
        </p:nvSpPr>
        <p:spPr>
          <a:xfrm>
            <a:off x="2749441" y="1973551"/>
            <a:ext cx="16424913" cy="1202698"/>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7200" dirty="0">
                <a:solidFill>
                  <a:srgbClr val="7318F9"/>
                </a:solidFill>
              </a:rPr>
              <a:t>Компоненты</a:t>
            </a:r>
          </a:p>
        </p:txBody>
      </p:sp>
      <p:sp>
        <p:nvSpPr>
          <p:cNvPr id="13" name="Google Shape;174;p32"/>
          <p:cNvSpPr txBox="1">
            <a:spLocks/>
          </p:cNvSpPr>
          <p:nvPr/>
        </p:nvSpPr>
        <p:spPr>
          <a:xfrm>
            <a:off x="2749441" y="4116093"/>
            <a:ext cx="20205152" cy="5483814"/>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marL="457200" indent="-342900" hangingPunct="1">
              <a:buClr>
                <a:srgbClr val="000000"/>
              </a:buClr>
              <a:buSzPts val="1800"/>
              <a:buFont typeface="Roboto Mono"/>
              <a:buChar char="●"/>
            </a:pPr>
            <a:r>
              <a:rPr lang="ru-RU" sz="4400" dirty="0" err="1">
                <a:solidFill>
                  <a:schemeClr val="tx1"/>
                </a:solidFill>
                <a:sym typeface="Roboto Mono"/>
              </a:rPr>
              <a:t>React</a:t>
            </a:r>
            <a:r>
              <a:rPr lang="ru-RU" sz="4400" dirty="0">
                <a:solidFill>
                  <a:schemeClr val="tx1"/>
                </a:solidFill>
                <a:sym typeface="Roboto Mono"/>
              </a:rPr>
              <a:t> имеет компонентную структуру, каждое приложение состоит из компонентов.</a:t>
            </a:r>
          </a:p>
          <a:p>
            <a:pPr marL="457200" indent="-342900" hangingPunct="1">
              <a:buClr>
                <a:srgbClr val="000000"/>
              </a:buClr>
              <a:buSzPts val="1800"/>
              <a:buFont typeface="Roboto Mono"/>
              <a:buChar char="●"/>
            </a:pPr>
            <a:r>
              <a:rPr lang="ru-RU" sz="4400" dirty="0">
                <a:solidFill>
                  <a:schemeClr val="tx1"/>
                </a:solidFill>
                <a:sym typeface="Roboto Mono"/>
              </a:rPr>
              <a:t>“Компоненты позволяют разбить интерфейс на независимые части, про которые легко думать в отдельности. Их можно складывать вместе и использовать несколько раз.”</a:t>
            </a:r>
          </a:p>
          <a:p>
            <a:pPr marL="457200" indent="-342900" hangingPunct="1">
              <a:buClr>
                <a:srgbClr val="000000"/>
              </a:buClr>
              <a:buSzPts val="1800"/>
              <a:buFont typeface="Roboto Mono"/>
              <a:buChar char="●"/>
            </a:pPr>
            <a:r>
              <a:rPr lang="ru-RU" sz="4400" dirty="0">
                <a:solidFill>
                  <a:schemeClr val="tx1"/>
                </a:solidFill>
                <a:sym typeface="Roboto Mono"/>
              </a:rPr>
              <a:t>Руководство </a:t>
            </a:r>
            <a:r>
              <a:rPr lang="ru-RU" sz="4400" dirty="0" err="1">
                <a:solidFill>
                  <a:schemeClr val="tx1"/>
                </a:solidFill>
                <a:sym typeface="Roboto Mono"/>
              </a:rPr>
              <a:t>React</a:t>
            </a:r>
            <a:endParaRPr lang="ru-RU" sz="4400" dirty="0">
              <a:solidFill>
                <a:schemeClr val="tx1"/>
              </a:solidFill>
              <a:sym typeface="Roboto Mono"/>
            </a:endParaRPr>
          </a:p>
        </p:txBody>
      </p:sp>
      <p:cxnSp>
        <p:nvCxnSpPr>
          <p:cNvPr id="9" name="Прямая соединительная линия 8">
            <a:extLst>
              <a:ext uri="{FF2B5EF4-FFF2-40B4-BE49-F238E27FC236}">
                <a16:creationId xmlns:a16="http://schemas.microsoft.com/office/drawing/2014/main" id="{1371FF3D-D085-49A5-8B80-436F774065CE}"/>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22977453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1" name="Google Shape;179;p33"/>
          <p:cNvSpPr txBox="1">
            <a:spLocks/>
          </p:cNvSpPr>
          <p:nvPr/>
        </p:nvSpPr>
        <p:spPr>
          <a:xfrm>
            <a:off x="2749441" y="2026955"/>
            <a:ext cx="15906310" cy="1413834"/>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7200" dirty="0">
                <a:solidFill>
                  <a:srgbClr val="7318F9"/>
                </a:solidFill>
              </a:rPr>
              <a:t>Создание компонентов</a:t>
            </a:r>
          </a:p>
        </p:txBody>
      </p:sp>
      <p:sp>
        <p:nvSpPr>
          <p:cNvPr id="13" name="Google Shape;180;p33"/>
          <p:cNvSpPr txBox="1">
            <a:spLocks/>
          </p:cNvSpPr>
          <p:nvPr/>
        </p:nvSpPr>
        <p:spPr>
          <a:xfrm>
            <a:off x="3624495" y="4489459"/>
            <a:ext cx="7569022" cy="5612396"/>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r>
              <a:rPr lang="ru-RU" sz="4400" dirty="0">
                <a:solidFill>
                  <a:schemeClr val="tx1"/>
                </a:solidFill>
              </a:rPr>
              <a:t>Функциональный способ</a:t>
            </a:r>
          </a:p>
          <a:p>
            <a:pPr lvl="0">
              <a:lnSpc>
                <a:spcPct val="138157"/>
              </a:lnSpc>
              <a:spcBef>
                <a:spcPts val="1600"/>
              </a:spcBef>
            </a:pPr>
            <a:r>
              <a:rPr lang="en-US" sz="3600" dirty="0">
                <a:solidFill>
                  <a:srgbClr val="0000FF"/>
                </a:solidFill>
                <a:highlight>
                  <a:srgbClr val="FFFFFF"/>
                </a:highlight>
                <a:latin typeface="Courier New"/>
                <a:ea typeface="Courier New"/>
                <a:cs typeface="Courier New"/>
                <a:sym typeface="Courier New"/>
              </a:rPr>
              <a:t>function</a:t>
            </a:r>
            <a:r>
              <a:rPr lang="en-US" sz="3600" dirty="0">
                <a:solidFill>
                  <a:srgbClr val="000000"/>
                </a:solidFill>
                <a:highlight>
                  <a:srgbClr val="FFFFFF"/>
                </a:highlight>
                <a:latin typeface="Courier New"/>
                <a:ea typeface="Courier New"/>
                <a:cs typeface="Courier New"/>
                <a:sym typeface="Courier New"/>
              </a:rPr>
              <a:t> App() {</a:t>
            </a:r>
          </a:p>
          <a:p>
            <a:pPr lvl="0">
              <a:lnSpc>
                <a:spcPct val="138157"/>
              </a:lnSpc>
            </a:pPr>
            <a:r>
              <a:rPr lang="en-US" sz="3600" dirty="0">
                <a:solidFill>
                  <a:srgbClr val="000000"/>
                </a:solidFill>
                <a:highlight>
                  <a:srgbClr val="FFFFFF"/>
                </a:highlight>
                <a:latin typeface="Courier New"/>
                <a:ea typeface="Courier New"/>
                <a:cs typeface="Courier New"/>
                <a:sym typeface="Courier New"/>
              </a:rPr>
              <a:t>  </a:t>
            </a:r>
            <a:r>
              <a:rPr lang="en-US" sz="3600" dirty="0">
                <a:solidFill>
                  <a:srgbClr val="0000FF"/>
                </a:solidFill>
                <a:highlight>
                  <a:srgbClr val="FFFFFF"/>
                </a:highlight>
                <a:latin typeface="Courier New"/>
                <a:ea typeface="Courier New"/>
                <a:cs typeface="Courier New"/>
                <a:sym typeface="Courier New"/>
              </a:rPr>
              <a:t>return</a:t>
            </a:r>
            <a:r>
              <a:rPr lang="en-US" sz="3600" dirty="0">
                <a:solidFill>
                  <a:srgbClr val="000000"/>
                </a:solidFill>
                <a:highlight>
                  <a:srgbClr val="FFFFFF"/>
                </a:highlight>
                <a:latin typeface="Courier New"/>
                <a:ea typeface="Courier New"/>
                <a:cs typeface="Courier New"/>
                <a:sym typeface="Courier New"/>
              </a:rPr>
              <a:t> element</a:t>
            </a:r>
          </a:p>
          <a:p>
            <a:pPr lvl="0">
              <a:lnSpc>
                <a:spcPct val="138157"/>
              </a:lnSpc>
            </a:pPr>
            <a:r>
              <a:rPr lang="en-US" sz="3600" dirty="0">
                <a:solidFill>
                  <a:srgbClr val="000000"/>
                </a:solidFill>
                <a:highlight>
                  <a:srgbClr val="FFFFFF"/>
                </a:highlight>
                <a:latin typeface="Courier New"/>
                <a:ea typeface="Courier New"/>
                <a:cs typeface="Courier New"/>
                <a:sym typeface="Courier New"/>
              </a:rPr>
              <a:t>}</a:t>
            </a:r>
          </a:p>
          <a:p>
            <a:pPr lvl="0">
              <a:spcAft>
                <a:spcPts val="1600"/>
              </a:spcAft>
            </a:pPr>
            <a:endParaRPr lang="en-US" sz="3200" dirty="0"/>
          </a:p>
        </p:txBody>
      </p:sp>
      <p:sp>
        <p:nvSpPr>
          <p:cNvPr id="9" name="Google Shape;180;p33"/>
          <p:cNvSpPr txBox="1">
            <a:spLocks/>
          </p:cNvSpPr>
          <p:nvPr/>
        </p:nvSpPr>
        <p:spPr>
          <a:xfrm>
            <a:off x="13190485" y="4489459"/>
            <a:ext cx="7569020" cy="5612396"/>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r>
              <a:rPr lang="ru-RU" sz="4400" dirty="0">
                <a:solidFill>
                  <a:schemeClr val="tx1"/>
                </a:solidFill>
              </a:rPr>
              <a:t>Классовый способ</a:t>
            </a:r>
          </a:p>
          <a:p>
            <a:pPr lvl="0">
              <a:lnSpc>
                <a:spcPct val="138157"/>
              </a:lnSpc>
              <a:spcBef>
                <a:spcPts val="1600"/>
              </a:spcBef>
            </a:pPr>
            <a:r>
              <a:rPr lang="en-US" sz="3600" dirty="0">
                <a:solidFill>
                  <a:srgbClr val="0000FF"/>
                </a:solidFill>
                <a:highlight>
                  <a:srgbClr val="FFFFFF"/>
                </a:highlight>
                <a:latin typeface="Courier New"/>
                <a:ea typeface="Courier New"/>
                <a:cs typeface="Courier New"/>
                <a:sym typeface="Courier New"/>
              </a:rPr>
              <a:t>class</a:t>
            </a:r>
            <a:r>
              <a:rPr lang="en-US" sz="3600" dirty="0">
                <a:solidFill>
                  <a:srgbClr val="000000"/>
                </a:solidFill>
                <a:highlight>
                  <a:srgbClr val="FFFFFF"/>
                </a:highlight>
                <a:latin typeface="Courier New"/>
                <a:ea typeface="Courier New"/>
                <a:cs typeface="Courier New"/>
                <a:sym typeface="Courier New"/>
              </a:rPr>
              <a:t> App </a:t>
            </a:r>
            <a:r>
              <a:rPr lang="en-US" sz="3600" dirty="0">
                <a:solidFill>
                  <a:srgbClr val="0000FF"/>
                </a:solidFill>
                <a:highlight>
                  <a:srgbClr val="FFFFFF"/>
                </a:highlight>
                <a:latin typeface="Courier New"/>
                <a:ea typeface="Courier New"/>
                <a:cs typeface="Courier New"/>
                <a:sym typeface="Courier New"/>
              </a:rPr>
              <a:t>extends</a:t>
            </a:r>
            <a:r>
              <a:rPr lang="en-US" sz="3600" dirty="0">
                <a:solidFill>
                  <a:srgbClr val="000000"/>
                </a:solidFill>
                <a:highlight>
                  <a:srgbClr val="FFFFFF"/>
                </a:highlight>
                <a:latin typeface="Courier New"/>
                <a:ea typeface="Courier New"/>
                <a:cs typeface="Courier New"/>
                <a:sym typeface="Courier New"/>
              </a:rPr>
              <a:t> </a:t>
            </a:r>
            <a:r>
              <a:rPr lang="en-US" sz="3600" dirty="0" err="1">
                <a:solidFill>
                  <a:srgbClr val="000000"/>
                </a:solidFill>
                <a:highlight>
                  <a:srgbClr val="FFFFFF"/>
                </a:highlight>
                <a:latin typeface="Courier New"/>
                <a:ea typeface="Courier New"/>
                <a:cs typeface="Courier New"/>
                <a:sym typeface="Courier New"/>
              </a:rPr>
              <a:t>React.Component</a:t>
            </a:r>
            <a:r>
              <a:rPr lang="en-US" sz="3600" dirty="0">
                <a:solidFill>
                  <a:srgbClr val="000000"/>
                </a:solidFill>
                <a:highlight>
                  <a:srgbClr val="FFFFFF"/>
                </a:highlight>
                <a:latin typeface="Courier New"/>
                <a:ea typeface="Courier New"/>
                <a:cs typeface="Courier New"/>
                <a:sym typeface="Courier New"/>
              </a:rPr>
              <a:t> {</a:t>
            </a:r>
          </a:p>
          <a:p>
            <a:pPr lvl="0">
              <a:lnSpc>
                <a:spcPct val="138157"/>
              </a:lnSpc>
            </a:pPr>
            <a:r>
              <a:rPr lang="en-US" sz="3600" dirty="0">
                <a:solidFill>
                  <a:srgbClr val="000000"/>
                </a:solidFill>
                <a:highlight>
                  <a:srgbClr val="FFFFFF"/>
                </a:highlight>
                <a:latin typeface="Courier New"/>
                <a:ea typeface="Courier New"/>
                <a:cs typeface="Courier New"/>
                <a:sym typeface="Courier New"/>
              </a:rPr>
              <a:t>  render(){</a:t>
            </a:r>
          </a:p>
          <a:p>
            <a:pPr lvl="0">
              <a:lnSpc>
                <a:spcPct val="138157"/>
              </a:lnSpc>
            </a:pPr>
            <a:r>
              <a:rPr lang="en-US" sz="3600" dirty="0">
                <a:solidFill>
                  <a:srgbClr val="000000"/>
                </a:solidFill>
                <a:highlight>
                  <a:srgbClr val="FFFFFF"/>
                </a:highlight>
                <a:latin typeface="Courier New"/>
                <a:ea typeface="Courier New"/>
                <a:cs typeface="Courier New"/>
                <a:sym typeface="Courier New"/>
              </a:rPr>
              <a:t>   </a:t>
            </a:r>
            <a:r>
              <a:rPr lang="en-US" sz="3600" dirty="0">
                <a:solidFill>
                  <a:srgbClr val="0000FF"/>
                </a:solidFill>
                <a:highlight>
                  <a:srgbClr val="FFFFFF"/>
                </a:highlight>
                <a:latin typeface="Courier New"/>
                <a:ea typeface="Courier New"/>
                <a:cs typeface="Courier New"/>
                <a:sym typeface="Courier New"/>
              </a:rPr>
              <a:t>return</a:t>
            </a:r>
            <a:r>
              <a:rPr lang="en-US" sz="3600" dirty="0">
                <a:solidFill>
                  <a:srgbClr val="000000"/>
                </a:solidFill>
                <a:highlight>
                  <a:srgbClr val="FFFFFF"/>
                </a:highlight>
                <a:latin typeface="Courier New"/>
                <a:ea typeface="Courier New"/>
                <a:cs typeface="Courier New"/>
                <a:sym typeface="Courier New"/>
              </a:rPr>
              <a:t> element;</a:t>
            </a:r>
          </a:p>
          <a:p>
            <a:pPr lvl="0">
              <a:lnSpc>
                <a:spcPct val="138157"/>
              </a:lnSpc>
            </a:pPr>
            <a:r>
              <a:rPr lang="en-US" sz="3600" dirty="0">
                <a:solidFill>
                  <a:srgbClr val="000000"/>
                </a:solidFill>
                <a:highlight>
                  <a:srgbClr val="FFFFFF"/>
                </a:highlight>
                <a:latin typeface="Courier New"/>
                <a:ea typeface="Courier New"/>
                <a:cs typeface="Courier New"/>
                <a:sym typeface="Courier New"/>
              </a:rPr>
              <a:t>  }</a:t>
            </a:r>
          </a:p>
          <a:p>
            <a:pPr lvl="0">
              <a:lnSpc>
                <a:spcPct val="138157"/>
              </a:lnSpc>
            </a:pPr>
            <a:r>
              <a:rPr lang="en-US" sz="3600" dirty="0">
                <a:solidFill>
                  <a:srgbClr val="000000"/>
                </a:solidFill>
                <a:highlight>
                  <a:srgbClr val="FFFFFF"/>
                </a:highlight>
                <a:latin typeface="Courier New"/>
                <a:ea typeface="Courier New"/>
                <a:cs typeface="Courier New"/>
                <a:sym typeface="Courier New"/>
              </a:rPr>
              <a:t>}</a:t>
            </a:r>
          </a:p>
          <a:p>
            <a:pPr lvl="0">
              <a:spcAft>
                <a:spcPts val="1600"/>
              </a:spcAft>
            </a:pPr>
            <a:endParaRPr lang="en-US" sz="3200" dirty="0"/>
          </a:p>
        </p:txBody>
      </p:sp>
      <p:cxnSp>
        <p:nvCxnSpPr>
          <p:cNvPr id="10" name="Прямая соединительная линия 9">
            <a:extLst>
              <a:ext uri="{FF2B5EF4-FFF2-40B4-BE49-F238E27FC236}">
                <a16:creationId xmlns:a16="http://schemas.microsoft.com/office/drawing/2014/main" id="{7AC860CA-9429-4CE8-8936-7B11C48CAEB8}"/>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27907981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1" name="Google Shape;173;p32"/>
          <p:cNvSpPr txBox="1">
            <a:spLocks/>
          </p:cNvSpPr>
          <p:nvPr/>
        </p:nvSpPr>
        <p:spPr>
          <a:xfrm>
            <a:off x="2749441" y="2067414"/>
            <a:ext cx="16424913" cy="1202699"/>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7200" dirty="0">
                <a:solidFill>
                  <a:srgbClr val="7318F9"/>
                </a:solidFill>
              </a:rPr>
              <a:t>Классы компонента</a:t>
            </a:r>
          </a:p>
        </p:txBody>
      </p:sp>
      <p:sp>
        <p:nvSpPr>
          <p:cNvPr id="13" name="Google Shape;174;p32"/>
          <p:cNvSpPr txBox="1">
            <a:spLocks/>
          </p:cNvSpPr>
          <p:nvPr/>
        </p:nvSpPr>
        <p:spPr>
          <a:xfrm>
            <a:off x="2749440" y="4643983"/>
            <a:ext cx="18754725" cy="5483814"/>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marL="457200" indent="-342900" hangingPunct="1">
              <a:buClr>
                <a:srgbClr val="000000"/>
              </a:buClr>
              <a:buSzPts val="1800"/>
              <a:buFont typeface="Roboto Mono"/>
              <a:buChar char="●"/>
            </a:pPr>
            <a:r>
              <a:rPr lang="ru-RU" sz="4400" dirty="0">
                <a:solidFill>
                  <a:schemeClr val="tx1"/>
                </a:solidFill>
                <a:sym typeface="Roboto Mono"/>
              </a:rPr>
              <a:t>Классы компонентов имеют гораздо больший функционал, чем функции.</a:t>
            </a:r>
          </a:p>
          <a:p>
            <a:pPr marL="457200" indent="-342900" hangingPunct="1">
              <a:buClr>
                <a:srgbClr val="000000"/>
              </a:buClr>
              <a:buSzPts val="1800"/>
              <a:buFont typeface="Roboto Mono"/>
              <a:buChar char="●"/>
            </a:pPr>
            <a:r>
              <a:rPr lang="ru-RU" sz="4400" dirty="0">
                <a:solidFill>
                  <a:schemeClr val="tx1"/>
                </a:solidFill>
                <a:sym typeface="Roboto Mono"/>
              </a:rPr>
              <a:t>Поэтому мы будем использовать именно его.</a:t>
            </a:r>
          </a:p>
        </p:txBody>
      </p:sp>
      <p:cxnSp>
        <p:nvCxnSpPr>
          <p:cNvPr id="9" name="Прямая соединительная линия 8">
            <a:extLst>
              <a:ext uri="{FF2B5EF4-FFF2-40B4-BE49-F238E27FC236}">
                <a16:creationId xmlns:a16="http://schemas.microsoft.com/office/drawing/2014/main" id="{DCB28A4C-BFF1-46A6-A53F-9AA7F17B50A2}"/>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83224746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1" name="Google Shape;173;p32"/>
          <p:cNvSpPr txBox="1">
            <a:spLocks/>
          </p:cNvSpPr>
          <p:nvPr/>
        </p:nvSpPr>
        <p:spPr>
          <a:xfrm>
            <a:off x="2749441" y="1879688"/>
            <a:ext cx="16424913" cy="1202698"/>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en-US" sz="7200" dirty="0">
                <a:solidFill>
                  <a:srgbClr val="7318F9"/>
                </a:solidFill>
              </a:rPr>
              <a:t>props</a:t>
            </a:r>
          </a:p>
        </p:txBody>
      </p:sp>
      <p:sp>
        <p:nvSpPr>
          <p:cNvPr id="13" name="Google Shape;174;p32"/>
          <p:cNvSpPr txBox="1">
            <a:spLocks/>
          </p:cNvSpPr>
          <p:nvPr/>
        </p:nvSpPr>
        <p:spPr>
          <a:xfrm>
            <a:off x="2749441" y="4550850"/>
            <a:ext cx="20079028" cy="5483814"/>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marL="457200" indent="-342900" hangingPunct="1">
              <a:buClr>
                <a:srgbClr val="000000"/>
              </a:buClr>
              <a:buSzPts val="1800"/>
              <a:buFont typeface="Roboto Mono"/>
              <a:buChar char="●"/>
            </a:pPr>
            <a:r>
              <a:rPr lang="ru-RU" sz="4400" dirty="0">
                <a:solidFill>
                  <a:schemeClr val="tx1"/>
                </a:solidFill>
                <a:sym typeface="Roboto Mono"/>
              </a:rPr>
              <a:t>В компонент можно передавать </a:t>
            </a:r>
            <a:r>
              <a:rPr lang="ru-RU" sz="4400" dirty="0" err="1">
                <a:solidFill>
                  <a:schemeClr val="tx1"/>
                </a:solidFill>
                <a:sym typeface="Roboto Mono"/>
              </a:rPr>
              <a:t>props</a:t>
            </a:r>
            <a:r>
              <a:rPr lang="ru-RU" sz="4400" dirty="0">
                <a:solidFill>
                  <a:schemeClr val="tx1"/>
                </a:solidFill>
                <a:sym typeface="Roboto Mono"/>
              </a:rPr>
              <a:t>, которые можно использовать внутри компонента.</a:t>
            </a:r>
          </a:p>
          <a:p>
            <a:pPr marL="457200" indent="-342900" hangingPunct="1">
              <a:buClr>
                <a:srgbClr val="000000"/>
              </a:buClr>
              <a:buSzPts val="1800"/>
              <a:buFont typeface="Roboto Mono"/>
              <a:buChar char="●"/>
            </a:pPr>
            <a:r>
              <a:rPr lang="ru-RU" sz="4400" dirty="0">
                <a:solidFill>
                  <a:schemeClr val="tx1"/>
                </a:solidFill>
                <a:sym typeface="Roboto Mono"/>
              </a:rPr>
              <a:t>Передача производится в виде </a:t>
            </a:r>
            <a:r>
              <a:rPr lang="ru-RU" sz="4400" dirty="0" err="1">
                <a:solidFill>
                  <a:schemeClr val="tx1"/>
                </a:solidFill>
                <a:sym typeface="Roboto Mono"/>
              </a:rPr>
              <a:t>html</a:t>
            </a:r>
            <a:r>
              <a:rPr lang="ru-RU" sz="4400" dirty="0">
                <a:solidFill>
                  <a:schemeClr val="tx1"/>
                </a:solidFill>
                <a:sym typeface="Roboto Mono"/>
              </a:rPr>
              <a:t> атрибутов, считывается объект </a:t>
            </a:r>
            <a:r>
              <a:rPr lang="ru-RU" sz="4400" dirty="0" err="1">
                <a:solidFill>
                  <a:schemeClr val="tx1"/>
                </a:solidFill>
                <a:sym typeface="Roboto Mono"/>
              </a:rPr>
              <a:t>props</a:t>
            </a:r>
            <a:r>
              <a:rPr lang="ru-RU" sz="4400" dirty="0">
                <a:solidFill>
                  <a:schemeClr val="tx1"/>
                </a:solidFill>
                <a:sym typeface="Roboto Mono"/>
              </a:rPr>
              <a:t> в конструкторе класса, либо в виде аргументов функции.</a:t>
            </a:r>
          </a:p>
          <a:p>
            <a:pPr marL="457200" indent="-342900" hangingPunct="1">
              <a:buClr>
                <a:srgbClr val="000000"/>
              </a:buClr>
              <a:buSzPts val="1800"/>
              <a:buFont typeface="Roboto Mono"/>
              <a:buChar char="●"/>
            </a:pPr>
            <a:r>
              <a:rPr lang="ru-RU" sz="4400" dirty="0">
                <a:solidFill>
                  <a:schemeClr val="tx1"/>
                </a:solidFill>
                <a:sym typeface="Roboto Mono"/>
              </a:rPr>
              <a:t>Следующий слайд содержит код нового компонента.</a:t>
            </a:r>
          </a:p>
        </p:txBody>
      </p:sp>
      <p:cxnSp>
        <p:nvCxnSpPr>
          <p:cNvPr id="9" name="Прямая соединительная линия 8">
            <a:extLst>
              <a:ext uri="{FF2B5EF4-FFF2-40B4-BE49-F238E27FC236}">
                <a16:creationId xmlns:a16="http://schemas.microsoft.com/office/drawing/2014/main" id="{8EB67AED-3E9E-436E-95D5-469F358F224D}"/>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81537246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3" name="Google Shape;192;p35"/>
          <p:cNvSpPr txBox="1">
            <a:spLocks/>
          </p:cNvSpPr>
          <p:nvPr/>
        </p:nvSpPr>
        <p:spPr>
          <a:xfrm>
            <a:off x="3190874" y="2491956"/>
            <a:ext cx="19322285" cy="8141657"/>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lnSpc>
                <a:spcPct val="138157"/>
              </a:lnSpc>
            </a:pPr>
            <a:r>
              <a:rPr lang="en-US" sz="3600" dirty="0">
                <a:solidFill>
                  <a:srgbClr val="0000FF"/>
                </a:solidFill>
                <a:highlight>
                  <a:srgbClr val="FFFFFF"/>
                </a:highlight>
                <a:latin typeface="Courier New"/>
                <a:ea typeface="Courier New"/>
                <a:cs typeface="Courier New"/>
                <a:sym typeface="Courier New"/>
              </a:rPr>
              <a:t>import</a:t>
            </a:r>
            <a:r>
              <a:rPr lang="en-US" sz="3600" dirty="0">
                <a:highlight>
                  <a:srgbClr val="FFFFFF"/>
                </a:highlight>
                <a:latin typeface="Courier New"/>
                <a:ea typeface="Courier New"/>
                <a:cs typeface="Courier New"/>
                <a:sym typeface="Courier New"/>
              </a:rPr>
              <a:t> React </a:t>
            </a:r>
            <a:r>
              <a:rPr lang="en-US" sz="3600" dirty="0">
                <a:solidFill>
                  <a:srgbClr val="0000FF"/>
                </a:solidFill>
                <a:highlight>
                  <a:srgbClr val="FFFFFF"/>
                </a:highlight>
                <a:latin typeface="Courier New"/>
                <a:ea typeface="Courier New"/>
                <a:cs typeface="Courier New"/>
                <a:sym typeface="Courier New"/>
              </a:rPr>
              <a:t>from</a:t>
            </a:r>
            <a:r>
              <a:rPr lang="en-US" sz="3600" dirty="0">
                <a:highlight>
                  <a:srgbClr val="FFFFFF"/>
                </a:highlight>
                <a:latin typeface="Courier New"/>
                <a:ea typeface="Courier New"/>
                <a:cs typeface="Courier New"/>
                <a:sym typeface="Courier New"/>
              </a:rPr>
              <a:t> </a:t>
            </a:r>
            <a:r>
              <a:rPr lang="en-US" sz="3600" dirty="0">
                <a:solidFill>
                  <a:srgbClr val="A31515"/>
                </a:solidFill>
                <a:highlight>
                  <a:srgbClr val="FFFFFF"/>
                </a:highlight>
                <a:latin typeface="Courier New"/>
                <a:ea typeface="Courier New"/>
                <a:cs typeface="Courier New"/>
                <a:sym typeface="Courier New"/>
              </a:rPr>
              <a:t>'react'</a:t>
            </a:r>
            <a:r>
              <a:rPr lang="en-US" sz="3600" dirty="0">
                <a:highlight>
                  <a:srgbClr val="FFFFFF"/>
                </a:highlight>
                <a:latin typeface="Courier New"/>
                <a:ea typeface="Courier New"/>
                <a:cs typeface="Courier New"/>
                <a:sym typeface="Courier New"/>
              </a:rPr>
              <a:t>;</a:t>
            </a:r>
          </a:p>
          <a:p>
            <a:pPr lvl="0">
              <a:lnSpc>
                <a:spcPct val="138157"/>
              </a:lnSpc>
            </a:pPr>
            <a:endParaRPr lang="en-US" sz="3600" dirty="0">
              <a:highlight>
                <a:srgbClr val="FFFFFF"/>
              </a:highlight>
              <a:latin typeface="Courier New"/>
              <a:ea typeface="Courier New"/>
              <a:cs typeface="Courier New"/>
              <a:sym typeface="Courier New"/>
            </a:endParaRPr>
          </a:p>
          <a:p>
            <a:pPr lvl="0">
              <a:lnSpc>
                <a:spcPct val="138157"/>
              </a:lnSpc>
            </a:pPr>
            <a:r>
              <a:rPr lang="en-US" sz="3600" dirty="0">
                <a:solidFill>
                  <a:srgbClr val="0000FF"/>
                </a:solidFill>
                <a:highlight>
                  <a:srgbClr val="FFFFFF"/>
                </a:highlight>
                <a:latin typeface="Courier New"/>
                <a:ea typeface="Courier New"/>
                <a:cs typeface="Courier New"/>
                <a:sym typeface="Courier New"/>
              </a:rPr>
              <a:t>class</a:t>
            </a:r>
            <a:r>
              <a:rPr lang="en-US" sz="3600" dirty="0">
                <a:highlight>
                  <a:srgbClr val="FFFFFF"/>
                </a:highlight>
                <a:latin typeface="Courier New"/>
                <a:ea typeface="Courier New"/>
                <a:cs typeface="Courier New"/>
                <a:sym typeface="Courier New"/>
              </a:rPr>
              <a:t> Comp </a:t>
            </a:r>
            <a:r>
              <a:rPr lang="en-US" sz="3600" dirty="0">
                <a:solidFill>
                  <a:srgbClr val="0000FF"/>
                </a:solidFill>
                <a:highlight>
                  <a:srgbClr val="FFFFFF"/>
                </a:highlight>
                <a:latin typeface="Courier New"/>
                <a:ea typeface="Courier New"/>
                <a:cs typeface="Courier New"/>
                <a:sym typeface="Courier New"/>
              </a:rPr>
              <a:t>extends</a:t>
            </a:r>
            <a:r>
              <a:rPr lang="en-US" sz="3600" dirty="0">
                <a:highlight>
                  <a:srgbClr val="FFFFFF"/>
                </a:highlight>
                <a:latin typeface="Courier New"/>
                <a:ea typeface="Courier New"/>
                <a:cs typeface="Courier New"/>
                <a:sym typeface="Courier New"/>
              </a:rPr>
              <a:t> </a:t>
            </a:r>
            <a:r>
              <a:rPr lang="en-US" sz="3600" dirty="0" err="1">
                <a:highlight>
                  <a:srgbClr val="FFFFFF"/>
                </a:highlight>
                <a:latin typeface="Courier New"/>
                <a:ea typeface="Courier New"/>
                <a:cs typeface="Courier New"/>
                <a:sym typeface="Courier New"/>
              </a:rPr>
              <a:t>React.Component</a:t>
            </a:r>
            <a:r>
              <a:rPr lang="en-US" sz="3600" dirty="0">
                <a:highlight>
                  <a:srgbClr val="FFFFFF"/>
                </a:highlight>
                <a:latin typeface="Courier New"/>
                <a:ea typeface="Courier New"/>
                <a:cs typeface="Courier New"/>
                <a:sym typeface="Courier New"/>
              </a:rPr>
              <a:t> {</a:t>
            </a:r>
          </a:p>
          <a:p>
            <a:pPr lvl="0">
              <a:lnSpc>
                <a:spcPct val="138157"/>
              </a:lnSpc>
            </a:pPr>
            <a:endParaRPr lang="en-US" sz="3600" dirty="0">
              <a:highlight>
                <a:srgbClr val="FFFFFF"/>
              </a:highlight>
              <a:latin typeface="Courier New"/>
              <a:ea typeface="Courier New"/>
              <a:cs typeface="Courier New"/>
              <a:sym typeface="Courier New"/>
            </a:endParaRPr>
          </a:p>
          <a:p>
            <a:pPr lvl="0">
              <a:lnSpc>
                <a:spcPct val="138157"/>
              </a:lnSpc>
            </a:pPr>
            <a:r>
              <a:rPr lang="en-US" sz="3600" dirty="0">
                <a:highlight>
                  <a:srgbClr val="FFFFFF"/>
                </a:highlight>
                <a:latin typeface="Courier New"/>
                <a:ea typeface="Courier New"/>
                <a:cs typeface="Courier New"/>
                <a:sym typeface="Courier New"/>
              </a:rPr>
              <a:t>    render(){</a:t>
            </a:r>
          </a:p>
          <a:p>
            <a:pPr lvl="0">
              <a:lnSpc>
                <a:spcPct val="138157"/>
              </a:lnSpc>
            </a:pPr>
            <a:r>
              <a:rPr lang="en-US" sz="3600" dirty="0">
                <a:highlight>
                  <a:srgbClr val="FFFFFF"/>
                </a:highlight>
                <a:latin typeface="Courier New"/>
                <a:ea typeface="Courier New"/>
                <a:cs typeface="Courier New"/>
                <a:sym typeface="Courier New"/>
              </a:rPr>
              <a:t>          </a:t>
            </a:r>
            <a:r>
              <a:rPr lang="en-US" sz="3600" dirty="0">
                <a:solidFill>
                  <a:srgbClr val="0000FF"/>
                </a:solidFill>
                <a:highlight>
                  <a:srgbClr val="FFFFFF"/>
                </a:highlight>
                <a:latin typeface="Courier New"/>
                <a:ea typeface="Courier New"/>
                <a:cs typeface="Courier New"/>
                <a:sym typeface="Courier New"/>
              </a:rPr>
              <a:t>return</a:t>
            </a:r>
            <a:r>
              <a:rPr lang="en-US" sz="3600" dirty="0">
                <a:highlight>
                  <a:srgbClr val="FFFFFF"/>
                </a:highlight>
                <a:latin typeface="Courier New"/>
                <a:ea typeface="Courier New"/>
                <a:cs typeface="Courier New"/>
                <a:sym typeface="Courier New"/>
              </a:rPr>
              <a:t> </a:t>
            </a:r>
            <a:r>
              <a:rPr lang="en-US" sz="3600" dirty="0">
                <a:solidFill>
                  <a:srgbClr val="800000"/>
                </a:solidFill>
                <a:highlight>
                  <a:srgbClr val="FFFFFF"/>
                </a:highlight>
                <a:latin typeface="Courier New"/>
                <a:ea typeface="Courier New"/>
                <a:cs typeface="Courier New"/>
                <a:sym typeface="Courier New"/>
              </a:rPr>
              <a:t>&lt;div&gt;</a:t>
            </a:r>
            <a:r>
              <a:rPr lang="en-US" sz="3600" dirty="0">
                <a:highlight>
                  <a:srgbClr val="FFFFFF"/>
                </a:highlight>
                <a:latin typeface="Courier New"/>
                <a:ea typeface="Courier New"/>
                <a:cs typeface="Courier New"/>
                <a:sym typeface="Courier New"/>
              </a:rPr>
              <a:t>Hello </a:t>
            </a:r>
            <a:r>
              <a:rPr lang="en-US" sz="3600" dirty="0">
                <a:solidFill>
                  <a:srgbClr val="0000FF"/>
                </a:solidFill>
                <a:highlight>
                  <a:srgbClr val="FFFFFF"/>
                </a:highlight>
                <a:latin typeface="Courier New"/>
                <a:ea typeface="Courier New"/>
                <a:cs typeface="Courier New"/>
                <a:sym typeface="Courier New"/>
              </a:rPr>
              <a:t>{this</a:t>
            </a:r>
            <a:r>
              <a:rPr lang="en-US" sz="3600" dirty="0">
                <a:highlight>
                  <a:srgbClr val="FFFFFF"/>
                </a:highlight>
                <a:latin typeface="Courier New"/>
                <a:ea typeface="Courier New"/>
                <a:cs typeface="Courier New"/>
                <a:sym typeface="Courier New"/>
              </a:rPr>
              <a:t>.props.name</a:t>
            </a:r>
            <a:r>
              <a:rPr lang="en-US" sz="3600" dirty="0">
                <a:solidFill>
                  <a:srgbClr val="0000FF"/>
                </a:solidFill>
                <a:highlight>
                  <a:srgbClr val="FFFFFF"/>
                </a:highlight>
                <a:latin typeface="Courier New"/>
                <a:ea typeface="Courier New"/>
                <a:cs typeface="Courier New"/>
                <a:sym typeface="Courier New"/>
              </a:rPr>
              <a:t>}</a:t>
            </a:r>
            <a:r>
              <a:rPr lang="en-US" sz="3600" dirty="0">
                <a:solidFill>
                  <a:srgbClr val="800000"/>
                </a:solidFill>
                <a:highlight>
                  <a:srgbClr val="FFFFFF"/>
                </a:highlight>
                <a:latin typeface="Courier New"/>
                <a:ea typeface="Courier New"/>
                <a:cs typeface="Courier New"/>
                <a:sym typeface="Courier New"/>
              </a:rPr>
              <a:t>&lt;/div&gt;</a:t>
            </a:r>
            <a:r>
              <a:rPr lang="en-US" sz="3600" dirty="0">
                <a:highlight>
                  <a:srgbClr val="FFFFFF"/>
                </a:highlight>
                <a:latin typeface="Courier New"/>
                <a:ea typeface="Courier New"/>
                <a:cs typeface="Courier New"/>
                <a:sym typeface="Courier New"/>
              </a:rPr>
              <a:t>;</a:t>
            </a:r>
            <a:endParaRPr lang="en-US" sz="3600" dirty="0">
              <a:solidFill>
                <a:srgbClr val="800000"/>
              </a:solidFill>
              <a:highlight>
                <a:srgbClr val="FFFFFF"/>
              </a:highlight>
              <a:latin typeface="Courier New"/>
              <a:ea typeface="Courier New"/>
              <a:cs typeface="Courier New"/>
              <a:sym typeface="Courier New"/>
            </a:endParaRPr>
          </a:p>
          <a:p>
            <a:pPr lvl="0">
              <a:lnSpc>
                <a:spcPct val="138157"/>
              </a:lnSpc>
            </a:pPr>
            <a:r>
              <a:rPr lang="en-US" sz="3600" dirty="0">
                <a:highlight>
                  <a:srgbClr val="FFFFFF"/>
                </a:highlight>
                <a:latin typeface="Courier New"/>
                <a:ea typeface="Courier New"/>
                <a:cs typeface="Courier New"/>
                <a:sym typeface="Courier New"/>
              </a:rPr>
              <a:t>    }</a:t>
            </a:r>
          </a:p>
          <a:p>
            <a:pPr lvl="0">
              <a:lnSpc>
                <a:spcPct val="138157"/>
              </a:lnSpc>
            </a:pPr>
            <a:r>
              <a:rPr lang="en-US" sz="3600" dirty="0">
                <a:highlight>
                  <a:srgbClr val="FFFFFF"/>
                </a:highlight>
                <a:latin typeface="Courier New"/>
                <a:ea typeface="Courier New"/>
                <a:cs typeface="Courier New"/>
                <a:sym typeface="Courier New"/>
              </a:rPr>
              <a:t>}</a:t>
            </a:r>
          </a:p>
          <a:p>
            <a:pPr lvl="0">
              <a:lnSpc>
                <a:spcPct val="138157"/>
              </a:lnSpc>
            </a:pPr>
            <a:r>
              <a:rPr lang="en-US" sz="3600" dirty="0">
                <a:solidFill>
                  <a:srgbClr val="0000FF"/>
                </a:solidFill>
                <a:highlight>
                  <a:srgbClr val="FFFFFF"/>
                </a:highlight>
                <a:latin typeface="Courier New"/>
                <a:ea typeface="Courier New"/>
                <a:cs typeface="Courier New"/>
                <a:sym typeface="Courier New"/>
              </a:rPr>
              <a:t>export</a:t>
            </a:r>
            <a:r>
              <a:rPr lang="en-US" sz="3600" dirty="0">
                <a:highlight>
                  <a:srgbClr val="FFFFFF"/>
                </a:highlight>
                <a:latin typeface="Courier New"/>
                <a:ea typeface="Courier New"/>
                <a:cs typeface="Courier New"/>
                <a:sym typeface="Courier New"/>
              </a:rPr>
              <a:t> </a:t>
            </a:r>
            <a:r>
              <a:rPr lang="en-US" sz="3600" dirty="0">
                <a:solidFill>
                  <a:srgbClr val="0000FF"/>
                </a:solidFill>
                <a:highlight>
                  <a:srgbClr val="FFFFFF"/>
                </a:highlight>
                <a:latin typeface="Courier New"/>
                <a:ea typeface="Courier New"/>
                <a:cs typeface="Courier New"/>
                <a:sym typeface="Courier New"/>
              </a:rPr>
              <a:t>default</a:t>
            </a:r>
            <a:r>
              <a:rPr lang="en-US" sz="3600" dirty="0">
                <a:highlight>
                  <a:srgbClr val="FFFFFF"/>
                </a:highlight>
                <a:latin typeface="Courier New"/>
                <a:ea typeface="Courier New"/>
                <a:cs typeface="Courier New"/>
                <a:sym typeface="Courier New"/>
              </a:rPr>
              <a:t> Comp;</a:t>
            </a:r>
          </a:p>
          <a:p>
            <a:pPr lvl="0"/>
            <a:endParaRPr lang="en-US" sz="3600" dirty="0">
              <a:latin typeface="Roboto"/>
              <a:ea typeface="Roboto"/>
              <a:cs typeface="Roboto"/>
              <a:sym typeface="Roboto"/>
            </a:endParaRPr>
          </a:p>
        </p:txBody>
      </p:sp>
    </p:spTree>
    <p:extLst>
      <p:ext uri="{BB962C8B-B14F-4D97-AF65-F5344CB8AC3E}">
        <p14:creationId xmlns:p14="http://schemas.microsoft.com/office/powerpoint/2010/main" val="4066374538"/>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1" name="Google Shape;197;p36"/>
          <p:cNvSpPr txBox="1">
            <a:spLocks/>
          </p:cNvSpPr>
          <p:nvPr/>
        </p:nvSpPr>
        <p:spPr>
          <a:xfrm>
            <a:off x="2749441" y="1881597"/>
            <a:ext cx="18311580" cy="1441646"/>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7200" dirty="0">
                <a:solidFill>
                  <a:srgbClr val="7318F9"/>
                </a:solidFill>
              </a:rPr>
              <a:t>Для задания - аналог </a:t>
            </a:r>
            <a:r>
              <a:rPr lang="en-US" sz="7200" dirty="0" err="1">
                <a:solidFill>
                  <a:srgbClr val="7318F9"/>
                </a:solidFill>
              </a:rPr>
              <a:t>ngFor</a:t>
            </a:r>
            <a:endParaRPr lang="en-US" sz="7200" dirty="0">
              <a:solidFill>
                <a:srgbClr val="7318F9"/>
              </a:solidFill>
            </a:endParaRPr>
          </a:p>
        </p:txBody>
      </p:sp>
      <p:sp>
        <p:nvSpPr>
          <p:cNvPr id="13" name="Google Shape;198;p36"/>
          <p:cNvSpPr txBox="1">
            <a:spLocks/>
          </p:cNvSpPr>
          <p:nvPr/>
        </p:nvSpPr>
        <p:spPr>
          <a:xfrm>
            <a:off x="2497191" y="3697127"/>
            <a:ext cx="17525016" cy="9369786"/>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lnSpc>
                <a:spcPct val="138157"/>
              </a:lnSpc>
            </a:pPr>
            <a:r>
              <a:rPr lang="en-US" sz="3600" dirty="0">
                <a:highlight>
                  <a:srgbClr val="FFFFFF"/>
                </a:highlight>
                <a:latin typeface="Courier New"/>
                <a:ea typeface="Courier New"/>
                <a:cs typeface="Courier New"/>
                <a:sym typeface="Courier New"/>
              </a:rPr>
              <a:t> names=[</a:t>
            </a:r>
            <a:r>
              <a:rPr lang="en-US" sz="3600" dirty="0">
                <a:solidFill>
                  <a:srgbClr val="A31515"/>
                </a:solidFill>
                <a:highlight>
                  <a:srgbClr val="FFFFFF"/>
                </a:highlight>
                <a:latin typeface="Courier New"/>
                <a:ea typeface="Courier New"/>
                <a:cs typeface="Courier New"/>
                <a:sym typeface="Courier New"/>
              </a:rPr>
              <a:t>"joe"</a:t>
            </a:r>
            <a:r>
              <a:rPr lang="en-US" sz="3600" dirty="0">
                <a:highlight>
                  <a:srgbClr val="FFFFFF"/>
                </a:highlight>
                <a:latin typeface="Courier New"/>
                <a:ea typeface="Courier New"/>
                <a:cs typeface="Courier New"/>
                <a:sym typeface="Courier New"/>
              </a:rPr>
              <a:t>, </a:t>
            </a:r>
            <a:r>
              <a:rPr lang="en-US" sz="3600" dirty="0">
                <a:solidFill>
                  <a:srgbClr val="A31515"/>
                </a:solidFill>
                <a:highlight>
                  <a:srgbClr val="FFFFFF"/>
                </a:highlight>
                <a:latin typeface="Courier New"/>
                <a:ea typeface="Courier New"/>
                <a:cs typeface="Courier New"/>
                <a:sym typeface="Courier New"/>
              </a:rPr>
              <a:t>"jack"</a:t>
            </a:r>
            <a:r>
              <a:rPr lang="en-US" sz="3600" dirty="0">
                <a:highlight>
                  <a:srgbClr val="FFFFFF"/>
                </a:highlight>
                <a:latin typeface="Courier New"/>
                <a:ea typeface="Courier New"/>
                <a:cs typeface="Courier New"/>
                <a:sym typeface="Courier New"/>
              </a:rPr>
              <a:t>, </a:t>
            </a:r>
            <a:r>
              <a:rPr lang="en-US" sz="3600" dirty="0">
                <a:solidFill>
                  <a:srgbClr val="A31515"/>
                </a:solidFill>
                <a:highlight>
                  <a:srgbClr val="FFFFFF"/>
                </a:highlight>
                <a:latin typeface="Courier New"/>
                <a:ea typeface="Courier New"/>
                <a:cs typeface="Courier New"/>
                <a:sym typeface="Courier New"/>
              </a:rPr>
              <a:t>"josh"</a:t>
            </a:r>
            <a:r>
              <a:rPr lang="en-US" sz="3600" dirty="0">
                <a:highlight>
                  <a:srgbClr val="FFFFFF"/>
                </a:highlight>
                <a:latin typeface="Courier New"/>
                <a:ea typeface="Courier New"/>
                <a:cs typeface="Courier New"/>
                <a:sym typeface="Courier New"/>
              </a:rPr>
              <a:t>];</a:t>
            </a:r>
          </a:p>
          <a:p>
            <a:pPr lvl="0">
              <a:lnSpc>
                <a:spcPct val="138157"/>
              </a:lnSpc>
            </a:pPr>
            <a:endParaRPr lang="en-US" sz="3600" dirty="0">
              <a:highlight>
                <a:srgbClr val="FFFFFF"/>
              </a:highlight>
              <a:latin typeface="Courier New"/>
              <a:ea typeface="Courier New"/>
              <a:cs typeface="Courier New"/>
              <a:sym typeface="Courier New"/>
            </a:endParaRPr>
          </a:p>
          <a:p>
            <a:pPr lvl="0">
              <a:lnSpc>
                <a:spcPct val="138157"/>
              </a:lnSpc>
            </a:pPr>
            <a:r>
              <a:rPr lang="en-US" sz="3600" dirty="0">
                <a:highlight>
                  <a:srgbClr val="FFFFFF"/>
                </a:highlight>
                <a:latin typeface="Courier New"/>
                <a:ea typeface="Courier New"/>
                <a:cs typeface="Courier New"/>
                <a:sym typeface="Courier New"/>
              </a:rPr>
              <a:t>  render(){</a:t>
            </a:r>
          </a:p>
          <a:p>
            <a:pPr lvl="0">
              <a:lnSpc>
                <a:spcPct val="138157"/>
              </a:lnSpc>
            </a:pPr>
            <a:r>
              <a:rPr lang="en-US" sz="3600" dirty="0">
                <a:highlight>
                  <a:srgbClr val="FFFFFF"/>
                </a:highlight>
                <a:latin typeface="Courier New"/>
                <a:ea typeface="Courier New"/>
                <a:cs typeface="Courier New"/>
                <a:sym typeface="Courier New"/>
              </a:rPr>
              <a:t>    </a:t>
            </a:r>
            <a:r>
              <a:rPr lang="en-US" sz="3600" dirty="0">
                <a:solidFill>
                  <a:srgbClr val="0000FF"/>
                </a:solidFill>
                <a:highlight>
                  <a:srgbClr val="FFFFFF"/>
                </a:highlight>
                <a:latin typeface="Courier New"/>
                <a:ea typeface="Courier New"/>
                <a:cs typeface="Courier New"/>
                <a:sym typeface="Courier New"/>
              </a:rPr>
              <a:t>return</a:t>
            </a:r>
            <a:r>
              <a:rPr lang="en-US" sz="3600" dirty="0">
                <a:highlight>
                  <a:srgbClr val="FFFFFF"/>
                </a:highlight>
                <a:latin typeface="Courier New"/>
                <a:ea typeface="Courier New"/>
                <a:cs typeface="Courier New"/>
                <a:sym typeface="Courier New"/>
              </a:rPr>
              <a:t> (</a:t>
            </a:r>
          </a:p>
          <a:p>
            <a:pPr lvl="0">
              <a:lnSpc>
                <a:spcPct val="138157"/>
              </a:lnSpc>
            </a:pPr>
            <a:r>
              <a:rPr lang="en-US" sz="3600" dirty="0">
                <a:highlight>
                  <a:srgbClr val="FFFFFF"/>
                </a:highlight>
                <a:latin typeface="Courier New"/>
                <a:ea typeface="Courier New"/>
                <a:cs typeface="Courier New"/>
                <a:sym typeface="Courier New"/>
              </a:rPr>
              <a:t>      </a:t>
            </a:r>
            <a:r>
              <a:rPr lang="en-US" sz="3600" dirty="0">
                <a:solidFill>
                  <a:srgbClr val="800000"/>
                </a:solidFill>
                <a:highlight>
                  <a:srgbClr val="FFFFFF"/>
                </a:highlight>
                <a:latin typeface="Courier New"/>
                <a:ea typeface="Courier New"/>
                <a:cs typeface="Courier New"/>
                <a:sym typeface="Courier New"/>
              </a:rPr>
              <a:t>&lt;div&gt;</a:t>
            </a:r>
          </a:p>
          <a:p>
            <a:pPr lvl="0">
              <a:lnSpc>
                <a:spcPct val="138157"/>
              </a:lnSpc>
            </a:pPr>
            <a:r>
              <a:rPr lang="en-US" sz="3600" dirty="0">
                <a:highlight>
                  <a:srgbClr val="FFFFFF"/>
                </a:highlight>
                <a:latin typeface="Courier New"/>
                <a:ea typeface="Courier New"/>
                <a:cs typeface="Courier New"/>
                <a:sym typeface="Courier New"/>
              </a:rPr>
              <a:t>      </a:t>
            </a:r>
            <a:r>
              <a:rPr lang="en-US" sz="3600" dirty="0">
                <a:solidFill>
                  <a:srgbClr val="0000FF"/>
                </a:solidFill>
                <a:highlight>
                  <a:srgbClr val="FFFFFF"/>
                </a:highlight>
                <a:latin typeface="Courier New"/>
                <a:ea typeface="Courier New"/>
                <a:cs typeface="Courier New"/>
                <a:sym typeface="Courier New"/>
              </a:rPr>
              <a:t>{</a:t>
            </a:r>
          </a:p>
          <a:p>
            <a:pPr lvl="0">
              <a:lnSpc>
                <a:spcPct val="138157"/>
              </a:lnSpc>
            </a:pPr>
            <a:r>
              <a:rPr lang="en-US" sz="3600" dirty="0">
                <a:highlight>
                  <a:srgbClr val="FFFFFF"/>
                </a:highlight>
                <a:latin typeface="Courier New"/>
                <a:ea typeface="Courier New"/>
                <a:cs typeface="Courier New"/>
                <a:sym typeface="Courier New"/>
              </a:rPr>
              <a:t>        </a:t>
            </a:r>
            <a:r>
              <a:rPr lang="en-US" sz="3600" dirty="0" err="1">
                <a:solidFill>
                  <a:srgbClr val="0000FF"/>
                </a:solidFill>
                <a:highlight>
                  <a:srgbClr val="FFFFFF"/>
                </a:highlight>
                <a:latin typeface="Courier New"/>
                <a:ea typeface="Courier New"/>
                <a:cs typeface="Courier New"/>
                <a:sym typeface="Courier New"/>
              </a:rPr>
              <a:t>this</a:t>
            </a:r>
            <a:r>
              <a:rPr lang="en-US" sz="3600" dirty="0" err="1">
                <a:highlight>
                  <a:srgbClr val="FFFFFF"/>
                </a:highlight>
                <a:latin typeface="Courier New"/>
                <a:ea typeface="Courier New"/>
                <a:cs typeface="Courier New"/>
                <a:sym typeface="Courier New"/>
              </a:rPr>
              <a:t>.names.map</a:t>
            </a:r>
            <a:r>
              <a:rPr lang="en-US" sz="3600" dirty="0">
                <a:highlight>
                  <a:srgbClr val="FFFFFF"/>
                </a:highlight>
                <a:latin typeface="Courier New"/>
                <a:ea typeface="Courier New"/>
                <a:cs typeface="Courier New"/>
                <a:sym typeface="Courier New"/>
              </a:rPr>
              <a:t>(</a:t>
            </a:r>
            <a:r>
              <a:rPr lang="en-US" sz="3600" dirty="0" err="1">
                <a:highlight>
                  <a:srgbClr val="FFFFFF"/>
                </a:highlight>
                <a:latin typeface="Courier New"/>
                <a:ea typeface="Courier New"/>
                <a:cs typeface="Courier New"/>
                <a:sym typeface="Courier New"/>
              </a:rPr>
              <a:t>val</a:t>
            </a:r>
            <a:r>
              <a:rPr lang="en-US" sz="3600" dirty="0">
                <a:solidFill>
                  <a:srgbClr val="0000FF"/>
                </a:solidFill>
                <a:highlight>
                  <a:srgbClr val="FFFFFF"/>
                </a:highlight>
                <a:latin typeface="Courier New"/>
                <a:ea typeface="Courier New"/>
                <a:cs typeface="Courier New"/>
                <a:sym typeface="Courier New"/>
              </a:rPr>
              <a:t>=&gt;</a:t>
            </a:r>
            <a:r>
              <a:rPr lang="en-US" sz="3600" dirty="0">
                <a:highlight>
                  <a:srgbClr val="FFFFFF"/>
                </a:highlight>
                <a:latin typeface="Courier New"/>
                <a:ea typeface="Courier New"/>
                <a:cs typeface="Courier New"/>
                <a:sym typeface="Courier New"/>
              </a:rPr>
              <a:t> {</a:t>
            </a:r>
          </a:p>
          <a:p>
            <a:pPr lvl="0">
              <a:lnSpc>
                <a:spcPct val="138157"/>
              </a:lnSpc>
            </a:pPr>
            <a:r>
              <a:rPr lang="en-US" sz="3600" dirty="0">
                <a:highlight>
                  <a:srgbClr val="FFFFFF"/>
                </a:highlight>
                <a:latin typeface="Courier New"/>
                <a:ea typeface="Courier New"/>
                <a:cs typeface="Courier New"/>
                <a:sym typeface="Courier New"/>
              </a:rPr>
              <a:t>          </a:t>
            </a:r>
            <a:r>
              <a:rPr lang="en-US" sz="3600" dirty="0">
                <a:solidFill>
                  <a:srgbClr val="0000FF"/>
                </a:solidFill>
                <a:highlight>
                  <a:srgbClr val="FFFFFF"/>
                </a:highlight>
                <a:latin typeface="Courier New"/>
                <a:ea typeface="Courier New"/>
                <a:cs typeface="Courier New"/>
                <a:sym typeface="Courier New"/>
              </a:rPr>
              <a:t>return</a:t>
            </a:r>
            <a:r>
              <a:rPr lang="en-US" sz="3600" dirty="0">
                <a:highlight>
                  <a:srgbClr val="FFFFFF"/>
                </a:highlight>
                <a:latin typeface="Courier New"/>
                <a:ea typeface="Courier New"/>
                <a:cs typeface="Courier New"/>
                <a:sym typeface="Courier New"/>
              </a:rPr>
              <a:t> (</a:t>
            </a:r>
            <a:r>
              <a:rPr lang="en-US" sz="3600" dirty="0">
                <a:solidFill>
                  <a:srgbClr val="800000"/>
                </a:solidFill>
                <a:highlight>
                  <a:srgbClr val="FFFFFF"/>
                </a:highlight>
                <a:latin typeface="Courier New"/>
                <a:ea typeface="Courier New"/>
                <a:cs typeface="Courier New"/>
                <a:sym typeface="Courier New"/>
              </a:rPr>
              <a:t>&lt;Comp</a:t>
            </a:r>
            <a:r>
              <a:rPr lang="en-US" sz="3600" dirty="0">
                <a:highlight>
                  <a:srgbClr val="FFFFFF"/>
                </a:highlight>
                <a:latin typeface="Courier New"/>
                <a:ea typeface="Courier New"/>
                <a:cs typeface="Courier New"/>
                <a:sym typeface="Courier New"/>
              </a:rPr>
              <a:t> </a:t>
            </a:r>
            <a:r>
              <a:rPr lang="en-US" sz="3600" dirty="0">
                <a:solidFill>
                  <a:srgbClr val="FF0000"/>
                </a:solidFill>
                <a:highlight>
                  <a:srgbClr val="FFFFFF"/>
                </a:highlight>
                <a:latin typeface="Courier New"/>
                <a:ea typeface="Courier New"/>
                <a:cs typeface="Courier New"/>
                <a:sym typeface="Courier New"/>
              </a:rPr>
              <a:t>name</a:t>
            </a:r>
            <a:r>
              <a:rPr lang="en-US" sz="3600" dirty="0">
                <a:highlight>
                  <a:srgbClr val="FFFFFF"/>
                </a:highlight>
                <a:latin typeface="Courier New"/>
                <a:ea typeface="Courier New"/>
                <a:cs typeface="Courier New"/>
                <a:sym typeface="Courier New"/>
              </a:rPr>
              <a:t>=</a:t>
            </a:r>
            <a:r>
              <a:rPr lang="en-US" sz="3600" dirty="0">
                <a:solidFill>
                  <a:srgbClr val="0000FF"/>
                </a:solidFill>
                <a:highlight>
                  <a:srgbClr val="FFFFFF"/>
                </a:highlight>
                <a:latin typeface="Courier New"/>
                <a:ea typeface="Courier New"/>
                <a:cs typeface="Courier New"/>
                <a:sym typeface="Courier New"/>
              </a:rPr>
              <a:t>{</a:t>
            </a:r>
            <a:r>
              <a:rPr lang="en-US" sz="3600" dirty="0" err="1">
                <a:highlight>
                  <a:srgbClr val="FFFFFF"/>
                </a:highlight>
                <a:latin typeface="Courier New"/>
                <a:ea typeface="Courier New"/>
                <a:cs typeface="Courier New"/>
                <a:sym typeface="Courier New"/>
              </a:rPr>
              <a:t>val</a:t>
            </a:r>
            <a:r>
              <a:rPr lang="en-US" sz="3600" dirty="0">
                <a:solidFill>
                  <a:srgbClr val="0000FF"/>
                </a:solidFill>
                <a:highlight>
                  <a:srgbClr val="FFFFFF"/>
                </a:highlight>
                <a:latin typeface="Courier New"/>
                <a:ea typeface="Courier New"/>
                <a:cs typeface="Courier New"/>
                <a:sym typeface="Courier New"/>
              </a:rPr>
              <a:t>}</a:t>
            </a:r>
            <a:r>
              <a:rPr lang="en-US" sz="3600" dirty="0">
                <a:solidFill>
                  <a:srgbClr val="800000"/>
                </a:solidFill>
                <a:highlight>
                  <a:srgbClr val="FFFFFF"/>
                </a:highlight>
                <a:latin typeface="Courier New"/>
                <a:ea typeface="Courier New"/>
                <a:cs typeface="Courier New"/>
                <a:sym typeface="Courier New"/>
              </a:rPr>
              <a:t>/&gt;</a:t>
            </a:r>
            <a:r>
              <a:rPr lang="en-US" sz="3600" dirty="0">
                <a:highlight>
                  <a:srgbClr val="FFFFFF"/>
                </a:highlight>
                <a:latin typeface="Courier New"/>
                <a:ea typeface="Courier New"/>
                <a:cs typeface="Courier New"/>
                <a:sym typeface="Courier New"/>
              </a:rPr>
              <a:t>)</a:t>
            </a:r>
          </a:p>
          <a:p>
            <a:pPr lvl="0">
              <a:lnSpc>
                <a:spcPct val="138157"/>
              </a:lnSpc>
            </a:pPr>
            <a:r>
              <a:rPr lang="en-US" sz="3600" dirty="0">
                <a:highlight>
                  <a:srgbClr val="FFFFFF"/>
                </a:highlight>
                <a:latin typeface="Courier New"/>
                <a:ea typeface="Courier New"/>
                <a:cs typeface="Courier New"/>
                <a:sym typeface="Courier New"/>
              </a:rPr>
              <a:t>        })</a:t>
            </a:r>
          </a:p>
          <a:p>
            <a:pPr lvl="0">
              <a:lnSpc>
                <a:spcPct val="138157"/>
              </a:lnSpc>
            </a:pPr>
            <a:r>
              <a:rPr lang="en-US" sz="3600" dirty="0">
                <a:highlight>
                  <a:srgbClr val="FFFFFF"/>
                </a:highlight>
                <a:latin typeface="Courier New"/>
                <a:ea typeface="Courier New"/>
                <a:cs typeface="Courier New"/>
                <a:sym typeface="Courier New"/>
              </a:rPr>
              <a:t>      </a:t>
            </a:r>
            <a:r>
              <a:rPr lang="en-US" sz="3600" dirty="0">
                <a:solidFill>
                  <a:srgbClr val="0000FF"/>
                </a:solidFill>
                <a:highlight>
                  <a:srgbClr val="FFFFFF"/>
                </a:highlight>
                <a:latin typeface="Courier New"/>
                <a:ea typeface="Courier New"/>
                <a:cs typeface="Courier New"/>
                <a:sym typeface="Courier New"/>
              </a:rPr>
              <a:t>}</a:t>
            </a:r>
            <a:r>
              <a:rPr lang="en-US" sz="3600" dirty="0">
                <a:highlight>
                  <a:srgbClr val="FFFFFF"/>
                </a:highlight>
                <a:latin typeface="Courier New"/>
                <a:ea typeface="Courier New"/>
                <a:cs typeface="Courier New"/>
                <a:sym typeface="Courier New"/>
              </a:rPr>
              <a:t>      </a:t>
            </a:r>
          </a:p>
          <a:p>
            <a:pPr lvl="0">
              <a:lnSpc>
                <a:spcPct val="138157"/>
              </a:lnSpc>
            </a:pPr>
            <a:r>
              <a:rPr lang="en-US" sz="3600" dirty="0">
                <a:highlight>
                  <a:srgbClr val="FFFFFF"/>
                </a:highlight>
                <a:latin typeface="Courier New"/>
                <a:ea typeface="Courier New"/>
                <a:cs typeface="Courier New"/>
                <a:sym typeface="Courier New"/>
              </a:rPr>
              <a:t>      </a:t>
            </a:r>
            <a:r>
              <a:rPr lang="en-US" sz="3600" dirty="0">
                <a:solidFill>
                  <a:srgbClr val="800000"/>
                </a:solidFill>
                <a:highlight>
                  <a:srgbClr val="FFFFFF"/>
                </a:highlight>
                <a:latin typeface="Courier New"/>
                <a:ea typeface="Courier New"/>
                <a:cs typeface="Courier New"/>
                <a:sym typeface="Courier New"/>
              </a:rPr>
              <a:t>&lt;/div&gt;</a:t>
            </a:r>
          </a:p>
          <a:p>
            <a:pPr lvl="0">
              <a:lnSpc>
                <a:spcPct val="138157"/>
              </a:lnSpc>
            </a:pPr>
            <a:r>
              <a:rPr lang="en-US" sz="3600" dirty="0">
                <a:highlight>
                  <a:srgbClr val="FFFFFF"/>
                </a:highlight>
                <a:latin typeface="Courier New"/>
                <a:ea typeface="Courier New"/>
                <a:cs typeface="Courier New"/>
                <a:sym typeface="Courier New"/>
              </a:rPr>
              <a:t>    )</a:t>
            </a:r>
          </a:p>
          <a:p>
            <a:pPr lvl="0">
              <a:lnSpc>
                <a:spcPct val="138157"/>
              </a:lnSpc>
            </a:pPr>
            <a:r>
              <a:rPr lang="en-US" sz="3600" dirty="0">
                <a:highlight>
                  <a:srgbClr val="FFFFFF"/>
                </a:highlight>
                <a:latin typeface="Courier New"/>
                <a:ea typeface="Courier New"/>
                <a:cs typeface="Courier New"/>
                <a:sym typeface="Courier New"/>
              </a:rPr>
              <a:t>  }</a:t>
            </a:r>
          </a:p>
        </p:txBody>
      </p:sp>
      <p:cxnSp>
        <p:nvCxnSpPr>
          <p:cNvPr id="9" name="Прямая соединительная линия 8">
            <a:extLst>
              <a:ext uri="{FF2B5EF4-FFF2-40B4-BE49-F238E27FC236}">
                <a16:creationId xmlns:a16="http://schemas.microsoft.com/office/drawing/2014/main" id="{F35B6BBB-88E3-4C65-8B19-4FA7E0B7FAFE}"/>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21541698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5" name="Google Shape;211;p38"/>
          <p:cNvSpPr txBox="1">
            <a:spLocks/>
          </p:cNvSpPr>
          <p:nvPr/>
        </p:nvSpPr>
        <p:spPr>
          <a:xfrm>
            <a:off x="2749441" y="1933409"/>
            <a:ext cx="18615307" cy="1602981"/>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7200" dirty="0">
                <a:solidFill>
                  <a:srgbClr val="7318F9"/>
                </a:solidFill>
              </a:rPr>
              <a:t>Задание</a:t>
            </a:r>
          </a:p>
        </p:txBody>
      </p:sp>
      <p:sp>
        <p:nvSpPr>
          <p:cNvPr id="16" name="Google Shape;212;p38"/>
          <p:cNvSpPr txBox="1">
            <a:spLocks/>
          </p:cNvSpPr>
          <p:nvPr/>
        </p:nvSpPr>
        <p:spPr>
          <a:xfrm>
            <a:off x="2749441" y="4141466"/>
            <a:ext cx="20270401" cy="8907402"/>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r>
              <a:rPr lang="ru-RU" sz="4400" dirty="0">
                <a:solidFill>
                  <a:schemeClr val="tx1"/>
                </a:solidFill>
              </a:rPr>
              <a:t>Пока что статичная страница из следующих компонентов:</a:t>
            </a:r>
          </a:p>
          <a:p>
            <a:pPr lvl="0">
              <a:spcBef>
                <a:spcPts val="1600"/>
              </a:spcBef>
            </a:pPr>
            <a:r>
              <a:rPr lang="ru-RU" sz="4400" dirty="0">
                <a:solidFill>
                  <a:schemeClr val="tx1"/>
                </a:solidFill>
              </a:rPr>
              <a:t>Главный компонент с массивом пользователей (имя, текстовый статус, </a:t>
            </a:r>
            <a:r>
              <a:rPr lang="ru-RU" sz="4400" dirty="0" err="1">
                <a:solidFill>
                  <a:schemeClr val="tx1"/>
                </a:solidFill>
              </a:rPr>
              <a:t>аватар</a:t>
            </a:r>
            <a:r>
              <a:rPr lang="ru-RU" sz="4400" dirty="0">
                <a:solidFill>
                  <a:schemeClr val="tx1"/>
                </a:solidFill>
              </a:rPr>
              <a:t>, статус сети)</a:t>
            </a:r>
          </a:p>
          <a:p>
            <a:pPr lvl="0">
              <a:spcBef>
                <a:spcPts val="1600"/>
              </a:spcBef>
            </a:pPr>
            <a:r>
              <a:rPr lang="ru-RU" sz="4400" dirty="0">
                <a:solidFill>
                  <a:schemeClr val="tx1"/>
                </a:solidFill>
              </a:rPr>
              <a:t>Отображение каждого из составляющего пользователей сделать в виде отдельного компонента.</a:t>
            </a:r>
          </a:p>
          <a:p>
            <a:pPr lvl="0">
              <a:spcBef>
                <a:spcPts val="1600"/>
              </a:spcBef>
            </a:pPr>
            <a:r>
              <a:rPr lang="ru-RU" sz="4400" dirty="0">
                <a:solidFill>
                  <a:schemeClr val="tx1"/>
                </a:solidFill>
              </a:rPr>
              <a:t>(Тренировка на создание компонентов и работу с JSX)</a:t>
            </a:r>
          </a:p>
          <a:p>
            <a:pPr lvl="0">
              <a:spcBef>
                <a:spcPts val="1600"/>
              </a:spcBef>
              <a:spcAft>
                <a:spcPts val="1600"/>
              </a:spcAft>
            </a:pPr>
            <a:endParaRPr lang="ru-RU" sz="2800" dirty="0">
              <a:solidFill>
                <a:schemeClr val="bg2"/>
              </a:solidFill>
            </a:endParaRPr>
          </a:p>
        </p:txBody>
      </p:sp>
      <p:cxnSp>
        <p:nvCxnSpPr>
          <p:cNvPr id="9" name="Прямая соединительная линия 8">
            <a:extLst>
              <a:ext uri="{FF2B5EF4-FFF2-40B4-BE49-F238E27FC236}">
                <a16:creationId xmlns:a16="http://schemas.microsoft.com/office/drawing/2014/main" id="{A3A2418E-7A76-47EF-B597-7212449EDC3C}"/>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783784479"/>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5" name="Google Shape;211;p38"/>
          <p:cNvSpPr txBox="1">
            <a:spLocks/>
          </p:cNvSpPr>
          <p:nvPr/>
        </p:nvSpPr>
        <p:spPr>
          <a:xfrm>
            <a:off x="2749441" y="1913500"/>
            <a:ext cx="18615307" cy="1722251"/>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en-US" sz="7200" dirty="0" err="1">
                <a:solidFill>
                  <a:srgbClr val="7318F9"/>
                </a:solidFill>
              </a:rPr>
              <a:t>Todolist</a:t>
            </a:r>
            <a:endParaRPr lang="ru-RU" sz="7200" dirty="0">
              <a:solidFill>
                <a:srgbClr val="7318F9"/>
              </a:solidFill>
            </a:endParaRPr>
          </a:p>
        </p:txBody>
      </p:sp>
      <p:sp>
        <p:nvSpPr>
          <p:cNvPr id="16" name="Google Shape;212;p38"/>
          <p:cNvSpPr txBox="1">
            <a:spLocks/>
          </p:cNvSpPr>
          <p:nvPr/>
        </p:nvSpPr>
        <p:spPr>
          <a:xfrm>
            <a:off x="2749441" y="3977824"/>
            <a:ext cx="20015966" cy="8907402"/>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lnSpc>
                <a:spcPct val="137500"/>
              </a:lnSpc>
            </a:pPr>
            <a:r>
              <a:rPr lang="en-US" sz="3200" dirty="0">
                <a:solidFill>
                  <a:srgbClr val="0000FF"/>
                </a:solidFill>
                <a:highlight>
                  <a:srgbClr val="FFFFFF"/>
                </a:highlight>
                <a:latin typeface="Courier New"/>
                <a:ea typeface="Courier New"/>
                <a:cs typeface="Courier New"/>
                <a:sym typeface="Courier New"/>
              </a:rPr>
              <a:t>class</a:t>
            </a:r>
            <a:r>
              <a:rPr lang="en-US" sz="3200" dirty="0">
                <a:solidFill>
                  <a:srgbClr val="000000"/>
                </a:solidFill>
                <a:highlight>
                  <a:srgbClr val="FFFFFF"/>
                </a:highlight>
                <a:latin typeface="Courier New"/>
                <a:ea typeface="Courier New"/>
                <a:cs typeface="Courier New"/>
                <a:sym typeface="Courier New"/>
              </a:rPr>
              <a:t> </a:t>
            </a:r>
            <a:r>
              <a:rPr lang="en-US" sz="3200" dirty="0" err="1">
                <a:solidFill>
                  <a:srgbClr val="000000"/>
                </a:solidFill>
                <a:highlight>
                  <a:srgbClr val="FFFFFF"/>
                </a:highlight>
                <a:latin typeface="Courier New"/>
                <a:ea typeface="Courier New"/>
                <a:cs typeface="Courier New"/>
                <a:sym typeface="Courier New"/>
              </a:rPr>
              <a:t>Todolist</a:t>
            </a:r>
            <a:r>
              <a:rPr lang="en-US" sz="3200" dirty="0">
                <a:solidFill>
                  <a:srgbClr val="000000"/>
                </a:solidFill>
                <a:highlight>
                  <a:srgbClr val="FFFFFF"/>
                </a:highlight>
                <a:latin typeface="Courier New"/>
                <a:ea typeface="Courier New"/>
                <a:cs typeface="Courier New"/>
                <a:sym typeface="Courier New"/>
              </a:rPr>
              <a:t> </a:t>
            </a:r>
            <a:r>
              <a:rPr lang="en-US" sz="3200" dirty="0">
                <a:solidFill>
                  <a:srgbClr val="0000FF"/>
                </a:solidFill>
                <a:highlight>
                  <a:srgbClr val="FFFFFF"/>
                </a:highlight>
                <a:latin typeface="Courier New"/>
                <a:ea typeface="Courier New"/>
                <a:cs typeface="Courier New"/>
                <a:sym typeface="Courier New"/>
              </a:rPr>
              <a:t>extends</a:t>
            </a:r>
            <a:r>
              <a:rPr lang="en-US" sz="3200" dirty="0">
                <a:solidFill>
                  <a:srgbClr val="000000"/>
                </a:solidFill>
                <a:highlight>
                  <a:srgbClr val="FFFFFF"/>
                </a:highlight>
                <a:latin typeface="Courier New"/>
                <a:ea typeface="Courier New"/>
                <a:cs typeface="Courier New"/>
                <a:sym typeface="Courier New"/>
              </a:rPr>
              <a:t> </a:t>
            </a:r>
            <a:r>
              <a:rPr lang="en-US" sz="3200" dirty="0" err="1">
                <a:solidFill>
                  <a:srgbClr val="000000"/>
                </a:solidFill>
                <a:highlight>
                  <a:srgbClr val="FFFFFF"/>
                </a:highlight>
                <a:latin typeface="Courier New"/>
                <a:ea typeface="Courier New"/>
                <a:cs typeface="Courier New"/>
                <a:sym typeface="Courier New"/>
              </a:rPr>
              <a:t>React.Component</a:t>
            </a:r>
            <a:r>
              <a:rPr lang="en-US" sz="3200" dirty="0">
                <a:solidFill>
                  <a:srgbClr val="000000"/>
                </a:solidFill>
                <a:highlight>
                  <a:srgbClr val="FFFFFF"/>
                </a:highlight>
                <a:latin typeface="Courier New"/>
                <a:ea typeface="Courier New"/>
                <a:cs typeface="Courier New"/>
                <a:sym typeface="Courier New"/>
              </a:rPr>
              <a:t>{</a:t>
            </a:r>
          </a:p>
          <a:p>
            <a:pPr lvl="0">
              <a:lnSpc>
                <a:spcPct val="137500"/>
              </a:lnSpc>
            </a:pPr>
            <a:r>
              <a:rPr lang="en-US" sz="3200" dirty="0">
                <a:solidFill>
                  <a:srgbClr val="000000"/>
                </a:solidFill>
                <a:highlight>
                  <a:srgbClr val="FFFFFF"/>
                </a:highlight>
                <a:latin typeface="Courier New"/>
                <a:ea typeface="Courier New"/>
                <a:cs typeface="Courier New"/>
                <a:sym typeface="Courier New"/>
              </a:rPr>
              <a:t>    render(){</a:t>
            </a:r>
          </a:p>
          <a:p>
            <a:pPr lvl="0">
              <a:lnSpc>
                <a:spcPct val="137500"/>
              </a:lnSpc>
            </a:pPr>
            <a:r>
              <a:rPr lang="en-US" sz="3200" dirty="0">
                <a:solidFill>
                  <a:srgbClr val="000000"/>
                </a:solidFill>
                <a:highlight>
                  <a:srgbClr val="FFFFFF"/>
                </a:highlight>
                <a:latin typeface="Courier New"/>
                <a:ea typeface="Courier New"/>
                <a:cs typeface="Courier New"/>
                <a:sym typeface="Courier New"/>
              </a:rPr>
              <a:t>        </a:t>
            </a:r>
            <a:r>
              <a:rPr lang="en-US" sz="3200" dirty="0">
                <a:solidFill>
                  <a:srgbClr val="0000FF"/>
                </a:solidFill>
                <a:highlight>
                  <a:srgbClr val="FFFFFF"/>
                </a:highlight>
                <a:latin typeface="Courier New"/>
                <a:ea typeface="Courier New"/>
                <a:cs typeface="Courier New"/>
                <a:sym typeface="Courier New"/>
              </a:rPr>
              <a:t>return</a:t>
            </a:r>
            <a:r>
              <a:rPr lang="en-US" sz="3200" dirty="0">
                <a:solidFill>
                  <a:srgbClr val="000000"/>
                </a:solidFill>
                <a:highlight>
                  <a:srgbClr val="FFFFFF"/>
                </a:highlight>
                <a:latin typeface="Courier New"/>
                <a:ea typeface="Courier New"/>
                <a:cs typeface="Courier New"/>
                <a:sym typeface="Courier New"/>
              </a:rPr>
              <a:t> (</a:t>
            </a:r>
          </a:p>
          <a:p>
            <a:pPr lvl="0">
              <a:lnSpc>
                <a:spcPct val="137500"/>
              </a:lnSpc>
            </a:pPr>
            <a:r>
              <a:rPr lang="en-US" sz="3200" dirty="0">
                <a:solidFill>
                  <a:srgbClr val="000000"/>
                </a:solidFill>
                <a:highlight>
                  <a:srgbClr val="FFFFFF"/>
                </a:highlight>
                <a:latin typeface="Courier New"/>
                <a:ea typeface="Courier New"/>
                <a:cs typeface="Courier New"/>
                <a:sym typeface="Courier New"/>
              </a:rPr>
              <a:t>            </a:t>
            </a:r>
            <a:r>
              <a:rPr lang="en-US" sz="3200" dirty="0">
                <a:solidFill>
                  <a:srgbClr val="800000"/>
                </a:solidFill>
                <a:highlight>
                  <a:srgbClr val="FFFFFF"/>
                </a:highlight>
                <a:latin typeface="Courier New"/>
                <a:ea typeface="Courier New"/>
                <a:cs typeface="Courier New"/>
                <a:sym typeface="Courier New"/>
              </a:rPr>
              <a:t>&lt;</a:t>
            </a:r>
            <a:r>
              <a:rPr lang="en-US" sz="3200" dirty="0" err="1">
                <a:solidFill>
                  <a:srgbClr val="800000"/>
                </a:solidFill>
                <a:highlight>
                  <a:srgbClr val="FFFFFF"/>
                </a:highlight>
                <a:latin typeface="Courier New"/>
                <a:ea typeface="Courier New"/>
                <a:cs typeface="Courier New"/>
                <a:sym typeface="Courier New"/>
              </a:rPr>
              <a:t>ul</a:t>
            </a:r>
            <a:r>
              <a:rPr lang="en-US" sz="3200" dirty="0">
                <a:solidFill>
                  <a:srgbClr val="800000"/>
                </a:solidFill>
                <a:highlight>
                  <a:srgbClr val="FFFFFF"/>
                </a:highlight>
                <a:latin typeface="Courier New"/>
                <a:ea typeface="Courier New"/>
                <a:cs typeface="Courier New"/>
                <a:sym typeface="Courier New"/>
              </a:rPr>
              <a:t>&gt;</a:t>
            </a:r>
          </a:p>
          <a:p>
            <a:pPr lvl="0">
              <a:lnSpc>
                <a:spcPct val="137500"/>
              </a:lnSpc>
            </a:pPr>
            <a:r>
              <a:rPr lang="en-US" sz="3200" dirty="0">
                <a:solidFill>
                  <a:srgbClr val="000000"/>
                </a:solidFill>
                <a:highlight>
                  <a:srgbClr val="FFFFFF"/>
                </a:highlight>
                <a:latin typeface="Courier New"/>
                <a:ea typeface="Courier New"/>
                <a:cs typeface="Courier New"/>
                <a:sym typeface="Courier New"/>
              </a:rPr>
              <a:t>                </a:t>
            </a:r>
            <a:r>
              <a:rPr lang="en-US" sz="3200" dirty="0">
                <a:solidFill>
                  <a:srgbClr val="0000FF"/>
                </a:solidFill>
                <a:highlight>
                  <a:srgbClr val="FFFFFF"/>
                </a:highlight>
                <a:latin typeface="Courier New"/>
                <a:ea typeface="Courier New"/>
                <a:cs typeface="Courier New"/>
                <a:sym typeface="Courier New"/>
              </a:rPr>
              <a:t>{</a:t>
            </a:r>
            <a:r>
              <a:rPr lang="en-US" sz="3200" dirty="0" err="1">
                <a:solidFill>
                  <a:srgbClr val="0000FF"/>
                </a:solidFill>
                <a:highlight>
                  <a:srgbClr val="FFFFFF"/>
                </a:highlight>
                <a:latin typeface="Courier New"/>
                <a:ea typeface="Courier New"/>
                <a:cs typeface="Courier New"/>
                <a:sym typeface="Courier New"/>
              </a:rPr>
              <a:t>this</a:t>
            </a:r>
            <a:r>
              <a:rPr lang="en-US" sz="3200" dirty="0" err="1">
                <a:solidFill>
                  <a:srgbClr val="000000"/>
                </a:solidFill>
                <a:highlight>
                  <a:srgbClr val="FFFFFF"/>
                </a:highlight>
                <a:latin typeface="Courier New"/>
                <a:ea typeface="Courier New"/>
                <a:cs typeface="Courier New"/>
                <a:sym typeface="Courier New"/>
              </a:rPr>
              <a:t>.props.list.map</a:t>
            </a:r>
            <a:r>
              <a:rPr lang="en-US" sz="3200" dirty="0">
                <a:solidFill>
                  <a:srgbClr val="000000"/>
                </a:solidFill>
                <a:highlight>
                  <a:srgbClr val="FFFFFF"/>
                </a:highlight>
                <a:latin typeface="Courier New"/>
                <a:ea typeface="Courier New"/>
                <a:cs typeface="Courier New"/>
                <a:sym typeface="Courier New"/>
              </a:rPr>
              <a:t>( (</a:t>
            </a:r>
            <a:r>
              <a:rPr lang="en-US" sz="3200" dirty="0" err="1">
                <a:solidFill>
                  <a:srgbClr val="000000"/>
                </a:solidFill>
                <a:highlight>
                  <a:srgbClr val="FFFFFF"/>
                </a:highlight>
                <a:latin typeface="Courier New"/>
                <a:ea typeface="Courier New"/>
                <a:cs typeface="Courier New"/>
                <a:sym typeface="Courier New"/>
              </a:rPr>
              <a:t>val</a:t>
            </a:r>
            <a:r>
              <a:rPr lang="en-US" sz="3200" dirty="0">
                <a:solidFill>
                  <a:srgbClr val="000000"/>
                </a:solidFill>
                <a:highlight>
                  <a:srgbClr val="FFFFFF"/>
                </a:highlight>
                <a:latin typeface="Courier New"/>
                <a:ea typeface="Courier New"/>
                <a:cs typeface="Courier New"/>
                <a:sym typeface="Courier New"/>
              </a:rPr>
              <a:t>, index)</a:t>
            </a:r>
            <a:r>
              <a:rPr lang="en-US" sz="3200" dirty="0">
                <a:solidFill>
                  <a:srgbClr val="0000FF"/>
                </a:solidFill>
                <a:highlight>
                  <a:srgbClr val="FFFFFF"/>
                </a:highlight>
                <a:latin typeface="Courier New"/>
                <a:ea typeface="Courier New"/>
                <a:cs typeface="Courier New"/>
                <a:sym typeface="Courier New"/>
              </a:rPr>
              <a:t>=&gt;</a:t>
            </a:r>
            <a:r>
              <a:rPr lang="en-US" sz="3200" dirty="0">
                <a:solidFill>
                  <a:srgbClr val="000000"/>
                </a:solidFill>
                <a:highlight>
                  <a:srgbClr val="FFFFFF"/>
                </a:highlight>
                <a:latin typeface="Courier New"/>
                <a:ea typeface="Courier New"/>
                <a:cs typeface="Courier New"/>
                <a:sym typeface="Courier New"/>
              </a:rPr>
              <a:t>{</a:t>
            </a:r>
          </a:p>
          <a:p>
            <a:pPr lvl="0">
              <a:lnSpc>
                <a:spcPct val="137500"/>
              </a:lnSpc>
            </a:pPr>
            <a:r>
              <a:rPr lang="en-US" sz="3200" dirty="0">
                <a:solidFill>
                  <a:srgbClr val="000000"/>
                </a:solidFill>
                <a:highlight>
                  <a:srgbClr val="FFFFFF"/>
                </a:highlight>
                <a:latin typeface="Courier New"/>
                <a:ea typeface="Courier New"/>
                <a:cs typeface="Courier New"/>
                <a:sym typeface="Courier New"/>
              </a:rPr>
              <a:t>                    </a:t>
            </a:r>
            <a:r>
              <a:rPr lang="en-US" sz="3200" dirty="0">
                <a:solidFill>
                  <a:srgbClr val="0000FF"/>
                </a:solidFill>
                <a:highlight>
                  <a:srgbClr val="FFFFFF"/>
                </a:highlight>
                <a:latin typeface="Courier New"/>
                <a:ea typeface="Courier New"/>
                <a:cs typeface="Courier New"/>
                <a:sym typeface="Courier New"/>
              </a:rPr>
              <a:t>return</a:t>
            </a:r>
            <a:r>
              <a:rPr lang="en-US" sz="3200" dirty="0">
                <a:solidFill>
                  <a:srgbClr val="000000"/>
                </a:solidFill>
                <a:highlight>
                  <a:srgbClr val="FFFFFF"/>
                </a:highlight>
                <a:latin typeface="Courier New"/>
                <a:ea typeface="Courier New"/>
                <a:cs typeface="Courier New"/>
                <a:sym typeface="Courier New"/>
              </a:rPr>
              <a:t> </a:t>
            </a:r>
            <a:r>
              <a:rPr lang="en-US" sz="3200" dirty="0">
                <a:solidFill>
                  <a:srgbClr val="800000"/>
                </a:solidFill>
                <a:highlight>
                  <a:srgbClr val="FFFFFF"/>
                </a:highlight>
                <a:latin typeface="Courier New"/>
                <a:ea typeface="Courier New"/>
                <a:cs typeface="Courier New"/>
                <a:sym typeface="Courier New"/>
              </a:rPr>
              <a:t>&lt;li</a:t>
            </a:r>
            <a:r>
              <a:rPr lang="en-US" sz="3200" dirty="0">
                <a:solidFill>
                  <a:srgbClr val="000000"/>
                </a:solidFill>
                <a:highlight>
                  <a:srgbClr val="FFFFFF"/>
                </a:highlight>
                <a:latin typeface="Courier New"/>
                <a:ea typeface="Courier New"/>
                <a:cs typeface="Courier New"/>
                <a:sym typeface="Courier New"/>
              </a:rPr>
              <a:t> </a:t>
            </a:r>
            <a:r>
              <a:rPr lang="en-US" sz="3200" dirty="0" err="1">
                <a:solidFill>
                  <a:srgbClr val="FF0000"/>
                </a:solidFill>
                <a:highlight>
                  <a:srgbClr val="FFFFFF"/>
                </a:highlight>
                <a:latin typeface="Courier New"/>
                <a:ea typeface="Courier New"/>
                <a:cs typeface="Courier New"/>
                <a:sym typeface="Courier New"/>
              </a:rPr>
              <a:t>onClick</a:t>
            </a:r>
            <a:r>
              <a:rPr lang="en-US" sz="3200" dirty="0">
                <a:solidFill>
                  <a:srgbClr val="000000"/>
                </a:solidFill>
                <a:highlight>
                  <a:srgbClr val="FFFFFF"/>
                </a:highlight>
                <a:latin typeface="Courier New"/>
                <a:ea typeface="Courier New"/>
                <a:cs typeface="Courier New"/>
                <a:sym typeface="Courier New"/>
              </a:rPr>
              <a:t>=</a:t>
            </a:r>
            <a:r>
              <a:rPr lang="en-US" sz="3200" dirty="0">
                <a:solidFill>
                  <a:srgbClr val="0000FF"/>
                </a:solidFill>
                <a:highlight>
                  <a:srgbClr val="FFFFFF"/>
                </a:highlight>
                <a:latin typeface="Courier New"/>
                <a:ea typeface="Courier New"/>
                <a:cs typeface="Courier New"/>
                <a:sym typeface="Courier New"/>
              </a:rPr>
              <a:t>{</a:t>
            </a:r>
            <a:r>
              <a:rPr lang="en-US" sz="3200" dirty="0">
                <a:solidFill>
                  <a:srgbClr val="000000"/>
                </a:solidFill>
                <a:highlight>
                  <a:srgbClr val="FFFFFF"/>
                </a:highlight>
                <a:latin typeface="Courier New"/>
                <a:ea typeface="Courier New"/>
                <a:cs typeface="Courier New"/>
                <a:sym typeface="Courier New"/>
              </a:rPr>
              <a:t>()</a:t>
            </a:r>
            <a:r>
              <a:rPr lang="en-US" sz="3200" dirty="0">
                <a:solidFill>
                  <a:srgbClr val="0000FF"/>
                </a:solidFill>
                <a:highlight>
                  <a:srgbClr val="FFFFFF"/>
                </a:highlight>
                <a:latin typeface="Courier New"/>
                <a:ea typeface="Courier New"/>
                <a:cs typeface="Courier New"/>
                <a:sym typeface="Courier New"/>
              </a:rPr>
              <a:t>=&gt;</a:t>
            </a:r>
            <a:r>
              <a:rPr lang="en-US" sz="3200" dirty="0">
                <a:solidFill>
                  <a:srgbClr val="000000"/>
                </a:solidFill>
                <a:highlight>
                  <a:srgbClr val="FFFFFF"/>
                </a:highlight>
                <a:latin typeface="Courier New"/>
                <a:ea typeface="Courier New"/>
                <a:cs typeface="Courier New"/>
                <a:sym typeface="Courier New"/>
              </a:rPr>
              <a:t>{</a:t>
            </a:r>
            <a:r>
              <a:rPr lang="en-US" sz="3200" dirty="0" err="1">
                <a:solidFill>
                  <a:srgbClr val="0000FF"/>
                </a:solidFill>
                <a:highlight>
                  <a:srgbClr val="FFFFFF"/>
                </a:highlight>
                <a:latin typeface="Courier New"/>
                <a:ea typeface="Courier New"/>
                <a:cs typeface="Courier New"/>
                <a:sym typeface="Courier New"/>
              </a:rPr>
              <a:t>this</a:t>
            </a:r>
            <a:r>
              <a:rPr lang="en-US" sz="3200" dirty="0" err="1">
                <a:solidFill>
                  <a:srgbClr val="000000"/>
                </a:solidFill>
                <a:highlight>
                  <a:srgbClr val="FFFFFF"/>
                </a:highlight>
                <a:latin typeface="Courier New"/>
                <a:ea typeface="Courier New"/>
                <a:cs typeface="Courier New"/>
                <a:sym typeface="Courier New"/>
              </a:rPr>
              <a:t>.props.deleteTodo</a:t>
            </a:r>
            <a:r>
              <a:rPr lang="en-US" sz="3200" dirty="0">
                <a:solidFill>
                  <a:srgbClr val="000000"/>
                </a:solidFill>
                <a:highlight>
                  <a:srgbClr val="FFFFFF"/>
                </a:highlight>
                <a:latin typeface="Courier New"/>
                <a:ea typeface="Courier New"/>
                <a:cs typeface="Courier New"/>
                <a:sym typeface="Courier New"/>
              </a:rPr>
              <a:t>(index)}</a:t>
            </a:r>
            <a:r>
              <a:rPr lang="en-US" sz="3200" dirty="0">
                <a:solidFill>
                  <a:srgbClr val="0000FF"/>
                </a:solidFill>
                <a:highlight>
                  <a:srgbClr val="FFFFFF"/>
                </a:highlight>
                <a:latin typeface="Courier New"/>
                <a:ea typeface="Courier New"/>
                <a:cs typeface="Courier New"/>
                <a:sym typeface="Courier New"/>
              </a:rPr>
              <a:t>}</a:t>
            </a:r>
            <a:r>
              <a:rPr lang="en-US" sz="3200" dirty="0">
                <a:solidFill>
                  <a:srgbClr val="800000"/>
                </a:solidFill>
                <a:highlight>
                  <a:srgbClr val="FFFFFF"/>
                </a:highlight>
                <a:latin typeface="Courier New"/>
                <a:ea typeface="Courier New"/>
                <a:cs typeface="Courier New"/>
                <a:sym typeface="Courier New"/>
              </a:rPr>
              <a:t>&gt;</a:t>
            </a:r>
            <a:r>
              <a:rPr lang="en-US" sz="3200" dirty="0">
                <a:solidFill>
                  <a:srgbClr val="0000FF"/>
                </a:solidFill>
                <a:highlight>
                  <a:srgbClr val="FFFFFF"/>
                </a:highlight>
                <a:latin typeface="Courier New"/>
                <a:ea typeface="Courier New"/>
                <a:cs typeface="Courier New"/>
                <a:sym typeface="Courier New"/>
              </a:rPr>
              <a:t>{</a:t>
            </a:r>
            <a:r>
              <a:rPr lang="en-US" sz="3200" dirty="0">
                <a:solidFill>
                  <a:srgbClr val="000000"/>
                </a:solidFill>
                <a:highlight>
                  <a:srgbClr val="FFFFFF"/>
                </a:highlight>
                <a:latin typeface="Courier New"/>
                <a:ea typeface="Courier New"/>
                <a:cs typeface="Courier New"/>
                <a:sym typeface="Courier New"/>
              </a:rPr>
              <a:t>val.do</a:t>
            </a:r>
            <a:r>
              <a:rPr lang="en-US" sz="3200" dirty="0">
                <a:solidFill>
                  <a:srgbClr val="0000FF"/>
                </a:solidFill>
                <a:highlight>
                  <a:srgbClr val="FFFFFF"/>
                </a:highlight>
                <a:latin typeface="Courier New"/>
                <a:ea typeface="Courier New"/>
                <a:cs typeface="Courier New"/>
                <a:sym typeface="Courier New"/>
              </a:rPr>
              <a:t>}</a:t>
            </a:r>
            <a:r>
              <a:rPr lang="en-US" sz="3200" dirty="0">
                <a:solidFill>
                  <a:srgbClr val="000000"/>
                </a:solidFill>
                <a:highlight>
                  <a:srgbClr val="FFFFFF"/>
                </a:highlight>
                <a:latin typeface="Courier New"/>
                <a:ea typeface="Courier New"/>
                <a:cs typeface="Courier New"/>
                <a:sym typeface="Courier New"/>
              </a:rPr>
              <a:t> </a:t>
            </a:r>
            <a:r>
              <a:rPr lang="ru-RU" sz="3200" dirty="0">
                <a:solidFill>
                  <a:srgbClr val="000000"/>
                </a:solidFill>
                <a:highlight>
                  <a:srgbClr val="FFFFFF"/>
                </a:highlight>
                <a:latin typeface="Courier New"/>
                <a:ea typeface="Courier New"/>
                <a:cs typeface="Courier New"/>
                <a:sym typeface="Courier New"/>
              </a:rPr>
              <a:t>в </a:t>
            </a:r>
            <a:r>
              <a:rPr lang="ru-RU" sz="3200" dirty="0">
                <a:solidFill>
                  <a:srgbClr val="0000FF"/>
                </a:solidFill>
                <a:highlight>
                  <a:srgbClr val="FFFFFF"/>
                </a:highlight>
                <a:latin typeface="Courier New"/>
                <a:ea typeface="Courier New"/>
                <a:cs typeface="Courier New"/>
                <a:sym typeface="Courier New"/>
              </a:rPr>
              <a:t>{</a:t>
            </a:r>
            <a:r>
              <a:rPr lang="en-US" sz="3200" dirty="0" err="1">
                <a:solidFill>
                  <a:srgbClr val="000000"/>
                </a:solidFill>
                <a:highlight>
                  <a:srgbClr val="FFFFFF"/>
                </a:highlight>
                <a:latin typeface="Courier New"/>
                <a:ea typeface="Courier New"/>
                <a:cs typeface="Courier New"/>
                <a:sym typeface="Courier New"/>
              </a:rPr>
              <a:t>val.time</a:t>
            </a:r>
            <a:r>
              <a:rPr lang="en-US" sz="3200" dirty="0">
                <a:solidFill>
                  <a:srgbClr val="0000FF"/>
                </a:solidFill>
                <a:highlight>
                  <a:srgbClr val="FFFFFF"/>
                </a:highlight>
                <a:latin typeface="Courier New"/>
                <a:ea typeface="Courier New"/>
                <a:cs typeface="Courier New"/>
                <a:sym typeface="Courier New"/>
              </a:rPr>
              <a:t>}</a:t>
            </a:r>
            <a:r>
              <a:rPr lang="en-US" sz="3200" dirty="0">
                <a:solidFill>
                  <a:srgbClr val="800000"/>
                </a:solidFill>
                <a:highlight>
                  <a:srgbClr val="FFFFFF"/>
                </a:highlight>
                <a:latin typeface="Courier New"/>
                <a:ea typeface="Courier New"/>
                <a:cs typeface="Courier New"/>
                <a:sym typeface="Courier New"/>
              </a:rPr>
              <a:t>&lt;/li&gt;</a:t>
            </a:r>
          </a:p>
          <a:p>
            <a:pPr lvl="0">
              <a:lnSpc>
                <a:spcPct val="137500"/>
              </a:lnSpc>
            </a:pPr>
            <a:r>
              <a:rPr lang="en-US" sz="3200" dirty="0">
                <a:solidFill>
                  <a:srgbClr val="000000"/>
                </a:solidFill>
                <a:highlight>
                  <a:srgbClr val="FFFFFF"/>
                </a:highlight>
                <a:latin typeface="Courier New"/>
                <a:ea typeface="Courier New"/>
                <a:cs typeface="Courier New"/>
                <a:sym typeface="Courier New"/>
              </a:rPr>
              <a:t>                })</a:t>
            </a:r>
            <a:r>
              <a:rPr lang="en-US" sz="3200" dirty="0">
                <a:solidFill>
                  <a:srgbClr val="0000FF"/>
                </a:solidFill>
                <a:highlight>
                  <a:srgbClr val="FFFFFF"/>
                </a:highlight>
                <a:latin typeface="Courier New"/>
                <a:ea typeface="Courier New"/>
                <a:cs typeface="Courier New"/>
                <a:sym typeface="Courier New"/>
              </a:rPr>
              <a:t>}</a:t>
            </a:r>
          </a:p>
          <a:p>
            <a:pPr lvl="0">
              <a:lnSpc>
                <a:spcPct val="137500"/>
              </a:lnSpc>
            </a:pPr>
            <a:r>
              <a:rPr lang="en-US" sz="3200" dirty="0">
                <a:solidFill>
                  <a:srgbClr val="000000"/>
                </a:solidFill>
                <a:highlight>
                  <a:srgbClr val="FFFFFF"/>
                </a:highlight>
                <a:latin typeface="Courier New"/>
                <a:ea typeface="Courier New"/>
                <a:cs typeface="Courier New"/>
                <a:sym typeface="Courier New"/>
              </a:rPr>
              <a:t>            </a:t>
            </a:r>
            <a:r>
              <a:rPr lang="en-US" sz="3200" dirty="0">
                <a:solidFill>
                  <a:srgbClr val="800000"/>
                </a:solidFill>
                <a:highlight>
                  <a:srgbClr val="FFFFFF"/>
                </a:highlight>
                <a:latin typeface="Courier New"/>
                <a:ea typeface="Courier New"/>
                <a:cs typeface="Courier New"/>
                <a:sym typeface="Courier New"/>
              </a:rPr>
              <a:t>&lt;/</a:t>
            </a:r>
            <a:r>
              <a:rPr lang="en-US" sz="3200" dirty="0" err="1">
                <a:solidFill>
                  <a:srgbClr val="800000"/>
                </a:solidFill>
                <a:highlight>
                  <a:srgbClr val="FFFFFF"/>
                </a:highlight>
                <a:latin typeface="Courier New"/>
                <a:ea typeface="Courier New"/>
                <a:cs typeface="Courier New"/>
                <a:sym typeface="Courier New"/>
              </a:rPr>
              <a:t>ul</a:t>
            </a:r>
            <a:r>
              <a:rPr lang="en-US" sz="3200" dirty="0">
                <a:solidFill>
                  <a:srgbClr val="800000"/>
                </a:solidFill>
                <a:highlight>
                  <a:srgbClr val="FFFFFF"/>
                </a:highlight>
                <a:latin typeface="Courier New"/>
                <a:ea typeface="Courier New"/>
                <a:cs typeface="Courier New"/>
                <a:sym typeface="Courier New"/>
              </a:rPr>
              <a:t>&gt;</a:t>
            </a:r>
          </a:p>
          <a:p>
            <a:pPr lvl="0">
              <a:lnSpc>
                <a:spcPct val="137500"/>
              </a:lnSpc>
            </a:pPr>
            <a:r>
              <a:rPr lang="en-US" sz="3200" dirty="0">
                <a:solidFill>
                  <a:srgbClr val="000000"/>
                </a:solidFill>
                <a:highlight>
                  <a:srgbClr val="FFFFFF"/>
                </a:highlight>
                <a:latin typeface="Courier New"/>
                <a:ea typeface="Courier New"/>
                <a:cs typeface="Courier New"/>
                <a:sym typeface="Courier New"/>
              </a:rPr>
              <a:t>        )</a:t>
            </a:r>
          </a:p>
          <a:p>
            <a:pPr lvl="0">
              <a:lnSpc>
                <a:spcPct val="137500"/>
              </a:lnSpc>
            </a:pPr>
            <a:r>
              <a:rPr lang="en-US" sz="3200" dirty="0">
                <a:solidFill>
                  <a:srgbClr val="000000"/>
                </a:solidFill>
                <a:highlight>
                  <a:srgbClr val="FFFFFF"/>
                </a:highlight>
                <a:latin typeface="Courier New"/>
                <a:ea typeface="Courier New"/>
                <a:cs typeface="Courier New"/>
                <a:sym typeface="Courier New"/>
              </a:rPr>
              <a:t>    }</a:t>
            </a:r>
          </a:p>
          <a:p>
            <a:pPr lvl="0">
              <a:lnSpc>
                <a:spcPct val="137500"/>
              </a:lnSpc>
            </a:pPr>
            <a:r>
              <a:rPr lang="en-US" sz="3200" dirty="0">
                <a:solidFill>
                  <a:srgbClr val="000000"/>
                </a:solidFill>
                <a:highlight>
                  <a:srgbClr val="FFFFFF"/>
                </a:highlight>
                <a:latin typeface="Courier New"/>
                <a:ea typeface="Courier New"/>
                <a:cs typeface="Courier New"/>
                <a:sym typeface="Courier New"/>
              </a:rPr>
              <a:t>}</a:t>
            </a:r>
          </a:p>
          <a:p>
            <a:pPr lvl="0">
              <a:spcAft>
                <a:spcPts val="1600"/>
              </a:spcAft>
            </a:pPr>
            <a:endParaRPr lang="en-US" sz="3200" dirty="0"/>
          </a:p>
        </p:txBody>
      </p:sp>
      <p:cxnSp>
        <p:nvCxnSpPr>
          <p:cNvPr id="9" name="Прямая соединительная линия 8">
            <a:extLst>
              <a:ext uri="{FF2B5EF4-FFF2-40B4-BE49-F238E27FC236}">
                <a16:creationId xmlns:a16="http://schemas.microsoft.com/office/drawing/2014/main" id="{3F9EC848-D4C7-412D-B6CE-6E7CE9961334}"/>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607405431"/>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5" name="Google Shape;211;p38"/>
          <p:cNvSpPr txBox="1">
            <a:spLocks/>
          </p:cNvSpPr>
          <p:nvPr/>
        </p:nvSpPr>
        <p:spPr>
          <a:xfrm>
            <a:off x="2726882" y="2079221"/>
            <a:ext cx="18615307" cy="1722251"/>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7200" dirty="0">
                <a:solidFill>
                  <a:srgbClr val="7318F9"/>
                </a:solidFill>
              </a:rPr>
              <a:t>Поднятие состояния</a:t>
            </a:r>
          </a:p>
        </p:txBody>
      </p:sp>
      <p:sp>
        <p:nvSpPr>
          <p:cNvPr id="16" name="Google Shape;212;p38"/>
          <p:cNvSpPr txBox="1">
            <a:spLocks/>
          </p:cNvSpPr>
          <p:nvPr/>
        </p:nvSpPr>
        <p:spPr>
          <a:xfrm>
            <a:off x="2526537" y="4004499"/>
            <a:ext cx="20617242" cy="5707001"/>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r>
              <a:rPr lang="ru-RU" sz="4400" dirty="0">
                <a:solidFill>
                  <a:schemeClr val="tx1"/>
                </a:solidFill>
              </a:rPr>
              <a:t>Чтобы перерисовать компонент, нужно изменить состояние. Но когда в компоненте находятся два дочерних, состояния которых нужно связать (один изменяется в зависимости от другого), нужно использовать поднятие состояния.</a:t>
            </a:r>
          </a:p>
          <a:p>
            <a:pPr lvl="0">
              <a:spcBef>
                <a:spcPts val="1600"/>
              </a:spcBef>
              <a:spcAft>
                <a:spcPts val="1600"/>
              </a:spcAft>
            </a:pPr>
            <a:r>
              <a:rPr lang="ru-RU" sz="4400" dirty="0">
                <a:solidFill>
                  <a:schemeClr val="tx1"/>
                </a:solidFill>
              </a:rPr>
              <a:t>Под данным термином подразумевается процесс, в котором изменение состояния производится в родительском компоненте, чтобы изменить второй компонент.</a:t>
            </a:r>
          </a:p>
        </p:txBody>
      </p:sp>
      <p:cxnSp>
        <p:nvCxnSpPr>
          <p:cNvPr id="9" name="Прямая соединительная линия 8">
            <a:extLst>
              <a:ext uri="{FF2B5EF4-FFF2-40B4-BE49-F238E27FC236}">
                <a16:creationId xmlns:a16="http://schemas.microsoft.com/office/drawing/2014/main" id="{9EAD01E7-B55D-463E-BFEA-B5C7C6F21A79}"/>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00981456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72" name="Investor Pitch Deck Template">
            <a:extLst>
              <a:ext uri="{FF2B5EF4-FFF2-40B4-BE49-F238E27FC236}">
                <a16:creationId xmlns:a16="http://schemas.microsoft.com/office/drawing/2014/main" id="{3FBA37C1-D922-E74F-9BF4-BF57E1B32F97}"/>
              </a:ext>
            </a:extLst>
          </p:cNvPr>
          <p:cNvSpPr txBox="1"/>
          <p:nvPr/>
        </p:nvSpPr>
        <p:spPr>
          <a:xfrm>
            <a:off x="2749441" y="1998074"/>
            <a:ext cx="11142327"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sz="7200" dirty="0">
                <a:solidFill>
                  <a:schemeClr val="accent1"/>
                </a:solidFill>
                <a:latin typeface="Montserrat" pitchFamily="2" charset="0"/>
              </a:rPr>
              <a:t>Как начать</a:t>
            </a:r>
            <a:endParaRPr sz="7200" dirty="0">
              <a:solidFill>
                <a:schemeClr val="accent1"/>
              </a:solidFill>
              <a:latin typeface="Montserrat" pitchFamily="2" charset="0"/>
            </a:endParaRPr>
          </a:p>
        </p:txBody>
      </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030" y="6858000"/>
            <a:ext cx="20422415" cy="6482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endParaRPr sz="3200" dirty="0">
              <a:solidFill>
                <a:schemeClr val="bg2">
                  <a:lumMod val="75000"/>
                </a:schemeClr>
              </a:solidFill>
              <a:latin typeface="Montserrat Medium" panose="00000600000000000000" pitchFamily="2" charset="-52"/>
            </a:endParaRPr>
          </a:p>
        </p:txBody>
      </p:sp>
      <p:sp>
        <p:nvSpPr>
          <p:cNvPr id="9" name="Google Shape;71;p15"/>
          <p:cNvSpPr txBox="1">
            <a:spLocks/>
          </p:cNvSpPr>
          <p:nvPr/>
        </p:nvSpPr>
        <p:spPr>
          <a:xfrm>
            <a:off x="2749440" y="4014082"/>
            <a:ext cx="19070035" cy="5705525"/>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ru-RU" sz="4400" dirty="0">
                <a:solidFill>
                  <a:schemeClr val="tx1"/>
                </a:solidFill>
              </a:rPr>
              <a:t>Много вариантов, включая подключение </a:t>
            </a:r>
            <a:r>
              <a:rPr lang="en-US" sz="4400" dirty="0">
                <a:solidFill>
                  <a:schemeClr val="tx1"/>
                </a:solidFill>
              </a:rPr>
              <a:t>JS </a:t>
            </a:r>
            <a:r>
              <a:rPr lang="ru-RU" sz="4400" dirty="0">
                <a:solidFill>
                  <a:schemeClr val="tx1"/>
                </a:solidFill>
              </a:rPr>
              <a:t>кода.</a:t>
            </a:r>
          </a:p>
          <a:p>
            <a:pPr hangingPunct="1"/>
            <a:r>
              <a:rPr lang="ru-RU" sz="4400" dirty="0">
                <a:solidFill>
                  <a:schemeClr val="tx1"/>
                </a:solidFill>
              </a:rPr>
              <a:t>Для больших веб-приложений лучше использовать </a:t>
            </a:r>
            <a:r>
              <a:rPr lang="en-US" sz="4400" dirty="0">
                <a:solidFill>
                  <a:schemeClr val="tx1"/>
                </a:solidFill>
              </a:rPr>
              <a:t>create-react-app</a:t>
            </a:r>
          </a:p>
          <a:p>
            <a:pPr hangingPunct="1"/>
            <a:r>
              <a:rPr lang="en-US" sz="4400" dirty="0" err="1">
                <a:solidFill>
                  <a:schemeClr val="tx1"/>
                </a:solidFill>
              </a:rPr>
              <a:t>npx</a:t>
            </a:r>
            <a:r>
              <a:rPr lang="en-US" sz="4400" dirty="0">
                <a:solidFill>
                  <a:schemeClr val="tx1"/>
                </a:solidFill>
              </a:rPr>
              <a:t> create-react-app my-app</a:t>
            </a:r>
          </a:p>
          <a:p>
            <a:pPr hangingPunct="1"/>
            <a:r>
              <a:rPr lang="en-US" sz="4400" dirty="0">
                <a:solidFill>
                  <a:schemeClr val="tx1"/>
                </a:solidFill>
              </a:rPr>
              <a:t>cd my-app</a:t>
            </a:r>
          </a:p>
          <a:p>
            <a:pPr hangingPunct="1"/>
            <a:r>
              <a:rPr lang="en-US" sz="4400" dirty="0" err="1">
                <a:solidFill>
                  <a:schemeClr val="tx1"/>
                </a:solidFill>
              </a:rPr>
              <a:t>npm</a:t>
            </a:r>
            <a:r>
              <a:rPr lang="en-US" sz="4400" dirty="0">
                <a:solidFill>
                  <a:schemeClr val="tx1"/>
                </a:solidFill>
              </a:rPr>
              <a:t> start</a:t>
            </a:r>
          </a:p>
        </p:txBody>
      </p:sp>
      <p:cxnSp>
        <p:nvCxnSpPr>
          <p:cNvPr id="12" name="Прямая соединительная линия 11">
            <a:extLst>
              <a:ext uri="{FF2B5EF4-FFF2-40B4-BE49-F238E27FC236}">
                <a16:creationId xmlns:a16="http://schemas.microsoft.com/office/drawing/2014/main" id="{4864ACF8-FC9A-4488-AFB5-793070C67FFA}"/>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37802309"/>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5" name="Google Shape;211;p38"/>
          <p:cNvSpPr txBox="1">
            <a:spLocks/>
          </p:cNvSpPr>
          <p:nvPr/>
        </p:nvSpPr>
        <p:spPr>
          <a:xfrm>
            <a:off x="2749441" y="1913500"/>
            <a:ext cx="18615307" cy="1722251"/>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7200" dirty="0">
                <a:solidFill>
                  <a:srgbClr val="7318F9"/>
                </a:solidFill>
              </a:rPr>
              <a:t>Задание</a:t>
            </a:r>
          </a:p>
        </p:txBody>
      </p:sp>
      <p:sp>
        <p:nvSpPr>
          <p:cNvPr id="16" name="Google Shape;212;p38"/>
          <p:cNvSpPr txBox="1">
            <a:spLocks/>
          </p:cNvSpPr>
          <p:nvPr/>
        </p:nvSpPr>
        <p:spPr>
          <a:xfrm>
            <a:off x="2749441" y="4004499"/>
            <a:ext cx="19860497" cy="5707001"/>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r>
              <a:rPr lang="ru-RU" sz="4400" dirty="0">
                <a:solidFill>
                  <a:schemeClr val="tx1"/>
                </a:solidFill>
              </a:rPr>
              <a:t>Сделать страницу со списком магазинов, обслуживаемых поставщиком.</a:t>
            </a:r>
          </a:p>
          <a:p>
            <a:pPr lvl="0">
              <a:spcBef>
                <a:spcPts val="1600"/>
              </a:spcBef>
            </a:pPr>
            <a:r>
              <a:rPr lang="ru-RU" sz="4400" dirty="0">
                <a:solidFill>
                  <a:schemeClr val="tx1"/>
                </a:solidFill>
              </a:rPr>
              <a:t>Свойства: название, время открытия, время закрытия, удалённость от центра доставки, является ли “особенным”.</a:t>
            </a:r>
          </a:p>
          <a:p>
            <a:pPr lvl="0">
              <a:spcBef>
                <a:spcPts val="1600"/>
              </a:spcBef>
              <a:spcAft>
                <a:spcPts val="1600"/>
              </a:spcAft>
            </a:pPr>
            <a:r>
              <a:rPr lang="ru-RU" sz="4400" dirty="0">
                <a:solidFill>
                  <a:schemeClr val="tx1"/>
                </a:solidFill>
              </a:rPr>
              <a:t>Компоненты: основной, таблица с представлением, фильтр-поиск-сортировка, добавление нового магазина. </a:t>
            </a:r>
          </a:p>
        </p:txBody>
      </p:sp>
      <p:cxnSp>
        <p:nvCxnSpPr>
          <p:cNvPr id="9" name="Прямая соединительная линия 8">
            <a:extLst>
              <a:ext uri="{FF2B5EF4-FFF2-40B4-BE49-F238E27FC236}">
                <a16:creationId xmlns:a16="http://schemas.microsoft.com/office/drawing/2014/main" id="{3E0183EF-27A2-40E9-BDFD-7A01CA65FE98}"/>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502178056"/>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0"/>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17896666" y="4537735"/>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E739291D-1ED6-9241-A24E-0749C979FDBC}"/>
              </a:ext>
            </a:extLst>
          </p:cNvPr>
          <p:cNvGrpSpPr/>
          <p:nvPr/>
        </p:nvGrpSpPr>
        <p:grpSpPr>
          <a:xfrm>
            <a:off x="2222017" y="3634295"/>
            <a:ext cx="17511441" cy="2382582"/>
            <a:chOff x="2222017" y="3634295"/>
            <a:chExt cx="17511441" cy="2382582"/>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2222017" y="3634295"/>
              <a:ext cx="17511441" cy="1631216"/>
            </a:xfrm>
            <a:prstGeom prst="rect">
              <a:avLst/>
            </a:prstGeom>
          </p:spPr>
          <p:txBody>
            <a:bodyPr wrap="square">
              <a:spAutoFit/>
            </a:bodyPr>
            <a:lstStyle/>
            <a:p>
              <a:r>
                <a:rPr lang="ru-RU" sz="10000" b="1" dirty="0">
                  <a:solidFill>
                    <a:schemeClr val="bg1"/>
                  </a:solidFill>
                  <a:latin typeface="Montserrat" pitchFamily="2" charset="0"/>
                </a:rPr>
                <a:t>Конец</a:t>
              </a:r>
              <a:endParaRPr lang="en-US" sz="10000" b="1" dirty="0">
                <a:solidFill>
                  <a:schemeClr val="bg1"/>
                </a:solidFill>
                <a:latin typeface="Montserrat" pitchFamily="2" charset="0"/>
              </a:endParaRP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257541" y="5616767"/>
              <a:ext cx="9553028"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sz="2000" dirty="0">
                  <a:solidFill>
                    <a:schemeClr val="accent5"/>
                  </a:solidFill>
                  <a:latin typeface="Montserrat" pitchFamily="2" charset="0"/>
                </a:rPr>
                <a:t>ПОСЛЕСЛОВИЕ</a:t>
              </a:r>
              <a:endParaRPr lang="en-US" sz="2000" dirty="0">
                <a:solidFill>
                  <a:schemeClr val="accent5"/>
                </a:solidFill>
                <a:latin typeface="Montserrat" pitchFamily="2" charset="0"/>
              </a:endParaRPr>
            </a:p>
          </p:txBody>
        </p:sp>
      </p:grpSp>
      <p:sp>
        <p:nvSpPr>
          <p:cNvPr id="2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94CE2AF3-EAA4-594B-A185-D2FD878ED6A3}"/>
              </a:ext>
            </a:extLst>
          </p:cNvPr>
          <p:cNvSpPr txBox="1"/>
          <p:nvPr/>
        </p:nvSpPr>
        <p:spPr>
          <a:xfrm>
            <a:off x="2257541" y="6586102"/>
            <a:ext cx="16973206" cy="15235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oAutofit/>
          </a:bodyPr>
          <a:lstStyle/>
          <a:p>
            <a:pPr defTabSz="457200">
              <a:lnSpc>
                <a:spcPts val="4500"/>
              </a:lnSpc>
              <a:defRPr sz="2200">
                <a:solidFill>
                  <a:srgbClr val="7B7B7C"/>
                </a:solidFill>
                <a:latin typeface="Aller"/>
                <a:ea typeface="Aller"/>
                <a:cs typeface="Aller"/>
                <a:sym typeface="Aller"/>
              </a:defRPr>
            </a:pPr>
            <a:r>
              <a:rPr lang="ru-RU" sz="4800" dirty="0">
                <a:solidFill>
                  <a:schemeClr val="bg1"/>
                </a:solidFill>
                <a:latin typeface="Montserrat Medium" panose="00000600000000000000" pitchFamily="2" charset="-52"/>
              </a:rPr>
              <a:t>Давайте подведем итоги урока! </a:t>
            </a:r>
          </a:p>
          <a:p>
            <a:pPr defTabSz="457200">
              <a:lnSpc>
                <a:spcPts val="4500"/>
              </a:lnSpc>
              <a:defRPr sz="2200">
                <a:solidFill>
                  <a:srgbClr val="7B7B7C"/>
                </a:solidFill>
                <a:latin typeface="Aller"/>
                <a:ea typeface="Aller"/>
                <a:cs typeface="Aller"/>
                <a:sym typeface="Aller"/>
              </a:defRPr>
            </a:pPr>
            <a:r>
              <a:rPr lang="ru-RU" sz="4800" dirty="0">
                <a:solidFill>
                  <a:schemeClr val="bg1"/>
                </a:solidFill>
                <a:latin typeface="Montserrat Medium" panose="00000600000000000000" pitchFamily="2" charset="-52"/>
              </a:rPr>
              <a:t>Чему мы научились? Что мы использовали? </a:t>
            </a:r>
          </a:p>
          <a:p>
            <a:pPr defTabSz="457200">
              <a:lnSpc>
                <a:spcPts val="4500"/>
              </a:lnSpc>
              <a:defRPr sz="2200">
                <a:solidFill>
                  <a:srgbClr val="7B7B7C"/>
                </a:solidFill>
                <a:latin typeface="Aller"/>
                <a:ea typeface="Aller"/>
                <a:cs typeface="Aller"/>
                <a:sym typeface="Aller"/>
              </a:defRPr>
            </a:pPr>
            <a:r>
              <a:rPr lang="ru-RU" sz="4800" dirty="0">
                <a:solidFill>
                  <a:schemeClr val="bg1"/>
                </a:solidFill>
                <a:latin typeface="Montserrat Medium" panose="00000600000000000000" pitchFamily="2" charset="-52"/>
              </a:rPr>
              <a:t>К чему мы пришли?</a:t>
            </a:r>
            <a:endParaRPr sz="4800" dirty="0">
              <a:solidFill>
                <a:schemeClr val="bg1"/>
              </a:solidFill>
              <a:latin typeface="Montserrat Medium" panose="00000600000000000000" pitchFamily="2" charset="-52"/>
            </a:endParaRPr>
          </a:p>
        </p:txBody>
      </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0" name="Полилиния 39">
            <a:extLst>
              <a:ext uri="{FF2B5EF4-FFF2-40B4-BE49-F238E27FC236}">
                <a16:creationId xmlns:a16="http://schemas.microsoft.com/office/drawing/2014/main" id="{09C9E6F8-8BD7-E44A-8EB5-E4CFF8F7EB28}"/>
              </a:ext>
            </a:extLst>
          </p:cNvPr>
          <p:cNvSpPr/>
          <p:nvPr/>
        </p:nvSpPr>
        <p:spPr>
          <a:xfrm rot="8100000">
            <a:off x="22797489" y="1845580"/>
            <a:ext cx="3240626" cy="3240626"/>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1" name="Полилиния 40">
            <a:extLst>
              <a:ext uri="{FF2B5EF4-FFF2-40B4-BE49-F238E27FC236}">
                <a16:creationId xmlns:a16="http://schemas.microsoft.com/office/drawing/2014/main" id="{8A013A22-0BEC-BD47-AE49-11434E0D4114}"/>
              </a:ext>
            </a:extLst>
          </p:cNvPr>
          <p:cNvSpPr/>
          <p:nvPr/>
        </p:nvSpPr>
        <p:spPr>
          <a:xfrm rot="8100000">
            <a:off x="19562383" y="3006292"/>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2" name="Овал 41">
            <a:extLst>
              <a:ext uri="{FF2B5EF4-FFF2-40B4-BE49-F238E27FC236}">
                <a16:creationId xmlns:a16="http://schemas.microsoft.com/office/drawing/2014/main" id="{49BBA8CF-7023-7840-AE03-A9FB9C21569F}"/>
              </a:ext>
            </a:extLst>
          </p:cNvPr>
          <p:cNvSpPr/>
          <p:nvPr/>
        </p:nvSpPr>
        <p:spPr>
          <a:xfrm>
            <a:off x="23323472" y="12613341"/>
            <a:ext cx="180000" cy="180000"/>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95180610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pic>
        <p:nvPicPr>
          <p:cNvPr id="8" name="Рисунок 7"/>
          <p:cNvPicPr>
            <a:picLocks noChangeAspect="1"/>
          </p:cNvPicPr>
          <p:nvPr/>
        </p:nvPicPr>
        <p:blipFill>
          <a:blip r:embed="rId4"/>
          <a:stretch>
            <a:fillRect/>
          </a:stretch>
        </p:blipFill>
        <p:spPr>
          <a:xfrm>
            <a:off x="4293704" y="1"/>
            <a:ext cx="15178256" cy="13716000"/>
          </a:xfrm>
          <a:prstGeom prst="rect">
            <a:avLst/>
          </a:prstGeom>
        </p:spPr>
      </p:pic>
    </p:spTree>
    <p:extLst>
      <p:ext uri="{BB962C8B-B14F-4D97-AF65-F5344CB8AC3E}">
        <p14:creationId xmlns:p14="http://schemas.microsoft.com/office/powerpoint/2010/main" val="49427676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557"/>
            <a:ext cx="24384000" cy="13716000"/>
          </a:xfrm>
          <a:prstGeom prst="rect">
            <a:avLst/>
          </a:prstGeom>
        </p:spPr>
      </p:pic>
      <p:sp>
        <p:nvSpPr>
          <p:cNvPr id="5" name="Google Shape;82;p17"/>
          <p:cNvSpPr txBox="1">
            <a:spLocks/>
          </p:cNvSpPr>
          <p:nvPr/>
        </p:nvSpPr>
        <p:spPr>
          <a:xfrm>
            <a:off x="2749441" y="1944303"/>
            <a:ext cx="19097820" cy="1354346"/>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7200" dirty="0">
                <a:solidFill>
                  <a:schemeClr val="accent1"/>
                </a:solidFill>
                <a:latin typeface="Montserrat" pitchFamily="2" charset="0"/>
                <a:sym typeface="Aller"/>
              </a:rPr>
              <a:t>Состав </a:t>
            </a:r>
            <a:r>
              <a:rPr lang="en-US" sz="7200" dirty="0">
                <a:solidFill>
                  <a:schemeClr val="accent1"/>
                </a:solidFill>
                <a:latin typeface="Montserrat" pitchFamily="2" charset="0"/>
                <a:sym typeface="Aller"/>
              </a:rPr>
              <a:t>React </a:t>
            </a:r>
            <a:r>
              <a:rPr lang="ru-RU" sz="7200" dirty="0">
                <a:solidFill>
                  <a:schemeClr val="accent1"/>
                </a:solidFill>
                <a:latin typeface="Montserrat" pitchFamily="2" charset="0"/>
                <a:sym typeface="Aller"/>
              </a:rPr>
              <a:t>приложения</a:t>
            </a:r>
          </a:p>
        </p:txBody>
      </p:sp>
      <p:sp>
        <p:nvSpPr>
          <p:cNvPr id="6" name="Google Shape;83;p17"/>
          <p:cNvSpPr txBox="1">
            <a:spLocks/>
          </p:cNvSpPr>
          <p:nvPr/>
        </p:nvSpPr>
        <p:spPr>
          <a:xfrm>
            <a:off x="2749441" y="4217425"/>
            <a:ext cx="20262300" cy="3563201"/>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ru-RU" sz="4400" dirty="0">
                <a:solidFill>
                  <a:schemeClr val="tx1"/>
                </a:solidFill>
              </a:rPr>
              <a:t>App.js - основной файл приложения</a:t>
            </a:r>
          </a:p>
          <a:p>
            <a:pPr hangingPunct="1"/>
            <a:r>
              <a:rPr lang="ru-RU" sz="4400" dirty="0">
                <a:solidFill>
                  <a:schemeClr val="tx1"/>
                </a:solidFill>
              </a:rPr>
              <a:t>index.js - основной файл проекта</a:t>
            </a:r>
          </a:p>
          <a:p>
            <a:pPr hangingPunct="1"/>
            <a:r>
              <a:rPr lang="ru-RU" sz="4400" dirty="0">
                <a:solidFill>
                  <a:schemeClr val="tx1"/>
                </a:solidFill>
              </a:rPr>
              <a:t>Посмотрите внимательно на код App.js</a:t>
            </a:r>
          </a:p>
        </p:txBody>
      </p:sp>
      <p:cxnSp>
        <p:nvCxnSpPr>
          <p:cNvPr id="9" name="Прямая соединительная линия 8">
            <a:extLst>
              <a:ext uri="{FF2B5EF4-FFF2-40B4-BE49-F238E27FC236}">
                <a16:creationId xmlns:a16="http://schemas.microsoft.com/office/drawing/2014/main" id="{768F92A5-4C84-4095-8BB2-7B50F82E6DBC}"/>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49816861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7" name="Google Shape;88;p18"/>
          <p:cNvSpPr txBox="1">
            <a:spLocks/>
          </p:cNvSpPr>
          <p:nvPr/>
        </p:nvSpPr>
        <p:spPr>
          <a:xfrm>
            <a:off x="2749441" y="2016662"/>
            <a:ext cx="15980524" cy="1146095"/>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en-US" sz="7200" dirty="0">
                <a:solidFill>
                  <a:srgbClr val="7318F9"/>
                </a:solidFill>
              </a:rPr>
              <a:t>JSX</a:t>
            </a:r>
            <a:endParaRPr lang="ru-RU" sz="7200" dirty="0">
              <a:solidFill>
                <a:srgbClr val="7318F9"/>
              </a:solidFill>
            </a:endParaRPr>
          </a:p>
        </p:txBody>
      </p:sp>
      <p:sp>
        <p:nvSpPr>
          <p:cNvPr id="8" name="Google Shape;89;p18"/>
          <p:cNvSpPr txBox="1">
            <a:spLocks/>
          </p:cNvSpPr>
          <p:nvPr/>
        </p:nvSpPr>
        <p:spPr>
          <a:xfrm>
            <a:off x="2749440" y="4348522"/>
            <a:ext cx="18943911" cy="5018956"/>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ru-RU" sz="4400" dirty="0">
                <a:solidFill>
                  <a:schemeClr val="tx1"/>
                </a:solidFill>
              </a:rPr>
              <a:t>JSX - это специальный синтаксис, который включает в себя HTML и </a:t>
            </a:r>
            <a:r>
              <a:rPr lang="ru-RU" sz="4400" dirty="0" err="1">
                <a:solidFill>
                  <a:schemeClr val="tx1"/>
                </a:solidFill>
              </a:rPr>
              <a:t>Javascript</a:t>
            </a:r>
            <a:r>
              <a:rPr lang="ru-RU" sz="4400" dirty="0">
                <a:solidFill>
                  <a:schemeClr val="tx1"/>
                </a:solidFill>
              </a:rPr>
              <a:t>.</a:t>
            </a:r>
          </a:p>
          <a:p>
            <a:pPr hangingPunct="1"/>
            <a:r>
              <a:rPr lang="ru-RU" sz="4400" dirty="0">
                <a:solidFill>
                  <a:schemeClr val="tx1"/>
                </a:solidFill>
              </a:rPr>
              <a:t>Его удобство состоит в том, что JSX позволяет сразу увидеть, как будет </a:t>
            </a:r>
            <a:r>
              <a:rPr lang="ru-RU" sz="4400" dirty="0" err="1">
                <a:solidFill>
                  <a:schemeClr val="tx1"/>
                </a:solidFill>
              </a:rPr>
              <a:t>отрисован</a:t>
            </a:r>
            <a:r>
              <a:rPr lang="ru-RU" sz="4400" dirty="0">
                <a:solidFill>
                  <a:schemeClr val="tx1"/>
                </a:solidFill>
              </a:rPr>
              <a:t> HTML код.</a:t>
            </a:r>
          </a:p>
          <a:p>
            <a:pPr hangingPunct="1"/>
            <a:r>
              <a:rPr lang="ru-RU" sz="4400" dirty="0">
                <a:solidFill>
                  <a:schemeClr val="tx1"/>
                </a:solidFill>
              </a:rPr>
              <a:t>Мы будем возвращаться к JSX время от времени.</a:t>
            </a:r>
          </a:p>
        </p:txBody>
      </p:sp>
      <p:cxnSp>
        <p:nvCxnSpPr>
          <p:cNvPr id="11" name="Прямая соединительная линия 10">
            <a:extLst>
              <a:ext uri="{FF2B5EF4-FFF2-40B4-BE49-F238E27FC236}">
                <a16:creationId xmlns:a16="http://schemas.microsoft.com/office/drawing/2014/main" id="{11E26C6E-BD2A-4951-A274-21B4CF962550}"/>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30046369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5" name="Google Shape;94;p19"/>
          <p:cNvSpPr txBox="1">
            <a:spLocks/>
          </p:cNvSpPr>
          <p:nvPr/>
        </p:nvSpPr>
        <p:spPr>
          <a:xfrm>
            <a:off x="2749441" y="2117961"/>
            <a:ext cx="20235168" cy="1480483"/>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7200" dirty="0">
                <a:solidFill>
                  <a:srgbClr val="7318F9"/>
                </a:solidFill>
              </a:rPr>
              <a:t>Отредактируем файл </a:t>
            </a:r>
            <a:r>
              <a:rPr lang="en-US" sz="7200" dirty="0">
                <a:solidFill>
                  <a:srgbClr val="7318F9"/>
                </a:solidFill>
              </a:rPr>
              <a:t>App.js</a:t>
            </a:r>
          </a:p>
        </p:txBody>
      </p:sp>
      <p:sp>
        <p:nvSpPr>
          <p:cNvPr id="6" name="Google Shape;95;p19"/>
          <p:cNvSpPr txBox="1">
            <a:spLocks/>
          </p:cNvSpPr>
          <p:nvPr/>
        </p:nvSpPr>
        <p:spPr>
          <a:xfrm>
            <a:off x="2749443" y="4260540"/>
            <a:ext cx="20235166" cy="4525651"/>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lnSpc>
                <a:spcPct val="138157"/>
              </a:lnSpc>
            </a:pPr>
            <a:r>
              <a:rPr lang="en-US" sz="4400" dirty="0">
                <a:solidFill>
                  <a:srgbClr val="0000FF"/>
                </a:solidFill>
                <a:highlight>
                  <a:srgbClr val="FFFFFF"/>
                </a:highlight>
                <a:latin typeface="Courier New"/>
                <a:ea typeface="Courier New"/>
                <a:cs typeface="Courier New"/>
                <a:sym typeface="Courier New"/>
              </a:rPr>
              <a:t>function</a:t>
            </a:r>
            <a:r>
              <a:rPr lang="en-US" sz="4400" dirty="0">
                <a:solidFill>
                  <a:srgbClr val="000000"/>
                </a:solidFill>
                <a:highlight>
                  <a:srgbClr val="FFFFFF"/>
                </a:highlight>
                <a:latin typeface="Courier New"/>
                <a:ea typeface="Courier New"/>
                <a:cs typeface="Courier New"/>
                <a:sym typeface="Courier New"/>
              </a:rPr>
              <a:t> App() {</a:t>
            </a:r>
          </a:p>
          <a:p>
            <a:pPr lvl="0">
              <a:lnSpc>
                <a:spcPct val="138157"/>
              </a:lnSpc>
            </a:pPr>
            <a:r>
              <a:rPr lang="en-US" sz="4400" dirty="0">
                <a:solidFill>
                  <a:srgbClr val="000000"/>
                </a:solidFill>
                <a:highlight>
                  <a:srgbClr val="FFFFFF"/>
                </a:highlight>
                <a:latin typeface="Courier New"/>
                <a:ea typeface="Courier New"/>
                <a:cs typeface="Courier New"/>
                <a:sym typeface="Courier New"/>
              </a:rPr>
              <a:t>  </a:t>
            </a:r>
            <a:r>
              <a:rPr lang="en-US" sz="4400" dirty="0">
                <a:solidFill>
                  <a:srgbClr val="0000FF"/>
                </a:solidFill>
                <a:highlight>
                  <a:srgbClr val="FFFFFF"/>
                </a:highlight>
                <a:latin typeface="Courier New"/>
                <a:ea typeface="Courier New"/>
                <a:cs typeface="Courier New"/>
                <a:sym typeface="Courier New"/>
              </a:rPr>
              <a:t>return</a:t>
            </a:r>
            <a:r>
              <a:rPr lang="en-US" sz="4400" dirty="0">
                <a:solidFill>
                  <a:srgbClr val="000000"/>
                </a:solidFill>
                <a:highlight>
                  <a:srgbClr val="FFFFFF"/>
                </a:highlight>
                <a:latin typeface="Courier New"/>
                <a:ea typeface="Courier New"/>
                <a:cs typeface="Courier New"/>
                <a:sym typeface="Courier New"/>
              </a:rPr>
              <a:t> (</a:t>
            </a:r>
          </a:p>
          <a:p>
            <a:pPr lvl="0">
              <a:lnSpc>
                <a:spcPct val="138157"/>
              </a:lnSpc>
            </a:pPr>
            <a:r>
              <a:rPr lang="en-US" sz="4400" dirty="0">
                <a:solidFill>
                  <a:srgbClr val="000000"/>
                </a:solidFill>
                <a:highlight>
                  <a:srgbClr val="FFFFFF"/>
                </a:highlight>
                <a:latin typeface="Courier New"/>
                <a:ea typeface="Courier New"/>
                <a:cs typeface="Courier New"/>
                <a:sym typeface="Courier New"/>
              </a:rPr>
              <a:t>    </a:t>
            </a:r>
            <a:r>
              <a:rPr lang="en-US" sz="4400" dirty="0">
                <a:solidFill>
                  <a:srgbClr val="800000"/>
                </a:solidFill>
                <a:highlight>
                  <a:srgbClr val="FFFFFF"/>
                </a:highlight>
                <a:latin typeface="Courier New"/>
                <a:ea typeface="Courier New"/>
                <a:cs typeface="Courier New"/>
                <a:sym typeface="Courier New"/>
              </a:rPr>
              <a:t>&lt;h1&gt;</a:t>
            </a:r>
            <a:r>
              <a:rPr lang="en-US" sz="4400" dirty="0">
                <a:solidFill>
                  <a:srgbClr val="000000"/>
                </a:solidFill>
                <a:highlight>
                  <a:srgbClr val="FFFFFF"/>
                </a:highlight>
                <a:latin typeface="Courier New"/>
                <a:ea typeface="Courier New"/>
                <a:cs typeface="Courier New"/>
                <a:sym typeface="Courier New"/>
              </a:rPr>
              <a:t>Hello, world</a:t>
            </a:r>
            <a:r>
              <a:rPr lang="en-US" sz="4400" dirty="0">
                <a:solidFill>
                  <a:srgbClr val="800000"/>
                </a:solidFill>
                <a:highlight>
                  <a:srgbClr val="FFFFFF"/>
                </a:highlight>
                <a:latin typeface="Courier New"/>
                <a:ea typeface="Courier New"/>
                <a:cs typeface="Courier New"/>
                <a:sym typeface="Courier New"/>
              </a:rPr>
              <a:t>&lt;/h1&gt;</a:t>
            </a:r>
          </a:p>
          <a:p>
            <a:pPr lvl="0">
              <a:lnSpc>
                <a:spcPct val="138157"/>
              </a:lnSpc>
            </a:pPr>
            <a:r>
              <a:rPr lang="en-US" sz="4400" dirty="0">
                <a:solidFill>
                  <a:srgbClr val="000000"/>
                </a:solidFill>
                <a:highlight>
                  <a:srgbClr val="FFFFFF"/>
                </a:highlight>
                <a:latin typeface="Courier New"/>
                <a:ea typeface="Courier New"/>
                <a:cs typeface="Courier New"/>
                <a:sym typeface="Courier New"/>
              </a:rPr>
              <a:t>  );</a:t>
            </a:r>
          </a:p>
          <a:p>
            <a:pPr lvl="0">
              <a:lnSpc>
                <a:spcPct val="138157"/>
              </a:lnSpc>
            </a:pPr>
            <a:r>
              <a:rPr lang="en-US" sz="4400" dirty="0">
                <a:solidFill>
                  <a:srgbClr val="000000"/>
                </a:solidFill>
                <a:highlight>
                  <a:srgbClr val="FFFFFF"/>
                </a:highlight>
                <a:latin typeface="Courier New"/>
                <a:ea typeface="Courier New"/>
                <a:cs typeface="Courier New"/>
                <a:sym typeface="Courier New"/>
              </a:rPr>
              <a:t>}</a:t>
            </a:r>
          </a:p>
          <a:p>
            <a:pPr lvl="0">
              <a:spcAft>
                <a:spcPts val="1600"/>
              </a:spcAft>
            </a:pPr>
            <a:endParaRPr lang="en-US" sz="4400" dirty="0"/>
          </a:p>
        </p:txBody>
      </p:sp>
      <p:cxnSp>
        <p:nvCxnSpPr>
          <p:cNvPr id="9" name="Прямая соединительная линия 8">
            <a:extLst>
              <a:ext uri="{FF2B5EF4-FFF2-40B4-BE49-F238E27FC236}">
                <a16:creationId xmlns:a16="http://schemas.microsoft.com/office/drawing/2014/main" id="{5CD5CC8E-ECA9-4E45-A896-D7FC365B6886}"/>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04180887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tx2">
              <a:lumMod val="20000"/>
              <a:lumOff val="8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tx2">
              <a:lumMod val="20000"/>
              <a:lumOff val="8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tx2">
              <a:lumMod val="20000"/>
              <a:lumOff val="8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tx2">
              <a:lumMod val="20000"/>
              <a:lumOff val="80000"/>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4934866" y="12050330"/>
            <a:ext cx="472041" cy="472041"/>
          </a:xfrm>
          <a:prstGeom prst="ellipse">
            <a:avLst/>
          </a:prstGeom>
          <a:solidFill>
            <a:schemeClr val="tx2">
              <a:lumMod val="20000"/>
              <a:lumOff val="80000"/>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tx2">
              <a:lumMod val="20000"/>
              <a:lumOff val="80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tx2">
              <a:lumMod val="20000"/>
              <a:lumOff val="80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3" name="Полилиния 42">
            <a:extLst>
              <a:ext uri="{FF2B5EF4-FFF2-40B4-BE49-F238E27FC236}">
                <a16:creationId xmlns:a16="http://schemas.microsoft.com/office/drawing/2014/main" id="{3FE34C6A-2CB2-8941-9FF6-8022204DA175}"/>
              </a:ext>
            </a:extLst>
          </p:cNvPr>
          <p:cNvSpPr/>
          <p:nvPr/>
        </p:nvSpPr>
        <p:spPr>
          <a:xfrm rot="8100000">
            <a:off x="2049266" y="123782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40" name="Рисунок 39">
            <a:extLst>
              <a:ext uri="{FF2B5EF4-FFF2-40B4-BE49-F238E27FC236}">
                <a16:creationId xmlns:a16="http://schemas.microsoft.com/office/drawing/2014/main" id="{A4E21720-27D4-415F-A3DB-DF69B04E3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26" name="Google Shape;106;p21"/>
          <p:cNvSpPr txBox="1">
            <a:spLocks/>
          </p:cNvSpPr>
          <p:nvPr/>
        </p:nvSpPr>
        <p:spPr>
          <a:xfrm>
            <a:off x="2749441" y="1913723"/>
            <a:ext cx="13818873" cy="1267331"/>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7200" dirty="0">
                <a:solidFill>
                  <a:srgbClr val="7318F9"/>
                </a:solidFill>
              </a:rPr>
              <a:t>Функция </a:t>
            </a:r>
            <a:r>
              <a:rPr lang="en-US" sz="7200" dirty="0">
                <a:solidFill>
                  <a:srgbClr val="7318F9"/>
                </a:solidFill>
              </a:rPr>
              <a:t>App()</a:t>
            </a:r>
          </a:p>
        </p:txBody>
      </p:sp>
      <p:sp>
        <p:nvSpPr>
          <p:cNvPr id="27" name="Google Shape;107;p21"/>
          <p:cNvSpPr txBox="1">
            <a:spLocks/>
          </p:cNvSpPr>
          <p:nvPr/>
        </p:nvSpPr>
        <p:spPr>
          <a:xfrm>
            <a:off x="2749441" y="4273436"/>
            <a:ext cx="18730205" cy="4703953"/>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r>
              <a:rPr lang="ru-RU" sz="4400" dirty="0">
                <a:solidFill>
                  <a:schemeClr val="tx1"/>
                </a:solidFill>
              </a:rPr>
              <a:t>Функция </a:t>
            </a:r>
            <a:r>
              <a:rPr lang="ru-RU" sz="4400" dirty="0" err="1">
                <a:solidFill>
                  <a:schemeClr val="tx1"/>
                </a:solidFill>
              </a:rPr>
              <a:t>App</a:t>
            </a:r>
            <a:r>
              <a:rPr lang="ru-RU" sz="4400" dirty="0">
                <a:solidFill>
                  <a:schemeClr val="tx1"/>
                </a:solidFill>
              </a:rPr>
              <a:t>() возвращает код HTML, который после преобразования поместится туда, где будет использована данная функция либо тег &lt;</a:t>
            </a:r>
            <a:r>
              <a:rPr lang="ru-RU" sz="4400" dirty="0" err="1">
                <a:solidFill>
                  <a:schemeClr val="tx1"/>
                </a:solidFill>
              </a:rPr>
              <a:t>App</a:t>
            </a:r>
            <a:r>
              <a:rPr lang="ru-RU" sz="4400" dirty="0">
                <a:solidFill>
                  <a:schemeClr val="tx1"/>
                </a:solidFill>
              </a:rPr>
              <a:t> /&gt;</a:t>
            </a:r>
          </a:p>
          <a:p>
            <a:pPr lvl="0"/>
            <a:r>
              <a:rPr lang="ru-RU" sz="4400" dirty="0">
                <a:solidFill>
                  <a:schemeClr val="tx1"/>
                </a:solidFill>
              </a:rPr>
              <a:t>Откройте файл index.js и посмотрите на функцию </a:t>
            </a:r>
            <a:r>
              <a:rPr lang="ru-RU" sz="4400" dirty="0" err="1">
                <a:solidFill>
                  <a:schemeClr val="tx1"/>
                </a:solidFill>
              </a:rPr>
              <a:t>ReactDOM.render</a:t>
            </a:r>
            <a:endParaRPr lang="ru-RU" sz="4400" dirty="0">
              <a:solidFill>
                <a:schemeClr val="tx1"/>
              </a:solidFill>
            </a:endParaRPr>
          </a:p>
        </p:txBody>
      </p:sp>
      <p:cxnSp>
        <p:nvCxnSpPr>
          <p:cNvPr id="38" name="Прямая соединительная линия 37">
            <a:extLst>
              <a:ext uri="{FF2B5EF4-FFF2-40B4-BE49-F238E27FC236}">
                <a16:creationId xmlns:a16="http://schemas.microsoft.com/office/drawing/2014/main" id="{BB8AE231-B1DF-4850-8D07-94C5313D095E}"/>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77453041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Рисунок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6" name="Google Shape;112;p22"/>
          <p:cNvSpPr txBox="1">
            <a:spLocks/>
          </p:cNvSpPr>
          <p:nvPr/>
        </p:nvSpPr>
        <p:spPr>
          <a:xfrm>
            <a:off x="2749441" y="1941360"/>
            <a:ext cx="17397181" cy="2756619"/>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en-US" sz="7200" dirty="0" err="1">
                <a:solidFill>
                  <a:srgbClr val="7318F9"/>
                </a:solidFill>
              </a:rPr>
              <a:t>ReactDOM.render</a:t>
            </a:r>
            <a:endParaRPr lang="en-US" sz="7200" dirty="0">
              <a:solidFill>
                <a:srgbClr val="7318F9"/>
              </a:solidFill>
            </a:endParaRPr>
          </a:p>
        </p:txBody>
      </p:sp>
      <p:sp>
        <p:nvSpPr>
          <p:cNvPr id="7" name="Google Shape;113;p22"/>
          <p:cNvSpPr txBox="1">
            <a:spLocks/>
          </p:cNvSpPr>
          <p:nvPr/>
        </p:nvSpPr>
        <p:spPr>
          <a:xfrm>
            <a:off x="2749440" y="4260540"/>
            <a:ext cx="19322283" cy="6135790"/>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lnSpc>
                <a:spcPct val="138157"/>
              </a:lnSpc>
            </a:pPr>
            <a:r>
              <a:rPr lang="en-US" sz="4000" dirty="0" err="1">
                <a:solidFill>
                  <a:schemeClr val="bg2"/>
                </a:solidFill>
                <a:highlight>
                  <a:srgbClr val="FFFFFF"/>
                </a:highlight>
                <a:latin typeface="Courier New"/>
                <a:ea typeface="Courier New"/>
                <a:cs typeface="Courier New"/>
                <a:sym typeface="Courier New"/>
              </a:rPr>
              <a:t>ReactDOM.render</a:t>
            </a:r>
            <a:r>
              <a:rPr lang="en-US" sz="4000" dirty="0">
                <a:solidFill>
                  <a:schemeClr val="bg2"/>
                </a:solidFill>
                <a:highlight>
                  <a:srgbClr val="FFFFFF"/>
                </a:highlight>
                <a:latin typeface="Courier New"/>
                <a:ea typeface="Courier New"/>
                <a:cs typeface="Courier New"/>
                <a:sym typeface="Courier New"/>
              </a:rPr>
              <a:t>(&lt;App /&gt;, </a:t>
            </a:r>
            <a:r>
              <a:rPr lang="en-US" sz="4000" dirty="0" err="1">
                <a:solidFill>
                  <a:schemeClr val="bg2"/>
                </a:solidFill>
                <a:highlight>
                  <a:srgbClr val="FFFFFF"/>
                </a:highlight>
                <a:latin typeface="Courier New"/>
                <a:ea typeface="Courier New"/>
                <a:cs typeface="Courier New"/>
                <a:sym typeface="Courier New"/>
              </a:rPr>
              <a:t>document.getElementById</a:t>
            </a:r>
            <a:r>
              <a:rPr lang="en-US" sz="4000" dirty="0">
                <a:solidFill>
                  <a:schemeClr val="bg2"/>
                </a:solidFill>
                <a:highlight>
                  <a:srgbClr val="FFFFFF"/>
                </a:highlight>
                <a:latin typeface="Courier New"/>
                <a:ea typeface="Courier New"/>
                <a:cs typeface="Courier New"/>
                <a:sym typeface="Courier New"/>
              </a:rPr>
              <a:t>('root'));</a:t>
            </a:r>
          </a:p>
          <a:p>
            <a:pPr lvl="0"/>
            <a:endParaRPr lang="en-US" sz="4400" dirty="0">
              <a:solidFill>
                <a:schemeClr val="bg2"/>
              </a:solidFill>
            </a:endParaRPr>
          </a:p>
          <a:p>
            <a:pPr lvl="0">
              <a:spcBef>
                <a:spcPts val="1600"/>
              </a:spcBef>
            </a:pPr>
            <a:r>
              <a:rPr lang="ru-RU" sz="4400" dirty="0">
                <a:solidFill>
                  <a:schemeClr val="tx1"/>
                </a:solidFill>
              </a:rPr>
              <a:t>Первый параметр - что нужно </a:t>
            </a:r>
            <a:r>
              <a:rPr lang="ru-RU" sz="4400" dirty="0" err="1">
                <a:solidFill>
                  <a:schemeClr val="tx1"/>
                </a:solidFill>
              </a:rPr>
              <a:t>отрисовать</a:t>
            </a:r>
            <a:r>
              <a:rPr lang="ru-RU" sz="4400" dirty="0">
                <a:solidFill>
                  <a:schemeClr val="tx1"/>
                </a:solidFill>
              </a:rPr>
              <a:t>.</a:t>
            </a:r>
          </a:p>
          <a:p>
            <a:pPr lvl="0">
              <a:spcBef>
                <a:spcPts val="1600"/>
              </a:spcBef>
            </a:pPr>
            <a:r>
              <a:rPr lang="ru-RU" sz="4400" dirty="0">
                <a:solidFill>
                  <a:schemeClr val="tx1"/>
                </a:solidFill>
              </a:rPr>
              <a:t>Второй параметр - где нужно </a:t>
            </a:r>
            <a:r>
              <a:rPr lang="ru-RU" sz="4400" dirty="0" err="1">
                <a:solidFill>
                  <a:schemeClr val="tx1"/>
                </a:solidFill>
              </a:rPr>
              <a:t>отрисовать</a:t>
            </a:r>
            <a:r>
              <a:rPr lang="ru-RU" sz="4400" dirty="0">
                <a:solidFill>
                  <a:schemeClr val="tx1"/>
                </a:solidFill>
              </a:rPr>
              <a:t>.</a:t>
            </a:r>
          </a:p>
          <a:p>
            <a:pPr lvl="0">
              <a:spcBef>
                <a:spcPts val="1600"/>
              </a:spcBef>
            </a:pPr>
            <a:r>
              <a:rPr lang="ru-RU" sz="4400" dirty="0">
                <a:solidFill>
                  <a:schemeClr val="tx1"/>
                </a:solidFill>
              </a:rPr>
              <a:t>Это означает, что в </a:t>
            </a:r>
            <a:r>
              <a:rPr lang="en-US" sz="4400" dirty="0">
                <a:solidFill>
                  <a:schemeClr val="tx1"/>
                </a:solidFill>
              </a:rPr>
              <a:t>index.html </a:t>
            </a:r>
            <a:r>
              <a:rPr lang="ru-RU" sz="4400" dirty="0">
                <a:solidFill>
                  <a:schemeClr val="tx1"/>
                </a:solidFill>
              </a:rPr>
              <a:t>должен быть элемент с </a:t>
            </a:r>
            <a:r>
              <a:rPr lang="en-US" sz="4400" dirty="0">
                <a:solidFill>
                  <a:schemeClr val="tx1"/>
                </a:solidFill>
              </a:rPr>
              <a:t>id root</a:t>
            </a:r>
          </a:p>
          <a:p>
            <a:pPr lvl="0">
              <a:spcBef>
                <a:spcPts val="1600"/>
              </a:spcBef>
              <a:spcAft>
                <a:spcPts val="1600"/>
              </a:spcAft>
            </a:pPr>
            <a:r>
              <a:rPr lang="ru-RU" sz="4400" dirty="0">
                <a:solidFill>
                  <a:schemeClr val="tx1"/>
                </a:solidFill>
              </a:rPr>
              <a:t>Откройте </a:t>
            </a:r>
            <a:r>
              <a:rPr lang="en-US" sz="4400" dirty="0">
                <a:solidFill>
                  <a:schemeClr val="tx1"/>
                </a:solidFill>
              </a:rPr>
              <a:t>index.html </a:t>
            </a:r>
            <a:r>
              <a:rPr lang="ru-RU" sz="4400" dirty="0">
                <a:solidFill>
                  <a:schemeClr val="tx1"/>
                </a:solidFill>
              </a:rPr>
              <a:t>и просмотрите содержимое.</a:t>
            </a:r>
          </a:p>
        </p:txBody>
      </p:sp>
      <p:cxnSp>
        <p:nvCxnSpPr>
          <p:cNvPr id="10" name="Прямая соединительная линия 9">
            <a:extLst>
              <a:ext uri="{FF2B5EF4-FFF2-40B4-BE49-F238E27FC236}">
                <a16:creationId xmlns:a16="http://schemas.microsoft.com/office/drawing/2014/main" id="{20047FFC-51B9-4744-88C6-6345A51F18A4}"/>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935315456"/>
      </p:ext>
    </p:extLst>
  </p:cSld>
  <p:clrMapOvr>
    <a:masterClrMapping/>
  </p:clrMapOvr>
  <p:transition spd="med"/>
</p:sld>
</file>

<file path=ppt/theme/theme1.xml><?xml version="1.0" encoding="utf-8"?>
<a:theme xmlns:a="http://schemas.openxmlformats.org/drawingml/2006/main" name="White">
  <a:themeElements>
    <a:clrScheme name="Color_Theme_01">
      <a:dk1>
        <a:srgbClr val="000000"/>
      </a:dk1>
      <a:lt1>
        <a:srgbClr val="FFFFFF"/>
      </a:lt1>
      <a:dk2>
        <a:srgbClr val="7B797C"/>
      </a:dk2>
      <a:lt2>
        <a:srgbClr val="535353"/>
      </a:lt2>
      <a:accent1>
        <a:srgbClr val="7318F8"/>
      </a:accent1>
      <a:accent2>
        <a:srgbClr val="7318F8"/>
      </a:accent2>
      <a:accent3>
        <a:srgbClr val="9852F8"/>
      </a:accent3>
      <a:accent4>
        <a:srgbClr val="9852F8"/>
      </a:accent4>
      <a:accent5>
        <a:srgbClr val="FFD73A"/>
      </a:accent5>
      <a:accent6>
        <a:srgbClr val="FFD73A"/>
      </a:accent6>
      <a:hlink>
        <a:srgbClr val="7318F8"/>
      </a:hlink>
      <a:folHlink>
        <a:srgbClr val="9852F8"/>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77BF"/>
      </a:accent1>
      <a:accent2>
        <a:srgbClr val="D0CDD0"/>
      </a:accent2>
      <a:accent3>
        <a:srgbClr val="BDBEBD"/>
      </a:accent3>
      <a:accent4>
        <a:srgbClr val="ACAAAD"/>
      </a:accent4>
      <a:accent5>
        <a:srgbClr val="9B999C"/>
      </a:accent5>
      <a:accent6>
        <a:srgbClr val="545554"/>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2002</TotalTime>
  <Words>1132</Words>
  <Application>Microsoft Office PowerPoint</Application>
  <PresentationFormat>Произвольный</PresentationFormat>
  <Paragraphs>176</Paragraphs>
  <Slides>31</Slides>
  <Notes>17</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31</vt:i4>
      </vt:variant>
    </vt:vector>
  </HeadingPairs>
  <TitlesOfParts>
    <vt:vector size="42" baseType="lpstr">
      <vt:lpstr>Arial</vt:lpstr>
      <vt:lpstr>Courier New</vt:lpstr>
      <vt:lpstr>Helvetica Light</vt:lpstr>
      <vt:lpstr>Helvetica Neue</vt:lpstr>
      <vt:lpstr>Montserrat</vt:lpstr>
      <vt:lpstr>Montserrat Medium</vt:lpstr>
      <vt:lpstr>Open Sans</vt:lpstr>
      <vt:lpstr>Open Sans Semibold</vt:lpstr>
      <vt:lpstr>Roboto</vt:lpstr>
      <vt:lpstr>Roboto Mono</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c a r o l i n e</dc:creator>
  <cp:lastModifiedBy>admin</cp:lastModifiedBy>
  <cp:revision>179</cp:revision>
  <dcterms:modified xsi:type="dcterms:W3CDTF">2022-02-02T16:59:56Z</dcterms:modified>
</cp:coreProperties>
</file>