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7" r:id="rId1"/>
  </p:sldMasterIdLst>
  <p:notesMasterIdLst>
    <p:notesMasterId r:id="rId37"/>
  </p:notesMasterIdLst>
  <p:sldIdLst>
    <p:sldId id="256" r:id="rId2"/>
    <p:sldId id="257" r:id="rId3"/>
    <p:sldId id="292" r:id="rId4"/>
    <p:sldId id="293" r:id="rId5"/>
    <p:sldId id="269" r:id="rId6"/>
    <p:sldId id="270" r:id="rId7"/>
    <p:sldId id="271" r:id="rId8"/>
    <p:sldId id="295" r:id="rId9"/>
    <p:sldId id="296" r:id="rId10"/>
    <p:sldId id="297" r:id="rId11"/>
    <p:sldId id="286" r:id="rId12"/>
    <p:sldId id="290" r:id="rId13"/>
    <p:sldId id="287" r:id="rId14"/>
    <p:sldId id="288" r:id="rId15"/>
    <p:sldId id="289" r:id="rId16"/>
    <p:sldId id="291" r:id="rId17"/>
    <p:sldId id="294" r:id="rId18"/>
    <p:sldId id="298" r:id="rId19"/>
    <p:sldId id="299" r:id="rId20"/>
    <p:sldId id="300" r:id="rId21"/>
    <p:sldId id="268" r:id="rId22"/>
    <p:sldId id="279" r:id="rId23"/>
    <p:sldId id="258" r:id="rId24"/>
    <p:sldId id="263" r:id="rId25"/>
    <p:sldId id="264" r:id="rId26"/>
    <p:sldId id="282" r:id="rId27"/>
    <p:sldId id="259" r:id="rId28"/>
    <p:sldId id="265" r:id="rId29"/>
    <p:sldId id="266" r:id="rId30"/>
    <p:sldId id="267" r:id="rId31"/>
    <p:sldId id="260" r:id="rId32"/>
    <p:sldId id="284" r:id="rId33"/>
    <p:sldId id="261" r:id="rId34"/>
    <p:sldId id="285" r:id="rId35"/>
    <p:sldId id="273"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EF4E8"/>
    <a:srgbClr val="DBE9C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44" autoAdjust="0"/>
    <p:restoredTop sz="94660"/>
  </p:normalViewPr>
  <p:slideViewPr>
    <p:cSldViewPr snapToGrid="0">
      <p:cViewPr varScale="1">
        <p:scale>
          <a:sx n="41" d="100"/>
          <a:sy n="41" d="100"/>
        </p:scale>
        <p:origin x="43" y="84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77E151-9062-490D-9C4D-14A8AE015952}" type="datetimeFigureOut">
              <a:rPr lang="zh-CN" altLang="en-US" smtClean="0"/>
              <a:t>2019/3/17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8765FD-5FAF-4FC9-A78A-9C94595B1243}" type="slidenum">
              <a:rPr lang="zh-CN" altLang="en-US" smtClean="0"/>
              <a:t>‹#›</a:t>
            </a:fld>
            <a:endParaRPr lang="zh-CN" altLang="en-US"/>
          </a:p>
        </p:txBody>
      </p:sp>
    </p:spTree>
    <p:extLst>
      <p:ext uri="{BB962C8B-B14F-4D97-AF65-F5344CB8AC3E}">
        <p14:creationId xmlns:p14="http://schemas.microsoft.com/office/powerpoint/2010/main" val="28762552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B8765FD-5FAF-4FC9-A78A-9C94595B1243}" type="slidenum">
              <a:rPr lang="zh-CN" altLang="en-US" smtClean="0"/>
              <a:t>3</a:t>
            </a:fld>
            <a:endParaRPr lang="zh-CN" altLang="en-US"/>
          </a:p>
        </p:txBody>
      </p:sp>
    </p:spTree>
    <p:extLst>
      <p:ext uri="{BB962C8B-B14F-4D97-AF65-F5344CB8AC3E}">
        <p14:creationId xmlns:p14="http://schemas.microsoft.com/office/powerpoint/2010/main" val="9938393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B8765FD-5FAF-4FC9-A78A-9C94595B1243}" type="slidenum">
              <a:rPr lang="zh-CN" altLang="en-US" smtClean="0"/>
              <a:t>30</a:t>
            </a:fld>
            <a:endParaRPr lang="zh-CN" altLang="en-US"/>
          </a:p>
        </p:txBody>
      </p:sp>
    </p:spTree>
    <p:extLst>
      <p:ext uri="{BB962C8B-B14F-4D97-AF65-F5344CB8AC3E}">
        <p14:creationId xmlns:p14="http://schemas.microsoft.com/office/powerpoint/2010/main" val="25402380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30D4BAE2-C699-40F2-BD09-D72639F7915F}" type="datetimeFigureOut">
              <a:rPr lang="zh-CN" altLang="en-US" smtClean="0"/>
              <a:t>2019/3/17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9956E1B-2CB7-49AB-A649-1D30186761BE}" type="slidenum">
              <a:rPr lang="zh-CN" altLang="en-US" smtClean="0"/>
              <a:t>‹#›</a:t>
            </a:fld>
            <a:endParaRPr lang="zh-CN" altLang="en-US"/>
          </a:p>
        </p:txBody>
      </p:sp>
    </p:spTree>
    <p:extLst>
      <p:ext uri="{BB962C8B-B14F-4D97-AF65-F5344CB8AC3E}">
        <p14:creationId xmlns:p14="http://schemas.microsoft.com/office/powerpoint/2010/main" val="26155781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30D4BAE2-C699-40F2-BD09-D72639F7915F}" type="datetimeFigureOut">
              <a:rPr lang="zh-CN" altLang="en-US" smtClean="0"/>
              <a:t>2019/3/17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9956E1B-2CB7-49AB-A649-1D30186761BE}" type="slidenum">
              <a:rPr lang="zh-CN" altLang="en-US" smtClean="0"/>
              <a:t>‹#›</a:t>
            </a:fld>
            <a:endParaRPr lang="zh-CN" altLang="en-US"/>
          </a:p>
        </p:txBody>
      </p:sp>
    </p:spTree>
    <p:extLst>
      <p:ext uri="{BB962C8B-B14F-4D97-AF65-F5344CB8AC3E}">
        <p14:creationId xmlns:p14="http://schemas.microsoft.com/office/powerpoint/2010/main" val="5705370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30D4BAE2-C699-40F2-BD09-D72639F7915F}" type="datetimeFigureOut">
              <a:rPr lang="zh-CN" altLang="en-US" smtClean="0"/>
              <a:t>2019/3/17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9956E1B-2CB7-49AB-A649-1D30186761BE}" type="slidenum">
              <a:rPr lang="zh-CN" altLang="en-US" smtClean="0"/>
              <a:t>‹#›</a:t>
            </a:fld>
            <a:endParaRPr lang="zh-CN" alt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1100778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30D4BAE2-C699-40F2-BD09-D72639F7915F}" type="datetimeFigureOut">
              <a:rPr lang="zh-CN" altLang="en-US" smtClean="0"/>
              <a:t>2019/3/17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9956E1B-2CB7-49AB-A649-1D30186761BE}" type="slidenum">
              <a:rPr lang="zh-CN" altLang="en-US" smtClean="0"/>
              <a:t>‹#›</a:t>
            </a:fld>
            <a:endParaRPr lang="zh-CN" altLang="en-US"/>
          </a:p>
        </p:txBody>
      </p:sp>
    </p:spTree>
    <p:extLst>
      <p:ext uri="{BB962C8B-B14F-4D97-AF65-F5344CB8AC3E}">
        <p14:creationId xmlns:p14="http://schemas.microsoft.com/office/powerpoint/2010/main" val="40917894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30D4BAE2-C699-40F2-BD09-D72639F7915F}" type="datetimeFigureOut">
              <a:rPr lang="zh-CN" altLang="en-US" smtClean="0"/>
              <a:t>2019/3/17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9956E1B-2CB7-49AB-A649-1D30186761BE}" type="slidenum">
              <a:rPr lang="zh-CN" altLang="en-US" smtClean="0"/>
              <a:t>‹#›</a:t>
            </a:fld>
            <a:endParaRPr lang="zh-CN"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126888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30D4BAE2-C699-40F2-BD09-D72639F7915F}" type="datetimeFigureOut">
              <a:rPr lang="zh-CN" altLang="en-US" smtClean="0"/>
              <a:t>2019/3/17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9956E1B-2CB7-49AB-A649-1D30186761BE}" type="slidenum">
              <a:rPr lang="zh-CN" altLang="en-US" smtClean="0"/>
              <a:t>‹#›</a:t>
            </a:fld>
            <a:endParaRPr lang="zh-CN" altLang="en-US"/>
          </a:p>
        </p:txBody>
      </p:sp>
    </p:spTree>
    <p:extLst>
      <p:ext uri="{BB962C8B-B14F-4D97-AF65-F5344CB8AC3E}">
        <p14:creationId xmlns:p14="http://schemas.microsoft.com/office/powerpoint/2010/main" val="18195459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30D4BAE2-C699-40F2-BD09-D72639F7915F}" type="datetimeFigureOut">
              <a:rPr lang="zh-CN" altLang="en-US" smtClean="0"/>
              <a:t>2019/3/17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9956E1B-2CB7-49AB-A649-1D30186761BE}" type="slidenum">
              <a:rPr lang="zh-CN" altLang="en-US" smtClean="0"/>
              <a:t>‹#›</a:t>
            </a:fld>
            <a:endParaRPr lang="zh-CN" altLang="en-US"/>
          </a:p>
        </p:txBody>
      </p:sp>
    </p:spTree>
    <p:extLst>
      <p:ext uri="{BB962C8B-B14F-4D97-AF65-F5344CB8AC3E}">
        <p14:creationId xmlns:p14="http://schemas.microsoft.com/office/powerpoint/2010/main" val="4161735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30D4BAE2-C699-40F2-BD09-D72639F7915F}" type="datetimeFigureOut">
              <a:rPr lang="zh-CN" altLang="en-US" smtClean="0"/>
              <a:t>2019/3/17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9956E1B-2CB7-49AB-A649-1D30186761BE}" type="slidenum">
              <a:rPr lang="zh-CN" altLang="en-US" smtClean="0"/>
              <a:t>‹#›</a:t>
            </a:fld>
            <a:endParaRPr lang="zh-CN" altLang="en-US"/>
          </a:p>
        </p:txBody>
      </p:sp>
    </p:spTree>
    <p:extLst>
      <p:ext uri="{BB962C8B-B14F-4D97-AF65-F5344CB8AC3E}">
        <p14:creationId xmlns:p14="http://schemas.microsoft.com/office/powerpoint/2010/main" val="8265694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30D4BAE2-C699-40F2-BD09-D72639F7915F}" type="datetimeFigureOut">
              <a:rPr lang="zh-CN" altLang="en-US" smtClean="0"/>
              <a:t>2019/3/17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9956E1B-2CB7-49AB-A649-1D30186761BE}" type="slidenum">
              <a:rPr lang="zh-CN" altLang="en-US" smtClean="0"/>
              <a:t>‹#›</a:t>
            </a:fld>
            <a:endParaRPr lang="zh-CN" altLang="en-US"/>
          </a:p>
        </p:txBody>
      </p:sp>
    </p:spTree>
    <p:extLst>
      <p:ext uri="{BB962C8B-B14F-4D97-AF65-F5344CB8AC3E}">
        <p14:creationId xmlns:p14="http://schemas.microsoft.com/office/powerpoint/2010/main" val="36989538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30D4BAE2-C699-40F2-BD09-D72639F7915F}" type="datetimeFigureOut">
              <a:rPr lang="zh-CN" altLang="en-US" smtClean="0"/>
              <a:t>2019/3/17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9956E1B-2CB7-49AB-A649-1D30186761BE}" type="slidenum">
              <a:rPr lang="zh-CN" altLang="en-US" smtClean="0"/>
              <a:t>‹#›</a:t>
            </a:fld>
            <a:endParaRPr lang="zh-CN" altLang="en-US"/>
          </a:p>
        </p:txBody>
      </p:sp>
    </p:spTree>
    <p:extLst>
      <p:ext uri="{BB962C8B-B14F-4D97-AF65-F5344CB8AC3E}">
        <p14:creationId xmlns:p14="http://schemas.microsoft.com/office/powerpoint/2010/main" val="25224592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30D4BAE2-C699-40F2-BD09-D72639F7915F}" type="datetimeFigureOut">
              <a:rPr lang="zh-CN" altLang="en-US" smtClean="0"/>
              <a:t>2019/3/17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9956E1B-2CB7-49AB-A649-1D30186761BE}" type="slidenum">
              <a:rPr lang="zh-CN" altLang="en-US" smtClean="0"/>
              <a:t>‹#›</a:t>
            </a:fld>
            <a:endParaRPr lang="zh-CN" altLang="en-US"/>
          </a:p>
        </p:txBody>
      </p:sp>
    </p:spTree>
    <p:extLst>
      <p:ext uri="{BB962C8B-B14F-4D97-AF65-F5344CB8AC3E}">
        <p14:creationId xmlns:p14="http://schemas.microsoft.com/office/powerpoint/2010/main" val="2942163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30D4BAE2-C699-40F2-BD09-D72639F7915F}" type="datetimeFigureOut">
              <a:rPr lang="zh-CN" altLang="en-US" smtClean="0"/>
              <a:t>2019/3/17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9956E1B-2CB7-49AB-A649-1D30186761BE}" type="slidenum">
              <a:rPr lang="zh-CN" altLang="en-US" smtClean="0"/>
              <a:t>‹#›</a:t>
            </a:fld>
            <a:endParaRPr lang="zh-CN" altLang="en-US"/>
          </a:p>
        </p:txBody>
      </p:sp>
    </p:spTree>
    <p:extLst>
      <p:ext uri="{BB962C8B-B14F-4D97-AF65-F5344CB8AC3E}">
        <p14:creationId xmlns:p14="http://schemas.microsoft.com/office/powerpoint/2010/main" val="706999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30D4BAE2-C699-40F2-BD09-D72639F7915F}" type="datetimeFigureOut">
              <a:rPr lang="zh-CN" altLang="en-US" smtClean="0"/>
              <a:t>2019/3/17</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89956E1B-2CB7-49AB-A649-1D30186761BE}" type="slidenum">
              <a:rPr lang="zh-CN" altLang="en-US" smtClean="0"/>
              <a:t>‹#›</a:t>
            </a:fld>
            <a:endParaRPr lang="zh-CN" altLang="en-US"/>
          </a:p>
        </p:txBody>
      </p:sp>
    </p:spTree>
    <p:extLst>
      <p:ext uri="{BB962C8B-B14F-4D97-AF65-F5344CB8AC3E}">
        <p14:creationId xmlns:p14="http://schemas.microsoft.com/office/powerpoint/2010/main" val="3918030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30D4BAE2-C699-40F2-BD09-D72639F7915F}" type="datetimeFigureOut">
              <a:rPr lang="zh-CN" altLang="en-US" smtClean="0"/>
              <a:t>2019/3/17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89956E1B-2CB7-49AB-A649-1D30186761BE}" type="slidenum">
              <a:rPr lang="zh-CN" altLang="en-US" smtClean="0"/>
              <a:t>‹#›</a:t>
            </a:fld>
            <a:endParaRPr lang="zh-CN" altLang="en-US"/>
          </a:p>
        </p:txBody>
      </p:sp>
    </p:spTree>
    <p:extLst>
      <p:ext uri="{BB962C8B-B14F-4D97-AF65-F5344CB8AC3E}">
        <p14:creationId xmlns:p14="http://schemas.microsoft.com/office/powerpoint/2010/main" val="10641806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D4BAE2-C699-40F2-BD09-D72639F7915F}" type="datetimeFigureOut">
              <a:rPr lang="zh-CN" altLang="en-US" smtClean="0"/>
              <a:t>2019/3/17</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89956E1B-2CB7-49AB-A649-1D30186761BE}" type="slidenum">
              <a:rPr lang="zh-CN" altLang="en-US" smtClean="0"/>
              <a:t>‹#›</a:t>
            </a:fld>
            <a:endParaRPr lang="zh-CN" altLang="en-US"/>
          </a:p>
        </p:txBody>
      </p:sp>
    </p:spTree>
    <p:extLst>
      <p:ext uri="{BB962C8B-B14F-4D97-AF65-F5344CB8AC3E}">
        <p14:creationId xmlns:p14="http://schemas.microsoft.com/office/powerpoint/2010/main" val="6824691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30D4BAE2-C699-40F2-BD09-D72639F7915F}" type="datetimeFigureOut">
              <a:rPr lang="zh-CN" altLang="en-US" smtClean="0"/>
              <a:t>2019/3/17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9956E1B-2CB7-49AB-A649-1D30186761BE}" type="slidenum">
              <a:rPr lang="zh-CN" altLang="en-US" smtClean="0"/>
              <a:t>‹#›</a:t>
            </a:fld>
            <a:endParaRPr lang="zh-CN" altLang="en-US"/>
          </a:p>
        </p:txBody>
      </p:sp>
    </p:spTree>
    <p:extLst>
      <p:ext uri="{BB962C8B-B14F-4D97-AF65-F5344CB8AC3E}">
        <p14:creationId xmlns:p14="http://schemas.microsoft.com/office/powerpoint/2010/main" val="41423028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30D4BAE2-C699-40F2-BD09-D72639F7915F}" type="datetimeFigureOut">
              <a:rPr lang="zh-CN" altLang="en-US" smtClean="0"/>
              <a:t>2019/3/17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9956E1B-2CB7-49AB-A649-1D30186761BE}" type="slidenum">
              <a:rPr lang="zh-CN" altLang="en-US" smtClean="0"/>
              <a:t>‹#›</a:t>
            </a:fld>
            <a:endParaRPr lang="zh-CN" altLang="en-US"/>
          </a:p>
        </p:txBody>
      </p:sp>
    </p:spTree>
    <p:extLst>
      <p:ext uri="{BB962C8B-B14F-4D97-AF65-F5344CB8AC3E}">
        <p14:creationId xmlns:p14="http://schemas.microsoft.com/office/powerpoint/2010/main" val="1682403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0D4BAE2-C699-40F2-BD09-D72639F7915F}" type="datetimeFigureOut">
              <a:rPr lang="zh-CN" altLang="en-US" smtClean="0"/>
              <a:t>2019/3/17</a:t>
            </a:fld>
            <a:endParaRPr lang="zh-CN"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9956E1B-2CB7-49AB-A649-1D30186761BE}" type="slidenum">
              <a:rPr lang="zh-CN" altLang="en-US" smtClean="0"/>
              <a:t>‹#›</a:t>
            </a:fld>
            <a:endParaRPr lang="zh-CN" altLang="en-US"/>
          </a:p>
        </p:txBody>
      </p:sp>
    </p:spTree>
    <p:extLst>
      <p:ext uri="{BB962C8B-B14F-4D97-AF65-F5344CB8AC3E}">
        <p14:creationId xmlns:p14="http://schemas.microsoft.com/office/powerpoint/2010/main" val="2792775512"/>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 id="2147483710" r:id="rId13"/>
    <p:sldLayoutId id="2147483711" r:id="rId14"/>
    <p:sldLayoutId id="2147483712" r:id="rId15"/>
    <p:sldLayoutId id="2147483713" r:id="rId16"/>
    <p:sldLayoutId id="2147483714"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7.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7.xml"/><Relationship Id="rId4" Type="http://schemas.openxmlformats.org/officeDocument/2006/relationships/image" Target="../media/image26.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17.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53953A-296B-43B9-BEA8-6413F3B05AAB}"/>
              </a:ext>
            </a:extLst>
          </p:cNvPr>
          <p:cNvSpPr>
            <a:spLocks noGrp="1"/>
          </p:cNvSpPr>
          <p:nvPr>
            <p:ph type="ctrTitle"/>
          </p:nvPr>
        </p:nvSpPr>
        <p:spPr>
          <a:xfrm>
            <a:off x="1524000" y="1122363"/>
            <a:ext cx="9703324" cy="2387600"/>
          </a:xfrm>
        </p:spPr>
        <p:txBody>
          <a:bodyPr/>
          <a:lstStyle/>
          <a:p>
            <a:pPr algn="ctr"/>
            <a:r>
              <a:rPr lang="zh-CN" altLang="en-US" dirty="0"/>
              <a:t>金融领域中的机器学习</a:t>
            </a:r>
          </a:p>
        </p:txBody>
      </p:sp>
      <p:sp>
        <p:nvSpPr>
          <p:cNvPr id="3" name="副标题 2">
            <a:extLst>
              <a:ext uri="{FF2B5EF4-FFF2-40B4-BE49-F238E27FC236}">
                <a16:creationId xmlns:a16="http://schemas.microsoft.com/office/drawing/2014/main" id="{A35DBCB9-DE4D-451A-A244-15CEA523AC22}"/>
              </a:ext>
            </a:extLst>
          </p:cNvPr>
          <p:cNvSpPr>
            <a:spLocks noGrp="1"/>
          </p:cNvSpPr>
          <p:nvPr>
            <p:ph type="subTitle" idx="1"/>
          </p:nvPr>
        </p:nvSpPr>
        <p:spPr>
          <a:xfrm>
            <a:off x="2212532" y="3711468"/>
            <a:ext cx="7766936" cy="1096899"/>
          </a:xfrm>
        </p:spPr>
        <p:txBody>
          <a:bodyPr/>
          <a:lstStyle/>
          <a:p>
            <a:r>
              <a:rPr lang="zh-CN" altLang="en-US" dirty="0"/>
              <a:t>南京大学计算机科学与技术系</a:t>
            </a:r>
          </a:p>
        </p:txBody>
      </p:sp>
    </p:spTree>
    <p:extLst>
      <p:ext uri="{BB962C8B-B14F-4D97-AF65-F5344CB8AC3E}">
        <p14:creationId xmlns:p14="http://schemas.microsoft.com/office/powerpoint/2010/main" val="5468959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AFFC23-BD10-44AF-A1F6-6A9129E30D31}"/>
              </a:ext>
            </a:extLst>
          </p:cNvPr>
          <p:cNvSpPr>
            <a:spLocks noGrp="1"/>
          </p:cNvSpPr>
          <p:nvPr>
            <p:ph type="title"/>
          </p:nvPr>
        </p:nvSpPr>
        <p:spPr/>
        <p:txBody>
          <a:bodyPr/>
          <a:lstStyle/>
          <a:p>
            <a:r>
              <a:rPr lang="zh-CN" altLang="en-US" dirty="0"/>
              <a:t>性能度量（二分类问题）</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F169BC9B-29A7-4CDF-886E-1F47442C9C1C}"/>
                  </a:ext>
                </a:extLst>
              </p:cNvPr>
              <p:cNvSpPr>
                <a:spLocks noGrp="1"/>
              </p:cNvSpPr>
              <p:nvPr>
                <p:ph sz="quarter" idx="13"/>
              </p:nvPr>
            </p:nvSpPr>
            <p:spPr>
              <a:xfrm>
                <a:off x="821145" y="1503494"/>
                <a:ext cx="5664496" cy="5029281"/>
              </a:xfrm>
            </p:spPr>
            <p:txBody>
              <a:bodyPr/>
              <a:lstStyle/>
              <a:p>
                <a:r>
                  <a:rPr lang="zh-CN" altLang="en-US" sz="2400" dirty="0"/>
                  <a:t>分类结果混淆矩阵</a:t>
                </a:r>
                <a:endParaRPr lang="en-US" altLang="zh-CN" sz="2400" dirty="0"/>
              </a:p>
              <a:p>
                <a:endParaRPr lang="en-US" altLang="zh-CN" sz="2400" dirty="0"/>
              </a:p>
              <a:p>
                <a:endParaRPr lang="en-US" altLang="zh-CN" sz="2400" dirty="0"/>
              </a:p>
              <a:p>
                <a:endParaRPr lang="en-US" altLang="zh-CN" sz="2400" dirty="0"/>
              </a:p>
              <a:p>
                <a:endParaRPr lang="en-US" altLang="zh-CN" sz="2400" dirty="0"/>
              </a:p>
              <a:p>
                <a:r>
                  <a:rPr lang="zh-CN" altLang="en-US" sz="2400" dirty="0"/>
                  <a:t>查准率（准确率）：</a:t>
                </a:r>
                <a:endParaRPr lang="en-US" altLang="zh-CN" sz="2400" dirty="0"/>
              </a:p>
              <a:p>
                <a:pPr lvl="1"/>
                <a14:m>
                  <m:oMath xmlns:m="http://schemas.openxmlformats.org/officeDocument/2006/math">
                    <m:r>
                      <a:rPr lang="en-US" altLang="zh-CN" sz="2400" b="0" i="1" smtClean="0">
                        <a:latin typeface="Cambria Math" panose="02040503050406030204" pitchFamily="18" charset="0"/>
                      </a:rPr>
                      <m:t>𝑃</m:t>
                    </m:r>
                    <m:r>
                      <a:rPr lang="en-US" altLang="zh-CN" sz="2400" b="0" i="1" smtClean="0">
                        <a:latin typeface="Cambria Math" panose="02040503050406030204" pitchFamily="18" charset="0"/>
                      </a:rPr>
                      <m:t>= </m:t>
                    </m:r>
                    <m:f>
                      <m:fPr>
                        <m:ctrlPr>
                          <a:rPr lang="en-US" altLang="zh-CN" sz="2400" i="1" smtClean="0">
                            <a:latin typeface="Cambria Math" panose="02040503050406030204" pitchFamily="18" charset="0"/>
                          </a:rPr>
                        </m:ctrlPr>
                      </m:fPr>
                      <m:num>
                        <m:r>
                          <a:rPr lang="en-US" altLang="zh-CN" sz="2400" b="0" i="1" smtClean="0">
                            <a:latin typeface="Cambria Math" panose="02040503050406030204" pitchFamily="18" charset="0"/>
                          </a:rPr>
                          <m:t>𝑇𝑃</m:t>
                        </m:r>
                      </m:num>
                      <m:den>
                        <m:r>
                          <m:rPr>
                            <m:sty m:val="p"/>
                          </m:rPr>
                          <a:rPr lang="en-US" altLang="zh-CN" sz="2400" i="1">
                            <a:latin typeface="Cambria Math" panose="02040503050406030204" pitchFamily="18" charset="0"/>
                          </a:rPr>
                          <m:t>T</m:t>
                        </m:r>
                        <m:r>
                          <a:rPr lang="en-US" altLang="zh-CN" sz="2400" b="0" i="1" smtClean="0">
                            <a:latin typeface="Cambria Math" panose="02040503050406030204" pitchFamily="18" charset="0"/>
                          </a:rPr>
                          <m:t>𝑃</m:t>
                        </m:r>
                        <m:r>
                          <a:rPr lang="en-US" altLang="zh-CN" sz="2400" b="0" i="1" smtClean="0">
                            <a:latin typeface="Cambria Math" panose="02040503050406030204" pitchFamily="18" charset="0"/>
                          </a:rPr>
                          <m:t> + </m:t>
                        </m:r>
                        <m:r>
                          <a:rPr lang="en-US" altLang="zh-CN" sz="2400" b="0" i="1" smtClean="0">
                            <a:latin typeface="Cambria Math" panose="02040503050406030204" pitchFamily="18" charset="0"/>
                          </a:rPr>
                          <m:t>𝐹𝑃</m:t>
                        </m:r>
                      </m:den>
                    </m:f>
                  </m:oMath>
                </a14:m>
                <a:endParaRPr lang="en-US" altLang="zh-CN" sz="2400" dirty="0"/>
              </a:p>
              <a:p>
                <a:r>
                  <a:rPr lang="zh-CN" altLang="en-US" sz="2400" dirty="0"/>
                  <a:t>查全率（召回率）：</a:t>
                </a:r>
                <a:endParaRPr lang="en-US" altLang="zh-CN" sz="2400" dirty="0"/>
              </a:p>
              <a:p>
                <a:pPr lvl="1"/>
                <a14:m>
                  <m:oMath xmlns:m="http://schemas.openxmlformats.org/officeDocument/2006/math">
                    <m:r>
                      <a:rPr lang="en-US" altLang="zh-CN" sz="2400" b="0" i="1" smtClean="0">
                        <a:latin typeface="Cambria Math" panose="02040503050406030204" pitchFamily="18" charset="0"/>
                      </a:rPr>
                      <m:t>𝑅</m:t>
                    </m:r>
                    <m:r>
                      <a:rPr lang="en-US" altLang="zh-CN" sz="2400" b="0" i="1" smtClean="0">
                        <a:latin typeface="Cambria Math" panose="02040503050406030204" pitchFamily="18" charset="0"/>
                      </a:rPr>
                      <m:t>= </m:t>
                    </m:r>
                    <m:f>
                      <m:fPr>
                        <m:ctrlPr>
                          <a:rPr lang="en-US" altLang="zh-CN" sz="2400" b="0" i="1" smtClean="0">
                            <a:latin typeface="Cambria Math" panose="02040503050406030204" pitchFamily="18" charset="0"/>
                          </a:rPr>
                        </m:ctrlPr>
                      </m:fPr>
                      <m:num>
                        <m:r>
                          <a:rPr lang="en-US" altLang="zh-CN" sz="2400" b="0" i="1" smtClean="0">
                            <a:latin typeface="Cambria Math" panose="02040503050406030204" pitchFamily="18" charset="0"/>
                          </a:rPr>
                          <m:t>𝑇𝑃</m:t>
                        </m:r>
                      </m:num>
                      <m:den>
                        <m:r>
                          <a:rPr lang="en-US" altLang="zh-CN" sz="2400" b="0" i="1" smtClean="0">
                            <a:latin typeface="Cambria Math" panose="02040503050406030204" pitchFamily="18" charset="0"/>
                          </a:rPr>
                          <m:t>𝑇𝑃</m:t>
                        </m:r>
                        <m:r>
                          <a:rPr lang="en-US" altLang="zh-CN" sz="2400" b="0" i="1" smtClean="0">
                            <a:latin typeface="Cambria Math" panose="02040503050406030204" pitchFamily="18" charset="0"/>
                          </a:rPr>
                          <m:t> + </m:t>
                        </m:r>
                        <m:r>
                          <a:rPr lang="en-US" altLang="zh-CN" sz="2400" b="0" i="1" smtClean="0">
                            <a:latin typeface="Cambria Math" panose="02040503050406030204" pitchFamily="18" charset="0"/>
                          </a:rPr>
                          <m:t>𝐹𝑁</m:t>
                        </m:r>
                      </m:den>
                    </m:f>
                  </m:oMath>
                </a14:m>
                <a:endParaRPr lang="zh-CN" altLang="en-US" sz="2400" dirty="0"/>
              </a:p>
            </p:txBody>
          </p:sp>
        </mc:Choice>
        <mc:Fallback xmlns="">
          <p:sp>
            <p:nvSpPr>
              <p:cNvPr id="3" name="内容占位符 2">
                <a:extLst>
                  <a:ext uri="{FF2B5EF4-FFF2-40B4-BE49-F238E27FC236}">
                    <a16:creationId xmlns:a16="http://schemas.microsoft.com/office/drawing/2014/main" id="{F169BC9B-29A7-4CDF-886E-1F47442C9C1C}"/>
                  </a:ext>
                </a:extLst>
              </p:cNvPr>
              <p:cNvSpPr>
                <a:spLocks noGrp="1" noRot="1" noChangeAspect="1" noMove="1" noResize="1" noEditPoints="1" noAdjustHandles="1" noChangeArrowheads="1" noChangeShapeType="1" noTextEdit="1"/>
              </p:cNvSpPr>
              <p:nvPr>
                <p:ph sz="quarter" idx="13"/>
              </p:nvPr>
            </p:nvSpPr>
            <p:spPr>
              <a:xfrm>
                <a:off x="821145" y="1503494"/>
                <a:ext cx="5664496" cy="5029281"/>
              </a:xfrm>
              <a:blipFill>
                <a:blip r:embed="rId2"/>
                <a:stretch>
                  <a:fillRect l="-861" t="-848"/>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E3759DF7-730F-4374-8D5E-B3C92B0D1A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3883" y="2005061"/>
            <a:ext cx="4829175" cy="1924050"/>
          </a:xfrm>
          <a:prstGeom prst="rect">
            <a:avLst/>
          </a:prstGeom>
        </p:spPr>
      </p:pic>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963F850F-6CA6-4070-80D7-F810AD9C9FDF}"/>
                  </a:ext>
                </a:extLst>
              </p:cNvPr>
              <p:cNvSpPr txBox="1"/>
              <p:nvPr/>
            </p:nvSpPr>
            <p:spPr>
              <a:xfrm>
                <a:off x="5429838" y="4800633"/>
                <a:ext cx="3844163" cy="79239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𝐹</m:t>
                      </m:r>
                      <m:r>
                        <a:rPr lang="en-US" altLang="zh-CN" sz="2400" b="0" i="1" smtClean="0">
                          <a:latin typeface="Cambria Math" panose="02040503050406030204" pitchFamily="18" charset="0"/>
                        </a:rPr>
                        <m:t>1=</m:t>
                      </m:r>
                      <m:f>
                        <m:fPr>
                          <m:ctrlPr>
                            <a:rPr lang="en-US" altLang="zh-CN" sz="2400" b="0" i="1" smtClean="0">
                              <a:latin typeface="Cambria Math" panose="02040503050406030204" pitchFamily="18" charset="0"/>
                            </a:rPr>
                          </m:ctrlPr>
                        </m:fPr>
                        <m:num>
                          <m:r>
                            <a:rPr lang="en-US" altLang="zh-CN" sz="2400" b="0" i="1" smtClean="0">
                              <a:latin typeface="Cambria Math" panose="02040503050406030204" pitchFamily="18" charset="0"/>
                            </a:rPr>
                            <m:t>2</m:t>
                          </m:r>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𝑃</m:t>
                          </m:r>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𝑅</m:t>
                          </m:r>
                        </m:num>
                        <m:den>
                          <m:r>
                            <a:rPr lang="en-US" altLang="zh-CN" sz="2400" b="0" i="1" smtClean="0">
                              <a:latin typeface="Cambria Math" panose="02040503050406030204" pitchFamily="18" charset="0"/>
                            </a:rPr>
                            <m:t>𝑃</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𝑅</m:t>
                          </m:r>
                        </m:den>
                      </m:f>
                    </m:oMath>
                  </m:oMathPara>
                </a14:m>
                <a:endParaRPr lang="zh-CN" altLang="en-US" sz="2400" dirty="0"/>
              </a:p>
            </p:txBody>
          </p:sp>
        </mc:Choice>
        <mc:Fallback xmlns="">
          <p:sp>
            <p:nvSpPr>
              <p:cNvPr id="6" name="文本框 5">
                <a:extLst>
                  <a:ext uri="{FF2B5EF4-FFF2-40B4-BE49-F238E27FC236}">
                    <a16:creationId xmlns:a16="http://schemas.microsoft.com/office/drawing/2014/main" id="{963F850F-6CA6-4070-80D7-F810AD9C9FDF}"/>
                  </a:ext>
                </a:extLst>
              </p:cNvPr>
              <p:cNvSpPr txBox="1">
                <a:spLocks noRot="1" noChangeAspect="1" noMove="1" noResize="1" noEditPoints="1" noAdjustHandles="1" noChangeArrowheads="1" noChangeShapeType="1" noTextEdit="1"/>
              </p:cNvSpPr>
              <p:nvPr/>
            </p:nvSpPr>
            <p:spPr>
              <a:xfrm>
                <a:off x="5429838" y="4800633"/>
                <a:ext cx="3844163" cy="792396"/>
              </a:xfrm>
              <a:prstGeom prst="rect">
                <a:avLst/>
              </a:prstGeom>
              <a:blipFill>
                <a:blip r:embed="rId4"/>
                <a:stretch>
                  <a:fillRect/>
                </a:stretch>
              </a:blipFill>
            </p:spPr>
            <p:txBody>
              <a:bodyPr/>
              <a:lstStyle/>
              <a:p>
                <a:r>
                  <a:rPr lang="zh-CN" altLang="en-US">
                    <a:noFill/>
                  </a:rPr>
                  <a:t> </a:t>
                </a:r>
              </a:p>
            </p:txBody>
          </p:sp>
        </mc:Fallback>
      </mc:AlternateContent>
      <p:sp>
        <p:nvSpPr>
          <p:cNvPr id="7" name="右大括号 6">
            <a:extLst>
              <a:ext uri="{FF2B5EF4-FFF2-40B4-BE49-F238E27FC236}">
                <a16:creationId xmlns:a16="http://schemas.microsoft.com/office/drawing/2014/main" id="{3A0A983C-159A-4075-ABD8-20A8177311CA}"/>
              </a:ext>
            </a:extLst>
          </p:cNvPr>
          <p:cNvSpPr/>
          <p:nvPr/>
        </p:nvSpPr>
        <p:spPr>
          <a:xfrm>
            <a:off x="4678724" y="4277717"/>
            <a:ext cx="593888" cy="1838227"/>
          </a:xfrm>
          <a:prstGeom prst="rightBrace">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107356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ppt_x"/>
                                          </p:val>
                                        </p:tav>
                                        <p:tav tm="100000">
                                          <p:val>
                                            <p:strVal val="#ppt_x"/>
                                          </p:val>
                                        </p:tav>
                                      </p:tavLst>
                                    </p:anim>
                                    <p:anim calcmode="lin" valueType="num">
                                      <p:cBhvr additive="base">
                                        <p:cTn id="2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2E161F-FC6F-4C62-AA35-A35B324A3355}"/>
              </a:ext>
            </a:extLst>
          </p:cNvPr>
          <p:cNvSpPr>
            <a:spLocks noGrp="1"/>
          </p:cNvSpPr>
          <p:nvPr>
            <p:ph type="title"/>
          </p:nvPr>
        </p:nvSpPr>
        <p:spPr/>
        <p:txBody>
          <a:bodyPr/>
          <a:lstStyle/>
          <a:p>
            <a:r>
              <a:rPr lang="zh-CN" altLang="en-US" dirty="0"/>
              <a:t>如何将机器学习运用于金融领域</a:t>
            </a:r>
          </a:p>
        </p:txBody>
      </p:sp>
      <p:sp>
        <p:nvSpPr>
          <p:cNvPr id="3" name="内容占位符 2">
            <a:extLst>
              <a:ext uri="{FF2B5EF4-FFF2-40B4-BE49-F238E27FC236}">
                <a16:creationId xmlns:a16="http://schemas.microsoft.com/office/drawing/2014/main" id="{4717586F-560D-493E-A9E0-3E81B65840F9}"/>
              </a:ext>
            </a:extLst>
          </p:cNvPr>
          <p:cNvSpPr>
            <a:spLocks noGrp="1"/>
          </p:cNvSpPr>
          <p:nvPr>
            <p:ph sz="quarter" idx="13"/>
          </p:nvPr>
        </p:nvSpPr>
        <p:spPr>
          <a:xfrm>
            <a:off x="914086" y="1732789"/>
            <a:ext cx="5181913" cy="5037662"/>
          </a:xfrm>
        </p:spPr>
        <p:txBody>
          <a:bodyPr>
            <a:normAutofit/>
          </a:bodyPr>
          <a:lstStyle/>
          <a:p>
            <a:r>
              <a:rPr lang="zh-CN" altLang="en-US" sz="2400" dirty="0"/>
              <a:t>特征选择</a:t>
            </a:r>
            <a:endParaRPr lang="en-US" altLang="zh-CN" sz="2400" dirty="0"/>
          </a:p>
          <a:p>
            <a:endParaRPr lang="en-US" altLang="zh-CN" sz="2400" dirty="0"/>
          </a:p>
          <a:p>
            <a:r>
              <a:rPr lang="zh-CN" altLang="en-US" sz="2400" dirty="0"/>
              <a:t>数据化</a:t>
            </a:r>
            <a:endParaRPr lang="en-US" altLang="zh-CN" sz="2400" dirty="0"/>
          </a:p>
          <a:p>
            <a:endParaRPr lang="en-US" altLang="zh-CN" sz="2400" dirty="0"/>
          </a:p>
          <a:p>
            <a:r>
              <a:rPr lang="zh-CN" altLang="en-US" sz="2400" dirty="0"/>
              <a:t>数据预处理</a:t>
            </a:r>
            <a:endParaRPr lang="en-US" altLang="zh-CN" sz="2400" dirty="0"/>
          </a:p>
          <a:p>
            <a:endParaRPr lang="en-US" altLang="zh-CN" dirty="0"/>
          </a:p>
          <a:p>
            <a:r>
              <a:rPr lang="zh-CN" altLang="en-US" sz="2400" dirty="0"/>
              <a:t>使用现有的机器学习模型</a:t>
            </a:r>
            <a:endParaRPr lang="en-US" altLang="zh-CN" sz="2400" dirty="0"/>
          </a:p>
          <a:p>
            <a:endParaRPr lang="en-US" altLang="zh-CN" sz="2400" dirty="0"/>
          </a:p>
        </p:txBody>
      </p:sp>
    </p:spTree>
    <p:extLst>
      <p:ext uri="{BB962C8B-B14F-4D97-AF65-F5344CB8AC3E}">
        <p14:creationId xmlns:p14="http://schemas.microsoft.com/office/powerpoint/2010/main" val="2805754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5F47DC-EF24-47C3-A66E-64992D7B5793}"/>
              </a:ext>
            </a:extLst>
          </p:cNvPr>
          <p:cNvSpPr>
            <a:spLocks noGrp="1"/>
          </p:cNvSpPr>
          <p:nvPr>
            <p:ph type="title"/>
          </p:nvPr>
        </p:nvSpPr>
        <p:spPr/>
        <p:txBody>
          <a:bodyPr/>
          <a:lstStyle/>
          <a:p>
            <a:r>
              <a:rPr lang="zh-CN" altLang="en-US" dirty="0">
                <a:solidFill>
                  <a:schemeClr val="tx1"/>
                </a:solidFill>
              </a:rPr>
              <a:t>特征选择</a:t>
            </a:r>
          </a:p>
        </p:txBody>
      </p:sp>
      <p:sp>
        <p:nvSpPr>
          <p:cNvPr id="3" name="内容占位符 2">
            <a:extLst>
              <a:ext uri="{FF2B5EF4-FFF2-40B4-BE49-F238E27FC236}">
                <a16:creationId xmlns:a16="http://schemas.microsoft.com/office/drawing/2014/main" id="{E21BACA7-F481-4B36-94C1-459E50DA4EE0}"/>
              </a:ext>
            </a:extLst>
          </p:cNvPr>
          <p:cNvSpPr>
            <a:spLocks noGrp="1"/>
          </p:cNvSpPr>
          <p:nvPr>
            <p:ph sz="quarter" idx="13"/>
          </p:nvPr>
        </p:nvSpPr>
        <p:spPr>
          <a:xfrm>
            <a:off x="677335" y="1716946"/>
            <a:ext cx="8758496" cy="4450390"/>
          </a:xfrm>
        </p:spPr>
        <p:txBody>
          <a:bodyPr>
            <a:normAutofit/>
          </a:bodyPr>
          <a:lstStyle/>
          <a:p>
            <a:r>
              <a:rPr lang="zh-CN" altLang="en-US" sz="2400" dirty="0"/>
              <a:t>删除一些无关特征</a:t>
            </a:r>
            <a:endParaRPr lang="en-US" altLang="zh-CN" sz="2400" dirty="0"/>
          </a:p>
          <a:p>
            <a:endParaRPr lang="en-US" altLang="zh-CN" sz="2400" dirty="0"/>
          </a:p>
          <a:p>
            <a:r>
              <a:rPr lang="zh-CN" altLang="en-US" sz="2400" dirty="0"/>
              <a:t>原因：</a:t>
            </a:r>
            <a:endParaRPr lang="en-US" altLang="zh-CN" sz="2200" dirty="0"/>
          </a:p>
          <a:p>
            <a:pPr lvl="1"/>
            <a:r>
              <a:rPr lang="zh-CN" altLang="en-US" sz="2200" dirty="0"/>
              <a:t>节省计算和存储资源</a:t>
            </a:r>
            <a:endParaRPr lang="en-US" altLang="zh-CN" sz="2200" dirty="0"/>
          </a:p>
          <a:p>
            <a:pPr lvl="1"/>
            <a:r>
              <a:rPr lang="zh-CN" altLang="en-US" sz="2200" dirty="0"/>
              <a:t>可能会让训练结果变差</a:t>
            </a:r>
            <a:endParaRPr lang="en-US" altLang="zh-CN" sz="2000" dirty="0"/>
          </a:p>
          <a:p>
            <a:endParaRPr lang="en-US" altLang="zh-CN" sz="2200" dirty="0"/>
          </a:p>
          <a:p>
            <a:r>
              <a:rPr lang="zh-CN" altLang="en-US" sz="2400" dirty="0"/>
              <a:t>例如：样本序号、用户的名字等等</a:t>
            </a:r>
            <a:endParaRPr lang="en-US" altLang="zh-CN" sz="2400" dirty="0"/>
          </a:p>
        </p:txBody>
      </p:sp>
    </p:spTree>
    <p:extLst>
      <p:ext uri="{BB962C8B-B14F-4D97-AF65-F5344CB8AC3E}">
        <p14:creationId xmlns:p14="http://schemas.microsoft.com/office/powerpoint/2010/main" val="36074285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9BB143-64DA-4CD9-9E50-E9152CD23632}"/>
              </a:ext>
            </a:extLst>
          </p:cNvPr>
          <p:cNvSpPr>
            <a:spLocks noGrp="1"/>
          </p:cNvSpPr>
          <p:nvPr>
            <p:ph type="title"/>
          </p:nvPr>
        </p:nvSpPr>
        <p:spPr/>
        <p:txBody>
          <a:bodyPr/>
          <a:lstStyle/>
          <a:p>
            <a:r>
              <a:rPr lang="zh-CN" altLang="en-US" dirty="0">
                <a:solidFill>
                  <a:schemeClr val="tx1"/>
                </a:solidFill>
              </a:rPr>
              <a:t>数据化</a:t>
            </a:r>
          </a:p>
        </p:txBody>
      </p:sp>
      <p:sp>
        <p:nvSpPr>
          <p:cNvPr id="3" name="内容占位符 2">
            <a:extLst>
              <a:ext uri="{FF2B5EF4-FFF2-40B4-BE49-F238E27FC236}">
                <a16:creationId xmlns:a16="http://schemas.microsoft.com/office/drawing/2014/main" id="{DBE9E710-6F8C-4E11-8821-C7360125FF65}"/>
              </a:ext>
            </a:extLst>
          </p:cNvPr>
          <p:cNvSpPr>
            <a:spLocks noGrp="1"/>
          </p:cNvSpPr>
          <p:nvPr>
            <p:ph sz="quarter" idx="13"/>
          </p:nvPr>
        </p:nvSpPr>
        <p:spPr>
          <a:xfrm>
            <a:off x="677333" y="1503494"/>
            <a:ext cx="9283789" cy="5189136"/>
          </a:xfrm>
        </p:spPr>
        <p:txBody>
          <a:bodyPr/>
          <a:lstStyle/>
          <a:p>
            <a:r>
              <a:rPr lang="zh-CN" altLang="en-US" sz="2400" dirty="0"/>
              <a:t>计算机无法识别文本信息，因此需要将获取到的文本信息转化为数字</a:t>
            </a:r>
            <a:endParaRPr lang="en-US" altLang="zh-CN" sz="2400" dirty="0"/>
          </a:p>
          <a:p>
            <a:endParaRPr lang="en-US" altLang="zh-CN" dirty="0"/>
          </a:p>
          <a:p>
            <a:r>
              <a:rPr lang="zh-CN" altLang="en-US" sz="2400" dirty="0"/>
              <a:t>只有肯定和否定两种取值的特征比较容易数据化，只需要令肯定回答为</a:t>
            </a:r>
            <a:r>
              <a:rPr lang="en-US" altLang="zh-CN" sz="2400" dirty="0"/>
              <a:t>1</a:t>
            </a:r>
            <a:r>
              <a:rPr lang="zh-CN" altLang="en-US" sz="2400" dirty="0"/>
              <a:t>，否定回答为</a:t>
            </a:r>
            <a:r>
              <a:rPr lang="en-US" altLang="zh-CN" sz="2400" dirty="0"/>
              <a:t>0</a:t>
            </a:r>
            <a:r>
              <a:rPr lang="zh-CN" altLang="en-US" sz="2400" dirty="0"/>
              <a:t>（或者反过来，肯定为</a:t>
            </a:r>
            <a:r>
              <a:rPr lang="en-US" altLang="zh-CN" sz="2400" dirty="0"/>
              <a:t>0</a:t>
            </a:r>
            <a:r>
              <a:rPr lang="zh-CN" altLang="en-US" sz="2400" dirty="0"/>
              <a:t>，否定为</a:t>
            </a:r>
            <a:r>
              <a:rPr lang="en-US" altLang="zh-CN" sz="2400" dirty="0"/>
              <a:t>1</a:t>
            </a:r>
            <a:r>
              <a:rPr lang="zh-CN" altLang="en-US" sz="2400" dirty="0"/>
              <a:t>）。例如某一个特征是“（客户）是否有违约行为”，只有“是”和“否”两种回答，可以令“是”为</a:t>
            </a:r>
            <a:r>
              <a:rPr lang="en-US" altLang="zh-CN" sz="2400" dirty="0"/>
              <a:t>1</a:t>
            </a:r>
            <a:r>
              <a:rPr lang="zh-CN" altLang="en-US" sz="2400" dirty="0"/>
              <a:t>，“否”为</a:t>
            </a:r>
            <a:r>
              <a:rPr lang="en-US" altLang="zh-CN" sz="2400" dirty="0"/>
              <a:t>0.</a:t>
            </a:r>
          </a:p>
          <a:p>
            <a:endParaRPr lang="en-US" altLang="zh-CN" sz="2400" dirty="0"/>
          </a:p>
          <a:p>
            <a:r>
              <a:rPr lang="zh-CN" altLang="en-US" sz="2400" dirty="0"/>
              <a:t>对于表示程度的特征，可以采用类似于李克特量表的方法，将不同程度从低到高分别表示为</a:t>
            </a:r>
            <a:r>
              <a:rPr lang="en-US" altLang="zh-CN" sz="2400" dirty="0"/>
              <a:t>0</a:t>
            </a:r>
            <a:r>
              <a:rPr lang="zh-CN" altLang="en-US" sz="2400" dirty="0"/>
              <a:t>、</a:t>
            </a:r>
            <a:r>
              <a:rPr lang="en-US" altLang="zh-CN" sz="2400" dirty="0"/>
              <a:t>1</a:t>
            </a:r>
            <a:r>
              <a:rPr lang="zh-CN" altLang="en-US" sz="2400" dirty="0"/>
              <a:t>、</a:t>
            </a:r>
            <a:r>
              <a:rPr lang="en-US" altLang="zh-CN" sz="2400" dirty="0"/>
              <a:t>2</a:t>
            </a:r>
            <a:r>
              <a:rPr lang="zh-CN" altLang="en-US" sz="2400" dirty="0"/>
              <a:t>、</a:t>
            </a:r>
            <a:r>
              <a:rPr lang="en-US" altLang="zh-CN" sz="2400" dirty="0"/>
              <a:t>3……</a:t>
            </a:r>
            <a:r>
              <a:rPr lang="zh-CN" altLang="en-US" sz="2400" dirty="0"/>
              <a:t>例如某一个特征反映某一行业的政策优惠程度，有高中低三挡，那就令“低”为</a:t>
            </a:r>
            <a:r>
              <a:rPr lang="en-US" altLang="zh-CN" sz="2400" dirty="0"/>
              <a:t>0</a:t>
            </a:r>
            <a:r>
              <a:rPr lang="zh-CN" altLang="en-US" sz="2400" dirty="0"/>
              <a:t>，“中”为</a:t>
            </a:r>
            <a:r>
              <a:rPr lang="en-US" altLang="zh-CN" sz="2400" dirty="0"/>
              <a:t>1</a:t>
            </a:r>
            <a:r>
              <a:rPr lang="zh-CN" altLang="en-US" sz="2400" dirty="0"/>
              <a:t>，“高”为</a:t>
            </a:r>
            <a:r>
              <a:rPr lang="en-US" altLang="zh-CN" sz="2400" dirty="0"/>
              <a:t>2.</a:t>
            </a:r>
          </a:p>
        </p:txBody>
      </p:sp>
    </p:spTree>
    <p:extLst>
      <p:ext uri="{BB962C8B-B14F-4D97-AF65-F5344CB8AC3E}">
        <p14:creationId xmlns:p14="http://schemas.microsoft.com/office/powerpoint/2010/main" val="529170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587A4D-8387-4361-AD7D-C43DBA89BD3A}"/>
              </a:ext>
            </a:extLst>
          </p:cNvPr>
          <p:cNvSpPr>
            <a:spLocks noGrp="1"/>
          </p:cNvSpPr>
          <p:nvPr>
            <p:ph type="title"/>
          </p:nvPr>
        </p:nvSpPr>
        <p:spPr/>
        <p:txBody>
          <a:bodyPr/>
          <a:lstStyle/>
          <a:p>
            <a:r>
              <a:rPr lang="zh-CN" altLang="en-US" dirty="0">
                <a:solidFill>
                  <a:srgbClr val="00B0F0"/>
                </a:solidFill>
              </a:rPr>
              <a:t>离散化</a:t>
            </a:r>
          </a:p>
        </p:txBody>
      </p:sp>
      <p:sp>
        <p:nvSpPr>
          <p:cNvPr id="4" name="内容占位符 2">
            <a:extLst>
              <a:ext uri="{FF2B5EF4-FFF2-40B4-BE49-F238E27FC236}">
                <a16:creationId xmlns:a16="http://schemas.microsoft.com/office/drawing/2014/main" id="{BB128EB5-2A85-4008-9F79-B374EADA52A9}"/>
              </a:ext>
            </a:extLst>
          </p:cNvPr>
          <p:cNvSpPr>
            <a:spLocks noGrp="1"/>
          </p:cNvSpPr>
          <p:nvPr>
            <p:ph sz="quarter" idx="13"/>
          </p:nvPr>
        </p:nvSpPr>
        <p:spPr>
          <a:xfrm>
            <a:off x="677863" y="1371601"/>
            <a:ext cx="9040069" cy="5389122"/>
          </a:xfrm>
        </p:spPr>
        <p:txBody>
          <a:bodyPr>
            <a:normAutofit/>
          </a:bodyPr>
          <a:lstStyle/>
          <a:p>
            <a:r>
              <a:rPr lang="zh-CN" altLang="en-US" sz="2400" dirty="0"/>
              <a:t>如果一个特征有大于两种取值，并且不同取值之间没有大小关系，那么就需要进行“离散化”处理，意思是将这个特征拆分为多个子特征，每个子特征只有</a:t>
            </a:r>
            <a:r>
              <a:rPr lang="en-US" altLang="zh-CN" sz="2400" dirty="0"/>
              <a:t>0</a:t>
            </a:r>
            <a:r>
              <a:rPr lang="zh-CN" altLang="en-US" sz="2400" dirty="0"/>
              <a:t>或</a:t>
            </a:r>
            <a:r>
              <a:rPr lang="en-US" altLang="zh-CN" sz="2400" dirty="0"/>
              <a:t>1</a:t>
            </a:r>
            <a:r>
              <a:rPr lang="zh-CN" altLang="en-US" sz="2400" dirty="0"/>
              <a:t>两种取值。</a:t>
            </a:r>
            <a:endParaRPr lang="en-US" altLang="zh-CN" sz="2400" dirty="0"/>
          </a:p>
          <a:p>
            <a:endParaRPr lang="en-US" altLang="zh-CN" sz="2400" dirty="0"/>
          </a:p>
          <a:p>
            <a:r>
              <a:rPr lang="zh-CN" altLang="en-US" sz="2400" dirty="0"/>
              <a:t>例如，某一个特征反映用户的所在省份。如果简单地令不同省份分别取值为</a:t>
            </a:r>
            <a:r>
              <a:rPr lang="en-US" altLang="zh-CN" sz="2400" dirty="0"/>
              <a:t>0,1,2……</a:t>
            </a:r>
            <a:r>
              <a:rPr lang="zh-CN" altLang="en-US" sz="2400" dirty="0"/>
              <a:t>则不妥，因为省份之间没有明显的大小关系，这使得数值大小没有意义，这些数字只是简单的记号而已。</a:t>
            </a:r>
            <a:endParaRPr lang="en-US" altLang="zh-CN" sz="2400" dirty="0"/>
          </a:p>
          <a:p>
            <a:endParaRPr lang="en-US" altLang="zh-CN" sz="2400" dirty="0"/>
          </a:p>
          <a:p>
            <a:r>
              <a:rPr lang="zh-CN" altLang="en-US" sz="2400" dirty="0"/>
              <a:t>可行的做法是把每个省都当做一个特征，每个特征只有</a:t>
            </a:r>
            <a:r>
              <a:rPr lang="en-US" altLang="zh-CN" sz="2400" dirty="0"/>
              <a:t>0</a:t>
            </a:r>
            <a:r>
              <a:rPr lang="zh-CN" altLang="en-US" sz="2400" dirty="0"/>
              <a:t>或</a:t>
            </a:r>
            <a:r>
              <a:rPr lang="en-US" altLang="zh-CN" sz="2400" dirty="0"/>
              <a:t>1</a:t>
            </a:r>
            <a:r>
              <a:rPr lang="zh-CN" altLang="en-US" sz="2400" dirty="0"/>
              <a:t>两种取值，</a:t>
            </a:r>
            <a:r>
              <a:rPr lang="en-US" altLang="zh-CN" sz="2400" dirty="0"/>
              <a:t>1</a:t>
            </a:r>
            <a:r>
              <a:rPr lang="zh-CN" altLang="en-US" sz="2400" dirty="0"/>
              <a:t>代表用户在这个省，</a:t>
            </a:r>
            <a:r>
              <a:rPr lang="en-US" altLang="zh-CN" sz="2400" dirty="0"/>
              <a:t>0</a:t>
            </a:r>
            <a:r>
              <a:rPr lang="zh-CN" altLang="en-US" sz="2400" dirty="0"/>
              <a:t>代表不在。对于每一个用户，因为所在地有且仅有一个，所以这些特征有且仅有一个取值为</a:t>
            </a:r>
            <a:r>
              <a:rPr lang="en-US" altLang="zh-CN" sz="2400" dirty="0"/>
              <a:t>1.</a:t>
            </a:r>
            <a:endParaRPr lang="zh-CN" altLang="en-US" sz="2400" dirty="0"/>
          </a:p>
        </p:txBody>
      </p:sp>
    </p:spTree>
    <p:extLst>
      <p:ext uri="{BB962C8B-B14F-4D97-AF65-F5344CB8AC3E}">
        <p14:creationId xmlns:p14="http://schemas.microsoft.com/office/powerpoint/2010/main" val="1944366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anim calcmode="lin" valueType="num">
                                      <p:cBhvr additive="base">
                                        <p:cTn id="11"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2ACD0E4A-4A1A-4F6A-902F-D6C92B91E93B}"/>
              </a:ext>
            </a:extLst>
          </p:cNvPr>
          <p:cNvSpPr>
            <a:spLocks noGrp="1"/>
          </p:cNvSpPr>
          <p:nvPr>
            <p:ph sz="quarter" idx="13"/>
          </p:nvPr>
        </p:nvSpPr>
        <p:spPr>
          <a:xfrm>
            <a:off x="677334" y="1639681"/>
            <a:ext cx="9030870" cy="4945945"/>
          </a:xfrm>
        </p:spPr>
        <p:txBody>
          <a:bodyPr>
            <a:normAutofit/>
          </a:bodyPr>
          <a:lstStyle/>
          <a:p>
            <a:r>
              <a:rPr lang="zh-CN" altLang="en-US" sz="2400" dirty="0"/>
              <a:t>有时数据集中会出现用户的身份证号和手机号，虽然它们都是数字，但是数值大小没有意义。这时我们需要从中提取出一些有用的信息。</a:t>
            </a:r>
            <a:endParaRPr lang="en-US" altLang="zh-CN" sz="2400" dirty="0"/>
          </a:p>
          <a:p>
            <a:endParaRPr lang="en-US" altLang="zh-CN" sz="2400" dirty="0"/>
          </a:p>
          <a:p>
            <a:r>
              <a:rPr lang="zh-CN" altLang="en-US" sz="2400" dirty="0"/>
              <a:t>例如：身份证号码</a:t>
            </a:r>
            <a:r>
              <a:rPr lang="en-US" altLang="zh-CN" sz="2400" dirty="0"/>
              <a:t>320202 1995**** 2019</a:t>
            </a:r>
          </a:p>
          <a:p>
            <a:endParaRPr lang="en-US" altLang="zh-CN" sz="2400" dirty="0"/>
          </a:p>
          <a:p>
            <a:endParaRPr lang="en-US" altLang="zh-CN" sz="2400" dirty="0"/>
          </a:p>
          <a:p>
            <a:endParaRPr lang="en-US" altLang="zh-CN" sz="2400" dirty="0"/>
          </a:p>
          <a:p>
            <a:r>
              <a:rPr lang="zh-CN" altLang="en-US" sz="2400" dirty="0"/>
              <a:t>手机号码 </a:t>
            </a:r>
            <a:r>
              <a:rPr lang="en-US" altLang="zh-CN" sz="2400" dirty="0"/>
              <a:t>180 3018 ****</a:t>
            </a:r>
            <a:endParaRPr lang="zh-CN" altLang="en-US" sz="2400" dirty="0"/>
          </a:p>
          <a:p>
            <a:endParaRPr lang="zh-CN" altLang="en-US" sz="2400" dirty="0"/>
          </a:p>
        </p:txBody>
      </p:sp>
      <p:sp>
        <p:nvSpPr>
          <p:cNvPr id="5" name="标题 1">
            <a:extLst>
              <a:ext uri="{FF2B5EF4-FFF2-40B4-BE49-F238E27FC236}">
                <a16:creationId xmlns:a16="http://schemas.microsoft.com/office/drawing/2014/main" id="{ED53146C-23AB-4A60-BF01-06FBB73502B7}"/>
              </a:ext>
            </a:extLst>
          </p:cNvPr>
          <p:cNvSpPr>
            <a:spLocks noGrp="1"/>
          </p:cNvSpPr>
          <p:nvPr>
            <p:ph type="title"/>
          </p:nvPr>
        </p:nvSpPr>
        <p:spPr>
          <a:xfrm>
            <a:off x="677334" y="609600"/>
            <a:ext cx="8596668" cy="703634"/>
          </a:xfrm>
        </p:spPr>
        <p:txBody>
          <a:bodyPr/>
          <a:lstStyle/>
          <a:p>
            <a:r>
              <a:rPr lang="zh-CN" altLang="en-US" dirty="0">
                <a:solidFill>
                  <a:srgbClr val="00B0F0"/>
                </a:solidFill>
              </a:rPr>
              <a:t>复杂情况</a:t>
            </a:r>
          </a:p>
        </p:txBody>
      </p:sp>
      <p:grpSp>
        <p:nvGrpSpPr>
          <p:cNvPr id="6" name="组合 5">
            <a:extLst>
              <a:ext uri="{FF2B5EF4-FFF2-40B4-BE49-F238E27FC236}">
                <a16:creationId xmlns:a16="http://schemas.microsoft.com/office/drawing/2014/main" id="{E636F964-9FC3-4E65-9302-58D8F42E8118}"/>
              </a:ext>
            </a:extLst>
          </p:cNvPr>
          <p:cNvGrpSpPr/>
          <p:nvPr/>
        </p:nvGrpSpPr>
        <p:grpSpPr>
          <a:xfrm>
            <a:off x="4673578" y="3739714"/>
            <a:ext cx="1055997" cy="873669"/>
            <a:chOff x="4663850" y="3207013"/>
            <a:chExt cx="1055997" cy="873669"/>
          </a:xfrm>
        </p:grpSpPr>
        <p:grpSp>
          <p:nvGrpSpPr>
            <p:cNvPr id="7" name="组合 6">
              <a:extLst>
                <a:ext uri="{FF2B5EF4-FFF2-40B4-BE49-F238E27FC236}">
                  <a16:creationId xmlns:a16="http://schemas.microsoft.com/office/drawing/2014/main" id="{36787E87-10C9-4893-829C-9DB20CBD2876}"/>
                </a:ext>
              </a:extLst>
            </p:cNvPr>
            <p:cNvGrpSpPr/>
            <p:nvPr/>
          </p:nvGrpSpPr>
          <p:grpSpPr>
            <a:xfrm>
              <a:off x="4663850" y="3207013"/>
              <a:ext cx="1055997" cy="426906"/>
              <a:chOff x="3553307" y="3215547"/>
              <a:chExt cx="308574" cy="426906"/>
            </a:xfrm>
          </p:grpSpPr>
          <p:cxnSp>
            <p:nvCxnSpPr>
              <p:cNvPr id="9" name="直接连接符 8">
                <a:extLst>
                  <a:ext uri="{FF2B5EF4-FFF2-40B4-BE49-F238E27FC236}">
                    <a16:creationId xmlns:a16="http://schemas.microsoft.com/office/drawing/2014/main" id="{E0060B9A-3448-420A-B010-39C934085A1F}"/>
                  </a:ext>
                </a:extLst>
              </p:cNvPr>
              <p:cNvCxnSpPr>
                <a:cxnSpLocks/>
              </p:cNvCxnSpPr>
              <p:nvPr/>
            </p:nvCxnSpPr>
            <p:spPr>
              <a:xfrm flipH="1">
                <a:off x="3553307" y="3215547"/>
                <a:ext cx="308574" cy="0"/>
              </a:xfrm>
              <a:prstGeom prst="line">
                <a:avLst/>
              </a:prstGeom>
              <a:ln w="38100">
                <a:solidFill>
                  <a:srgbClr val="FF0000"/>
                </a:solidFill>
              </a:ln>
            </p:spPr>
            <p:style>
              <a:lnRef idx="1">
                <a:schemeClr val="accent4"/>
              </a:lnRef>
              <a:fillRef idx="0">
                <a:schemeClr val="accent4"/>
              </a:fillRef>
              <a:effectRef idx="0">
                <a:schemeClr val="accent4"/>
              </a:effectRef>
              <a:fontRef idx="minor">
                <a:schemeClr val="tx1"/>
              </a:fontRef>
            </p:style>
          </p:cxnSp>
          <p:cxnSp>
            <p:nvCxnSpPr>
              <p:cNvPr id="10" name="直接箭头连接符 9">
                <a:extLst>
                  <a:ext uri="{FF2B5EF4-FFF2-40B4-BE49-F238E27FC236}">
                    <a16:creationId xmlns:a16="http://schemas.microsoft.com/office/drawing/2014/main" id="{9C662B7E-03AB-494C-9953-1D47AFBF5C84}"/>
                  </a:ext>
                </a:extLst>
              </p:cNvPr>
              <p:cNvCxnSpPr>
                <a:cxnSpLocks/>
              </p:cNvCxnSpPr>
              <p:nvPr/>
            </p:nvCxnSpPr>
            <p:spPr>
              <a:xfrm>
                <a:off x="3707594" y="3215547"/>
                <a:ext cx="0" cy="42690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8" name="文本框 7">
              <a:extLst>
                <a:ext uri="{FF2B5EF4-FFF2-40B4-BE49-F238E27FC236}">
                  <a16:creationId xmlns:a16="http://schemas.microsoft.com/office/drawing/2014/main" id="{01BA513E-E87B-4117-BDCD-81227D5977F8}"/>
                </a:ext>
              </a:extLst>
            </p:cNvPr>
            <p:cNvSpPr txBox="1"/>
            <p:nvPr/>
          </p:nvSpPr>
          <p:spPr>
            <a:xfrm>
              <a:off x="4784600" y="3619017"/>
              <a:ext cx="814495" cy="46166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FF0000"/>
                  </a:solidFill>
                  <a:effectLst/>
                  <a:uLnTx/>
                  <a:uFillTx/>
                  <a:latin typeface="Trebuchet MS" panose="020B0603020202020204"/>
                  <a:ea typeface="华文新魏" panose="02010800040101010101" pitchFamily="2" charset="-122"/>
                  <a:cs typeface="+mn-cs"/>
                </a:rPr>
                <a:t>年龄</a:t>
              </a:r>
            </a:p>
          </p:txBody>
        </p:sp>
      </p:grpSp>
      <p:grpSp>
        <p:nvGrpSpPr>
          <p:cNvPr id="11" name="组合 10">
            <a:extLst>
              <a:ext uri="{FF2B5EF4-FFF2-40B4-BE49-F238E27FC236}">
                <a16:creationId xmlns:a16="http://schemas.microsoft.com/office/drawing/2014/main" id="{663AD133-58F5-4321-A28B-99341264B88C}"/>
              </a:ext>
            </a:extLst>
          </p:cNvPr>
          <p:cNvGrpSpPr/>
          <p:nvPr/>
        </p:nvGrpSpPr>
        <p:grpSpPr>
          <a:xfrm>
            <a:off x="3490095" y="3739714"/>
            <a:ext cx="1183484" cy="873669"/>
            <a:chOff x="4603047" y="3207013"/>
            <a:chExt cx="1270590" cy="873669"/>
          </a:xfrm>
        </p:grpSpPr>
        <p:grpSp>
          <p:nvGrpSpPr>
            <p:cNvPr id="12" name="组合 11">
              <a:extLst>
                <a:ext uri="{FF2B5EF4-FFF2-40B4-BE49-F238E27FC236}">
                  <a16:creationId xmlns:a16="http://schemas.microsoft.com/office/drawing/2014/main" id="{1E063C96-5D73-4932-90C7-BCBC75DF5F28}"/>
                </a:ext>
              </a:extLst>
            </p:cNvPr>
            <p:cNvGrpSpPr/>
            <p:nvPr/>
          </p:nvGrpSpPr>
          <p:grpSpPr>
            <a:xfrm>
              <a:off x="4663850" y="3207013"/>
              <a:ext cx="1055997" cy="426906"/>
              <a:chOff x="3553307" y="3215547"/>
              <a:chExt cx="308574" cy="426906"/>
            </a:xfrm>
          </p:grpSpPr>
          <p:cxnSp>
            <p:nvCxnSpPr>
              <p:cNvPr id="14" name="直接连接符 13">
                <a:extLst>
                  <a:ext uri="{FF2B5EF4-FFF2-40B4-BE49-F238E27FC236}">
                    <a16:creationId xmlns:a16="http://schemas.microsoft.com/office/drawing/2014/main" id="{87995064-ABEC-40B5-9ECF-FAA7F6745C9D}"/>
                  </a:ext>
                </a:extLst>
              </p:cNvPr>
              <p:cNvCxnSpPr>
                <a:cxnSpLocks/>
              </p:cNvCxnSpPr>
              <p:nvPr/>
            </p:nvCxnSpPr>
            <p:spPr>
              <a:xfrm flipH="1">
                <a:off x="3553307" y="3215547"/>
                <a:ext cx="308574" cy="0"/>
              </a:xfrm>
              <a:prstGeom prst="line">
                <a:avLst/>
              </a:prstGeom>
              <a:ln w="38100">
                <a:solidFill>
                  <a:srgbClr val="FF0000"/>
                </a:solidFill>
              </a:ln>
            </p:spPr>
            <p:style>
              <a:lnRef idx="1">
                <a:schemeClr val="accent4"/>
              </a:lnRef>
              <a:fillRef idx="0">
                <a:schemeClr val="accent4"/>
              </a:fillRef>
              <a:effectRef idx="0">
                <a:schemeClr val="accent4"/>
              </a:effectRef>
              <a:fontRef idx="minor">
                <a:schemeClr val="tx1"/>
              </a:fontRef>
            </p:style>
          </p:cxnSp>
          <p:cxnSp>
            <p:nvCxnSpPr>
              <p:cNvPr id="15" name="直接箭头连接符 14">
                <a:extLst>
                  <a:ext uri="{FF2B5EF4-FFF2-40B4-BE49-F238E27FC236}">
                    <a16:creationId xmlns:a16="http://schemas.microsoft.com/office/drawing/2014/main" id="{D6B2F0BC-EFC8-4C4F-8747-470C1EDA123E}"/>
                  </a:ext>
                </a:extLst>
              </p:cNvPr>
              <p:cNvCxnSpPr>
                <a:cxnSpLocks/>
              </p:cNvCxnSpPr>
              <p:nvPr/>
            </p:nvCxnSpPr>
            <p:spPr>
              <a:xfrm>
                <a:off x="3707594" y="3215547"/>
                <a:ext cx="0" cy="42690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13" name="文本框 12">
              <a:extLst>
                <a:ext uri="{FF2B5EF4-FFF2-40B4-BE49-F238E27FC236}">
                  <a16:creationId xmlns:a16="http://schemas.microsoft.com/office/drawing/2014/main" id="{789291D9-548A-4206-A77A-FBC063CBA9FE}"/>
                </a:ext>
              </a:extLst>
            </p:cNvPr>
            <p:cNvSpPr txBox="1"/>
            <p:nvPr/>
          </p:nvSpPr>
          <p:spPr>
            <a:xfrm>
              <a:off x="4603047" y="3619017"/>
              <a:ext cx="1270590" cy="46166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FF0000"/>
                  </a:solidFill>
                  <a:effectLst/>
                  <a:uLnTx/>
                  <a:uFillTx/>
                  <a:latin typeface="Trebuchet MS" panose="020B0603020202020204"/>
                  <a:ea typeface="华文新魏" panose="02010800040101010101" pitchFamily="2" charset="-122"/>
                  <a:cs typeface="+mn-cs"/>
                </a:rPr>
                <a:t>出生地</a:t>
              </a:r>
            </a:p>
          </p:txBody>
        </p:sp>
      </p:grpSp>
      <p:grpSp>
        <p:nvGrpSpPr>
          <p:cNvPr id="16" name="组合 15">
            <a:extLst>
              <a:ext uri="{FF2B5EF4-FFF2-40B4-BE49-F238E27FC236}">
                <a16:creationId xmlns:a16="http://schemas.microsoft.com/office/drawing/2014/main" id="{52D340DE-C6B8-4974-A871-CD0EC385717D}"/>
              </a:ext>
            </a:extLst>
          </p:cNvPr>
          <p:cNvGrpSpPr/>
          <p:nvPr/>
        </p:nvGrpSpPr>
        <p:grpSpPr>
          <a:xfrm>
            <a:off x="2898353" y="5691731"/>
            <a:ext cx="1183484" cy="893895"/>
            <a:chOff x="4514165" y="3207013"/>
            <a:chExt cx="1857326" cy="893895"/>
          </a:xfrm>
        </p:grpSpPr>
        <p:grpSp>
          <p:nvGrpSpPr>
            <p:cNvPr id="17" name="组合 16">
              <a:extLst>
                <a:ext uri="{FF2B5EF4-FFF2-40B4-BE49-F238E27FC236}">
                  <a16:creationId xmlns:a16="http://schemas.microsoft.com/office/drawing/2014/main" id="{1EE2697F-965B-4B17-B2F6-D0297A225F60}"/>
                </a:ext>
              </a:extLst>
            </p:cNvPr>
            <p:cNvGrpSpPr/>
            <p:nvPr/>
          </p:nvGrpSpPr>
          <p:grpSpPr>
            <a:xfrm>
              <a:off x="4663850" y="3207013"/>
              <a:ext cx="1055997" cy="426906"/>
              <a:chOff x="3553307" y="3215547"/>
              <a:chExt cx="308574" cy="426906"/>
            </a:xfrm>
          </p:grpSpPr>
          <p:cxnSp>
            <p:nvCxnSpPr>
              <p:cNvPr id="19" name="直接连接符 18">
                <a:extLst>
                  <a:ext uri="{FF2B5EF4-FFF2-40B4-BE49-F238E27FC236}">
                    <a16:creationId xmlns:a16="http://schemas.microsoft.com/office/drawing/2014/main" id="{7C6DDA88-7E72-40D3-AD2F-34719B9E1492}"/>
                  </a:ext>
                </a:extLst>
              </p:cNvPr>
              <p:cNvCxnSpPr>
                <a:cxnSpLocks/>
              </p:cNvCxnSpPr>
              <p:nvPr/>
            </p:nvCxnSpPr>
            <p:spPr>
              <a:xfrm flipH="1">
                <a:off x="3553307" y="3215547"/>
                <a:ext cx="308574" cy="0"/>
              </a:xfrm>
              <a:prstGeom prst="line">
                <a:avLst/>
              </a:prstGeom>
              <a:ln w="38100">
                <a:solidFill>
                  <a:srgbClr val="FF0000"/>
                </a:solidFill>
              </a:ln>
            </p:spPr>
            <p:style>
              <a:lnRef idx="1">
                <a:schemeClr val="accent4"/>
              </a:lnRef>
              <a:fillRef idx="0">
                <a:schemeClr val="accent4"/>
              </a:fillRef>
              <a:effectRef idx="0">
                <a:schemeClr val="accent4"/>
              </a:effectRef>
              <a:fontRef idx="minor">
                <a:schemeClr val="tx1"/>
              </a:fontRef>
            </p:style>
          </p:cxnSp>
          <p:cxnSp>
            <p:nvCxnSpPr>
              <p:cNvPr id="20" name="直接箭头连接符 19">
                <a:extLst>
                  <a:ext uri="{FF2B5EF4-FFF2-40B4-BE49-F238E27FC236}">
                    <a16:creationId xmlns:a16="http://schemas.microsoft.com/office/drawing/2014/main" id="{BB2CFF3D-0213-45AB-8F49-04C9C42F5D97}"/>
                  </a:ext>
                </a:extLst>
              </p:cNvPr>
              <p:cNvCxnSpPr>
                <a:cxnSpLocks/>
              </p:cNvCxnSpPr>
              <p:nvPr/>
            </p:nvCxnSpPr>
            <p:spPr>
              <a:xfrm>
                <a:off x="3707594" y="3215547"/>
                <a:ext cx="0" cy="42690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18" name="文本框 17">
              <a:extLst>
                <a:ext uri="{FF2B5EF4-FFF2-40B4-BE49-F238E27FC236}">
                  <a16:creationId xmlns:a16="http://schemas.microsoft.com/office/drawing/2014/main" id="{524B39A9-844F-445F-B9DA-8F12B85879E9}"/>
                </a:ext>
              </a:extLst>
            </p:cNvPr>
            <p:cNvSpPr txBox="1"/>
            <p:nvPr/>
          </p:nvSpPr>
          <p:spPr>
            <a:xfrm>
              <a:off x="4514165" y="3639243"/>
              <a:ext cx="1857326" cy="46166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FF0000"/>
                  </a:solidFill>
                  <a:effectLst/>
                  <a:uLnTx/>
                  <a:uFillTx/>
                  <a:latin typeface="Trebuchet MS" panose="020B0603020202020204"/>
                  <a:ea typeface="华文新魏" panose="02010800040101010101" pitchFamily="2" charset="-122"/>
                  <a:cs typeface="+mn-cs"/>
                </a:rPr>
                <a:t>所在地</a:t>
              </a:r>
            </a:p>
          </p:txBody>
        </p:sp>
      </p:grpSp>
      <p:cxnSp>
        <p:nvCxnSpPr>
          <p:cNvPr id="24" name="直接连接符 23">
            <a:extLst>
              <a:ext uri="{FF2B5EF4-FFF2-40B4-BE49-F238E27FC236}">
                <a16:creationId xmlns:a16="http://schemas.microsoft.com/office/drawing/2014/main" id="{C9249472-2E1C-487E-8D30-10A31250E5FB}"/>
              </a:ext>
            </a:extLst>
          </p:cNvPr>
          <p:cNvCxnSpPr>
            <a:cxnSpLocks/>
          </p:cNvCxnSpPr>
          <p:nvPr/>
        </p:nvCxnSpPr>
        <p:spPr>
          <a:xfrm flipH="1">
            <a:off x="2412625" y="5691731"/>
            <a:ext cx="485728" cy="0"/>
          </a:xfrm>
          <a:prstGeom prst="line">
            <a:avLst/>
          </a:prstGeom>
          <a:ln w="38100">
            <a:solidFill>
              <a:srgbClr val="FF0000"/>
            </a:solidFill>
          </a:ln>
        </p:spPr>
        <p:style>
          <a:lnRef idx="1">
            <a:schemeClr val="accent4"/>
          </a:lnRef>
          <a:fillRef idx="0">
            <a:schemeClr val="accent4"/>
          </a:fillRef>
          <a:effectRef idx="0">
            <a:schemeClr val="accent4"/>
          </a:effectRef>
          <a:fontRef idx="minor">
            <a:schemeClr val="tx1"/>
          </a:fontRef>
        </p:style>
      </p:cxnSp>
      <p:cxnSp>
        <p:nvCxnSpPr>
          <p:cNvPr id="25" name="直接箭头连接符 24">
            <a:extLst>
              <a:ext uri="{FF2B5EF4-FFF2-40B4-BE49-F238E27FC236}">
                <a16:creationId xmlns:a16="http://schemas.microsoft.com/office/drawing/2014/main" id="{28FC74DD-B937-4E9A-A751-7C2187FC06B8}"/>
              </a:ext>
            </a:extLst>
          </p:cNvPr>
          <p:cNvCxnSpPr>
            <a:cxnSpLocks/>
          </p:cNvCxnSpPr>
          <p:nvPr/>
        </p:nvCxnSpPr>
        <p:spPr>
          <a:xfrm flipH="1">
            <a:off x="2315183" y="5691731"/>
            <a:ext cx="340306" cy="42690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文本框 22">
            <a:extLst>
              <a:ext uri="{FF2B5EF4-FFF2-40B4-BE49-F238E27FC236}">
                <a16:creationId xmlns:a16="http://schemas.microsoft.com/office/drawing/2014/main" id="{95877648-873A-47BA-B16A-02A360834D29}"/>
              </a:ext>
            </a:extLst>
          </p:cNvPr>
          <p:cNvSpPr txBox="1"/>
          <p:nvPr/>
        </p:nvSpPr>
        <p:spPr>
          <a:xfrm>
            <a:off x="1593439" y="6123961"/>
            <a:ext cx="1183482" cy="46166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FF0000"/>
                </a:solidFill>
                <a:effectLst/>
                <a:uLnTx/>
                <a:uFillTx/>
                <a:latin typeface="Trebuchet MS" panose="020B0603020202020204"/>
                <a:ea typeface="华文新魏" panose="02010800040101010101" pitchFamily="2" charset="-122"/>
                <a:cs typeface="+mn-cs"/>
              </a:rPr>
              <a:t>运营商</a:t>
            </a:r>
          </a:p>
        </p:txBody>
      </p:sp>
    </p:spTree>
    <p:extLst>
      <p:ext uri="{BB962C8B-B14F-4D97-AF65-F5344CB8AC3E}">
        <p14:creationId xmlns:p14="http://schemas.microsoft.com/office/powerpoint/2010/main" val="3584924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
                                            <p:txEl>
                                              <p:pRg st="6" end="6"/>
                                            </p:txEl>
                                          </p:spTgt>
                                        </p:tgtEl>
                                        <p:attrNameLst>
                                          <p:attrName>style.visibility</p:attrName>
                                        </p:attrNameLst>
                                      </p:cBhvr>
                                      <p:to>
                                        <p:strVal val="visible"/>
                                      </p:to>
                                    </p:set>
                                    <p:anim calcmode="lin" valueType="num">
                                      <p:cBhvr additive="base">
                                        <p:cTn id="17"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6"/>
                                        </p:tgtEl>
                                        <p:attrNameLst>
                                          <p:attrName>style.visibility</p:attrName>
                                        </p:attrNameLst>
                                      </p:cBhvr>
                                      <p:to>
                                        <p:strVal val="visible"/>
                                      </p:to>
                                    </p:set>
                                    <p:anim calcmode="lin" valueType="num">
                                      <p:cBhvr additive="base">
                                        <p:cTn id="23" dur="500" fill="hold"/>
                                        <p:tgtEl>
                                          <p:spTgt spid="16"/>
                                        </p:tgtEl>
                                        <p:attrNameLst>
                                          <p:attrName>ppt_x</p:attrName>
                                        </p:attrNameLst>
                                      </p:cBhvr>
                                      <p:tavLst>
                                        <p:tav tm="0">
                                          <p:val>
                                            <p:strVal val="#ppt_x"/>
                                          </p:val>
                                        </p:tav>
                                        <p:tav tm="100000">
                                          <p:val>
                                            <p:strVal val="#ppt_x"/>
                                          </p:val>
                                        </p:tav>
                                      </p:tavLst>
                                    </p:anim>
                                    <p:anim calcmode="lin" valueType="num">
                                      <p:cBhvr additive="base">
                                        <p:cTn id="24" dur="500" fill="hold"/>
                                        <p:tgtEl>
                                          <p:spTgt spid="16"/>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24"/>
                                        </p:tgtEl>
                                        <p:attrNameLst>
                                          <p:attrName>style.visibility</p:attrName>
                                        </p:attrNameLst>
                                      </p:cBhvr>
                                      <p:to>
                                        <p:strVal val="visible"/>
                                      </p:to>
                                    </p:set>
                                    <p:anim calcmode="lin" valueType="num">
                                      <p:cBhvr additive="base">
                                        <p:cTn id="27" dur="500" fill="hold"/>
                                        <p:tgtEl>
                                          <p:spTgt spid="24"/>
                                        </p:tgtEl>
                                        <p:attrNameLst>
                                          <p:attrName>ppt_x</p:attrName>
                                        </p:attrNameLst>
                                      </p:cBhvr>
                                      <p:tavLst>
                                        <p:tav tm="0">
                                          <p:val>
                                            <p:strVal val="#ppt_x"/>
                                          </p:val>
                                        </p:tav>
                                        <p:tav tm="100000">
                                          <p:val>
                                            <p:strVal val="#ppt_x"/>
                                          </p:val>
                                        </p:tav>
                                      </p:tavLst>
                                    </p:anim>
                                    <p:anim calcmode="lin" valueType="num">
                                      <p:cBhvr additive="base">
                                        <p:cTn id="28" dur="500" fill="hold"/>
                                        <p:tgtEl>
                                          <p:spTgt spid="24"/>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5"/>
                                        </p:tgtEl>
                                        <p:attrNameLst>
                                          <p:attrName>style.visibility</p:attrName>
                                        </p:attrNameLst>
                                      </p:cBhvr>
                                      <p:to>
                                        <p:strVal val="visible"/>
                                      </p:to>
                                    </p:set>
                                    <p:anim calcmode="lin" valueType="num">
                                      <p:cBhvr additive="base">
                                        <p:cTn id="31" dur="500" fill="hold"/>
                                        <p:tgtEl>
                                          <p:spTgt spid="25"/>
                                        </p:tgtEl>
                                        <p:attrNameLst>
                                          <p:attrName>ppt_x</p:attrName>
                                        </p:attrNameLst>
                                      </p:cBhvr>
                                      <p:tavLst>
                                        <p:tav tm="0">
                                          <p:val>
                                            <p:strVal val="#ppt_x"/>
                                          </p:val>
                                        </p:tav>
                                        <p:tav tm="100000">
                                          <p:val>
                                            <p:strVal val="#ppt_x"/>
                                          </p:val>
                                        </p:tav>
                                      </p:tavLst>
                                    </p:anim>
                                    <p:anim calcmode="lin" valueType="num">
                                      <p:cBhvr additive="base">
                                        <p:cTn id="32" dur="500" fill="hold"/>
                                        <p:tgtEl>
                                          <p:spTgt spid="25"/>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anim calcmode="lin" valueType="num">
                                      <p:cBhvr additive="base">
                                        <p:cTn id="35" dur="500" fill="hold"/>
                                        <p:tgtEl>
                                          <p:spTgt spid="23"/>
                                        </p:tgtEl>
                                        <p:attrNameLst>
                                          <p:attrName>ppt_x</p:attrName>
                                        </p:attrNameLst>
                                      </p:cBhvr>
                                      <p:tavLst>
                                        <p:tav tm="0">
                                          <p:val>
                                            <p:strVal val="#ppt_x"/>
                                          </p:val>
                                        </p:tav>
                                        <p:tav tm="100000">
                                          <p:val>
                                            <p:strVal val="#ppt_x"/>
                                          </p:val>
                                        </p:tav>
                                      </p:tavLst>
                                    </p:anim>
                                    <p:anim calcmode="lin" valueType="num">
                                      <p:cBhvr additive="base">
                                        <p:cTn id="36"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8B70CE-DBC8-481B-BC5C-A88FD2C98929}"/>
              </a:ext>
            </a:extLst>
          </p:cNvPr>
          <p:cNvSpPr>
            <a:spLocks noGrp="1"/>
          </p:cNvSpPr>
          <p:nvPr>
            <p:ph type="title"/>
          </p:nvPr>
        </p:nvSpPr>
        <p:spPr/>
        <p:txBody>
          <a:bodyPr/>
          <a:lstStyle/>
          <a:p>
            <a:r>
              <a:rPr lang="zh-CN" altLang="en-US" dirty="0">
                <a:solidFill>
                  <a:schemeClr val="tx1"/>
                </a:solidFill>
              </a:rPr>
              <a:t>数据预处理</a:t>
            </a:r>
          </a:p>
        </p:txBody>
      </p:sp>
      <p:sp>
        <p:nvSpPr>
          <p:cNvPr id="3" name="内容占位符 2">
            <a:extLst>
              <a:ext uri="{FF2B5EF4-FFF2-40B4-BE49-F238E27FC236}">
                <a16:creationId xmlns:a16="http://schemas.microsoft.com/office/drawing/2014/main" id="{85456153-E4F5-4B2B-81A2-6FDD25E0B3F3}"/>
              </a:ext>
            </a:extLst>
          </p:cNvPr>
          <p:cNvSpPr>
            <a:spLocks noGrp="1"/>
          </p:cNvSpPr>
          <p:nvPr>
            <p:ph sz="quarter" idx="13"/>
          </p:nvPr>
        </p:nvSpPr>
        <p:spPr>
          <a:xfrm>
            <a:off x="677334" y="1930400"/>
            <a:ext cx="9021143" cy="4441217"/>
          </a:xfrm>
        </p:spPr>
        <p:txBody>
          <a:bodyPr>
            <a:normAutofit/>
          </a:bodyPr>
          <a:lstStyle/>
          <a:p>
            <a:r>
              <a:rPr lang="zh-CN" altLang="en-US" sz="2400" dirty="0"/>
              <a:t>不同的模型对输入数据往往有不同的格式要求，一般需要将数据库导出的</a:t>
            </a:r>
            <a:r>
              <a:rPr lang="en-US" altLang="zh-CN" sz="2400" dirty="0"/>
              <a:t>excel</a:t>
            </a:r>
            <a:r>
              <a:rPr lang="zh-CN" altLang="en-US" sz="2400" dirty="0"/>
              <a:t>表格另存为</a:t>
            </a:r>
            <a:r>
              <a:rPr lang="en-US" altLang="zh-CN" sz="2400" dirty="0"/>
              <a:t>csv</a:t>
            </a:r>
            <a:r>
              <a:rPr lang="zh-CN" altLang="en-US" sz="2400" dirty="0"/>
              <a:t>格式，然后写</a:t>
            </a:r>
            <a:r>
              <a:rPr lang="en-US" altLang="zh-CN" sz="2400" dirty="0"/>
              <a:t>Python</a:t>
            </a:r>
            <a:r>
              <a:rPr lang="zh-CN" altLang="en-US" sz="2400" dirty="0"/>
              <a:t>脚本把数据预处理成符合模型要求的格式。</a:t>
            </a:r>
            <a:endParaRPr lang="en-US" altLang="zh-CN" sz="2400" dirty="0"/>
          </a:p>
          <a:p>
            <a:endParaRPr lang="en-US" altLang="zh-CN" sz="2400" dirty="0"/>
          </a:p>
          <a:p>
            <a:r>
              <a:rPr lang="zh-CN" altLang="en-US" sz="2400" dirty="0"/>
              <a:t>有的模型要求对数据进行归一化，就是对一个特征中的所有值进行统一的线性变换，使得这些值都落在</a:t>
            </a:r>
            <a:r>
              <a:rPr lang="en-US" altLang="zh-CN" sz="2400" dirty="0"/>
              <a:t>[0,1]</a:t>
            </a:r>
            <a:r>
              <a:rPr lang="zh-CN" altLang="en-US" sz="2400" dirty="0"/>
              <a:t>（或者是</a:t>
            </a:r>
            <a:r>
              <a:rPr lang="en-US" altLang="zh-CN" sz="2400" dirty="0"/>
              <a:t>[-1,1]</a:t>
            </a:r>
            <a:r>
              <a:rPr lang="zh-CN" altLang="en-US" sz="2400" dirty="0"/>
              <a:t>）之间。</a:t>
            </a:r>
            <a:endParaRPr lang="en-US" altLang="zh-CN" sz="2400" dirty="0"/>
          </a:p>
        </p:txBody>
      </p:sp>
      <p:pic>
        <p:nvPicPr>
          <p:cNvPr id="5" name="图片 4">
            <a:extLst>
              <a:ext uri="{FF2B5EF4-FFF2-40B4-BE49-F238E27FC236}">
                <a16:creationId xmlns:a16="http://schemas.microsoft.com/office/drawing/2014/main" id="{C6F2A2A4-EF39-4F7F-9FEC-6E9701B309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0144" y="5167211"/>
            <a:ext cx="3847761" cy="1081189"/>
          </a:xfrm>
          <a:prstGeom prst="rect">
            <a:avLst/>
          </a:prstGeom>
        </p:spPr>
      </p:pic>
      <p:sp>
        <p:nvSpPr>
          <p:cNvPr id="6" name="矩形 5">
            <a:extLst>
              <a:ext uri="{FF2B5EF4-FFF2-40B4-BE49-F238E27FC236}">
                <a16:creationId xmlns:a16="http://schemas.microsoft.com/office/drawing/2014/main" id="{50487BDE-11D1-420D-B68D-FF64A8A7F208}"/>
              </a:ext>
            </a:extLst>
          </p:cNvPr>
          <p:cNvSpPr/>
          <p:nvPr/>
        </p:nvSpPr>
        <p:spPr>
          <a:xfrm>
            <a:off x="5850715" y="5292306"/>
            <a:ext cx="3536546" cy="830997"/>
          </a:xfrm>
          <a:prstGeom prst="rect">
            <a:avLst/>
          </a:prstGeom>
        </p:spPr>
        <p:txBody>
          <a:bodyPr wrap="none">
            <a:spAutoFit/>
          </a:bodyPr>
          <a:lstStyle/>
          <a:p>
            <a:r>
              <a:rPr lang="en-US" altLang="zh-CN" sz="2400" dirty="0">
                <a:solidFill>
                  <a:srgbClr val="4B4B4B"/>
                </a:solidFill>
                <a:latin typeface="georgia" panose="02040502050405020303" pitchFamily="18" charset="0"/>
              </a:rPr>
              <a:t>max</a:t>
            </a:r>
            <a:r>
              <a:rPr lang="zh-CN" altLang="en-US" sz="2400" dirty="0">
                <a:solidFill>
                  <a:srgbClr val="4B4B4B"/>
                </a:solidFill>
                <a:latin typeface="georgia" panose="02040502050405020303" pitchFamily="18" charset="0"/>
              </a:rPr>
              <a:t>：样本数据的最大值</a:t>
            </a:r>
            <a:endParaRPr lang="en-US" altLang="zh-CN" sz="2400" dirty="0">
              <a:solidFill>
                <a:srgbClr val="4B4B4B"/>
              </a:solidFill>
              <a:latin typeface="georgia" panose="02040502050405020303" pitchFamily="18" charset="0"/>
            </a:endParaRPr>
          </a:p>
          <a:p>
            <a:r>
              <a:rPr lang="en-US" altLang="zh-CN" sz="2400" dirty="0">
                <a:solidFill>
                  <a:srgbClr val="4B4B4B"/>
                </a:solidFill>
                <a:latin typeface="georgia" panose="02040502050405020303" pitchFamily="18" charset="0"/>
              </a:rPr>
              <a:t>min</a:t>
            </a:r>
            <a:r>
              <a:rPr lang="zh-CN" altLang="en-US" sz="2400" dirty="0">
                <a:solidFill>
                  <a:srgbClr val="4B4B4B"/>
                </a:solidFill>
                <a:latin typeface="georgia" panose="02040502050405020303" pitchFamily="18" charset="0"/>
              </a:rPr>
              <a:t>：样本数据的最小值</a:t>
            </a:r>
            <a:endParaRPr lang="zh-CN" altLang="en-US" sz="2400" dirty="0"/>
          </a:p>
        </p:txBody>
      </p:sp>
    </p:spTree>
    <p:extLst>
      <p:ext uri="{BB962C8B-B14F-4D97-AF65-F5344CB8AC3E}">
        <p14:creationId xmlns:p14="http://schemas.microsoft.com/office/powerpoint/2010/main" val="1267805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225588-C2C3-42DB-8977-C0E6A588AEE1}"/>
              </a:ext>
            </a:extLst>
          </p:cNvPr>
          <p:cNvSpPr>
            <a:spLocks noGrp="1"/>
          </p:cNvSpPr>
          <p:nvPr>
            <p:ph type="title"/>
          </p:nvPr>
        </p:nvSpPr>
        <p:spPr/>
        <p:txBody>
          <a:bodyPr>
            <a:normAutofit/>
          </a:bodyPr>
          <a:lstStyle/>
          <a:p>
            <a:r>
              <a:rPr lang="zh-CN" altLang="en-US" dirty="0"/>
              <a:t>具体实例</a:t>
            </a:r>
            <a:r>
              <a:rPr lang="en-US" altLang="zh-CN" dirty="0"/>
              <a:t>:</a:t>
            </a:r>
            <a:r>
              <a:rPr lang="zh-CN" altLang="en-US" dirty="0"/>
              <a:t>供应链金融信用风险评估</a:t>
            </a:r>
            <a:br>
              <a:rPr lang="zh-CN" altLang="en-US" dirty="0"/>
            </a:br>
            <a:endParaRPr lang="zh-CN" altLang="en-US" dirty="0"/>
          </a:p>
        </p:txBody>
      </p:sp>
      <p:sp>
        <p:nvSpPr>
          <p:cNvPr id="3" name="内容占位符 2">
            <a:extLst>
              <a:ext uri="{FF2B5EF4-FFF2-40B4-BE49-F238E27FC236}">
                <a16:creationId xmlns:a16="http://schemas.microsoft.com/office/drawing/2014/main" id="{E3E669BF-4B4F-4EB6-B599-A0DF86F9132D}"/>
              </a:ext>
            </a:extLst>
          </p:cNvPr>
          <p:cNvSpPr>
            <a:spLocks noGrp="1"/>
          </p:cNvSpPr>
          <p:nvPr>
            <p:ph sz="quarter" idx="13"/>
          </p:nvPr>
        </p:nvSpPr>
        <p:spPr>
          <a:xfrm>
            <a:off x="677334" y="1503493"/>
            <a:ext cx="8596668" cy="5198863"/>
          </a:xfrm>
        </p:spPr>
        <p:txBody>
          <a:bodyPr>
            <a:normAutofit lnSpcReduction="10000"/>
          </a:bodyPr>
          <a:lstStyle/>
          <a:p>
            <a:r>
              <a:rPr lang="zh-CN" altLang="en-US" sz="2400" dirty="0"/>
              <a:t>供应链：</a:t>
            </a:r>
            <a:r>
              <a:rPr lang="zh-CN" altLang="en-US" sz="2400" dirty="0">
                <a:solidFill>
                  <a:srgbClr val="333333"/>
                </a:solidFill>
                <a:latin typeface="arial" panose="020B0604020202020204" pitchFamily="34" charset="0"/>
              </a:rPr>
              <a:t>围绕核心企业，</a:t>
            </a:r>
            <a:r>
              <a:rPr lang="zh-CN" altLang="en-US" sz="2400" dirty="0"/>
              <a:t>将供应商，制造商，分销商直到最终用户连成一个整体的功能网链结构。</a:t>
            </a:r>
            <a:endParaRPr lang="en-US" altLang="zh-CN" sz="2400" dirty="0"/>
          </a:p>
          <a:p>
            <a:endParaRPr lang="en-US" altLang="zh-CN" sz="2400" dirty="0"/>
          </a:p>
          <a:p>
            <a:r>
              <a:rPr lang="zh-CN" altLang="en-US" sz="2400" dirty="0"/>
              <a:t>供应链金融：商业银行围绕核心企业，管理上下游中小企业的资金流和物流，并把单个企业的不可控风险转变为供应链企业整体的可控风险，通过立体获取各类信息，将风险控制在最低的金融服务。</a:t>
            </a:r>
            <a:endParaRPr lang="en-US" altLang="zh-CN" sz="2400" dirty="0"/>
          </a:p>
          <a:p>
            <a:endParaRPr lang="en-US" altLang="zh-CN" dirty="0"/>
          </a:p>
          <a:p>
            <a:r>
              <a:rPr lang="zh-CN" altLang="en-US" sz="2400" dirty="0"/>
              <a:t>数据集来自西安市汽车行业中小企业。这些企业以陕西汽车集团有限责任公司、比亚迪汽车有限公司等整车制造企业为核心，形成西安市汽车行业供应链 。预测企业</a:t>
            </a:r>
            <a:r>
              <a:rPr lang="zh-CN" altLang="en-US" sz="2400"/>
              <a:t>是否有逾期未还的短期</a:t>
            </a:r>
            <a:r>
              <a:rPr lang="zh-CN" altLang="en-US" sz="2400" dirty="0"/>
              <a:t>贷款和</a:t>
            </a:r>
            <a:r>
              <a:rPr lang="zh-CN" altLang="en-US" sz="2400"/>
              <a:t>应付账款（期限在一年及一年以内）</a:t>
            </a:r>
            <a:br>
              <a:rPr lang="zh-CN" altLang="en-US" sz="2400" dirty="0"/>
            </a:br>
            <a:endParaRPr lang="en-US" altLang="zh-CN" dirty="0"/>
          </a:p>
          <a:p>
            <a:pPr marL="0" indent="0">
              <a:buNone/>
            </a:pPr>
            <a:r>
              <a:rPr lang="en-US" altLang="zh-CN" sz="1400" dirty="0"/>
              <a:t>http://www.cnki.com.cn/Article/CJFDTotal-XUXI201105007.htm</a:t>
            </a:r>
            <a:endParaRPr lang="zh-CN" altLang="en-US" sz="1400" dirty="0"/>
          </a:p>
        </p:txBody>
      </p:sp>
    </p:spTree>
    <p:extLst>
      <p:ext uri="{BB962C8B-B14F-4D97-AF65-F5344CB8AC3E}">
        <p14:creationId xmlns:p14="http://schemas.microsoft.com/office/powerpoint/2010/main" val="1404064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80A3D0-8C96-4E5D-A383-D2B00B56827C}"/>
              </a:ext>
            </a:extLst>
          </p:cNvPr>
          <p:cNvSpPr>
            <a:spLocks noGrp="1"/>
          </p:cNvSpPr>
          <p:nvPr>
            <p:ph type="title"/>
          </p:nvPr>
        </p:nvSpPr>
        <p:spPr>
          <a:xfrm>
            <a:off x="424415" y="252920"/>
            <a:ext cx="8596668" cy="1320800"/>
          </a:xfrm>
        </p:spPr>
        <p:txBody>
          <a:bodyPr/>
          <a:lstStyle/>
          <a:p>
            <a:r>
              <a:rPr lang="zh-CN" altLang="en-US" dirty="0">
                <a:solidFill>
                  <a:schemeClr val="tx1"/>
                </a:solidFill>
              </a:rPr>
              <a:t>特征选择与数据化</a:t>
            </a:r>
          </a:p>
        </p:txBody>
      </p:sp>
      <p:pic>
        <p:nvPicPr>
          <p:cNvPr id="7" name="内容占位符 6">
            <a:extLst>
              <a:ext uri="{FF2B5EF4-FFF2-40B4-BE49-F238E27FC236}">
                <a16:creationId xmlns:a16="http://schemas.microsoft.com/office/drawing/2014/main" id="{AD529D62-5327-4764-9241-691CFB7781AE}"/>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0" y="1262562"/>
            <a:ext cx="12192000" cy="5595438"/>
          </a:xfrm>
        </p:spPr>
      </p:pic>
      <p:cxnSp>
        <p:nvCxnSpPr>
          <p:cNvPr id="9" name="直接连接符 8">
            <a:extLst>
              <a:ext uri="{FF2B5EF4-FFF2-40B4-BE49-F238E27FC236}">
                <a16:creationId xmlns:a16="http://schemas.microsoft.com/office/drawing/2014/main" id="{C31EA650-5761-4A38-BA95-292A1AEBFFAB}"/>
              </a:ext>
            </a:extLst>
          </p:cNvPr>
          <p:cNvCxnSpPr/>
          <p:nvPr/>
        </p:nvCxnSpPr>
        <p:spPr>
          <a:xfrm>
            <a:off x="5359940" y="2149813"/>
            <a:ext cx="345332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B72A71A5-E8F2-4471-AE58-69AC9E99D715}"/>
              </a:ext>
            </a:extLst>
          </p:cNvPr>
          <p:cNvCxnSpPr/>
          <p:nvPr/>
        </p:nvCxnSpPr>
        <p:spPr>
          <a:xfrm>
            <a:off x="5359940" y="2496766"/>
            <a:ext cx="345332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12DD6C5B-B98A-4CA4-A4FB-90BE6DCFCDF4}"/>
              </a:ext>
            </a:extLst>
          </p:cNvPr>
          <p:cNvCxnSpPr>
            <a:cxnSpLocks/>
          </p:cNvCxnSpPr>
          <p:nvPr/>
        </p:nvCxnSpPr>
        <p:spPr>
          <a:xfrm>
            <a:off x="5359940" y="2866417"/>
            <a:ext cx="131323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E5A9DD84-73EC-4F74-A017-940E95CC0A77}"/>
              </a:ext>
            </a:extLst>
          </p:cNvPr>
          <p:cNvCxnSpPr/>
          <p:nvPr/>
        </p:nvCxnSpPr>
        <p:spPr>
          <a:xfrm>
            <a:off x="8394970" y="1780162"/>
            <a:ext cx="1001949"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文本框 17">
            <a:extLst>
              <a:ext uri="{FF2B5EF4-FFF2-40B4-BE49-F238E27FC236}">
                <a16:creationId xmlns:a16="http://schemas.microsoft.com/office/drawing/2014/main" id="{F9D10210-7D5F-405A-BC08-34509728A49D}"/>
              </a:ext>
            </a:extLst>
          </p:cNvPr>
          <p:cNvSpPr txBox="1"/>
          <p:nvPr/>
        </p:nvSpPr>
        <p:spPr>
          <a:xfrm>
            <a:off x="9530164" y="1549329"/>
            <a:ext cx="1750979" cy="461665"/>
          </a:xfrm>
          <a:prstGeom prst="rect">
            <a:avLst/>
          </a:prstGeom>
          <a:noFill/>
        </p:spPr>
        <p:txBody>
          <a:bodyPr wrap="square" rtlCol="0">
            <a:spAutoFit/>
          </a:bodyPr>
          <a:lstStyle/>
          <a:p>
            <a:r>
              <a:rPr lang="zh-CN" altLang="en-US" sz="2400" dirty="0">
                <a:solidFill>
                  <a:srgbClr val="FF0000"/>
                </a:solidFill>
              </a:rPr>
              <a:t>增长百分比</a:t>
            </a:r>
          </a:p>
        </p:txBody>
      </p:sp>
      <p:cxnSp>
        <p:nvCxnSpPr>
          <p:cNvPr id="21" name="直接连接符 20">
            <a:extLst>
              <a:ext uri="{FF2B5EF4-FFF2-40B4-BE49-F238E27FC236}">
                <a16:creationId xmlns:a16="http://schemas.microsoft.com/office/drawing/2014/main" id="{2C7F5469-464E-4EA1-8536-19FFFDA67797}"/>
              </a:ext>
            </a:extLst>
          </p:cNvPr>
          <p:cNvCxnSpPr/>
          <p:nvPr/>
        </p:nvCxnSpPr>
        <p:spPr>
          <a:xfrm>
            <a:off x="7803504" y="3393332"/>
            <a:ext cx="345332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0EA9E54F-EBD6-4349-8873-D06BE6069694}"/>
              </a:ext>
            </a:extLst>
          </p:cNvPr>
          <p:cNvCxnSpPr>
            <a:cxnSpLocks/>
          </p:cNvCxnSpPr>
          <p:nvPr/>
        </p:nvCxnSpPr>
        <p:spPr>
          <a:xfrm>
            <a:off x="5442624" y="3991583"/>
            <a:ext cx="1006814" cy="1621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5" name="文本框 24">
            <a:extLst>
              <a:ext uri="{FF2B5EF4-FFF2-40B4-BE49-F238E27FC236}">
                <a16:creationId xmlns:a16="http://schemas.microsoft.com/office/drawing/2014/main" id="{B8E2474E-78B2-457D-B5D5-6E810D04B30D}"/>
              </a:ext>
            </a:extLst>
          </p:cNvPr>
          <p:cNvSpPr txBox="1"/>
          <p:nvPr/>
        </p:nvSpPr>
        <p:spPr>
          <a:xfrm>
            <a:off x="8262326" y="3598616"/>
            <a:ext cx="2126814" cy="1569660"/>
          </a:xfrm>
          <a:prstGeom prst="rect">
            <a:avLst/>
          </a:prstGeom>
          <a:noFill/>
        </p:spPr>
        <p:txBody>
          <a:bodyPr wrap="square" rtlCol="0">
            <a:spAutoFit/>
          </a:bodyPr>
          <a:lstStyle/>
          <a:p>
            <a:r>
              <a:rPr lang="zh-CN" altLang="en-US" sz="2400" dirty="0">
                <a:solidFill>
                  <a:srgbClr val="FF0000"/>
                </a:solidFill>
              </a:rPr>
              <a:t>本科以下：</a:t>
            </a:r>
            <a:r>
              <a:rPr lang="en-US" altLang="zh-CN" sz="2400" dirty="0">
                <a:solidFill>
                  <a:srgbClr val="FF0000"/>
                </a:solidFill>
              </a:rPr>
              <a:t>0</a:t>
            </a:r>
          </a:p>
          <a:p>
            <a:r>
              <a:rPr lang="zh-CN" altLang="en-US" sz="2400" dirty="0">
                <a:solidFill>
                  <a:srgbClr val="FF0000"/>
                </a:solidFill>
              </a:rPr>
              <a:t>本科：</a:t>
            </a:r>
            <a:r>
              <a:rPr lang="en-US" altLang="zh-CN" sz="2400" dirty="0">
                <a:solidFill>
                  <a:srgbClr val="FF0000"/>
                </a:solidFill>
              </a:rPr>
              <a:t>1</a:t>
            </a:r>
          </a:p>
          <a:p>
            <a:r>
              <a:rPr lang="zh-CN" altLang="en-US" sz="2400" dirty="0">
                <a:solidFill>
                  <a:srgbClr val="FF0000"/>
                </a:solidFill>
              </a:rPr>
              <a:t>硕士：</a:t>
            </a:r>
            <a:r>
              <a:rPr lang="en-US" altLang="zh-CN" sz="2400" dirty="0">
                <a:solidFill>
                  <a:srgbClr val="FF0000"/>
                </a:solidFill>
              </a:rPr>
              <a:t>2</a:t>
            </a:r>
          </a:p>
          <a:p>
            <a:r>
              <a:rPr lang="zh-CN" altLang="en-US" sz="2400" dirty="0">
                <a:solidFill>
                  <a:srgbClr val="FF0000"/>
                </a:solidFill>
              </a:rPr>
              <a:t>博士：</a:t>
            </a:r>
            <a:r>
              <a:rPr lang="en-US" altLang="zh-CN" sz="2400" dirty="0">
                <a:solidFill>
                  <a:srgbClr val="FF0000"/>
                </a:solidFill>
              </a:rPr>
              <a:t>3</a:t>
            </a:r>
            <a:endParaRPr lang="zh-CN" altLang="en-US" sz="2400" dirty="0">
              <a:solidFill>
                <a:srgbClr val="FF0000"/>
              </a:solidFill>
            </a:endParaRPr>
          </a:p>
        </p:txBody>
      </p:sp>
    </p:spTree>
    <p:extLst>
      <p:ext uri="{BB962C8B-B14F-4D97-AF65-F5344CB8AC3E}">
        <p14:creationId xmlns:p14="http://schemas.microsoft.com/office/powerpoint/2010/main" val="2892973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1BAF4CFD-9217-4872-9BA7-4D77824B1D63}"/>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0" y="4763"/>
            <a:ext cx="12081753" cy="6858912"/>
          </a:xfrm>
        </p:spPr>
      </p:pic>
      <p:grpSp>
        <p:nvGrpSpPr>
          <p:cNvPr id="11" name="组合 10">
            <a:extLst>
              <a:ext uri="{FF2B5EF4-FFF2-40B4-BE49-F238E27FC236}">
                <a16:creationId xmlns:a16="http://schemas.microsoft.com/office/drawing/2014/main" id="{1ED4B882-31A5-4722-978E-5A29E23CF3CF}"/>
              </a:ext>
            </a:extLst>
          </p:cNvPr>
          <p:cNvGrpSpPr/>
          <p:nvPr/>
        </p:nvGrpSpPr>
        <p:grpSpPr>
          <a:xfrm>
            <a:off x="9056451" y="4001310"/>
            <a:ext cx="2934811" cy="461665"/>
            <a:chOff x="8171234" y="1597967"/>
            <a:chExt cx="2934811" cy="461665"/>
          </a:xfrm>
        </p:grpSpPr>
        <p:cxnSp>
          <p:nvCxnSpPr>
            <p:cNvPr id="6" name="直接箭头连接符 5">
              <a:extLst>
                <a:ext uri="{FF2B5EF4-FFF2-40B4-BE49-F238E27FC236}">
                  <a16:creationId xmlns:a16="http://schemas.microsoft.com/office/drawing/2014/main" id="{32EC1BF5-CEB4-494C-ACEE-D5FBA7AF7FB6}"/>
                </a:ext>
              </a:extLst>
            </p:cNvPr>
            <p:cNvCxnSpPr/>
            <p:nvPr/>
          </p:nvCxnSpPr>
          <p:spPr>
            <a:xfrm>
              <a:off x="8171234" y="1828800"/>
              <a:ext cx="1001949"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08C04E8B-EF03-404C-B2F2-C0E9B53DCC21}"/>
                </a:ext>
              </a:extLst>
            </p:cNvPr>
            <p:cNvSpPr txBox="1"/>
            <p:nvPr/>
          </p:nvSpPr>
          <p:spPr>
            <a:xfrm>
              <a:off x="9355066" y="1597967"/>
              <a:ext cx="1750979" cy="461665"/>
            </a:xfrm>
            <a:prstGeom prst="rect">
              <a:avLst/>
            </a:prstGeom>
            <a:noFill/>
          </p:spPr>
          <p:txBody>
            <a:bodyPr wrap="square" rtlCol="0">
              <a:spAutoFit/>
            </a:bodyPr>
            <a:lstStyle/>
            <a:p>
              <a:r>
                <a:rPr lang="en-US" altLang="zh-CN" sz="2400" dirty="0">
                  <a:solidFill>
                    <a:srgbClr val="FF0000"/>
                  </a:solidFill>
                </a:rPr>
                <a:t>0</a:t>
              </a:r>
              <a:r>
                <a:rPr lang="zh-CN" altLang="en-US" sz="2400" dirty="0">
                  <a:solidFill>
                    <a:srgbClr val="FF0000"/>
                  </a:solidFill>
                </a:rPr>
                <a:t>，</a:t>
              </a:r>
              <a:r>
                <a:rPr lang="en-US" altLang="zh-CN" sz="2400" dirty="0">
                  <a:solidFill>
                    <a:srgbClr val="FF0000"/>
                  </a:solidFill>
                </a:rPr>
                <a:t>1</a:t>
              </a:r>
              <a:endParaRPr lang="zh-CN" altLang="en-US" sz="2400" dirty="0">
                <a:solidFill>
                  <a:srgbClr val="FF0000"/>
                </a:solidFill>
              </a:endParaRPr>
            </a:p>
          </p:txBody>
        </p:sp>
      </p:grpSp>
      <p:sp>
        <p:nvSpPr>
          <p:cNvPr id="10" name="文本框 9">
            <a:extLst>
              <a:ext uri="{FF2B5EF4-FFF2-40B4-BE49-F238E27FC236}">
                <a16:creationId xmlns:a16="http://schemas.microsoft.com/office/drawing/2014/main" id="{5626C40E-FFBD-4B12-A302-FF629D041618}"/>
              </a:ext>
            </a:extLst>
          </p:cNvPr>
          <p:cNvSpPr txBox="1"/>
          <p:nvPr/>
        </p:nvSpPr>
        <p:spPr>
          <a:xfrm>
            <a:off x="10587386" y="2091155"/>
            <a:ext cx="1056772" cy="1200329"/>
          </a:xfrm>
          <a:prstGeom prst="rect">
            <a:avLst/>
          </a:prstGeom>
          <a:noFill/>
        </p:spPr>
        <p:txBody>
          <a:bodyPr wrap="square" rtlCol="0">
            <a:spAutoFit/>
          </a:bodyPr>
          <a:lstStyle/>
          <a:p>
            <a:r>
              <a:rPr lang="zh-CN" altLang="en-US" sz="2400" dirty="0">
                <a:solidFill>
                  <a:srgbClr val="FF0000"/>
                </a:solidFill>
              </a:rPr>
              <a:t>低：</a:t>
            </a:r>
            <a:r>
              <a:rPr lang="en-US" altLang="zh-CN" sz="2400" dirty="0">
                <a:solidFill>
                  <a:srgbClr val="FF0000"/>
                </a:solidFill>
              </a:rPr>
              <a:t>0</a:t>
            </a:r>
          </a:p>
          <a:p>
            <a:r>
              <a:rPr lang="zh-CN" altLang="en-US" sz="2400" dirty="0">
                <a:solidFill>
                  <a:srgbClr val="FF0000"/>
                </a:solidFill>
              </a:rPr>
              <a:t>中：</a:t>
            </a:r>
            <a:r>
              <a:rPr lang="en-US" altLang="zh-CN" sz="2400" dirty="0">
                <a:solidFill>
                  <a:srgbClr val="FF0000"/>
                </a:solidFill>
              </a:rPr>
              <a:t>1</a:t>
            </a:r>
          </a:p>
          <a:p>
            <a:r>
              <a:rPr lang="zh-CN" altLang="en-US" sz="2400" dirty="0">
                <a:solidFill>
                  <a:srgbClr val="FF0000"/>
                </a:solidFill>
              </a:rPr>
              <a:t>高：</a:t>
            </a:r>
            <a:r>
              <a:rPr lang="en-US" altLang="zh-CN" sz="2400" dirty="0">
                <a:solidFill>
                  <a:srgbClr val="FF0000"/>
                </a:solidFill>
              </a:rPr>
              <a:t>2</a:t>
            </a:r>
            <a:endParaRPr lang="zh-CN" altLang="en-US" sz="2400" dirty="0">
              <a:solidFill>
                <a:srgbClr val="FF0000"/>
              </a:solidFill>
            </a:endParaRPr>
          </a:p>
        </p:txBody>
      </p:sp>
      <p:grpSp>
        <p:nvGrpSpPr>
          <p:cNvPr id="12" name="组合 11">
            <a:extLst>
              <a:ext uri="{FF2B5EF4-FFF2-40B4-BE49-F238E27FC236}">
                <a16:creationId xmlns:a16="http://schemas.microsoft.com/office/drawing/2014/main" id="{E875C8A0-4542-4D43-A16F-000C6BB1C11C}"/>
              </a:ext>
            </a:extLst>
          </p:cNvPr>
          <p:cNvGrpSpPr/>
          <p:nvPr/>
        </p:nvGrpSpPr>
        <p:grpSpPr>
          <a:xfrm>
            <a:off x="8274996" y="1600610"/>
            <a:ext cx="2934811" cy="461665"/>
            <a:chOff x="8171234" y="1597967"/>
            <a:chExt cx="2934811" cy="461665"/>
          </a:xfrm>
        </p:grpSpPr>
        <p:cxnSp>
          <p:nvCxnSpPr>
            <p:cNvPr id="13" name="直接箭头连接符 12">
              <a:extLst>
                <a:ext uri="{FF2B5EF4-FFF2-40B4-BE49-F238E27FC236}">
                  <a16:creationId xmlns:a16="http://schemas.microsoft.com/office/drawing/2014/main" id="{A33ACB2C-6D3A-4A6C-90DB-6B00DEEB89AE}"/>
                </a:ext>
              </a:extLst>
            </p:cNvPr>
            <p:cNvCxnSpPr/>
            <p:nvPr/>
          </p:nvCxnSpPr>
          <p:spPr>
            <a:xfrm>
              <a:off x="8171234" y="1828800"/>
              <a:ext cx="1001949"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5734CCC9-9158-425D-8E3C-9EB74C6926B7}"/>
                </a:ext>
              </a:extLst>
            </p:cNvPr>
            <p:cNvSpPr txBox="1"/>
            <p:nvPr/>
          </p:nvSpPr>
          <p:spPr>
            <a:xfrm>
              <a:off x="9355066" y="1597967"/>
              <a:ext cx="1750979" cy="461665"/>
            </a:xfrm>
            <a:prstGeom prst="rect">
              <a:avLst/>
            </a:prstGeom>
            <a:noFill/>
          </p:spPr>
          <p:txBody>
            <a:bodyPr wrap="square" rtlCol="0">
              <a:spAutoFit/>
            </a:bodyPr>
            <a:lstStyle/>
            <a:p>
              <a:r>
                <a:rPr lang="en-US" altLang="zh-CN" sz="2400" dirty="0">
                  <a:solidFill>
                    <a:srgbClr val="FF0000"/>
                  </a:solidFill>
                </a:rPr>
                <a:t>0</a:t>
              </a:r>
              <a:r>
                <a:rPr lang="zh-CN" altLang="en-US" sz="2400" dirty="0">
                  <a:solidFill>
                    <a:srgbClr val="FF0000"/>
                  </a:solidFill>
                </a:rPr>
                <a:t>，</a:t>
              </a:r>
              <a:r>
                <a:rPr lang="en-US" altLang="zh-CN" sz="2400" dirty="0">
                  <a:solidFill>
                    <a:srgbClr val="FF0000"/>
                  </a:solidFill>
                </a:rPr>
                <a:t>1</a:t>
              </a:r>
              <a:endParaRPr lang="zh-CN" altLang="en-US" sz="2400" dirty="0">
                <a:solidFill>
                  <a:srgbClr val="FF0000"/>
                </a:solidFill>
              </a:endParaRPr>
            </a:p>
          </p:txBody>
        </p:sp>
      </p:grpSp>
      <p:cxnSp>
        <p:nvCxnSpPr>
          <p:cNvPr id="23" name="连接符: 肘形 22">
            <a:extLst>
              <a:ext uri="{FF2B5EF4-FFF2-40B4-BE49-F238E27FC236}">
                <a16:creationId xmlns:a16="http://schemas.microsoft.com/office/drawing/2014/main" id="{DFF22896-6FDE-4669-8CDF-EFC709E71B25}"/>
              </a:ext>
            </a:extLst>
          </p:cNvPr>
          <p:cNvCxnSpPr>
            <a:endCxn id="10" idx="2"/>
          </p:cNvCxnSpPr>
          <p:nvPr/>
        </p:nvCxnSpPr>
        <p:spPr>
          <a:xfrm flipV="1">
            <a:off x="7626485" y="3291484"/>
            <a:ext cx="3489287" cy="709826"/>
          </a:xfrm>
          <a:prstGeom prst="bentConnector2">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4717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89F84A-37A9-4F94-BD6E-B08C4B2C1A05}"/>
              </a:ext>
            </a:extLst>
          </p:cNvPr>
          <p:cNvSpPr>
            <a:spLocks noGrp="1"/>
          </p:cNvSpPr>
          <p:nvPr>
            <p:ph type="title"/>
          </p:nvPr>
        </p:nvSpPr>
        <p:spPr/>
        <p:txBody>
          <a:bodyPr/>
          <a:lstStyle/>
          <a:p>
            <a:r>
              <a:rPr lang="zh-CN" altLang="en-US" dirty="0"/>
              <a:t>什么是机器学习</a:t>
            </a:r>
          </a:p>
        </p:txBody>
      </p:sp>
      <p:sp>
        <p:nvSpPr>
          <p:cNvPr id="9" name="内容占位符 8">
            <a:extLst>
              <a:ext uri="{FF2B5EF4-FFF2-40B4-BE49-F238E27FC236}">
                <a16:creationId xmlns:a16="http://schemas.microsoft.com/office/drawing/2014/main" id="{4234DD7F-2430-464F-8CE2-98D359653C7A}"/>
              </a:ext>
            </a:extLst>
          </p:cNvPr>
          <p:cNvSpPr>
            <a:spLocks noGrp="1"/>
          </p:cNvSpPr>
          <p:nvPr>
            <p:ph sz="quarter" idx="13"/>
          </p:nvPr>
        </p:nvSpPr>
        <p:spPr>
          <a:xfrm>
            <a:off x="914087" y="1716946"/>
            <a:ext cx="10363826" cy="3424107"/>
          </a:xfrm>
        </p:spPr>
        <p:txBody>
          <a:bodyPr/>
          <a:lstStyle/>
          <a:p>
            <a:r>
              <a:rPr lang="zh-CN" altLang="en-US" sz="2400" dirty="0"/>
              <a:t>路线选择：几点出发保证不迟到 </a:t>
            </a:r>
            <a:endParaRPr lang="en-US" altLang="zh-CN" sz="2400" dirty="0"/>
          </a:p>
          <a:p>
            <a:pPr lvl="1"/>
            <a:r>
              <a:rPr lang="zh-CN" altLang="en-US" sz="2400" dirty="0"/>
              <a:t>考虑因素：堵车，费用，距离</a:t>
            </a:r>
            <a:r>
              <a:rPr lang="en-US" altLang="zh-CN" sz="2400" dirty="0"/>
              <a:t>……</a:t>
            </a:r>
            <a:endParaRPr lang="zh-CN" altLang="en-US" sz="2400" dirty="0"/>
          </a:p>
          <a:p>
            <a:pPr lvl="1"/>
            <a:endParaRPr lang="en-US" altLang="zh-CN" sz="2400" dirty="0"/>
          </a:p>
          <a:p>
            <a:r>
              <a:rPr lang="zh-CN" altLang="en-US" sz="2400" dirty="0"/>
              <a:t>等人问题： “我可不想等很久！ ” </a:t>
            </a:r>
            <a:endParaRPr lang="en-US" altLang="zh-CN" sz="2400" dirty="0"/>
          </a:p>
          <a:p>
            <a:pPr lvl="1"/>
            <a:r>
              <a:rPr lang="zh-CN" altLang="en-US" sz="2400" dirty="0"/>
              <a:t>考虑因素：是否守时</a:t>
            </a:r>
            <a:endParaRPr lang="en-US" altLang="zh-CN" sz="2400" dirty="0"/>
          </a:p>
          <a:p>
            <a:endParaRPr lang="en-US" altLang="zh-CN" dirty="0"/>
          </a:p>
        </p:txBody>
      </p:sp>
      <p:sp>
        <p:nvSpPr>
          <p:cNvPr id="12" name="矩形 11">
            <a:extLst>
              <a:ext uri="{FF2B5EF4-FFF2-40B4-BE49-F238E27FC236}">
                <a16:creationId xmlns:a16="http://schemas.microsoft.com/office/drawing/2014/main" id="{9E740BAA-03FB-439B-976D-2365577473B4}"/>
              </a:ext>
            </a:extLst>
          </p:cNvPr>
          <p:cNvSpPr/>
          <p:nvPr/>
        </p:nvSpPr>
        <p:spPr>
          <a:xfrm>
            <a:off x="2887429" y="4927601"/>
            <a:ext cx="6417142" cy="923330"/>
          </a:xfrm>
          <a:prstGeom prst="rect">
            <a:avLst/>
          </a:prstGeom>
          <a:noFill/>
        </p:spPr>
        <p:txBody>
          <a:bodyPr wrap="none" lIns="91440" tIns="45720" rIns="91440" bIns="45720">
            <a:spAutoFit/>
          </a:bodyPr>
          <a:lstStyle/>
          <a:p>
            <a:pPr algn="ctr"/>
            <a:r>
              <a:rPr lang="zh-CN" alt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依据历史经验做判断</a:t>
            </a:r>
          </a:p>
        </p:txBody>
      </p:sp>
    </p:spTree>
    <p:extLst>
      <p:ext uri="{BB962C8B-B14F-4D97-AF65-F5344CB8AC3E}">
        <p14:creationId xmlns:p14="http://schemas.microsoft.com/office/powerpoint/2010/main" val="1618220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872AF1-AA02-42D0-AAB4-1EAEAB750FC3}"/>
              </a:ext>
            </a:extLst>
          </p:cNvPr>
          <p:cNvSpPr>
            <a:spLocks noGrp="1"/>
          </p:cNvSpPr>
          <p:nvPr>
            <p:ph type="title"/>
          </p:nvPr>
        </p:nvSpPr>
        <p:spPr/>
        <p:txBody>
          <a:bodyPr/>
          <a:lstStyle/>
          <a:p>
            <a:r>
              <a:rPr lang="zh-CN" altLang="en-US" dirty="0">
                <a:solidFill>
                  <a:schemeClr val="tx1"/>
                </a:solidFill>
              </a:rPr>
              <a:t>归一化举例：</a:t>
            </a:r>
          </a:p>
        </p:txBody>
      </p:sp>
      <p:graphicFrame>
        <p:nvGraphicFramePr>
          <p:cNvPr id="4" name="内容占位符 3">
            <a:extLst>
              <a:ext uri="{FF2B5EF4-FFF2-40B4-BE49-F238E27FC236}">
                <a16:creationId xmlns:a16="http://schemas.microsoft.com/office/drawing/2014/main" id="{473B7A24-9A5F-4066-9DB0-45833956D73D}"/>
              </a:ext>
            </a:extLst>
          </p:cNvPr>
          <p:cNvGraphicFramePr>
            <a:graphicFrameLocks noGrp="1"/>
          </p:cNvGraphicFramePr>
          <p:nvPr>
            <p:ph sz="quarter" idx="13"/>
            <p:extLst>
              <p:ext uri="{D42A27DB-BD31-4B8C-83A1-F6EECF244321}">
                <p14:modId xmlns:p14="http://schemas.microsoft.com/office/powerpoint/2010/main" val="3456083853"/>
              </p:ext>
            </p:extLst>
          </p:nvPr>
        </p:nvGraphicFramePr>
        <p:xfrm>
          <a:off x="408561" y="1584528"/>
          <a:ext cx="3803516" cy="2397760"/>
        </p:xfrm>
        <a:graphic>
          <a:graphicData uri="http://schemas.openxmlformats.org/drawingml/2006/table">
            <a:tbl>
              <a:tblPr firstRow="1" bandRow="1">
                <a:tableStyleId>{5C22544A-7EE6-4342-B048-85BDC9FD1C3A}</a:tableStyleId>
              </a:tblPr>
              <a:tblGrid>
                <a:gridCol w="950879">
                  <a:extLst>
                    <a:ext uri="{9D8B030D-6E8A-4147-A177-3AD203B41FA5}">
                      <a16:colId xmlns:a16="http://schemas.microsoft.com/office/drawing/2014/main" val="3064293362"/>
                    </a:ext>
                  </a:extLst>
                </a:gridCol>
                <a:gridCol w="950879">
                  <a:extLst>
                    <a:ext uri="{9D8B030D-6E8A-4147-A177-3AD203B41FA5}">
                      <a16:colId xmlns:a16="http://schemas.microsoft.com/office/drawing/2014/main" val="1544699420"/>
                    </a:ext>
                  </a:extLst>
                </a:gridCol>
                <a:gridCol w="950879">
                  <a:extLst>
                    <a:ext uri="{9D8B030D-6E8A-4147-A177-3AD203B41FA5}">
                      <a16:colId xmlns:a16="http://schemas.microsoft.com/office/drawing/2014/main" val="3071470198"/>
                    </a:ext>
                  </a:extLst>
                </a:gridCol>
                <a:gridCol w="950879">
                  <a:extLst>
                    <a:ext uri="{9D8B030D-6E8A-4147-A177-3AD203B41FA5}">
                      <a16:colId xmlns:a16="http://schemas.microsoft.com/office/drawing/2014/main" val="1675222028"/>
                    </a:ext>
                  </a:extLst>
                </a:gridCol>
              </a:tblGrid>
              <a:tr h="370840">
                <a:tc>
                  <a:txBody>
                    <a:bodyPr/>
                    <a:lstStyle/>
                    <a:p>
                      <a:endParaRPr lang="zh-CN" altLang="en-US" dirty="0"/>
                    </a:p>
                  </a:txBody>
                  <a:tcPr/>
                </a:tc>
                <a:tc>
                  <a:txBody>
                    <a:bodyPr/>
                    <a:lstStyle/>
                    <a:p>
                      <a:r>
                        <a:rPr lang="zh-CN" altLang="en-US" dirty="0"/>
                        <a:t>平均工作年限</a:t>
                      </a:r>
                    </a:p>
                  </a:txBody>
                  <a:tcPr/>
                </a:tc>
                <a:tc>
                  <a:txBody>
                    <a:bodyPr/>
                    <a:lstStyle/>
                    <a:p>
                      <a:r>
                        <a:rPr lang="zh-CN" altLang="en-US" dirty="0"/>
                        <a:t>增长百分比</a:t>
                      </a:r>
                    </a:p>
                  </a:txBody>
                  <a:tcPr/>
                </a:tc>
                <a:tc>
                  <a:txBody>
                    <a:bodyPr/>
                    <a:lstStyle/>
                    <a:p>
                      <a:r>
                        <a:rPr lang="zh-CN" altLang="en-US" dirty="0"/>
                        <a:t>担保金额分散程度</a:t>
                      </a:r>
                    </a:p>
                  </a:txBody>
                  <a:tcPr/>
                </a:tc>
                <a:extLst>
                  <a:ext uri="{0D108BD9-81ED-4DB2-BD59-A6C34878D82A}">
                    <a16:rowId xmlns:a16="http://schemas.microsoft.com/office/drawing/2014/main" val="3396934656"/>
                  </a:ext>
                </a:extLst>
              </a:tr>
              <a:tr h="370840">
                <a:tc>
                  <a:txBody>
                    <a:bodyPr/>
                    <a:lstStyle/>
                    <a:p>
                      <a:r>
                        <a:rPr lang="en-US" altLang="zh-CN" dirty="0"/>
                        <a:t>……</a:t>
                      </a:r>
                      <a:endParaRPr lang="zh-CN" altLang="en-US" dirty="0"/>
                    </a:p>
                  </a:txBody>
                  <a:tcPr/>
                </a:tc>
                <a:tc>
                  <a:txBody>
                    <a:bodyPr/>
                    <a:lstStyle/>
                    <a:p>
                      <a:r>
                        <a:rPr lang="en-US" altLang="zh-CN" dirty="0"/>
                        <a:t>10</a:t>
                      </a:r>
                      <a:endParaRPr lang="zh-CN" altLang="en-US" dirty="0"/>
                    </a:p>
                  </a:txBody>
                  <a:tcPr/>
                </a:tc>
                <a:tc>
                  <a:txBody>
                    <a:bodyPr/>
                    <a:lstStyle/>
                    <a:p>
                      <a:r>
                        <a:rPr lang="en-US" altLang="zh-CN" dirty="0"/>
                        <a:t>0.12</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626949435"/>
                  </a:ext>
                </a:extLst>
              </a:tr>
              <a:tr h="370840">
                <a:tc>
                  <a:txBody>
                    <a:bodyPr/>
                    <a:lstStyle/>
                    <a:p>
                      <a:r>
                        <a:rPr lang="en-US" altLang="zh-CN" dirty="0"/>
                        <a:t>……</a:t>
                      </a:r>
                      <a:endParaRPr lang="zh-CN" altLang="en-US" dirty="0"/>
                    </a:p>
                  </a:txBody>
                  <a:tcPr/>
                </a:tc>
                <a:tc>
                  <a:txBody>
                    <a:bodyPr/>
                    <a:lstStyle/>
                    <a:p>
                      <a:r>
                        <a:rPr lang="en-US" altLang="zh-CN" dirty="0"/>
                        <a:t>15</a:t>
                      </a:r>
                      <a:endParaRPr lang="zh-CN" altLang="en-US" dirty="0"/>
                    </a:p>
                  </a:txBody>
                  <a:tcPr/>
                </a:tc>
                <a:tc>
                  <a:txBody>
                    <a:bodyPr/>
                    <a:lstStyle/>
                    <a:p>
                      <a:r>
                        <a:rPr lang="en-US" altLang="zh-CN" dirty="0"/>
                        <a:t>0.08</a:t>
                      </a:r>
                      <a:endParaRPr lang="zh-CN" altLang="en-US" dirty="0"/>
                    </a:p>
                  </a:txBody>
                  <a:tcPr/>
                </a:tc>
                <a:tc>
                  <a:txBody>
                    <a:bodyPr/>
                    <a:lstStyle/>
                    <a:p>
                      <a:r>
                        <a:rPr lang="en-US" altLang="zh-CN" dirty="0"/>
                        <a:t>0</a:t>
                      </a:r>
                      <a:endParaRPr lang="zh-CN" altLang="en-US" dirty="0"/>
                    </a:p>
                  </a:txBody>
                  <a:tcPr/>
                </a:tc>
                <a:extLst>
                  <a:ext uri="{0D108BD9-81ED-4DB2-BD59-A6C34878D82A}">
                    <a16:rowId xmlns:a16="http://schemas.microsoft.com/office/drawing/2014/main" val="2493422870"/>
                  </a:ext>
                </a:extLst>
              </a:tr>
              <a:tr h="370840">
                <a:tc>
                  <a:txBody>
                    <a:bodyPr/>
                    <a:lstStyle/>
                    <a:p>
                      <a:r>
                        <a:rPr lang="en-US" altLang="zh-CN" dirty="0"/>
                        <a:t>……</a:t>
                      </a:r>
                      <a:endParaRPr lang="zh-CN" altLang="en-US" dirty="0"/>
                    </a:p>
                  </a:txBody>
                  <a:tcPr/>
                </a:tc>
                <a:tc>
                  <a:txBody>
                    <a:bodyPr/>
                    <a:lstStyle/>
                    <a:p>
                      <a:r>
                        <a:rPr lang="en-US" altLang="zh-CN" dirty="0"/>
                        <a:t>8</a:t>
                      </a:r>
                      <a:endParaRPr lang="zh-CN" altLang="en-US" dirty="0"/>
                    </a:p>
                  </a:txBody>
                  <a:tcPr/>
                </a:tc>
                <a:tc>
                  <a:txBody>
                    <a:bodyPr/>
                    <a:lstStyle/>
                    <a:p>
                      <a:r>
                        <a:rPr lang="en-US" altLang="zh-CN" dirty="0"/>
                        <a:t>-0.05</a:t>
                      </a:r>
                      <a:endParaRPr lang="zh-CN" altLang="en-US" dirty="0"/>
                    </a:p>
                  </a:txBody>
                  <a:tcPr/>
                </a:tc>
                <a:tc>
                  <a:txBody>
                    <a:bodyPr/>
                    <a:lstStyle/>
                    <a:p>
                      <a:r>
                        <a:rPr lang="en-US" altLang="zh-CN" dirty="0"/>
                        <a:t>2</a:t>
                      </a:r>
                      <a:endParaRPr lang="zh-CN" altLang="en-US" dirty="0"/>
                    </a:p>
                  </a:txBody>
                  <a:tcPr/>
                </a:tc>
                <a:extLst>
                  <a:ext uri="{0D108BD9-81ED-4DB2-BD59-A6C34878D82A}">
                    <a16:rowId xmlns:a16="http://schemas.microsoft.com/office/drawing/2014/main" val="2815235827"/>
                  </a:ext>
                </a:extLst>
              </a:tr>
              <a:tr h="370840">
                <a:tc>
                  <a:txBody>
                    <a:bodyPr/>
                    <a:lstStyle/>
                    <a:p>
                      <a:r>
                        <a:rPr lang="en-US" altLang="zh-CN" dirty="0"/>
                        <a:t>……</a:t>
                      </a:r>
                      <a:endParaRPr lang="zh-CN" altLang="en-US" dirty="0"/>
                    </a:p>
                  </a:txBody>
                  <a:tcPr/>
                </a:tc>
                <a:tc>
                  <a:txBody>
                    <a:bodyPr/>
                    <a:lstStyle/>
                    <a:p>
                      <a:r>
                        <a:rPr lang="en-US" altLang="zh-CN" dirty="0"/>
                        <a:t>13</a:t>
                      </a:r>
                      <a:endParaRPr lang="zh-CN" altLang="en-US" dirty="0"/>
                    </a:p>
                  </a:txBody>
                  <a:tcPr/>
                </a:tc>
                <a:tc>
                  <a:txBody>
                    <a:bodyPr/>
                    <a:lstStyle/>
                    <a:p>
                      <a:r>
                        <a:rPr lang="en-US" altLang="zh-CN" dirty="0"/>
                        <a:t>0.20</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683661643"/>
                  </a:ext>
                </a:extLst>
              </a:tr>
            </a:tbl>
          </a:graphicData>
        </a:graphic>
      </p:graphicFrame>
      <p:graphicFrame>
        <p:nvGraphicFramePr>
          <p:cNvPr id="5" name="表格 4">
            <a:extLst>
              <a:ext uri="{FF2B5EF4-FFF2-40B4-BE49-F238E27FC236}">
                <a16:creationId xmlns:a16="http://schemas.microsoft.com/office/drawing/2014/main" id="{8067DA93-0ED0-4E50-9712-DF539164D1D8}"/>
              </a:ext>
            </a:extLst>
          </p:cNvPr>
          <p:cNvGraphicFramePr>
            <a:graphicFrameLocks noGrp="1"/>
          </p:cNvGraphicFramePr>
          <p:nvPr>
            <p:extLst>
              <p:ext uri="{D42A27DB-BD31-4B8C-83A1-F6EECF244321}">
                <p14:modId xmlns:p14="http://schemas.microsoft.com/office/powerpoint/2010/main" val="31203124"/>
              </p:ext>
            </p:extLst>
          </p:nvPr>
        </p:nvGraphicFramePr>
        <p:xfrm>
          <a:off x="408561" y="4425905"/>
          <a:ext cx="3803516" cy="741680"/>
        </p:xfrm>
        <a:graphic>
          <a:graphicData uri="http://schemas.openxmlformats.org/drawingml/2006/table">
            <a:tbl>
              <a:tblPr firstRow="1" bandRow="1">
                <a:tableStyleId>{5C22544A-7EE6-4342-B048-85BDC9FD1C3A}</a:tableStyleId>
              </a:tblPr>
              <a:tblGrid>
                <a:gridCol w="950879">
                  <a:extLst>
                    <a:ext uri="{9D8B030D-6E8A-4147-A177-3AD203B41FA5}">
                      <a16:colId xmlns:a16="http://schemas.microsoft.com/office/drawing/2014/main" val="1497689153"/>
                    </a:ext>
                  </a:extLst>
                </a:gridCol>
                <a:gridCol w="950879">
                  <a:extLst>
                    <a:ext uri="{9D8B030D-6E8A-4147-A177-3AD203B41FA5}">
                      <a16:colId xmlns:a16="http://schemas.microsoft.com/office/drawing/2014/main" val="329289855"/>
                    </a:ext>
                  </a:extLst>
                </a:gridCol>
                <a:gridCol w="950879">
                  <a:extLst>
                    <a:ext uri="{9D8B030D-6E8A-4147-A177-3AD203B41FA5}">
                      <a16:colId xmlns:a16="http://schemas.microsoft.com/office/drawing/2014/main" val="1458258973"/>
                    </a:ext>
                  </a:extLst>
                </a:gridCol>
                <a:gridCol w="950879">
                  <a:extLst>
                    <a:ext uri="{9D8B030D-6E8A-4147-A177-3AD203B41FA5}">
                      <a16:colId xmlns:a16="http://schemas.microsoft.com/office/drawing/2014/main" val="554010598"/>
                    </a:ext>
                  </a:extLst>
                </a:gridCol>
              </a:tblGrid>
              <a:tr h="370840">
                <a:tc>
                  <a:txBody>
                    <a:bodyPr/>
                    <a:lstStyle/>
                    <a:p>
                      <a:r>
                        <a:rPr lang="en-US" altLang="zh-CN" b="0" dirty="0">
                          <a:solidFill>
                            <a:sysClr val="windowText" lastClr="000000"/>
                          </a:solidFill>
                        </a:rPr>
                        <a:t>max</a:t>
                      </a:r>
                      <a:endParaRPr lang="zh-CN" altLang="en-US" b="0" dirty="0">
                        <a:solidFill>
                          <a:sysClr val="windowText" lastClr="000000"/>
                        </a:solidFill>
                      </a:endParaRPr>
                    </a:p>
                  </a:txBody>
                  <a:tcPr>
                    <a:solidFill>
                      <a:srgbClr val="DBE9CD"/>
                    </a:solidFill>
                  </a:tcPr>
                </a:tc>
                <a:tc>
                  <a:txBody>
                    <a:bodyPr/>
                    <a:lstStyle/>
                    <a:p>
                      <a:r>
                        <a:rPr lang="en-US" altLang="zh-CN" b="0" dirty="0">
                          <a:solidFill>
                            <a:sysClr val="windowText" lastClr="000000"/>
                          </a:solidFill>
                        </a:rPr>
                        <a:t>15</a:t>
                      </a:r>
                      <a:endParaRPr lang="zh-CN" altLang="en-US" b="0" dirty="0">
                        <a:solidFill>
                          <a:sysClr val="windowText" lastClr="000000"/>
                        </a:solidFill>
                      </a:endParaRPr>
                    </a:p>
                  </a:txBody>
                  <a:tcPr>
                    <a:solidFill>
                      <a:srgbClr val="DBE9CD"/>
                    </a:solidFill>
                  </a:tcPr>
                </a:tc>
                <a:tc>
                  <a:txBody>
                    <a:bodyPr/>
                    <a:lstStyle/>
                    <a:p>
                      <a:r>
                        <a:rPr lang="en-US" altLang="zh-CN" b="0" dirty="0">
                          <a:solidFill>
                            <a:sysClr val="windowText" lastClr="000000"/>
                          </a:solidFill>
                        </a:rPr>
                        <a:t>0.20</a:t>
                      </a:r>
                      <a:endParaRPr lang="zh-CN" altLang="en-US" b="0" dirty="0">
                        <a:solidFill>
                          <a:sysClr val="windowText" lastClr="000000"/>
                        </a:solidFill>
                      </a:endParaRPr>
                    </a:p>
                  </a:txBody>
                  <a:tcPr>
                    <a:solidFill>
                      <a:srgbClr val="DBE9CD"/>
                    </a:solidFill>
                  </a:tcPr>
                </a:tc>
                <a:tc>
                  <a:txBody>
                    <a:bodyPr/>
                    <a:lstStyle/>
                    <a:p>
                      <a:r>
                        <a:rPr lang="en-US" altLang="zh-CN" b="0" dirty="0">
                          <a:solidFill>
                            <a:sysClr val="windowText" lastClr="000000"/>
                          </a:solidFill>
                        </a:rPr>
                        <a:t>2</a:t>
                      </a:r>
                      <a:endParaRPr lang="zh-CN" altLang="en-US" b="0" dirty="0">
                        <a:solidFill>
                          <a:sysClr val="windowText" lastClr="000000"/>
                        </a:solidFill>
                      </a:endParaRPr>
                    </a:p>
                  </a:txBody>
                  <a:tcPr>
                    <a:solidFill>
                      <a:srgbClr val="DBE9CD"/>
                    </a:solidFill>
                  </a:tcPr>
                </a:tc>
                <a:extLst>
                  <a:ext uri="{0D108BD9-81ED-4DB2-BD59-A6C34878D82A}">
                    <a16:rowId xmlns:a16="http://schemas.microsoft.com/office/drawing/2014/main" val="934174279"/>
                  </a:ext>
                </a:extLst>
              </a:tr>
              <a:tr h="370840">
                <a:tc>
                  <a:txBody>
                    <a:bodyPr/>
                    <a:lstStyle/>
                    <a:p>
                      <a:r>
                        <a:rPr lang="en-US" altLang="zh-CN" dirty="0"/>
                        <a:t>min</a:t>
                      </a:r>
                      <a:endParaRPr lang="zh-CN" altLang="en-US" dirty="0"/>
                    </a:p>
                  </a:txBody>
                  <a:tcPr>
                    <a:solidFill>
                      <a:srgbClr val="EEF4E8"/>
                    </a:solidFill>
                  </a:tcPr>
                </a:tc>
                <a:tc>
                  <a:txBody>
                    <a:bodyPr/>
                    <a:lstStyle/>
                    <a:p>
                      <a:r>
                        <a:rPr lang="en-US" altLang="zh-CN" dirty="0"/>
                        <a:t>8</a:t>
                      </a:r>
                      <a:endParaRPr lang="zh-CN" altLang="en-US" dirty="0"/>
                    </a:p>
                  </a:txBody>
                  <a:tcPr>
                    <a:solidFill>
                      <a:srgbClr val="EEF4E8"/>
                    </a:solidFill>
                  </a:tcPr>
                </a:tc>
                <a:tc>
                  <a:txBody>
                    <a:bodyPr/>
                    <a:lstStyle/>
                    <a:p>
                      <a:r>
                        <a:rPr lang="en-US" altLang="zh-CN" dirty="0"/>
                        <a:t>-0.05</a:t>
                      </a:r>
                      <a:endParaRPr lang="zh-CN" altLang="en-US" dirty="0"/>
                    </a:p>
                  </a:txBody>
                  <a:tcPr>
                    <a:solidFill>
                      <a:srgbClr val="EEF4E8"/>
                    </a:solidFill>
                  </a:tcPr>
                </a:tc>
                <a:tc>
                  <a:txBody>
                    <a:bodyPr/>
                    <a:lstStyle/>
                    <a:p>
                      <a:r>
                        <a:rPr lang="en-US" altLang="zh-CN" dirty="0"/>
                        <a:t>0</a:t>
                      </a:r>
                      <a:endParaRPr lang="zh-CN" altLang="en-US" dirty="0"/>
                    </a:p>
                  </a:txBody>
                  <a:tcPr>
                    <a:solidFill>
                      <a:srgbClr val="EEF4E8"/>
                    </a:solidFill>
                  </a:tcPr>
                </a:tc>
                <a:extLst>
                  <a:ext uri="{0D108BD9-81ED-4DB2-BD59-A6C34878D82A}">
                    <a16:rowId xmlns:a16="http://schemas.microsoft.com/office/drawing/2014/main" val="1205991170"/>
                  </a:ext>
                </a:extLst>
              </a:tr>
            </a:tbl>
          </a:graphicData>
        </a:graphic>
      </p:graphicFrame>
      <p:pic>
        <p:nvPicPr>
          <p:cNvPr id="6" name="图片 5">
            <a:extLst>
              <a:ext uri="{FF2B5EF4-FFF2-40B4-BE49-F238E27FC236}">
                <a16:creationId xmlns:a16="http://schemas.microsoft.com/office/drawing/2014/main" id="{21899871-A58F-4B59-A021-99CF8323D6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81726" y="1930400"/>
            <a:ext cx="2976665" cy="836418"/>
          </a:xfrm>
          <a:prstGeom prst="rect">
            <a:avLst/>
          </a:prstGeom>
        </p:spPr>
      </p:pic>
      <p:cxnSp>
        <p:nvCxnSpPr>
          <p:cNvPr id="7" name="直接箭头连接符 6">
            <a:extLst>
              <a:ext uri="{FF2B5EF4-FFF2-40B4-BE49-F238E27FC236}">
                <a16:creationId xmlns:a16="http://schemas.microsoft.com/office/drawing/2014/main" id="{5160E4B3-C132-4AE0-A28E-A1CC8A1681B7}"/>
              </a:ext>
            </a:extLst>
          </p:cNvPr>
          <p:cNvCxnSpPr>
            <a:cxnSpLocks/>
          </p:cNvCxnSpPr>
          <p:nvPr/>
        </p:nvCxnSpPr>
        <p:spPr>
          <a:xfrm>
            <a:off x="4503906" y="2966937"/>
            <a:ext cx="3054485"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0" name="内容占位符 3">
            <a:extLst>
              <a:ext uri="{FF2B5EF4-FFF2-40B4-BE49-F238E27FC236}">
                <a16:creationId xmlns:a16="http://schemas.microsoft.com/office/drawing/2014/main" id="{E952C556-D131-407D-89E0-595230A636A5}"/>
              </a:ext>
            </a:extLst>
          </p:cNvPr>
          <p:cNvGraphicFramePr>
            <a:graphicFrameLocks/>
          </p:cNvGraphicFramePr>
          <p:nvPr>
            <p:extLst>
              <p:ext uri="{D42A27DB-BD31-4B8C-83A1-F6EECF244321}">
                <p14:modId xmlns:p14="http://schemas.microsoft.com/office/powerpoint/2010/main" val="3051016657"/>
              </p:ext>
            </p:extLst>
          </p:nvPr>
        </p:nvGraphicFramePr>
        <p:xfrm>
          <a:off x="7979923" y="1584528"/>
          <a:ext cx="3803516" cy="2397760"/>
        </p:xfrm>
        <a:graphic>
          <a:graphicData uri="http://schemas.openxmlformats.org/drawingml/2006/table">
            <a:tbl>
              <a:tblPr firstRow="1" bandRow="1">
                <a:tableStyleId>{5C22544A-7EE6-4342-B048-85BDC9FD1C3A}</a:tableStyleId>
              </a:tblPr>
              <a:tblGrid>
                <a:gridCol w="950879">
                  <a:extLst>
                    <a:ext uri="{9D8B030D-6E8A-4147-A177-3AD203B41FA5}">
                      <a16:colId xmlns:a16="http://schemas.microsoft.com/office/drawing/2014/main" val="3064293362"/>
                    </a:ext>
                  </a:extLst>
                </a:gridCol>
                <a:gridCol w="950879">
                  <a:extLst>
                    <a:ext uri="{9D8B030D-6E8A-4147-A177-3AD203B41FA5}">
                      <a16:colId xmlns:a16="http://schemas.microsoft.com/office/drawing/2014/main" val="1544699420"/>
                    </a:ext>
                  </a:extLst>
                </a:gridCol>
                <a:gridCol w="950879">
                  <a:extLst>
                    <a:ext uri="{9D8B030D-6E8A-4147-A177-3AD203B41FA5}">
                      <a16:colId xmlns:a16="http://schemas.microsoft.com/office/drawing/2014/main" val="3071470198"/>
                    </a:ext>
                  </a:extLst>
                </a:gridCol>
                <a:gridCol w="950879">
                  <a:extLst>
                    <a:ext uri="{9D8B030D-6E8A-4147-A177-3AD203B41FA5}">
                      <a16:colId xmlns:a16="http://schemas.microsoft.com/office/drawing/2014/main" val="1675222028"/>
                    </a:ext>
                  </a:extLst>
                </a:gridCol>
              </a:tblGrid>
              <a:tr h="370840">
                <a:tc>
                  <a:txBody>
                    <a:bodyPr/>
                    <a:lstStyle/>
                    <a:p>
                      <a:endParaRPr lang="zh-CN" altLang="en-US" dirty="0"/>
                    </a:p>
                  </a:txBody>
                  <a:tcPr/>
                </a:tc>
                <a:tc>
                  <a:txBody>
                    <a:bodyPr/>
                    <a:lstStyle/>
                    <a:p>
                      <a:r>
                        <a:rPr lang="zh-CN" altLang="en-US" dirty="0"/>
                        <a:t>平均工作年限</a:t>
                      </a:r>
                    </a:p>
                  </a:txBody>
                  <a:tcPr/>
                </a:tc>
                <a:tc>
                  <a:txBody>
                    <a:bodyPr/>
                    <a:lstStyle/>
                    <a:p>
                      <a:r>
                        <a:rPr lang="zh-CN" altLang="en-US" dirty="0"/>
                        <a:t>增长百分比</a:t>
                      </a:r>
                    </a:p>
                  </a:txBody>
                  <a:tcPr/>
                </a:tc>
                <a:tc>
                  <a:txBody>
                    <a:bodyPr/>
                    <a:lstStyle/>
                    <a:p>
                      <a:r>
                        <a:rPr lang="zh-CN" altLang="en-US" dirty="0"/>
                        <a:t>担保金额分散程度</a:t>
                      </a:r>
                    </a:p>
                  </a:txBody>
                  <a:tcPr/>
                </a:tc>
                <a:extLst>
                  <a:ext uri="{0D108BD9-81ED-4DB2-BD59-A6C34878D82A}">
                    <a16:rowId xmlns:a16="http://schemas.microsoft.com/office/drawing/2014/main" val="3396934656"/>
                  </a:ext>
                </a:extLst>
              </a:tr>
              <a:tr h="370840">
                <a:tc>
                  <a:txBody>
                    <a:bodyPr/>
                    <a:lstStyle/>
                    <a:p>
                      <a:r>
                        <a:rPr lang="en-US" altLang="zh-CN" dirty="0"/>
                        <a:t>……</a:t>
                      </a:r>
                      <a:endParaRPr lang="zh-CN" altLang="en-US" dirty="0"/>
                    </a:p>
                  </a:txBody>
                  <a:tcPr/>
                </a:tc>
                <a:tc>
                  <a:txBody>
                    <a:bodyPr/>
                    <a:lstStyle/>
                    <a:p>
                      <a:r>
                        <a:rPr lang="en-US" altLang="zh-CN" dirty="0"/>
                        <a:t>0.29</a:t>
                      </a:r>
                      <a:endParaRPr lang="zh-CN" altLang="en-US" dirty="0"/>
                    </a:p>
                  </a:txBody>
                  <a:tcPr/>
                </a:tc>
                <a:tc>
                  <a:txBody>
                    <a:bodyPr/>
                    <a:lstStyle/>
                    <a:p>
                      <a:r>
                        <a:rPr lang="en-US" altLang="zh-CN" dirty="0"/>
                        <a:t>0.68</a:t>
                      </a:r>
                      <a:endParaRPr lang="zh-CN" altLang="en-US" dirty="0"/>
                    </a:p>
                  </a:txBody>
                  <a:tcPr/>
                </a:tc>
                <a:tc>
                  <a:txBody>
                    <a:bodyPr/>
                    <a:lstStyle/>
                    <a:p>
                      <a:r>
                        <a:rPr lang="en-US" altLang="zh-CN" dirty="0"/>
                        <a:t>0.5</a:t>
                      </a:r>
                      <a:endParaRPr lang="zh-CN" altLang="en-US" dirty="0"/>
                    </a:p>
                  </a:txBody>
                  <a:tcPr/>
                </a:tc>
                <a:extLst>
                  <a:ext uri="{0D108BD9-81ED-4DB2-BD59-A6C34878D82A}">
                    <a16:rowId xmlns:a16="http://schemas.microsoft.com/office/drawing/2014/main" val="626949435"/>
                  </a:ext>
                </a:extLst>
              </a:tr>
              <a:tr h="370840">
                <a:tc>
                  <a:txBody>
                    <a:bodyPr/>
                    <a:lstStyle/>
                    <a:p>
                      <a:r>
                        <a:rPr lang="en-US" altLang="zh-CN" dirty="0"/>
                        <a:t>……</a:t>
                      </a:r>
                      <a:endParaRPr lang="zh-CN" altLang="en-US" dirty="0"/>
                    </a:p>
                  </a:txBody>
                  <a:tcPr/>
                </a:tc>
                <a:tc>
                  <a:txBody>
                    <a:bodyPr/>
                    <a:lstStyle/>
                    <a:p>
                      <a:r>
                        <a:rPr lang="en-US" altLang="zh-CN" dirty="0"/>
                        <a:t>1</a:t>
                      </a:r>
                      <a:endParaRPr lang="zh-CN" altLang="en-US" dirty="0"/>
                    </a:p>
                  </a:txBody>
                  <a:tcPr/>
                </a:tc>
                <a:tc>
                  <a:txBody>
                    <a:bodyPr/>
                    <a:lstStyle/>
                    <a:p>
                      <a:r>
                        <a:rPr lang="en-US" altLang="zh-CN" dirty="0"/>
                        <a:t>0.52</a:t>
                      </a:r>
                      <a:endParaRPr lang="zh-CN" altLang="en-US" dirty="0"/>
                    </a:p>
                  </a:txBody>
                  <a:tcPr/>
                </a:tc>
                <a:tc>
                  <a:txBody>
                    <a:bodyPr/>
                    <a:lstStyle/>
                    <a:p>
                      <a:r>
                        <a:rPr lang="en-US" altLang="zh-CN" dirty="0"/>
                        <a:t>0</a:t>
                      </a:r>
                      <a:endParaRPr lang="zh-CN" altLang="en-US" dirty="0"/>
                    </a:p>
                  </a:txBody>
                  <a:tcPr/>
                </a:tc>
                <a:extLst>
                  <a:ext uri="{0D108BD9-81ED-4DB2-BD59-A6C34878D82A}">
                    <a16:rowId xmlns:a16="http://schemas.microsoft.com/office/drawing/2014/main" val="2493422870"/>
                  </a:ext>
                </a:extLst>
              </a:tr>
              <a:tr h="370840">
                <a:tc>
                  <a:txBody>
                    <a:bodyPr/>
                    <a:lstStyle/>
                    <a:p>
                      <a:r>
                        <a:rPr lang="en-US" altLang="zh-CN" dirty="0"/>
                        <a:t>……</a:t>
                      </a:r>
                      <a:endParaRPr lang="zh-CN" altLang="en-US" dirty="0"/>
                    </a:p>
                  </a:txBody>
                  <a:tcPr/>
                </a:tc>
                <a:tc>
                  <a:txBody>
                    <a:bodyPr/>
                    <a:lstStyle/>
                    <a:p>
                      <a:r>
                        <a:rPr lang="en-US" altLang="zh-CN" dirty="0"/>
                        <a:t>0</a:t>
                      </a:r>
                      <a:endParaRPr lang="zh-CN" altLang="en-US" dirty="0"/>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2815235827"/>
                  </a:ext>
                </a:extLst>
              </a:tr>
              <a:tr h="370840">
                <a:tc>
                  <a:txBody>
                    <a:bodyPr/>
                    <a:lstStyle/>
                    <a:p>
                      <a:r>
                        <a:rPr lang="en-US" altLang="zh-CN" dirty="0"/>
                        <a:t>……</a:t>
                      </a:r>
                      <a:endParaRPr lang="zh-CN" altLang="en-US" dirty="0"/>
                    </a:p>
                  </a:txBody>
                  <a:tcPr/>
                </a:tc>
                <a:tc>
                  <a:txBody>
                    <a:bodyPr/>
                    <a:lstStyle/>
                    <a:p>
                      <a:r>
                        <a:rPr lang="en-US" altLang="zh-CN" dirty="0"/>
                        <a:t>0.71</a:t>
                      </a:r>
                      <a:endParaRPr lang="zh-CN" altLang="en-US" dirty="0"/>
                    </a:p>
                  </a:txBody>
                  <a:tcPr/>
                </a:tc>
                <a:tc>
                  <a:txBody>
                    <a:bodyPr/>
                    <a:lstStyle/>
                    <a:p>
                      <a:r>
                        <a:rPr lang="en-US" altLang="zh-CN" dirty="0"/>
                        <a:t>1</a:t>
                      </a:r>
                      <a:endParaRPr lang="zh-CN" altLang="en-US" dirty="0"/>
                    </a:p>
                  </a:txBody>
                  <a:tcPr/>
                </a:tc>
                <a:tc>
                  <a:txBody>
                    <a:bodyPr/>
                    <a:lstStyle/>
                    <a:p>
                      <a:r>
                        <a:rPr lang="en-US" altLang="zh-CN" dirty="0"/>
                        <a:t>0.5</a:t>
                      </a:r>
                      <a:endParaRPr lang="zh-CN" altLang="en-US" dirty="0"/>
                    </a:p>
                  </a:txBody>
                  <a:tcPr/>
                </a:tc>
                <a:extLst>
                  <a:ext uri="{0D108BD9-81ED-4DB2-BD59-A6C34878D82A}">
                    <a16:rowId xmlns:a16="http://schemas.microsoft.com/office/drawing/2014/main" val="683661643"/>
                  </a:ext>
                </a:extLst>
              </a:tr>
            </a:tbl>
          </a:graphicData>
        </a:graphic>
      </p:graphicFrame>
    </p:spTree>
    <p:extLst>
      <p:ext uri="{BB962C8B-B14F-4D97-AF65-F5344CB8AC3E}">
        <p14:creationId xmlns:p14="http://schemas.microsoft.com/office/powerpoint/2010/main" val="1248033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1000"/>
                                        <p:tgtEl>
                                          <p:spTgt spid="6"/>
                                        </p:tgtEl>
                                      </p:cBhvr>
                                    </p:animEffect>
                                    <p:anim calcmode="lin" valueType="num">
                                      <p:cBhvr>
                                        <p:cTn id="14" dur="1000" fill="hold"/>
                                        <p:tgtEl>
                                          <p:spTgt spid="6"/>
                                        </p:tgtEl>
                                        <p:attrNameLst>
                                          <p:attrName>ppt_x</p:attrName>
                                        </p:attrNameLst>
                                      </p:cBhvr>
                                      <p:tavLst>
                                        <p:tav tm="0">
                                          <p:val>
                                            <p:strVal val="#ppt_x"/>
                                          </p:val>
                                        </p:tav>
                                        <p:tav tm="100000">
                                          <p:val>
                                            <p:strVal val="#ppt_x"/>
                                          </p:val>
                                        </p:tav>
                                      </p:tavLst>
                                    </p:anim>
                                    <p:anim calcmode="lin" valueType="num">
                                      <p:cBhvr>
                                        <p:cTn id="15" dur="1000" fill="hold"/>
                                        <p:tgtEl>
                                          <p:spTgt spid="6"/>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1000"/>
                                        <p:tgtEl>
                                          <p:spTgt spid="7"/>
                                        </p:tgtEl>
                                      </p:cBhvr>
                                    </p:animEffect>
                                    <p:anim calcmode="lin" valueType="num">
                                      <p:cBhvr>
                                        <p:cTn id="19" dur="1000" fill="hold"/>
                                        <p:tgtEl>
                                          <p:spTgt spid="7"/>
                                        </p:tgtEl>
                                        <p:attrNameLst>
                                          <p:attrName>ppt_x</p:attrName>
                                        </p:attrNameLst>
                                      </p:cBhvr>
                                      <p:tavLst>
                                        <p:tav tm="0">
                                          <p:val>
                                            <p:strVal val="#ppt_x"/>
                                          </p:val>
                                        </p:tav>
                                        <p:tav tm="100000">
                                          <p:val>
                                            <p:strVal val="#ppt_x"/>
                                          </p:val>
                                        </p:tav>
                                      </p:tavLst>
                                    </p:anim>
                                    <p:anim calcmode="lin" valueType="num">
                                      <p:cBhvr>
                                        <p:cTn id="20"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barn(inVertical)">
                                      <p:cBhvr>
                                        <p:cTn id="2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7A316F-A5BE-4D6C-9A8A-DE54F3B64AC9}"/>
              </a:ext>
            </a:extLst>
          </p:cNvPr>
          <p:cNvSpPr>
            <a:spLocks noGrp="1"/>
          </p:cNvSpPr>
          <p:nvPr>
            <p:ph type="title"/>
          </p:nvPr>
        </p:nvSpPr>
        <p:spPr>
          <a:xfrm>
            <a:off x="677334" y="609600"/>
            <a:ext cx="8596668" cy="1320800"/>
          </a:xfrm>
        </p:spPr>
        <p:txBody>
          <a:bodyPr/>
          <a:lstStyle/>
          <a:p>
            <a:r>
              <a:rPr lang="zh-CN" altLang="en-US" dirty="0"/>
              <a:t>机器学习框架</a:t>
            </a:r>
          </a:p>
        </p:txBody>
      </p:sp>
      <p:sp>
        <p:nvSpPr>
          <p:cNvPr id="4" name="标题 1">
            <a:extLst>
              <a:ext uri="{FF2B5EF4-FFF2-40B4-BE49-F238E27FC236}">
                <a16:creationId xmlns:a16="http://schemas.microsoft.com/office/drawing/2014/main" id="{FA130469-32CC-4B2E-BCF6-41EAA167ADEC}"/>
              </a:ext>
            </a:extLst>
          </p:cNvPr>
          <p:cNvSpPr txBox="1">
            <a:spLocks/>
          </p:cNvSpPr>
          <p:nvPr/>
        </p:nvSpPr>
        <p:spPr>
          <a:xfrm>
            <a:off x="677334" y="1443491"/>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altLang="zh-CN" sz="3600" b="0" i="0" u="none" strike="noStrike" kern="1200" cap="none" spc="0" normalizeH="0" baseline="0" noProof="0" dirty="0" err="1">
                <a:ln>
                  <a:noFill/>
                </a:ln>
                <a:solidFill>
                  <a:prstClr val="black"/>
                </a:solidFill>
                <a:effectLst/>
                <a:uLnTx/>
                <a:uFillTx/>
                <a:latin typeface="Trebuchet MS" panose="020B0603020202020204"/>
                <a:ea typeface="方正姚体" panose="02010601030101010101" pitchFamily="2" charset="-122"/>
                <a:cs typeface="+mj-cs"/>
              </a:rPr>
              <a:t>Tensorflow</a:t>
            </a:r>
            <a:endParaRPr kumimoji="0" lang="zh-CN" altLang="en-US" sz="3600" b="0" i="0" u="none" strike="noStrike" kern="1200" cap="none" spc="0" normalizeH="0" baseline="0" noProof="0" dirty="0">
              <a:ln>
                <a:noFill/>
              </a:ln>
              <a:solidFill>
                <a:prstClr val="black"/>
              </a:solidFill>
              <a:effectLst/>
              <a:uLnTx/>
              <a:uFillTx/>
              <a:latin typeface="Trebuchet MS" panose="020B0603020202020204"/>
              <a:ea typeface="方正姚体" panose="02010601030101010101" pitchFamily="2" charset="-122"/>
              <a:cs typeface="+mj-cs"/>
            </a:endParaRPr>
          </a:p>
        </p:txBody>
      </p:sp>
      <p:sp>
        <p:nvSpPr>
          <p:cNvPr id="6" name="内容占位符 5">
            <a:extLst>
              <a:ext uri="{FF2B5EF4-FFF2-40B4-BE49-F238E27FC236}">
                <a16:creationId xmlns:a16="http://schemas.microsoft.com/office/drawing/2014/main" id="{C15028C0-372A-4B43-B03C-3315369D7D91}"/>
              </a:ext>
            </a:extLst>
          </p:cNvPr>
          <p:cNvSpPr>
            <a:spLocks noGrp="1"/>
          </p:cNvSpPr>
          <p:nvPr>
            <p:ph sz="quarter" idx="13"/>
          </p:nvPr>
        </p:nvSpPr>
        <p:spPr/>
        <p:txBody>
          <a:bodyPr>
            <a:normAutofit/>
          </a:bodyPr>
          <a:lstStyle/>
          <a:p>
            <a:r>
              <a:rPr lang="zh-CN" altLang="en-US" sz="2400" dirty="0"/>
              <a:t>适合大规模部署，特别是需要跨平台和嵌入式部署</a:t>
            </a:r>
            <a:endParaRPr lang="en-US" altLang="zh-CN" sz="2400" dirty="0"/>
          </a:p>
          <a:p>
            <a:endParaRPr lang="en-US" altLang="zh-CN" sz="2400" dirty="0"/>
          </a:p>
          <a:p>
            <a:r>
              <a:rPr lang="zh-CN" altLang="en-US" sz="2400" dirty="0"/>
              <a:t>支持</a:t>
            </a:r>
            <a:r>
              <a:rPr lang="en-US" altLang="zh-CN" sz="2400" dirty="0"/>
              <a:t>C</a:t>
            </a:r>
            <a:r>
              <a:rPr lang="zh-CN" altLang="en-US" sz="2400" dirty="0"/>
              <a:t>、</a:t>
            </a:r>
            <a:r>
              <a:rPr lang="en-US" altLang="zh-CN" sz="2400" dirty="0"/>
              <a:t>Python</a:t>
            </a:r>
            <a:r>
              <a:rPr lang="zh-CN" altLang="en-US" sz="2400" dirty="0"/>
              <a:t>、</a:t>
            </a:r>
            <a:r>
              <a:rPr lang="en-US" altLang="zh-CN" sz="2400" dirty="0"/>
              <a:t>Java</a:t>
            </a:r>
            <a:r>
              <a:rPr lang="zh-CN" altLang="en-US" sz="2400" dirty="0"/>
              <a:t>、</a:t>
            </a:r>
            <a:r>
              <a:rPr lang="en-US" altLang="zh-CN" sz="2400" dirty="0"/>
              <a:t>JavaScript</a:t>
            </a:r>
            <a:r>
              <a:rPr lang="zh-CN" altLang="en-US" sz="2400" dirty="0"/>
              <a:t>、</a:t>
            </a:r>
            <a:r>
              <a:rPr lang="en-US" altLang="zh-CN" sz="2400" dirty="0"/>
              <a:t>C++</a:t>
            </a:r>
            <a:r>
              <a:rPr lang="zh-CN" altLang="en-US" sz="2400" dirty="0"/>
              <a:t>、</a:t>
            </a:r>
            <a:r>
              <a:rPr lang="en-US" altLang="zh-CN" sz="2400" dirty="0"/>
              <a:t>go</a:t>
            </a:r>
            <a:r>
              <a:rPr lang="zh-CN" altLang="en-US" sz="2400" dirty="0"/>
              <a:t>等多种语言</a:t>
            </a:r>
          </a:p>
        </p:txBody>
      </p:sp>
      <p:pic>
        <p:nvPicPr>
          <p:cNvPr id="5" name="图片 4">
            <a:extLst>
              <a:ext uri="{FF2B5EF4-FFF2-40B4-BE49-F238E27FC236}">
                <a16:creationId xmlns:a16="http://schemas.microsoft.com/office/drawing/2014/main" id="{290A345C-EEDB-4943-8CA1-A7531CF974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2670" y="4050241"/>
            <a:ext cx="3805996" cy="2435627"/>
          </a:xfrm>
          <a:prstGeom prst="rect">
            <a:avLst/>
          </a:prstGeom>
        </p:spPr>
      </p:pic>
    </p:spTree>
    <p:extLst>
      <p:ext uri="{BB962C8B-B14F-4D97-AF65-F5344CB8AC3E}">
        <p14:creationId xmlns:p14="http://schemas.microsoft.com/office/powerpoint/2010/main" val="14025784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FA3ED0-44FC-44FA-B3B0-9B53ED4F680B}"/>
              </a:ext>
            </a:extLst>
          </p:cNvPr>
          <p:cNvSpPr>
            <a:spLocks noGrp="1"/>
          </p:cNvSpPr>
          <p:nvPr>
            <p:ph type="title"/>
          </p:nvPr>
        </p:nvSpPr>
        <p:spPr/>
        <p:txBody>
          <a:bodyPr/>
          <a:lstStyle/>
          <a:p>
            <a:r>
              <a:rPr lang="zh-CN" altLang="en-US" dirty="0"/>
              <a:t>具体机器学习模型</a:t>
            </a:r>
          </a:p>
        </p:txBody>
      </p:sp>
      <p:sp>
        <p:nvSpPr>
          <p:cNvPr id="3" name="内容占位符 2">
            <a:extLst>
              <a:ext uri="{FF2B5EF4-FFF2-40B4-BE49-F238E27FC236}">
                <a16:creationId xmlns:a16="http://schemas.microsoft.com/office/drawing/2014/main" id="{6456C8D9-568A-436E-B5E6-B3E912FB4E62}"/>
              </a:ext>
            </a:extLst>
          </p:cNvPr>
          <p:cNvSpPr>
            <a:spLocks noGrp="1"/>
          </p:cNvSpPr>
          <p:nvPr>
            <p:ph sz="quarter" idx="13"/>
          </p:nvPr>
        </p:nvSpPr>
        <p:spPr>
          <a:xfrm>
            <a:off x="677334" y="1602889"/>
            <a:ext cx="10363826" cy="4819426"/>
          </a:xfrm>
        </p:spPr>
        <p:txBody>
          <a:bodyPr>
            <a:normAutofit/>
          </a:bodyPr>
          <a:lstStyle/>
          <a:p>
            <a:r>
              <a:rPr lang="zh-CN" altLang="en-US" sz="2400" dirty="0"/>
              <a:t>支持向量机</a:t>
            </a:r>
            <a:endParaRPr lang="en-US" altLang="zh-CN" sz="2400" dirty="0"/>
          </a:p>
          <a:p>
            <a:endParaRPr lang="en-US" altLang="zh-CN" sz="2400" dirty="0"/>
          </a:p>
          <a:p>
            <a:r>
              <a:rPr lang="zh-CN" altLang="en-US" sz="2400" dirty="0"/>
              <a:t>神经网络</a:t>
            </a:r>
            <a:endParaRPr lang="en-US" altLang="zh-CN" sz="2400" dirty="0"/>
          </a:p>
          <a:p>
            <a:endParaRPr lang="en-US" altLang="zh-CN" sz="2400" dirty="0"/>
          </a:p>
          <a:p>
            <a:r>
              <a:rPr lang="zh-CN" altLang="en-US" sz="2400" dirty="0"/>
              <a:t>深度学习</a:t>
            </a:r>
            <a:endParaRPr lang="en-US" altLang="zh-CN" sz="2400" dirty="0"/>
          </a:p>
          <a:p>
            <a:endParaRPr lang="en-US" altLang="zh-CN" sz="2400" dirty="0"/>
          </a:p>
          <a:p>
            <a:r>
              <a:rPr lang="zh-CN" altLang="en-US" sz="2400" dirty="0"/>
              <a:t>强化学习</a:t>
            </a:r>
            <a:endParaRPr lang="en-US" altLang="zh-CN" sz="2400" dirty="0"/>
          </a:p>
          <a:p>
            <a:endParaRPr lang="en-US" altLang="zh-CN" sz="2400" dirty="0"/>
          </a:p>
          <a:p>
            <a:r>
              <a:rPr lang="en-US" altLang="zh-CN" sz="2400" dirty="0"/>
              <a:t>……</a:t>
            </a:r>
            <a:endParaRPr lang="zh-CN" altLang="en-US" sz="2400" dirty="0"/>
          </a:p>
        </p:txBody>
      </p:sp>
    </p:spTree>
    <p:extLst>
      <p:ext uri="{BB962C8B-B14F-4D97-AF65-F5344CB8AC3E}">
        <p14:creationId xmlns:p14="http://schemas.microsoft.com/office/powerpoint/2010/main" val="2538843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4D3135-91A2-403A-AC6E-9430895E5C99}"/>
              </a:ext>
            </a:extLst>
          </p:cNvPr>
          <p:cNvSpPr>
            <a:spLocks noGrp="1"/>
          </p:cNvSpPr>
          <p:nvPr>
            <p:ph type="title"/>
          </p:nvPr>
        </p:nvSpPr>
        <p:spPr>
          <a:xfrm>
            <a:off x="667907" y="370822"/>
            <a:ext cx="8596668" cy="1320800"/>
          </a:xfrm>
        </p:spPr>
        <p:txBody>
          <a:bodyPr/>
          <a:lstStyle/>
          <a:p>
            <a:r>
              <a:rPr lang="zh-CN" altLang="en-US" dirty="0">
                <a:solidFill>
                  <a:srgbClr val="92D050"/>
                </a:solidFill>
              </a:rPr>
              <a:t>支持向量机</a:t>
            </a:r>
          </a:p>
        </p:txBody>
      </p:sp>
      <p:pic>
        <p:nvPicPr>
          <p:cNvPr id="5" name="内容占位符 4">
            <a:extLst>
              <a:ext uri="{FF2B5EF4-FFF2-40B4-BE49-F238E27FC236}">
                <a16:creationId xmlns:a16="http://schemas.microsoft.com/office/drawing/2014/main" id="{A1AA7498-8471-4E3B-B751-E0D2979390B7}"/>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603247" y="3440326"/>
            <a:ext cx="4574362" cy="3424237"/>
          </a:xfrm>
        </p:spPr>
      </p:pic>
      <p:pic>
        <p:nvPicPr>
          <p:cNvPr id="4" name="图片 3">
            <a:extLst>
              <a:ext uri="{FF2B5EF4-FFF2-40B4-BE49-F238E27FC236}">
                <a16:creationId xmlns:a16="http://schemas.microsoft.com/office/drawing/2014/main" id="{0FB99B5B-2DD0-4AEC-8806-DAFC1084F2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54427" y="3377718"/>
            <a:ext cx="5302645" cy="3276824"/>
          </a:xfrm>
          <a:prstGeom prst="rect">
            <a:avLst/>
          </a:prstGeom>
        </p:spPr>
      </p:pic>
      <p:sp>
        <p:nvSpPr>
          <p:cNvPr id="8" name="内容占位符 2">
            <a:extLst>
              <a:ext uri="{FF2B5EF4-FFF2-40B4-BE49-F238E27FC236}">
                <a16:creationId xmlns:a16="http://schemas.microsoft.com/office/drawing/2014/main" id="{213C4B64-5F80-46A1-A065-28DE3D9E2EF9}"/>
              </a:ext>
            </a:extLst>
          </p:cNvPr>
          <p:cNvSpPr txBox="1">
            <a:spLocks/>
          </p:cNvSpPr>
          <p:nvPr/>
        </p:nvSpPr>
        <p:spPr>
          <a:xfrm>
            <a:off x="667907" y="1049580"/>
            <a:ext cx="9324505" cy="342410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2400" dirty="0"/>
              <a:t>基本想法：找到一个“最佳”的划分超平面、将不同类别的样本分开。</a:t>
            </a:r>
            <a:endParaRPr lang="en-US" altLang="zh-CN" sz="2400" dirty="0"/>
          </a:p>
          <a:p>
            <a:endParaRPr lang="en-US" altLang="zh-CN" sz="2400" dirty="0"/>
          </a:p>
          <a:p>
            <a:r>
              <a:rPr lang="zh-CN" altLang="en-US" sz="2400" dirty="0"/>
              <a:t>“最佳”：直观上看，应该去找位于两类训练样本</a:t>
            </a:r>
            <a:r>
              <a:rPr lang="en-US" altLang="zh-CN" sz="2400" dirty="0"/>
              <a:t>“</a:t>
            </a:r>
            <a:r>
              <a:rPr lang="zh-CN" altLang="en-US" sz="2400" dirty="0"/>
              <a:t>正中间</a:t>
            </a:r>
            <a:r>
              <a:rPr lang="en-US" altLang="zh-CN" sz="2400" dirty="0"/>
              <a:t>”</a:t>
            </a:r>
            <a:r>
              <a:rPr lang="zh-CN" altLang="en-US" sz="2400" dirty="0"/>
              <a:t>的划分超平面，因为它对训练样本局部扰动的容忍性最好，泛化能力最强</a:t>
            </a:r>
            <a:r>
              <a:rPr lang="en-US" altLang="zh-CN" sz="2400" dirty="0"/>
              <a:t>.</a:t>
            </a:r>
            <a:r>
              <a:rPr lang="zh-CN" altLang="en-US" sz="2400" dirty="0"/>
              <a:t> </a:t>
            </a:r>
            <a:br>
              <a:rPr lang="zh-CN" altLang="en-US" sz="2400" dirty="0"/>
            </a:br>
            <a:endParaRPr lang="zh-CN" altLang="en-US" sz="2400" dirty="0"/>
          </a:p>
        </p:txBody>
      </p:sp>
    </p:spTree>
    <p:extLst>
      <p:ext uri="{BB962C8B-B14F-4D97-AF65-F5344CB8AC3E}">
        <p14:creationId xmlns:p14="http://schemas.microsoft.com/office/powerpoint/2010/main" val="1784849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57B435-3C96-43CC-9040-5FF8494F8D3D}"/>
              </a:ext>
            </a:extLst>
          </p:cNvPr>
          <p:cNvSpPr>
            <a:spLocks noGrp="1"/>
          </p:cNvSpPr>
          <p:nvPr>
            <p:ph type="title"/>
          </p:nvPr>
        </p:nvSpPr>
        <p:spPr>
          <a:xfrm>
            <a:off x="913774" y="553039"/>
            <a:ext cx="8596668" cy="1320800"/>
          </a:xfrm>
        </p:spPr>
        <p:txBody>
          <a:bodyPr/>
          <a:lstStyle/>
          <a:p>
            <a:r>
              <a:rPr lang="zh-CN" altLang="en-US" dirty="0">
                <a:solidFill>
                  <a:schemeClr val="tx1"/>
                </a:solidFill>
              </a:rPr>
              <a:t>核函数</a:t>
            </a:r>
          </a:p>
        </p:txBody>
      </p:sp>
      <p:pic>
        <p:nvPicPr>
          <p:cNvPr id="5" name="图片 4">
            <a:extLst>
              <a:ext uri="{FF2B5EF4-FFF2-40B4-BE49-F238E27FC236}">
                <a16:creationId xmlns:a16="http://schemas.microsoft.com/office/drawing/2014/main" id="{3114F366-AD7F-45F7-B161-071F9C744F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1784" y="2880855"/>
            <a:ext cx="8782050" cy="3571875"/>
          </a:xfrm>
          <a:prstGeom prst="rect">
            <a:avLst/>
          </a:prstGeom>
        </p:spPr>
      </p:pic>
      <p:sp>
        <p:nvSpPr>
          <p:cNvPr id="6" name="内容占位符 2">
            <a:extLst>
              <a:ext uri="{FF2B5EF4-FFF2-40B4-BE49-F238E27FC236}">
                <a16:creationId xmlns:a16="http://schemas.microsoft.com/office/drawing/2014/main" id="{C39AADCC-2967-4318-BDF4-0829DE5DEB01}"/>
              </a:ext>
            </a:extLst>
          </p:cNvPr>
          <p:cNvSpPr txBox="1">
            <a:spLocks/>
          </p:cNvSpPr>
          <p:nvPr/>
        </p:nvSpPr>
        <p:spPr>
          <a:xfrm>
            <a:off x="913773" y="1454846"/>
            <a:ext cx="8852396" cy="1797401"/>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2400" dirty="0"/>
              <a:t>有时样本空间内不存在一个能划分两类样本的超平面，对这样的问题，可将样本从样本空间映射到一个更高维的特征空间，使得样本在这个特征空间内线性可分。</a:t>
            </a:r>
          </a:p>
        </p:txBody>
      </p:sp>
    </p:spTree>
    <p:extLst>
      <p:ext uri="{BB962C8B-B14F-4D97-AF65-F5344CB8AC3E}">
        <p14:creationId xmlns:p14="http://schemas.microsoft.com/office/powerpoint/2010/main" val="3221120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E007D516-FD1F-4585-A1AB-0656CFA5C9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4082" y="2186364"/>
            <a:ext cx="6929705" cy="4520807"/>
          </a:xfrm>
          <a:prstGeom prst="rect">
            <a:avLst/>
          </a:prstGeom>
        </p:spPr>
      </p:pic>
      <p:sp>
        <p:nvSpPr>
          <p:cNvPr id="5" name="内容占位符 2">
            <a:extLst>
              <a:ext uri="{FF2B5EF4-FFF2-40B4-BE49-F238E27FC236}">
                <a16:creationId xmlns:a16="http://schemas.microsoft.com/office/drawing/2014/main" id="{D0121E29-436F-4629-A0CC-DDB59DC1C403}"/>
              </a:ext>
            </a:extLst>
          </p:cNvPr>
          <p:cNvSpPr txBox="1">
            <a:spLocks/>
          </p:cNvSpPr>
          <p:nvPr/>
        </p:nvSpPr>
        <p:spPr>
          <a:xfrm>
            <a:off x="862735" y="983506"/>
            <a:ext cx="8875153" cy="1797401"/>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2400" dirty="0"/>
              <a:t>在现实任务中，即使使用核函数也很难使得训练样本线性可分。</a:t>
            </a:r>
            <a:br>
              <a:rPr lang="zh-CN" altLang="en-US" sz="2400" dirty="0"/>
            </a:br>
            <a:r>
              <a:rPr lang="zh-CN" altLang="en-US" sz="2400" dirty="0"/>
              <a:t>缓解该问题的一个办法是允许</a:t>
            </a:r>
            <a:r>
              <a:rPr lang="en-US" altLang="zh-CN" sz="2400" dirty="0"/>
              <a:t>SVM</a:t>
            </a:r>
            <a:r>
              <a:rPr lang="zh-CN" altLang="en-US" sz="2400" dirty="0"/>
              <a:t>在一些样本上出错。 在最大化间隔的同时，不满足约束的样本应尽可能少。</a:t>
            </a:r>
          </a:p>
        </p:txBody>
      </p:sp>
    </p:spTree>
    <p:extLst>
      <p:ext uri="{BB962C8B-B14F-4D97-AF65-F5344CB8AC3E}">
        <p14:creationId xmlns:p14="http://schemas.microsoft.com/office/powerpoint/2010/main" val="2295822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A5F65D-D05E-45A3-B34E-CDBDC8CB7A73}"/>
              </a:ext>
            </a:extLst>
          </p:cNvPr>
          <p:cNvSpPr>
            <a:spLocks noGrp="1"/>
          </p:cNvSpPr>
          <p:nvPr>
            <p:ph type="title"/>
          </p:nvPr>
        </p:nvSpPr>
        <p:spPr>
          <a:xfrm>
            <a:off x="677334" y="345649"/>
            <a:ext cx="8596668" cy="1320800"/>
          </a:xfrm>
        </p:spPr>
        <p:txBody>
          <a:bodyPr/>
          <a:lstStyle/>
          <a:p>
            <a:r>
              <a:rPr lang="zh-CN" altLang="en-US" dirty="0">
                <a:solidFill>
                  <a:schemeClr val="tx1"/>
                </a:solidFill>
              </a:rPr>
              <a:t>在金融领域中的应用</a:t>
            </a:r>
          </a:p>
        </p:txBody>
      </p:sp>
      <p:sp>
        <p:nvSpPr>
          <p:cNvPr id="4" name="内容占位符 2">
            <a:extLst>
              <a:ext uri="{FF2B5EF4-FFF2-40B4-BE49-F238E27FC236}">
                <a16:creationId xmlns:a16="http://schemas.microsoft.com/office/drawing/2014/main" id="{71F57CEF-6916-4745-827C-9771FAD2C236}"/>
              </a:ext>
            </a:extLst>
          </p:cNvPr>
          <p:cNvSpPr txBox="1">
            <a:spLocks/>
          </p:cNvSpPr>
          <p:nvPr/>
        </p:nvSpPr>
        <p:spPr>
          <a:xfrm>
            <a:off x="677334" y="1465786"/>
            <a:ext cx="9069981" cy="5472341"/>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zh-CN" sz="2600" dirty="0"/>
              <a:t>客户抵押贷款违约评估</a:t>
            </a:r>
            <a:endParaRPr lang="en-US" altLang="zh-CN" sz="2600" dirty="0"/>
          </a:p>
          <a:p>
            <a:pPr marL="0" indent="0">
              <a:buNone/>
            </a:pPr>
            <a:r>
              <a:rPr lang="zh-CN" altLang="en-US" sz="2600" dirty="0"/>
              <a:t>“信贷风险是金融机构风险的主要来源</a:t>
            </a:r>
            <a:r>
              <a:rPr lang="en-US" altLang="zh-CN" sz="2600" dirty="0"/>
              <a:t>……</a:t>
            </a:r>
            <a:r>
              <a:rPr lang="zh-CN" altLang="en-US" sz="2600" dirty="0"/>
              <a:t>在实际应用中，用支持向量机进行分类建立了住房抵押贷款信用风险评估模型，并与其他算法进行了比较，取得了良好的分类效果。 ”</a:t>
            </a:r>
            <a:endParaRPr lang="en-US" altLang="zh-CN" sz="2600" dirty="0"/>
          </a:p>
          <a:p>
            <a:pPr marL="457200" lvl="1" indent="0" algn="r">
              <a:buNone/>
            </a:pPr>
            <a:r>
              <a:rPr lang="en-US" altLang="zh-CN" sz="2600" dirty="0"/>
              <a:t>——《</a:t>
            </a:r>
            <a:r>
              <a:rPr lang="zh-CN" altLang="en-US" sz="2600" dirty="0"/>
              <a:t>基于粗集和</a:t>
            </a:r>
            <a:r>
              <a:rPr lang="en-US" altLang="zh-CN" sz="2600" dirty="0"/>
              <a:t>SVM</a:t>
            </a:r>
            <a:r>
              <a:rPr lang="zh-CN" altLang="en-US" sz="2600" dirty="0"/>
              <a:t>的客户抵押贷款违约评估</a:t>
            </a:r>
            <a:r>
              <a:rPr lang="en-US" altLang="zh-CN" sz="2600" dirty="0"/>
              <a:t>》</a:t>
            </a:r>
          </a:p>
          <a:p>
            <a:endParaRPr lang="en-US" altLang="zh-CN" sz="2400" dirty="0"/>
          </a:p>
          <a:p>
            <a:r>
              <a:rPr lang="zh-CN" altLang="en-US" sz="2400" dirty="0"/>
              <a:t>企业财务困境预测</a:t>
            </a:r>
            <a:endParaRPr lang="en-US" altLang="zh-CN" sz="2400" dirty="0"/>
          </a:p>
          <a:p>
            <a:pPr marL="0" indent="0">
              <a:buNone/>
            </a:pPr>
            <a:r>
              <a:rPr lang="zh-CN" altLang="en-US" sz="2600" dirty="0"/>
              <a:t>“本文利用结合遗传算法的支持向量机算法，尝试对中国上市公司中被特别处理界定陷入财务困境公司，采用其相关的财务报表数据，进行特征提取，并运用于财务困境的预测，从而获得精度更高的预测模型。 ”</a:t>
            </a:r>
            <a:endParaRPr lang="en-US" altLang="zh-CN" sz="2600" dirty="0"/>
          </a:p>
          <a:p>
            <a:pPr marL="0" indent="0" algn="r">
              <a:buNone/>
            </a:pPr>
            <a:r>
              <a:rPr lang="en-US" altLang="zh-CN" sz="2600" dirty="0"/>
              <a:t>——《</a:t>
            </a:r>
            <a:r>
              <a:rPr lang="zh-CN" altLang="en-US" sz="2600" dirty="0"/>
              <a:t>基于 </a:t>
            </a:r>
            <a:r>
              <a:rPr lang="en-US" altLang="zh-CN" sz="2600" b="1" dirty="0"/>
              <a:t>GA-SVM </a:t>
            </a:r>
            <a:r>
              <a:rPr lang="zh-CN" altLang="en-US" sz="2600" dirty="0"/>
              <a:t>的企业财务困境预测</a:t>
            </a:r>
            <a:r>
              <a:rPr lang="en-US" altLang="zh-CN" sz="2600" dirty="0"/>
              <a:t>》</a:t>
            </a:r>
          </a:p>
          <a:p>
            <a:pPr marL="0" indent="0">
              <a:buNone/>
            </a:pPr>
            <a:r>
              <a:rPr lang="en-US" altLang="zh-CN" sz="1500" dirty="0">
                <a:solidFill>
                  <a:schemeClr val="tx1"/>
                </a:solidFill>
              </a:rPr>
              <a:t>http://www.cnki.com.cn/Article/CJFDTotal-JSGG200809068.htm</a:t>
            </a:r>
          </a:p>
          <a:p>
            <a:pPr marL="0" indent="0">
              <a:buNone/>
            </a:pPr>
            <a:r>
              <a:rPr lang="en-US" altLang="zh-CN" sz="1500" dirty="0">
                <a:solidFill>
                  <a:schemeClr val="tx1"/>
                </a:solidFill>
              </a:rPr>
              <a:t>https://core.ac.uk/download/pdf/41348323.pdf</a:t>
            </a:r>
          </a:p>
        </p:txBody>
      </p:sp>
    </p:spTree>
    <p:extLst>
      <p:ext uri="{BB962C8B-B14F-4D97-AF65-F5344CB8AC3E}">
        <p14:creationId xmlns:p14="http://schemas.microsoft.com/office/powerpoint/2010/main" val="25907105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31841D-E173-4001-AE3D-66B77168598D}"/>
              </a:ext>
            </a:extLst>
          </p:cNvPr>
          <p:cNvSpPr>
            <a:spLocks noGrp="1"/>
          </p:cNvSpPr>
          <p:nvPr>
            <p:ph type="title"/>
          </p:nvPr>
        </p:nvSpPr>
        <p:spPr/>
        <p:txBody>
          <a:bodyPr/>
          <a:lstStyle/>
          <a:p>
            <a:r>
              <a:rPr lang="zh-CN" altLang="en-US" dirty="0"/>
              <a:t>神经网络</a:t>
            </a:r>
          </a:p>
        </p:txBody>
      </p:sp>
      <p:sp>
        <p:nvSpPr>
          <p:cNvPr id="3" name="内容占位符 2">
            <a:extLst>
              <a:ext uri="{FF2B5EF4-FFF2-40B4-BE49-F238E27FC236}">
                <a16:creationId xmlns:a16="http://schemas.microsoft.com/office/drawing/2014/main" id="{FCF031D0-0E4B-42FF-8058-03AB426C0C07}"/>
              </a:ext>
            </a:extLst>
          </p:cNvPr>
          <p:cNvSpPr>
            <a:spLocks noGrp="1"/>
          </p:cNvSpPr>
          <p:nvPr>
            <p:ph sz="quarter" idx="13"/>
          </p:nvPr>
        </p:nvSpPr>
        <p:spPr>
          <a:xfrm>
            <a:off x="677334" y="1503494"/>
            <a:ext cx="9069981" cy="3424107"/>
          </a:xfrm>
        </p:spPr>
        <p:txBody>
          <a:bodyPr>
            <a:normAutofit/>
          </a:bodyPr>
          <a:lstStyle/>
          <a:p>
            <a:r>
              <a:rPr lang="zh-CN" altLang="en-US" sz="2400" dirty="0"/>
              <a:t>神经网络是模拟生物神经系统对真实世界物体所作出的交互反应的一种机器学习方法</a:t>
            </a:r>
          </a:p>
        </p:txBody>
      </p:sp>
      <p:pic>
        <p:nvPicPr>
          <p:cNvPr id="8" name="图片 7">
            <a:extLst>
              <a:ext uri="{FF2B5EF4-FFF2-40B4-BE49-F238E27FC236}">
                <a16:creationId xmlns:a16="http://schemas.microsoft.com/office/drawing/2014/main" id="{5F8AE4E3-B411-4AFB-B5EC-448552EC17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7062" y="2275785"/>
            <a:ext cx="3780493" cy="4189637"/>
          </a:xfrm>
          <a:prstGeom prst="rect">
            <a:avLst/>
          </a:prstGeom>
        </p:spPr>
      </p:pic>
    </p:spTree>
    <p:extLst>
      <p:ext uri="{BB962C8B-B14F-4D97-AF65-F5344CB8AC3E}">
        <p14:creationId xmlns:p14="http://schemas.microsoft.com/office/powerpoint/2010/main" val="2798708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7D3C00-86E7-44E0-8D1F-3DD160BC50D7}"/>
              </a:ext>
            </a:extLst>
          </p:cNvPr>
          <p:cNvSpPr>
            <a:spLocks noGrp="1"/>
          </p:cNvSpPr>
          <p:nvPr>
            <p:ph type="title"/>
          </p:nvPr>
        </p:nvSpPr>
        <p:spPr/>
        <p:txBody>
          <a:bodyPr/>
          <a:lstStyle/>
          <a:p>
            <a:r>
              <a:rPr lang="zh-CN" altLang="en-US" dirty="0">
                <a:solidFill>
                  <a:schemeClr val="tx1"/>
                </a:solidFill>
              </a:rPr>
              <a:t>神经元模型</a:t>
            </a:r>
          </a:p>
        </p:txBody>
      </p:sp>
      <p:sp>
        <p:nvSpPr>
          <p:cNvPr id="3" name="内容占位符 2">
            <a:extLst>
              <a:ext uri="{FF2B5EF4-FFF2-40B4-BE49-F238E27FC236}">
                <a16:creationId xmlns:a16="http://schemas.microsoft.com/office/drawing/2014/main" id="{0FF1FBEC-EE29-4674-B1B9-F85F5938C43A}"/>
              </a:ext>
            </a:extLst>
          </p:cNvPr>
          <p:cNvSpPr>
            <a:spLocks noGrp="1"/>
          </p:cNvSpPr>
          <p:nvPr>
            <p:ph sz="quarter" idx="13"/>
          </p:nvPr>
        </p:nvSpPr>
        <p:spPr>
          <a:xfrm>
            <a:off x="677334" y="1496605"/>
            <a:ext cx="10363826" cy="615000"/>
          </a:xfrm>
        </p:spPr>
        <p:txBody>
          <a:bodyPr>
            <a:normAutofit/>
          </a:bodyPr>
          <a:lstStyle/>
          <a:p>
            <a:r>
              <a:rPr lang="zh-CN" altLang="en-US" sz="2400" dirty="0"/>
              <a:t>神经网络中最基本的成分是神经元模型</a:t>
            </a:r>
          </a:p>
        </p:txBody>
      </p:sp>
      <p:pic>
        <p:nvPicPr>
          <p:cNvPr id="5" name="图片 4">
            <a:extLst>
              <a:ext uri="{FF2B5EF4-FFF2-40B4-BE49-F238E27FC236}">
                <a16:creationId xmlns:a16="http://schemas.microsoft.com/office/drawing/2014/main" id="{8A137694-81D0-4E5D-BE72-4EE79C3B68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0709" y="2358838"/>
            <a:ext cx="7077075" cy="3438525"/>
          </a:xfrm>
          <a:prstGeom prst="rect">
            <a:avLst/>
          </a:prstGeom>
        </p:spPr>
      </p:pic>
    </p:spTree>
    <p:extLst>
      <p:ext uri="{BB962C8B-B14F-4D97-AF65-F5344CB8AC3E}">
        <p14:creationId xmlns:p14="http://schemas.microsoft.com/office/powerpoint/2010/main" val="30212058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F75ED0-54B1-450D-BC7F-28DAB52DCF3E}"/>
              </a:ext>
            </a:extLst>
          </p:cNvPr>
          <p:cNvSpPr>
            <a:spLocks noGrp="1"/>
          </p:cNvSpPr>
          <p:nvPr>
            <p:ph type="title"/>
          </p:nvPr>
        </p:nvSpPr>
        <p:spPr/>
        <p:txBody>
          <a:bodyPr/>
          <a:lstStyle/>
          <a:p>
            <a:r>
              <a:rPr lang="zh-CN" altLang="en-US" dirty="0">
                <a:solidFill>
                  <a:schemeClr val="tx1"/>
                </a:solidFill>
              </a:rPr>
              <a:t>激活函数</a:t>
            </a:r>
          </a:p>
        </p:txBody>
      </p:sp>
      <p:pic>
        <p:nvPicPr>
          <p:cNvPr id="5" name="内容占位符 4">
            <a:extLst>
              <a:ext uri="{FF2B5EF4-FFF2-40B4-BE49-F238E27FC236}">
                <a16:creationId xmlns:a16="http://schemas.microsoft.com/office/drawing/2014/main" id="{5C2ED747-8FA3-447B-B844-B0B0A8917FFE}"/>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677334" y="1667758"/>
            <a:ext cx="4029075" cy="3352800"/>
          </a:xfrm>
        </p:spPr>
      </p:pic>
      <p:pic>
        <p:nvPicPr>
          <p:cNvPr id="7" name="图片 6">
            <a:extLst>
              <a:ext uri="{FF2B5EF4-FFF2-40B4-BE49-F238E27FC236}">
                <a16:creationId xmlns:a16="http://schemas.microsoft.com/office/drawing/2014/main" id="{980DF4EA-3A10-461E-8D1B-BF830BACF1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21822" y="443844"/>
            <a:ext cx="5559646" cy="3223182"/>
          </a:xfrm>
          <a:prstGeom prst="rect">
            <a:avLst/>
          </a:prstGeom>
        </p:spPr>
      </p:pic>
      <p:pic>
        <p:nvPicPr>
          <p:cNvPr id="11" name="图片 10">
            <a:extLst>
              <a:ext uri="{FF2B5EF4-FFF2-40B4-BE49-F238E27FC236}">
                <a16:creationId xmlns:a16="http://schemas.microsoft.com/office/drawing/2014/main" id="{DFD6D634-F091-406A-87CC-321AC94E523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45275" y="3619686"/>
            <a:ext cx="4698413" cy="2971428"/>
          </a:xfrm>
          <a:prstGeom prst="rect">
            <a:avLst/>
          </a:prstGeom>
        </p:spPr>
      </p:pic>
    </p:spTree>
    <p:extLst>
      <p:ext uri="{BB962C8B-B14F-4D97-AF65-F5344CB8AC3E}">
        <p14:creationId xmlns:p14="http://schemas.microsoft.com/office/powerpoint/2010/main" val="4266905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nodeType="clickEffect">
                                  <p:stCondLst>
                                    <p:cond delay="0"/>
                                  </p:stCondLst>
                                  <p:childTnLst>
                                    <p:set>
                                      <p:cBhvr>
                                        <p:cTn id="15" dur="1" fill="hold">
                                          <p:stCondLst>
                                            <p:cond delay="0"/>
                                          </p:stCondLst>
                                        </p:cTn>
                                        <p:tgtEl>
                                          <p:spTgt spid="11"/>
                                        </p:tgtEl>
                                        <p:attrNameLst>
                                          <p:attrName>style.visibility</p:attrName>
                                        </p:attrNameLst>
                                      </p:cBhvr>
                                      <p:to>
                                        <p:strVal val="visible"/>
                                      </p:to>
                                    </p:set>
                                    <p:anim calcmode="lin" valueType="num">
                                      <p:cBhvr additive="base">
                                        <p:cTn id="16" dur="500" fill="hold"/>
                                        <p:tgtEl>
                                          <p:spTgt spid="11"/>
                                        </p:tgtEl>
                                        <p:attrNameLst>
                                          <p:attrName>ppt_x</p:attrName>
                                        </p:attrNameLst>
                                      </p:cBhvr>
                                      <p:tavLst>
                                        <p:tav tm="0">
                                          <p:val>
                                            <p:strVal val="#ppt_x"/>
                                          </p:val>
                                        </p:tav>
                                        <p:tav tm="100000">
                                          <p:val>
                                            <p:strVal val="#ppt_x"/>
                                          </p:val>
                                        </p:tav>
                                      </p:tavLst>
                                    </p:anim>
                                    <p:anim calcmode="lin" valueType="num">
                                      <p:cBhvr additive="base">
                                        <p:cTn id="17"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2F531BC-4B79-4870-B7FF-ABBB8756473D}"/>
              </a:ext>
            </a:extLst>
          </p:cNvPr>
          <p:cNvSpPr>
            <a:spLocks noGrp="1"/>
          </p:cNvSpPr>
          <p:nvPr>
            <p:ph sz="quarter" idx="13"/>
          </p:nvPr>
        </p:nvSpPr>
        <p:spPr/>
        <p:txBody>
          <a:bodyPr>
            <a:normAutofit/>
          </a:bodyPr>
          <a:lstStyle/>
          <a:p>
            <a:r>
              <a:rPr lang="zh-CN" altLang="en-US" sz="2400" dirty="0"/>
              <a:t>经典定义：利用经验不断改善系统自身的性能</a:t>
            </a:r>
          </a:p>
        </p:txBody>
      </p:sp>
      <p:sp>
        <p:nvSpPr>
          <p:cNvPr id="4" name="标题 1">
            <a:extLst>
              <a:ext uri="{FF2B5EF4-FFF2-40B4-BE49-F238E27FC236}">
                <a16:creationId xmlns:a16="http://schemas.microsoft.com/office/drawing/2014/main" id="{016B60FF-039D-4C3E-9C73-558DFBBF86FA}"/>
              </a:ext>
            </a:extLst>
          </p:cNvPr>
          <p:cNvSpPr>
            <a:spLocks noGrp="1"/>
          </p:cNvSpPr>
          <p:nvPr>
            <p:ph type="title"/>
          </p:nvPr>
        </p:nvSpPr>
        <p:spPr>
          <a:xfrm>
            <a:off x="677863" y="609600"/>
            <a:ext cx="8596312" cy="1320800"/>
          </a:xfrm>
        </p:spPr>
        <p:txBody>
          <a:bodyPr/>
          <a:lstStyle/>
          <a:p>
            <a:r>
              <a:rPr lang="zh-CN" altLang="en-US" dirty="0"/>
              <a:t>什么是机器学习</a:t>
            </a:r>
          </a:p>
        </p:txBody>
      </p:sp>
      <p:pic>
        <p:nvPicPr>
          <p:cNvPr id="6" name="图片 5">
            <a:extLst>
              <a:ext uri="{FF2B5EF4-FFF2-40B4-BE49-F238E27FC236}">
                <a16:creationId xmlns:a16="http://schemas.microsoft.com/office/drawing/2014/main" id="{150138B4-279F-4271-A794-4D0A0C0585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863" y="3851644"/>
            <a:ext cx="9587060" cy="1291783"/>
          </a:xfrm>
          <a:prstGeom prst="rect">
            <a:avLst/>
          </a:prstGeom>
        </p:spPr>
      </p:pic>
    </p:spTree>
    <p:extLst>
      <p:ext uri="{BB962C8B-B14F-4D97-AF65-F5344CB8AC3E}">
        <p14:creationId xmlns:p14="http://schemas.microsoft.com/office/powerpoint/2010/main" val="23230685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FC27AC-9863-4483-8457-D4030A774BFA}"/>
              </a:ext>
            </a:extLst>
          </p:cNvPr>
          <p:cNvSpPr>
            <a:spLocks noGrp="1"/>
          </p:cNvSpPr>
          <p:nvPr>
            <p:ph type="title"/>
          </p:nvPr>
        </p:nvSpPr>
        <p:spPr>
          <a:xfrm>
            <a:off x="677334" y="524758"/>
            <a:ext cx="8596668" cy="1320800"/>
          </a:xfrm>
        </p:spPr>
        <p:txBody>
          <a:bodyPr/>
          <a:lstStyle/>
          <a:p>
            <a:r>
              <a:rPr lang="zh-CN" altLang="en-US" dirty="0">
                <a:solidFill>
                  <a:schemeClr val="tx1"/>
                </a:solidFill>
              </a:rPr>
              <a:t>神经网络种类</a:t>
            </a:r>
          </a:p>
        </p:txBody>
      </p:sp>
      <p:sp>
        <p:nvSpPr>
          <p:cNvPr id="3" name="内容占位符 2">
            <a:extLst>
              <a:ext uri="{FF2B5EF4-FFF2-40B4-BE49-F238E27FC236}">
                <a16:creationId xmlns:a16="http://schemas.microsoft.com/office/drawing/2014/main" id="{D50B979C-0604-4ACC-868A-0A92DBC1EB2D}"/>
              </a:ext>
            </a:extLst>
          </p:cNvPr>
          <p:cNvSpPr>
            <a:spLocks noGrp="1"/>
          </p:cNvSpPr>
          <p:nvPr>
            <p:ph sz="quarter" idx="13"/>
          </p:nvPr>
        </p:nvSpPr>
        <p:spPr>
          <a:xfrm>
            <a:off x="677334" y="1588336"/>
            <a:ext cx="10363826" cy="3424107"/>
          </a:xfrm>
        </p:spPr>
        <p:txBody>
          <a:bodyPr>
            <a:normAutofit/>
          </a:bodyPr>
          <a:lstStyle/>
          <a:p>
            <a:r>
              <a:rPr lang="zh-CN" altLang="en-US" sz="2400" dirty="0"/>
              <a:t>传统神经网络：目前应用最广泛的神经网络</a:t>
            </a:r>
            <a:endParaRPr lang="en-US" altLang="zh-CN" sz="2400" dirty="0"/>
          </a:p>
          <a:p>
            <a:endParaRPr lang="en-US" altLang="zh-CN" sz="2400" dirty="0"/>
          </a:p>
          <a:p>
            <a:r>
              <a:rPr lang="zh-CN" altLang="en-US" sz="2400" dirty="0"/>
              <a:t>卷积神经网络（</a:t>
            </a:r>
            <a:r>
              <a:rPr lang="en-US" altLang="zh-CN" sz="2400" dirty="0"/>
              <a:t>CNN</a:t>
            </a:r>
            <a:r>
              <a:rPr lang="zh-CN" altLang="en-US" sz="2400" dirty="0"/>
              <a:t>）：主要用于处理图像数据</a:t>
            </a:r>
            <a:endParaRPr lang="en-US" altLang="zh-CN" sz="2400" dirty="0"/>
          </a:p>
          <a:p>
            <a:endParaRPr lang="en-US" altLang="zh-CN" sz="2400" dirty="0"/>
          </a:p>
          <a:p>
            <a:r>
              <a:rPr lang="zh-CN" altLang="en-US" sz="2400" dirty="0"/>
              <a:t>循环神经网络（</a:t>
            </a:r>
            <a:r>
              <a:rPr lang="en-US" altLang="zh-CN" sz="2400" dirty="0"/>
              <a:t>RNN</a:t>
            </a:r>
            <a:r>
              <a:rPr lang="zh-CN" altLang="en-US" sz="2400" dirty="0"/>
              <a:t>）：主要用于处理带有时序特性的任务</a:t>
            </a:r>
            <a:endParaRPr lang="en-US" altLang="zh-CN" sz="2400" dirty="0"/>
          </a:p>
        </p:txBody>
      </p:sp>
    </p:spTree>
    <p:extLst>
      <p:ext uri="{BB962C8B-B14F-4D97-AF65-F5344CB8AC3E}">
        <p14:creationId xmlns:p14="http://schemas.microsoft.com/office/powerpoint/2010/main" val="20262093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7EB086-0873-4C7D-9E44-C08069BC94B5}"/>
              </a:ext>
            </a:extLst>
          </p:cNvPr>
          <p:cNvSpPr>
            <a:spLocks noGrp="1"/>
          </p:cNvSpPr>
          <p:nvPr>
            <p:ph type="title"/>
          </p:nvPr>
        </p:nvSpPr>
        <p:spPr/>
        <p:txBody>
          <a:bodyPr/>
          <a:lstStyle/>
          <a:p>
            <a:r>
              <a:rPr lang="zh-CN" altLang="en-US" dirty="0"/>
              <a:t>深度学习</a:t>
            </a:r>
          </a:p>
        </p:txBody>
      </p:sp>
      <p:sp>
        <p:nvSpPr>
          <p:cNvPr id="3" name="内容占位符 2">
            <a:extLst>
              <a:ext uri="{FF2B5EF4-FFF2-40B4-BE49-F238E27FC236}">
                <a16:creationId xmlns:a16="http://schemas.microsoft.com/office/drawing/2014/main" id="{7BFDCC3E-6943-4455-8DA3-378E60173960}"/>
              </a:ext>
            </a:extLst>
          </p:cNvPr>
          <p:cNvSpPr>
            <a:spLocks noGrp="1"/>
          </p:cNvSpPr>
          <p:nvPr>
            <p:ph sz="quarter" idx="13"/>
          </p:nvPr>
        </p:nvSpPr>
        <p:spPr>
          <a:xfrm>
            <a:off x="677334" y="1503494"/>
            <a:ext cx="8596668" cy="3424107"/>
          </a:xfrm>
        </p:spPr>
        <p:txBody>
          <a:bodyPr>
            <a:normAutofit/>
          </a:bodyPr>
          <a:lstStyle/>
          <a:p>
            <a:r>
              <a:rPr lang="zh-CN" altLang="en-US" sz="2400" dirty="0"/>
              <a:t>典型的深度学习模型就是很深层的神经网络，可以达到数十层甚至上百层。</a:t>
            </a:r>
            <a:endParaRPr lang="en-US" altLang="zh-CN" sz="2400" dirty="0"/>
          </a:p>
          <a:p>
            <a:endParaRPr lang="en-US" altLang="zh-CN" sz="2400" dirty="0"/>
          </a:p>
          <a:p>
            <a:r>
              <a:rPr lang="zh-CN" altLang="en-US" sz="2400" dirty="0"/>
              <a:t>背景：</a:t>
            </a:r>
            <a:endParaRPr lang="en-US" altLang="zh-CN" sz="2400" dirty="0"/>
          </a:p>
          <a:p>
            <a:pPr lvl="1"/>
            <a:r>
              <a:rPr lang="zh-CN" altLang="en-US" sz="2200" dirty="0"/>
              <a:t>硬件能力的提升，尤其</a:t>
            </a:r>
            <a:r>
              <a:rPr lang="en-US" altLang="zh-CN" sz="2200" dirty="0"/>
              <a:t>GPU</a:t>
            </a:r>
            <a:r>
              <a:rPr lang="zh-CN" altLang="en-US" sz="2200" dirty="0"/>
              <a:t>的计算能力更强</a:t>
            </a:r>
            <a:endParaRPr lang="en-US" altLang="zh-CN" sz="2200" dirty="0"/>
          </a:p>
          <a:p>
            <a:pPr lvl="1"/>
            <a:r>
              <a:rPr lang="zh-CN" altLang="en-US" sz="2200" dirty="0"/>
              <a:t>一些技巧的加入，比如卷积层、</a:t>
            </a:r>
            <a:r>
              <a:rPr lang="en-US" altLang="zh-CN" sz="2200" dirty="0"/>
              <a:t>dropout</a:t>
            </a:r>
            <a:r>
              <a:rPr lang="zh-CN" altLang="en-US" sz="2200" dirty="0"/>
              <a:t>、</a:t>
            </a:r>
            <a:r>
              <a:rPr lang="en-US" altLang="zh-CN" sz="2200" dirty="0" err="1"/>
              <a:t>relu</a:t>
            </a:r>
            <a:r>
              <a:rPr lang="zh-CN" altLang="en-US" sz="2200" dirty="0"/>
              <a:t>等，使得模型参数得到很大的简化</a:t>
            </a:r>
          </a:p>
        </p:txBody>
      </p:sp>
    </p:spTree>
    <p:extLst>
      <p:ext uri="{BB962C8B-B14F-4D97-AF65-F5344CB8AC3E}">
        <p14:creationId xmlns:p14="http://schemas.microsoft.com/office/powerpoint/2010/main" val="16999948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A5F65D-D05E-45A3-B34E-CDBDC8CB7A73}"/>
              </a:ext>
            </a:extLst>
          </p:cNvPr>
          <p:cNvSpPr>
            <a:spLocks noGrp="1"/>
          </p:cNvSpPr>
          <p:nvPr>
            <p:ph type="title"/>
          </p:nvPr>
        </p:nvSpPr>
        <p:spPr/>
        <p:txBody>
          <a:bodyPr/>
          <a:lstStyle/>
          <a:p>
            <a:r>
              <a:rPr lang="zh-CN" altLang="en-US" dirty="0">
                <a:solidFill>
                  <a:schemeClr val="tx1"/>
                </a:solidFill>
              </a:rPr>
              <a:t>在金融领域中的应用实例</a:t>
            </a:r>
          </a:p>
        </p:txBody>
      </p:sp>
      <p:sp>
        <p:nvSpPr>
          <p:cNvPr id="3" name="内容占位符 2">
            <a:extLst>
              <a:ext uri="{FF2B5EF4-FFF2-40B4-BE49-F238E27FC236}">
                <a16:creationId xmlns:a16="http://schemas.microsoft.com/office/drawing/2014/main" id="{4F8E9D7D-D064-4DC5-834A-0C7142A6CE24}"/>
              </a:ext>
            </a:extLst>
          </p:cNvPr>
          <p:cNvSpPr>
            <a:spLocks noGrp="1"/>
          </p:cNvSpPr>
          <p:nvPr>
            <p:ph sz="quarter" idx="13"/>
          </p:nvPr>
        </p:nvSpPr>
        <p:spPr>
          <a:xfrm>
            <a:off x="677334" y="1511859"/>
            <a:ext cx="8703562" cy="5346141"/>
          </a:xfrm>
        </p:spPr>
        <p:txBody>
          <a:bodyPr>
            <a:normAutofit fontScale="92500" lnSpcReduction="10000"/>
          </a:bodyPr>
          <a:lstStyle/>
          <a:p>
            <a:r>
              <a:rPr lang="en-US" altLang="zh-CN" sz="2400" dirty="0"/>
              <a:t>2018</a:t>
            </a:r>
            <a:r>
              <a:rPr lang="zh-CN" altLang="en-US" sz="2400" dirty="0"/>
              <a:t>年，蚂蚁金服在国际机器学习大会（</a:t>
            </a:r>
            <a:r>
              <a:rPr lang="en-US" altLang="zh-CN" sz="2400" dirty="0"/>
              <a:t>ICML</a:t>
            </a:r>
            <a:r>
              <a:rPr lang="zh-CN" altLang="en-US" sz="2400" dirty="0"/>
              <a:t>）上展示了基于强大的深度学习能力开发的定损宝。它的功能是当发生车辆事故时，用户拍照上传即可快速定损，这一技术可以整合到第三方保险公司的手机应用里。定损宝将图像识别技术和车险领域首次结合，每年有望为中国保险公司节约数十亿元人民币成本，备受参与</a:t>
            </a:r>
            <a:r>
              <a:rPr lang="en-US" altLang="zh-CN" sz="2400" dirty="0"/>
              <a:t>ICML 2018 </a:t>
            </a:r>
            <a:r>
              <a:rPr lang="zh-CN" altLang="en-US" sz="2400" dirty="0"/>
              <a:t>的业界人士关注。</a:t>
            </a:r>
            <a:endParaRPr lang="en-US" altLang="zh-CN" sz="2400" dirty="0"/>
          </a:p>
          <a:p>
            <a:endParaRPr lang="en-US" altLang="zh-CN" sz="2400" dirty="0"/>
          </a:p>
          <a:p>
            <a:r>
              <a:rPr lang="zh-CN" altLang="en-US" sz="2400" dirty="0"/>
              <a:t>在大会上，蚂蚁金服还提出了处理金融级图结构的新方法。蚂蚁金服的研究人员设计了一个新的图形卷积网络模型，并设计出新的特征传播方法和剪枝技术，让计算结果越来越准确。这种方法处理金融领域的图结构数据时效率很高，显著强于业界之前在</a:t>
            </a:r>
            <a:r>
              <a:rPr lang="en-US" altLang="zh-CN" sz="2400" dirty="0"/>
              <a:t>Graph  Embedding  </a:t>
            </a:r>
            <a:r>
              <a:rPr lang="zh-CN" altLang="en-US" sz="2400" dirty="0"/>
              <a:t>方面的最优解。这种深度学习处理图结构的方法可以被用于系统性风险的监测预测，显著降低风控成本，提升系统的安全性。</a:t>
            </a:r>
            <a:endParaRPr lang="en-US" altLang="zh-CN" sz="2400" dirty="0"/>
          </a:p>
          <a:p>
            <a:endParaRPr lang="en-US" altLang="zh-CN" sz="2400" dirty="0"/>
          </a:p>
          <a:p>
            <a:pPr marL="0" indent="0">
              <a:buNone/>
            </a:pPr>
            <a:r>
              <a:rPr lang="en-US" altLang="zh-CN" sz="1500" dirty="0"/>
              <a:t>https://blog.csdn.net/eo63y6pKI42Ilxr/article/details/81058749</a:t>
            </a:r>
            <a:endParaRPr lang="zh-CN" altLang="en-US" sz="1500" dirty="0"/>
          </a:p>
          <a:p>
            <a:endParaRPr lang="zh-CN" altLang="en-US" sz="2400" dirty="0"/>
          </a:p>
        </p:txBody>
      </p:sp>
    </p:spTree>
    <p:extLst>
      <p:ext uri="{BB962C8B-B14F-4D97-AF65-F5344CB8AC3E}">
        <p14:creationId xmlns:p14="http://schemas.microsoft.com/office/powerpoint/2010/main" val="19122631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9775C8-CE82-4542-B633-FDABF32F7138}"/>
              </a:ext>
            </a:extLst>
          </p:cNvPr>
          <p:cNvSpPr>
            <a:spLocks noGrp="1"/>
          </p:cNvSpPr>
          <p:nvPr>
            <p:ph type="title"/>
          </p:nvPr>
        </p:nvSpPr>
        <p:spPr/>
        <p:txBody>
          <a:bodyPr/>
          <a:lstStyle/>
          <a:p>
            <a:r>
              <a:rPr lang="zh-CN" altLang="en-US" dirty="0"/>
              <a:t>强化学习</a:t>
            </a:r>
          </a:p>
        </p:txBody>
      </p:sp>
      <p:pic>
        <p:nvPicPr>
          <p:cNvPr id="5" name="图片 4">
            <a:extLst>
              <a:ext uri="{FF2B5EF4-FFF2-40B4-BE49-F238E27FC236}">
                <a16:creationId xmlns:a16="http://schemas.microsoft.com/office/drawing/2014/main" id="{25F91023-0FC6-4533-8FF7-69DAEA956E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32555" y="3856570"/>
            <a:ext cx="4086225" cy="1628775"/>
          </a:xfrm>
          <a:prstGeom prst="rect">
            <a:avLst/>
          </a:prstGeom>
        </p:spPr>
      </p:pic>
      <p:sp>
        <p:nvSpPr>
          <p:cNvPr id="7" name="内容占位符 2">
            <a:extLst>
              <a:ext uri="{FF2B5EF4-FFF2-40B4-BE49-F238E27FC236}">
                <a16:creationId xmlns:a16="http://schemas.microsoft.com/office/drawing/2014/main" id="{78FAB827-EF45-4942-8C6B-A82A7F7A4F47}"/>
              </a:ext>
            </a:extLst>
          </p:cNvPr>
          <p:cNvSpPr>
            <a:spLocks noGrp="1"/>
          </p:cNvSpPr>
          <p:nvPr>
            <p:ph sz="quarter" idx="13"/>
          </p:nvPr>
        </p:nvSpPr>
        <p:spPr>
          <a:xfrm>
            <a:off x="677334" y="1503494"/>
            <a:ext cx="8596668" cy="3424107"/>
          </a:xfrm>
        </p:spPr>
        <p:txBody>
          <a:bodyPr>
            <a:normAutofit/>
          </a:bodyPr>
          <a:lstStyle/>
          <a:p>
            <a:r>
              <a:rPr lang="zh-CN" altLang="en-US" sz="2400" dirty="0"/>
              <a:t>以“试错”的方式进行学习，通过与环境进行交互获得的奖赏指导行为，目标是获得最大的奖赏</a:t>
            </a:r>
            <a:endParaRPr lang="en-US" altLang="zh-CN" sz="2400" dirty="0"/>
          </a:p>
          <a:p>
            <a:endParaRPr lang="en-US" altLang="zh-CN" sz="2400" dirty="0"/>
          </a:p>
          <a:p>
            <a:r>
              <a:rPr lang="zh-CN" altLang="en-US" sz="2400" dirty="0"/>
              <a:t>没有监督学习中的有标记样本，只有等到最终结果揭晓，才能通过</a:t>
            </a:r>
            <a:r>
              <a:rPr lang="en-US" altLang="zh-CN" sz="2400" dirty="0"/>
              <a:t>"</a:t>
            </a:r>
            <a:r>
              <a:rPr lang="zh-CN" altLang="en-US" sz="2400" dirty="0"/>
              <a:t>反思</a:t>
            </a:r>
            <a:r>
              <a:rPr lang="en-US" altLang="zh-CN" sz="2400" dirty="0"/>
              <a:t>"</a:t>
            </a:r>
            <a:r>
              <a:rPr lang="zh-CN" altLang="en-US" sz="2400" dirty="0"/>
              <a:t>之前的动作是否正确来进行学习 </a:t>
            </a:r>
            <a:br>
              <a:rPr lang="zh-CN" altLang="en-US" sz="2400" dirty="0"/>
            </a:br>
            <a:br>
              <a:rPr lang="zh-CN" altLang="en-US" sz="2400" dirty="0"/>
            </a:br>
            <a:endParaRPr lang="zh-CN" altLang="en-US" sz="2400" dirty="0"/>
          </a:p>
        </p:txBody>
      </p:sp>
    </p:spTree>
    <p:extLst>
      <p:ext uri="{BB962C8B-B14F-4D97-AF65-F5344CB8AC3E}">
        <p14:creationId xmlns:p14="http://schemas.microsoft.com/office/powerpoint/2010/main" val="1325797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A5F65D-D05E-45A3-B34E-CDBDC8CB7A73}"/>
              </a:ext>
            </a:extLst>
          </p:cNvPr>
          <p:cNvSpPr>
            <a:spLocks noGrp="1"/>
          </p:cNvSpPr>
          <p:nvPr>
            <p:ph type="title"/>
          </p:nvPr>
        </p:nvSpPr>
        <p:spPr/>
        <p:txBody>
          <a:bodyPr/>
          <a:lstStyle/>
          <a:p>
            <a:r>
              <a:rPr lang="zh-CN" altLang="en-US" dirty="0">
                <a:solidFill>
                  <a:schemeClr val="tx1"/>
                </a:solidFill>
              </a:rPr>
              <a:t>在金融领域中的应用实例</a:t>
            </a:r>
          </a:p>
        </p:txBody>
      </p:sp>
      <p:sp>
        <p:nvSpPr>
          <p:cNvPr id="3" name="内容占位符 2">
            <a:extLst>
              <a:ext uri="{FF2B5EF4-FFF2-40B4-BE49-F238E27FC236}">
                <a16:creationId xmlns:a16="http://schemas.microsoft.com/office/drawing/2014/main" id="{4F8E9D7D-D064-4DC5-834A-0C7142A6CE24}"/>
              </a:ext>
            </a:extLst>
          </p:cNvPr>
          <p:cNvSpPr>
            <a:spLocks noGrp="1"/>
          </p:cNvSpPr>
          <p:nvPr>
            <p:ph sz="quarter" idx="13"/>
          </p:nvPr>
        </p:nvSpPr>
        <p:spPr>
          <a:xfrm>
            <a:off x="913774" y="2367092"/>
            <a:ext cx="8875685" cy="3424107"/>
          </a:xfrm>
        </p:spPr>
        <p:txBody>
          <a:bodyPr>
            <a:normAutofit/>
          </a:bodyPr>
          <a:lstStyle/>
          <a:p>
            <a:r>
              <a:rPr lang="zh-CN" altLang="en-US" sz="2400" dirty="0"/>
              <a:t>在八月一号，金融时报发布了一个关于摩根大通优化交易程序的文章。这个系统算法的核心是强化学习，它根据市场的反映来学习最佳的择时交易动作（选择最优价格，交易持续时间和订单大小）。根据摩根大通做的技术报告，这个系统的强化学习算法同时用到了 </a:t>
            </a:r>
            <a:r>
              <a:rPr lang="en-US" altLang="zh-CN" sz="2400" dirty="0" err="1"/>
              <a:t>Sarsa</a:t>
            </a:r>
            <a:r>
              <a:rPr lang="en-US" altLang="zh-CN" sz="2400" dirty="0"/>
              <a:t> </a:t>
            </a:r>
            <a:r>
              <a:rPr lang="zh-CN" altLang="en-US" sz="2400" dirty="0"/>
              <a:t>和 </a:t>
            </a:r>
            <a:r>
              <a:rPr lang="en-US" altLang="zh-CN" sz="2400" dirty="0"/>
              <a:t>Q-learning</a:t>
            </a:r>
            <a:r>
              <a:rPr lang="zh-CN" altLang="en-US" sz="2400" dirty="0"/>
              <a:t>。该系统（被称为“</a:t>
            </a:r>
            <a:r>
              <a:rPr lang="en-US" altLang="zh-CN" sz="2400" dirty="0"/>
              <a:t>LOXM”</a:t>
            </a:r>
            <a:r>
              <a:rPr lang="zh-CN" altLang="en-US" sz="2400" dirty="0"/>
              <a:t>）正被用来以最快的速度和最好的价格执行交易。</a:t>
            </a:r>
          </a:p>
        </p:txBody>
      </p:sp>
      <p:sp>
        <p:nvSpPr>
          <p:cNvPr id="4" name="矩形 3">
            <a:extLst>
              <a:ext uri="{FF2B5EF4-FFF2-40B4-BE49-F238E27FC236}">
                <a16:creationId xmlns:a16="http://schemas.microsoft.com/office/drawing/2014/main" id="{A6BE9C29-74FF-443C-BEDF-AB392D0F5527}"/>
              </a:ext>
            </a:extLst>
          </p:cNvPr>
          <p:cNvSpPr/>
          <p:nvPr/>
        </p:nvSpPr>
        <p:spPr>
          <a:xfrm>
            <a:off x="913774" y="6216893"/>
            <a:ext cx="6243188" cy="307777"/>
          </a:xfrm>
          <a:prstGeom prst="rect">
            <a:avLst/>
          </a:prstGeom>
        </p:spPr>
        <p:txBody>
          <a:bodyPr wrap="square">
            <a:spAutoFit/>
          </a:bodyPr>
          <a:lstStyle/>
          <a:p>
            <a:r>
              <a:rPr lang="zh-CN" altLang="en-US" sz="1400" dirty="0"/>
              <a:t>https://blog.csdn.net/CoderPai/article/details/80174109</a:t>
            </a:r>
          </a:p>
        </p:txBody>
      </p:sp>
    </p:spTree>
    <p:extLst>
      <p:ext uri="{BB962C8B-B14F-4D97-AF65-F5344CB8AC3E}">
        <p14:creationId xmlns:p14="http://schemas.microsoft.com/office/powerpoint/2010/main" val="18832368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7FD062B7-F961-43B0-8A69-B17F8E4C6074}"/>
              </a:ext>
            </a:extLst>
          </p:cNvPr>
          <p:cNvSpPr/>
          <p:nvPr/>
        </p:nvSpPr>
        <p:spPr>
          <a:xfrm>
            <a:off x="3388767" y="2613392"/>
            <a:ext cx="4036682" cy="1631216"/>
          </a:xfrm>
          <a:prstGeom prst="rect">
            <a:avLst/>
          </a:prstGeom>
          <a:noFill/>
        </p:spPr>
        <p:txBody>
          <a:bodyPr wrap="none" lIns="91440" tIns="45720" rIns="91440" bIns="45720">
            <a:spAutoFit/>
          </a:bodyPr>
          <a:lstStyle/>
          <a:p>
            <a:pPr algn="ctr"/>
            <a:r>
              <a:rPr lang="zh-CN" altLang="en-US" sz="100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谢谢！</a:t>
            </a:r>
            <a:endParaRPr lang="zh-CN" altLang="en-US" sz="100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ndParaRPr>
          </a:p>
        </p:txBody>
      </p:sp>
      <p:pic>
        <p:nvPicPr>
          <p:cNvPr id="12" name="图片 11">
            <a:extLst>
              <a:ext uri="{FF2B5EF4-FFF2-40B4-BE49-F238E27FC236}">
                <a16:creationId xmlns:a16="http://schemas.microsoft.com/office/drawing/2014/main" id="{AEA951A2-2185-4D6E-B256-611C3BCAE5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28170" y="1994170"/>
            <a:ext cx="4863830" cy="4863830"/>
          </a:xfrm>
          <a:prstGeom prst="rect">
            <a:avLst/>
          </a:prstGeom>
        </p:spPr>
      </p:pic>
    </p:spTree>
    <p:extLst>
      <p:ext uri="{BB962C8B-B14F-4D97-AF65-F5344CB8AC3E}">
        <p14:creationId xmlns:p14="http://schemas.microsoft.com/office/powerpoint/2010/main" val="17746983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800CCE-C80C-4267-96D7-1BE2E43494DF}"/>
              </a:ext>
            </a:extLst>
          </p:cNvPr>
          <p:cNvSpPr>
            <a:spLocks noGrp="1"/>
          </p:cNvSpPr>
          <p:nvPr>
            <p:ph type="title"/>
          </p:nvPr>
        </p:nvSpPr>
        <p:spPr/>
        <p:txBody>
          <a:bodyPr/>
          <a:lstStyle/>
          <a:p>
            <a:r>
              <a:rPr lang="zh-CN" altLang="en-US" dirty="0"/>
              <a:t>典型的机器学习过程 </a:t>
            </a:r>
            <a:br>
              <a:rPr lang="zh-CN" altLang="en-US" dirty="0"/>
            </a:br>
            <a:endParaRPr lang="zh-CN" altLang="en-US" dirty="0"/>
          </a:p>
        </p:txBody>
      </p:sp>
      <p:pic>
        <p:nvPicPr>
          <p:cNvPr id="5" name="内容占位符 4">
            <a:extLst>
              <a:ext uri="{FF2B5EF4-FFF2-40B4-BE49-F238E27FC236}">
                <a16:creationId xmlns:a16="http://schemas.microsoft.com/office/drawing/2014/main" id="{E47140F9-B8B9-4DA6-8194-EE1C7A1D9ED8}"/>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677334" y="1659952"/>
            <a:ext cx="9584025" cy="4203520"/>
          </a:xfrm>
        </p:spPr>
      </p:pic>
      <p:pic>
        <p:nvPicPr>
          <p:cNvPr id="7" name="图片 6">
            <a:extLst>
              <a:ext uri="{FF2B5EF4-FFF2-40B4-BE49-F238E27FC236}">
                <a16:creationId xmlns:a16="http://schemas.microsoft.com/office/drawing/2014/main" id="{839165BF-1EDB-42B0-B477-7FECDA7869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14424" y="5878170"/>
            <a:ext cx="4413140" cy="740460"/>
          </a:xfrm>
          <a:prstGeom prst="rect">
            <a:avLst/>
          </a:prstGeom>
        </p:spPr>
      </p:pic>
    </p:spTree>
    <p:extLst>
      <p:ext uri="{BB962C8B-B14F-4D97-AF65-F5344CB8AC3E}">
        <p14:creationId xmlns:p14="http://schemas.microsoft.com/office/powerpoint/2010/main" val="8635636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FCEABA-0358-4471-A43B-2CF96CD9F3E6}"/>
              </a:ext>
            </a:extLst>
          </p:cNvPr>
          <p:cNvSpPr>
            <a:spLocks noGrp="1"/>
          </p:cNvSpPr>
          <p:nvPr>
            <p:ph type="title"/>
          </p:nvPr>
        </p:nvSpPr>
        <p:spPr>
          <a:xfrm>
            <a:off x="589393" y="598646"/>
            <a:ext cx="8596668" cy="1320800"/>
          </a:xfrm>
        </p:spPr>
        <p:txBody>
          <a:bodyPr/>
          <a:lstStyle/>
          <a:p>
            <a:r>
              <a:rPr lang="zh-CN" altLang="en-US" dirty="0"/>
              <a:t>基本术语</a:t>
            </a:r>
          </a:p>
        </p:txBody>
      </p:sp>
      <p:pic>
        <p:nvPicPr>
          <p:cNvPr id="5" name="内容占位符 4">
            <a:extLst>
              <a:ext uri="{FF2B5EF4-FFF2-40B4-BE49-F238E27FC236}">
                <a16:creationId xmlns:a16="http://schemas.microsoft.com/office/drawing/2014/main" id="{B34411B8-BA9F-41DD-99EA-E4900AC2C60E}"/>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677334" y="1930400"/>
            <a:ext cx="10010775" cy="466725"/>
          </a:xfrm>
        </p:spPr>
      </p:pic>
      <p:pic>
        <p:nvPicPr>
          <p:cNvPr id="7" name="图片 6">
            <a:extLst>
              <a:ext uri="{FF2B5EF4-FFF2-40B4-BE49-F238E27FC236}">
                <a16:creationId xmlns:a16="http://schemas.microsoft.com/office/drawing/2014/main" id="{1059FAB8-C6BD-4516-8C3E-34C78799E6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334" y="2397125"/>
            <a:ext cx="10020300" cy="2743200"/>
          </a:xfrm>
          <a:prstGeom prst="rect">
            <a:avLst/>
          </a:prstGeom>
        </p:spPr>
      </p:pic>
      <p:sp>
        <p:nvSpPr>
          <p:cNvPr id="8" name="矩形 7">
            <a:extLst>
              <a:ext uri="{FF2B5EF4-FFF2-40B4-BE49-F238E27FC236}">
                <a16:creationId xmlns:a16="http://schemas.microsoft.com/office/drawing/2014/main" id="{1A6F216C-7002-4FD6-B1C9-8048960145C6}"/>
              </a:ext>
            </a:extLst>
          </p:cNvPr>
          <p:cNvSpPr/>
          <p:nvPr/>
        </p:nvSpPr>
        <p:spPr>
          <a:xfrm>
            <a:off x="4551642" y="5484625"/>
            <a:ext cx="2262158" cy="923330"/>
          </a:xfrm>
          <a:prstGeom prst="rect">
            <a:avLst/>
          </a:prstGeom>
          <a:noFill/>
        </p:spPr>
        <p:txBody>
          <a:bodyPr wrap="none" lIns="91440" tIns="45720" rIns="91440" bIns="45720">
            <a:spAutoFit/>
          </a:bodyPr>
          <a:lstStyle/>
          <a:p>
            <a:pPr algn="ctr"/>
            <a:r>
              <a:rPr lang="zh-CN" altLang="en-US" sz="5400" dirty="0">
                <a:ln w="0"/>
                <a:effectLst>
                  <a:outerShdw blurRad="38100" dist="19050" dir="2700000" algn="tl" rotWithShape="0">
                    <a:schemeClr val="dk1">
                      <a:alpha val="40000"/>
                    </a:schemeClr>
                  </a:outerShdw>
                </a:effectLst>
              </a:rPr>
              <a:t>训练集</a:t>
            </a:r>
          </a:p>
        </p:txBody>
      </p:sp>
      <p:grpSp>
        <p:nvGrpSpPr>
          <p:cNvPr id="40" name="组合 39">
            <a:extLst>
              <a:ext uri="{FF2B5EF4-FFF2-40B4-BE49-F238E27FC236}">
                <a16:creationId xmlns:a16="http://schemas.microsoft.com/office/drawing/2014/main" id="{DB43C560-2558-4D31-906C-A18D20D31F7A}"/>
              </a:ext>
            </a:extLst>
          </p:cNvPr>
          <p:cNvGrpSpPr/>
          <p:nvPr/>
        </p:nvGrpSpPr>
        <p:grpSpPr>
          <a:xfrm>
            <a:off x="763793" y="658280"/>
            <a:ext cx="8422268" cy="4709786"/>
            <a:chOff x="763793" y="658280"/>
            <a:chExt cx="8422268" cy="4709786"/>
          </a:xfrm>
        </p:grpSpPr>
        <p:sp>
          <p:nvSpPr>
            <p:cNvPr id="9" name="椭圆 8">
              <a:extLst>
                <a:ext uri="{FF2B5EF4-FFF2-40B4-BE49-F238E27FC236}">
                  <a16:creationId xmlns:a16="http://schemas.microsoft.com/office/drawing/2014/main" id="{2E498B1F-4757-44C8-BEC7-0EF9329E9184}"/>
                </a:ext>
              </a:extLst>
            </p:cNvPr>
            <p:cNvSpPr/>
            <p:nvPr/>
          </p:nvSpPr>
          <p:spPr>
            <a:xfrm>
              <a:off x="763793" y="1710466"/>
              <a:ext cx="1280160" cy="36576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a:extLst>
                <a:ext uri="{FF2B5EF4-FFF2-40B4-BE49-F238E27FC236}">
                  <a16:creationId xmlns:a16="http://schemas.microsoft.com/office/drawing/2014/main" id="{42C4DE7E-59F9-417C-98D6-3F92E79BD960}"/>
                </a:ext>
              </a:extLst>
            </p:cNvPr>
            <p:cNvSpPr/>
            <p:nvPr/>
          </p:nvSpPr>
          <p:spPr>
            <a:xfrm>
              <a:off x="2207665" y="1710466"/>
              <a:ext cx="1280160" cy="36576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a:extLst>
                <a:ext uri="{FF2B5EF4-FFF2-40B4-BE49-F238E27FC236}">
                  <a16:creationId xmlns:a16="http://schemas.microsoft.com/office/drawing/2014/main" id="{9DBC4D18-7909-4B0D-8320-CD9E954C8420}"/>
                </a:ext>
              </a:extLst>
            </p:cNvPr>
            <p:cNvSpPr/>
            <p:nvPr/>
          </p:nvSpPr>
          <p:spPr>
            <a:xfrm>
              <a:off x="3651537" y="1710466"/>
              <a:ext cx="1280160" cy="36576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a:extLst>
                <a:ext uri="{FF2B5EF4-FFF2-40B4-BE49-F238E27FC236}">
                  <a16:creationId xmlns:a16="http://schemas.microsoft.com/office/drawing/2014/main" id="{77EA72F5-D207-40CB-A226-934FB56DB186}"/>
                </a:ext>
              </a:extLst>
            </p:cNvPr>
            <p:cNvSpPr/>
            <p:nvPr/>
          </p:nvSpPr>
          <p:spPr>
            <a:xfrm>
              <a:off x="5042641" y="1710466"/>
              <a:ext cx="1280160" cy="36576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id="{0A297BC2-AC49-4B4A-8FD7-9480B87C6CA7}"/>
                </a:ext>
              </a:extLst>
            </p:cNvPr>
            <p:cNvSpPr/>
            <p:nvPr/>
          </p:nvSpPr>
          <p:spPr>
            <a:xfrm>
              <a:off x="6474271" y="1710466"/>
              <a:ext cx="1280160" cy="36576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a:extLst>
                <a:ext uri="{FF2B5EF4-FFF2-40B4-BE49-F238E27FC236}">
                  <a16:creationId xmlns:a16="http://schemas.microsoft.com/office/drawing/2014/main" id="{2A0AC64B-700F-42DB-911F-948216609342}"/>
                </a:ext>
              </a:extLst>
            </p:cNvPr>
            <p:cNvSpPr/>
            <p:nvPr/>
          </p:nvSpPr>
          <p:spPr>
            <a:xfrm>
              <a:off x="7905901" y="1710466"/>
              <a:ext cx="1280160" cy="36576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箭头连接符 15">
              <a:extLst>
                <a:ext uri="{FF2B5EF4-FFF2-40B4-BE49-F238E27FC236}">
                  <a16:creationId xmlns:a16="http://schemas.microsoft.com/office/drawing/2014/main" id="{8BAB0283-F107-4DD9-8B26-54C4B0E0ADBE}"/>
                </a:ext>
              </a:extLst>
            </p:cNvPr>
            <p:cNvCxnSpPr>
              <a:cxnSpLocks/>
              <a:stCxn id="9" idx="0"/>
              <a:endCxn id="19" idx="1"/>
            </p:cNvCxnSpPr>
            <p:nvPr/>
          </p:nvCxnSpPr>
          <p:spPr>
            <a:xfrm flipV="1">
              <a:off x="1403873" y="1012223"/>
              <a:ext cx="2945783" cy="69824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1B06FC21-D289-4708-B799-96E64658A665}"/>
                </a:ext>
              </a:extLst>
            </p:cNvPr>
            <p:cNvSpPr txBox="1"/>
            <p:nvPr/>
          </p:nvSpPr>
          <p:spPr>
            <a:xfrm>
              <a:off x="4349656" y="658280"/>
              <a:ext cx="1280160" cy="707886"/>
            </a:xfrm>
            <a:prstGeom prst="rect">
              <a:avLst/>
            </a:prstGeom>
            <a:noFill/>
          </p:spPr>
          <p:txBody>
            <a:bodyPr wrap="square" rtlCol="0">
              <a:spAutoFit/>
            </a:bodyPr>
            <a:lstStyle/>
            <a:p>
              <a:r>
                <a:rPr lang="zh-CN" altLang="en-US" sz="4000" dirty="0">
                  <a:solidFill>
                    <a:srgbClr val="FF0000"/>
                  </a:solidFill>
                </a:rPr>
                <a:t>特征</a:t>
              </a:r>
            </a:p>
          </p:txBody>
        </p:sp>
        <p:cxnSp>
          <p:nvCxnSpPr>
            <p:cNvPr id="22" name="直接箭头连接符 21">
              <a:extLst>
                <a:ext uri="{FF2B5EF4-FFF2-40B4-BE49-F238E27FC236}">
                  <a16:creationId xmlns:a16="http://schemas.microsoft.com/office/drawing/2014/main" id="{1AB15147-EFCF-42E0-A50F-C56FE8306F76}"/>
                </a:ext>
              </a:extLst>
            </p:cNvPr>
            <p:cNvCxnSpPr>
              <a:cxnSpLocks/>
              <a:stCxn id="14" idx="0"/>
              <a:endCxn id="19" idx="3"/>
            </p:cNvCxnSpPr>
            <p:nvPr/>
          </p:nvCxnSpPr>
          <p:spPr>
            <a:xfrm flipH="1" flipV="1">
              <a:off x="5629816" y="1012223"/>
              <a:ext cx="2916165" cy="69824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a:extLst>
                <a:ext uri="{FF2B5EF4-FFF2-40B4-BE49-F238E27FC236}">
                  <a16:creationId xmlns:a16="http://schemas.microsoft.com/office/drawing/2014/main" id="{6ED67F87-3886-4877-878A-AAE9C7FEFFFC}"/>
                </a:ext>
              </a:extLst>
            </p:cNvPr>
            <p:cNvCxnSpPr>
              <a:cxnSpLocks/>
              <a:stCxn id="10" idx="0"/>
            </p:cNvCxnSpPr>
            <p:nvPr/>
          </p:nvCxnSpPr>
          <p:spPr>
            <a:xfrm flipV="1">
              <a:off x="2847745" y="1130915"/>
              <a:ext cx="1554816" cy="57955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AECF4E23-1336-4A62-92C7-DC45ED8B706C}"/>
                </a:ext>
              </a:extLst>
            </p:cNvPr>
            <p:cNvCxnSpPr>
              <a:cxnSpLocks/>
              <a:stCxn id="13" idx="0"/>
            </p:cNvCxnSpPr>
            <p:nvPr/>
          </p:nvCxnSpPr>
          <p:spPr>
            <a:xfrm flipH="1" flipV="1">
              <a:off x="5518872" y="1130915"/>
              <a:ext cx="1595479" cy="57955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a:extLst>
                <a:ext uri="{FF2B5EF4-FFF2-40B4-BE49-F238E27FC236}">
                  <a16:creationId xmlns:a16="http://schemas.microsoft.com/office/drawing/2014/main" id="{83C471EC-07B3-41A3-A400-EB61D6874B18}"/>
                </a:ext>
              </a:extLst>
            </p:cNvPr>
            <p:cNvCxnSpPr>
              <a:cxnSpLocks/>
              <a:stCxn id="11" idx="0"/>
            </p:cNvCxnSpPr>
            <p:nvPr/>
          </p:nvCxnSpPr>
          <p:spPr>
            <a:xfrm flipV="1">
              <a:off x="4291617" y="1270000"/>
              <a:ext cx="375334" cy="44046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a:extLst>
                <a:ext uri="{FF2B5EF4-FFF2-40B4-BE49-F238E27FC236}">
                  <a16:creationId xmlns:a16="http://schemas.microsoft.com/office/drawing/2014/main" id="{1DD913BF-44A6-4537-ACFB-AFB886C3773B}"/>
                </a:ext>
              </a:extLst>
            </p:cNvPr>
            <p:cNvCxnSpPr>
              <a:cxnSpLocks/>
              <a:stCxn id="12" idx="0"/>
            </p:cNvCxnSpPr>
            <p:nvPr/>
          </p:nvCxnSpPr>
          <p:spPr>
            <a:xfrm flipH="1" flipV="1">
              <a:off x="5306044" y="1270000"/>
              <a:ext cx="376677" cy="44046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8" name="组合 47">
            <a:extLst>
              <a:ext uri="{FF2B5EF4-FFF2-40B4-BE49-F238E27FC236}">
                <a16:creationId xmlns:a16="http://schemas.microsoft.com/office/drawing/2014/main" id="{9D84777E-568D-4A3E-9CEE-4BE6E9321966}"/>
              </a:ext>
            </a:extLst>
          </p:cNvPr>
          <p:cNvGrpSpPr/>
          <p:nvPr/>
        </p:nvGrpSpPr>
        <p:grpSpPr>
          <a:xfrm>
            <a:off x="447472" y="502768"/>
            <a:ext cx="10632332" cy="2334823"/>
            <a:chOff x="447472" y="502768"/>
            <a:chExt cx="10632332" cy="2334823"/>
          </a:xfrm>
        </p:grpSpPr>
        <p:sp>
          <p:nvSpPr>
            <p:cNvPr id="41" name="椭圆 40">
              <a:extLst>
                <a:ext uri="{FF2B5EF4-FFF2-40B4-BE49-F238E27FC236}">
                  <a16:creationId xmlns:a16="http://schemas.microsoft.com/office/drawing/2014/main" id="{0054A177-7B94-4EEF-BD27-C3CF7C3235F9}"/>
                </a:ext>
              </a:extLst>
            </p:cNvPr>
            <p:cNvSpPr/>
            <p:nvPr/>
          </p:nvSpPr>
          <p:spPr>
            <a:xfrm>
              <a:off x="447472" y="2359912"/>
              <a:ext cx="10632332" cy="477679"/>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3" name="直接箭头连接符 42">
              <a:extLst>
                <a:ext uri="{FF2B5EF4-FFF2-40B4-BE49-F238E27FC236}">
                  <a16:creationId xmlns:a16="http://schemas.microsoft.com/office/drawing/2014/main" id="{49DA7245-BDD9-47FA-A68F-F786491A7BA9}"/>
                </a:ext>
              </a:extLst>
            </p:cNvPr>
            <p:cNvCxnSpPr>
              <a:cxnSpLocks/>
              <a:stCxn id="41" idx="0"/>
              <a:endCxn id="46" idx="2"/>
            </p:cNvCxnSpPr>
            <p:nvPr/>
          </p:nvCxnSpPr>
          <p:spPr>
            <a:xfrm flipV="1">
              <a:off x="5763638" y="1210654"/>
              <a:ext cx="797" cy="114925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6" name="文本框 45">
              <a:extLst>
                <a:ext uri="{FF2B5EF4-FFF2-40B4-BE49-F238E27FC236}">
                  <a16:creationId xmlns:a16="http://schemas.microsoft.com/office/drawing/2014/main" id="{3356DBF0-9F05-4A0E-A685-C7853262D54A}"/>
                </a:ext>
              </a:extLst>
            </p:cNvPr>
            <p:cNvSpPr txBox="1"/>
            <p:nvPr/>
          </p:nvSpPr>
          <p:spPr>
            <a:xfrm>
              <a:off x="4513505" y="502768"/>
              <a:ext cx="2501859" cy="707886"/>
            </a:xfrm>
            <a:prstGeom prst="rect">
              <a:avLst/>
            </a:prstGeom>
            <a:noFill/>
          </p:spPr>
          <p:txBody>
            <a:bodyPr wrap="square" rtlCol="0">
              <a:spAutoFit/>
            </a:bodyPr>
            <a:lstStyle/>
            <a:p>
              <a:r>
                <a:rPr lang="zh-CN" altLang="en-US" sz="4000" dirty="0">
                  <a:solidFill>
                    <a:srgbClr val="FF0000"/>
                  </a:solidFill>
                </a:rPr>
                <a:t>训练样本</a:t>
              </a:r>
            </a:p>
          </p:txBody>
        </p:sp>
      </p:grpSp>
      <p:grpSp>
        <p:nvGrpSpPr>
          <p:cNvPr id="58" name="组合 57">
            <a:extLst>
              <a:ext uri="{FF2B5EF4-FFF2-40B4-BE49-F238E27FC236}">
                <a16:creationId xmlns:a16="http://schemas.microsoft.com/office/drawing/2014/main" id="{573BB8B4-612B-491F-BD28-85C0CDF906BA}"/>
              </a:ext>
            </a:extLst>
          </p:cNvPr>
          <p:cNvGrpSpPr/>
          <p:nvPr/>
        </p:nvGrpSpPr>
        <p:grpSpPr>
          <a:xfrm>
            <a:off x="8140363" y="639674"/>
            <a:ext cx="2431556" cy="4728392"/>
            <a:chOff x="8140363" y="639674"/>
            <a:chExt cx="2431556" cy="4728392"/>
          </a:xfrm>
        </p:grpSpPr>
        <p:sp>
          <p:nvSpPr>
            <p:cNvPr id="49" name="椭圆 48">
              <a:extLst>
                <a:ext uri="{FF2B5EF4-FFF2-40B4-BE49-F238E27FC236}">
                  <a16:creationId xmlns:a16="http://schemas.microsoft.com/office/drawing/2014/main" id="{6AA34105-11D6-4385-ADEC-FE0A0C871E28}"/>
                </a:ext>
              </a:extLst>
            </p:cNvPr>
            <p:cNvSpPr/>
            <p:nvPr/>
          </p:nvSpPr>
          <p:spPr>
            <a:xfrm>
              <a:off x="9291759" y="1710466"/>
              <a:ext cx="1280160" cy="36576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文本框 49">
              <a:extLst>
                <a:ext uri="{FF2B5EF4-FFF2-40B4-BE49-F238E27FC236}">
                  <a16:creationId xmlns:a16="http://schemas.microsoft.com/office/drawing/2014/main" id="{1374B33A-667C-46C8-A5F2-96CBEAB7E892}"/>
                </a:ext>
              </a:extLst>
            </p:cNvPr>
            <p:cNvSpPr txBox="1"/>
            <p:nvPr/>
          </p:nvSpPr>
          <p:spPr>
            <a:xfrm>
              <a:off x="8140363" y="639674"/>
              <a:ext cx="1206618" cy="707886"/>
            </a:xfrm>
            <a:prstGeom prst="rect">
              <a:avLst/>
            </a:prstGeom>
            <a:noFill/>
          </p:spPr>
          <p:txBody>
            <a:bodyPr wrap="square" rtlCol="0">
              <a:spAutoFit/>
            </a:bodyPr>
            <a:lstStyle/>
            <a:p>
              <a:r>
                <a:rPr lang="zh-CN" altLang="en-US" sz="4000" dirty="0">
                  <a:solidFill>
                    <a:srgbClr val="FF0000"/>
                  </a:solidFill>
                </a:rPr>
                <a:t>标签</a:t>
              </a:r>
            </a:p>
          </p:txBody>
        </p:sp>
        <p:cxnSp>
          <p:nvCxnSpPr>
            <p:cNvPr id="51" name="直接箭头连接符 50">
              <a:extLst>
                <a:ext uri="{FF2B5EF4-FFF2-40B4-BE49-F238E27FC236}">
                  <a16:creationId xmlns:a16="http://schemas.microsoft.com/office/drawing/2014/main" id="{DC7CA5DF-050A-4BDC-B4EE-B7D7F037AD35}"/>
                </a:ext>
              </a:extLst>
            </p:cNvPr>
            <p:cNvCxnSpPr>
              <a:cxnSpLocks/>
              <a:stCxn id="49" idx="0"/>
              <a:endCxn id="50" idx="2"/>
            </p:cNvCxnSpPr>
            <p:nvPr/>
          </p:nvCxnSpPr>
          <p:spPr>
            <a:xfrm flipH="1" flipV="1">
              <a:off x="8743672" y="1347560"/>
              <a:ext cx="1188167" cy="36290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06311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48"/>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40"/>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FCEABA-0358-4471-A43B-2CF96CD9F3E6}"/>
              </a:ext>
            </a:extLst>
          </p:cNvPr>
          <p:cNvSpPr>
            <a:spLocks noGrp="1"/>
          </p:cNvSpPr>
          <p:nvPr>
            <p:ph type="title"/>
          </p:nvPr>
        </p:nvSpPr>
        <p:spPr/>
        <p:txBody>
          <a:bodyPr/>
          <a:lstStyle/>
          <a:p>
            <a:r>
              <a:rPr lang="zh-CN" altLang="en-US" dirty="0"/>
              <a:t>基本术语</a:t>
            </a:r>
          </a:p>
        </p:txBody>
      </p:sp>
      <p:pic>
        <p:nvPicPr>
          <p:cNvPr id="5" name="内容占位符 4">
            <a:extLst>
              <a:ext uri="{FF2B5EF4-FFF2-40B4-BE49-F238E27FC236}">
                <a16:creationId xmlns:a16="http://schemas.microsoft.com/office/drawing/2014/main" id="{B34411B8-BA9F-41DD-99EA-E4900AC2C60E}"/>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677336" y="2263887"/>
            <a:ext cx="10010775" cy="466725"/>
          </a:xfrm>
        </p:spPr>
      </p:pic>
      <p:pic>
        <p:nvPicPr>
          <p:cNvPr id="4" name="图片 3">
            <a:extLst>
              <a:ext uri="{FF2B5EF4-FFF2-40B4-BE49-F238E27FC236}">
                <a16:creationId xmlns:a16="http://schemas.microsoft.com/office/drawing/2014/main" id="{786817E9-A29D-478B-ADEE-851FA87B2F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334" y="2741351"/>
            <a:ext cx="10010775" cy="914400"/>
          </a:xfrm>
          <a:prstGeom prst="rect">
            <a:avLst/>
          </a:prstGeom>
        </p:spPr>
      </p:pic>
      <p:pic>
        <p:nvPicPr>
          <p:cNvPr id="12" name="图片 11">
            <a:extLst>
              <a:ext uri="{FF2B5EF4-FFF2-40B4-BE49-F238E27FC236}">
                <a16:creationId xmlns:a16="http://schemas.microsoft.com/office/drawing/2014/main" id="{7E10B9FA-41B8-4EA2-ACDC-812F89F8EAE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7334" y="3666490"/>
            <a:ext cx="9991725" cy="904875"/>
          </a:xfrm>
          <a:prstGeom prst="rect">
            <a:avLst/>
          </a:prstGeom>
        </p:spPr>
      </p:pic>
      <p:sp>
        <p:nvSpPr>
          <p:cNvPr id="13" name="矩形 12">
            <a:extLst>
              <a:ext uri="{FF2B5EF4-FFF2-40B4-BE49-F238E27FC236}">
                <a16:creationId xmlns:a16="http://schemas.microsoft.com/office/drawing/2014/main" id="{14304E8F-0A16-4615-9825-19AED3E52D91}"/>
              </a:ext>
            </a:extLst>
          </p:cNvPr>
          <p:cNvSpPr/>
          <p:nvPr/>
        </p:nvSpPr>
        <p:spPr>
          <a:xfrm>
            <a:off x="4542117" y="5325070"/>
            <a:ext cx="2262158" cy="923330"/>
          </a:xfrm>
          <a:prstGeom prst="rect">
            <a:avLst/>
          </a:prstGeom>
          <a:noFill/>
        </p:spPr>
        <p:txBody>
          <a:bodyPr wrap="none" lIns="91440" tIns="45720" rIns="91440" bIns="45720">
            <a:spAutoFit/>
          </a:bodyPr>
          <a:lstStyle/>
          <a:p>
            <a:pPr algn="ctr"/>
            <a:r>
              <a:rPr lang="zh-CN" altLang="en-US" sz="5400" dirty="0">
                <a:ln w="0"/>
                <a:effectLst>
                  <a:outerShdw blurRad="38100" dist="19050" dir="2700000" algn="tl" rotWithShape="0">
                    <a:schemeClr val="dk1">
                      <a:alpha val="40000"/>
                    </a:schemeClr>
                  </a:outerShdw>
                </a:effectLst>
              </a:rPr>
              <a:t>验证集</a:t>
            </a:r>
          </a:p>
        </p:txBody>
      </p:sp>
      <p:sp>
        <p:nvSpPr>
          <p:cNvPr id="14" name="椭圆 13">
            <a:extLst>
              <a:ext uri="{FF2B5EF4-FFF2-40B4-BE49-F238E27FC236}">
                <a16:creationId xmlns:a16="http://schemas.microsoft.com/office/drawing/2014/main" id="{25A5733B-F83D-485A-A32F-BC463A5046E9}"/>
              </a:ext>
            </a:extLst>
          </p:cNvPr>
          <p:cNvSpPr/>
          <p:nvPr/>
        </p:nvSpPr>
        <p:spPr>
          <a:xfrm>
            <a:off x="9388899" y="2140084"/>
            <a:ext cx="1280160" cy="2597286"/>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06596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FCEABA-0358-4471-A43B-2CF96CD9F3E6}"/>
              </a:ext>
            </a:extLst>
          </p:cNvPr>
          <p:cNvSpPr>
            <a:spLocks noGrp="1"/>
          </p:cNvSpPr>
          <p:nvPr>
            <p:ph type="title"/>
          </p:nvPr>
        </p:nvSpPr>
        <p:spPr/>
        <p:txBody>
          <a:bodyPr/>
          <a:lstStyle/>
          <a:p>
            <a:r>
              <a:rPr lang="zh-CN" altLang="en-US" dirty="0"/>
              <a:t>基本术语</a:t>
            </a:r>
          </a:p>
        </p:txBody>
      </p:sp>
      <p:sp>
        <p:nvSpPr>
          <p:cNvPr id="12" name="椭圆 11">
            <a:extLst>
              <a:ext uri="{FF2B5EF4-FFF2-40B4-BE49-F238E27FC236}">
                <a16:creationId xmlns:a16="http://schemas.microsoft.com/office/drawing/2014/main" id="{F55E8EFD-00FD-4C66-BD66-8A7A8EB903E5}"/>
              </a:ext>
            </a:extLst>
          </p:cNvPr>
          <p:cNvSpPr/>
          <p:nvPr/>
        </p:nvSpPr>
        <p:spPr>
          <a:xfrm>
            <a:off x="9274002" y="2047132"/>
            <a:ext cx="1280160" cy="2597286"/>
          </a:xfrm>
          <a:prstGeom prst="ellipse">
            <a:avLst/>
          </a:prstGeom>
          <a:noFill/>
          <a:ln w="381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内容占位符 7">
            <a:extLst>
              <a:ext uri="{FF2B5EF4-FFF2-40B4-BE49-F238E27FC236}">
                <a16:creationId xmlns:a16="http://schemas.microsoft.com/office/drawing/2014/main" id="{DA5C9EF2-E2FC-4C09-8629-82B1F7E8168E}"/>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701502" y="2258686"/>
            <a:ext cx="8572500" cy="466725"/>
          </a:xfrm>
        </p:spPr>
      </p:pic>
      <p:pic>
        <p:nvPicPr>
          <p:cNvPr id="10" name="图片 9">
            <a:extLst>
              <a:ext uri="{FF2B5EF4-FFF2-40B4-BE49-F238E27FC236}">
                <a16:creationId xmlns:a16="http://schemas.microsoft.com/office/drawing/2014/main" id="{312C1A55-9DD5-41F1-A9E2-B045D0C9C7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1502" y="2725411"/>
            <a:ext cx="8562975" cy="1828800"/>
          </a:xfrm>
          <a:prstGeom prst="rect">
            <a:avLst/>
          </a:prstGeom>
        </p:spPr>
      </p:pic>
      <p:sp>
        <p:nvSpPr>
          <p:cNvPr id="21" name="矩形 20">
            <a:extLst>
              <a:ext uri="{FF2B5EF4-FFF2-40B4-BE49-F238E27FC236}">
                <a16:creationId xmlns:a16="http://schemas.microsoft.com/office/drawing/2014/main" id="{E9EBA10E-BA39-4B57-8CAE-50E5F592CF88}"/>
              </a:ext>
            </a:extLst>
          </p:cNvPr>
          <p:cNvSpPr/>
          <p:nvPr/>
        </p:nvSpPr>
        <p:spPr>
          <a:xfrm>
            <a:off x="4542117" y="5325070"/>
            <a:ext cx="2262158" cy="923330"/>
          </a:xfrm>
          <a:prstGeom prst="rect">
            <a:avLst/>
          </a:prstGeom>
          <a:noFill/>
        </p:spPr>
        <p:txBody>
          <a:bodyPr wrap="none" lIns="91440" tIns="45720" rIns="91440" bIns="45720">
            <a:spAutoFit/>
          </a:bodyPr>
          <a:lstStyle/>
          <a:p>
            <a:pPr algn="ctr"/>
            <a:r>
              <a:rPr lang="zh-CN" altLang="en-US" sz="5400" dirty="0">
                <a:ln w="0"/>
                <a:effectLst>
                  <a:outerShdw blurRad="38100" dist="19050" dir="2700000" algn="tl" rotWithShape="0">
                    <a:schemeClr val="dk1">
                      <a:alpha val="40000"/>
                    </a:schemeClr>
                  </a:outerShdw>
                </a:effectLst>
              </a:rPr>
              <a:t>测试集</a:t>
            </a:r>
          </a:p>
        </p:txBody>
      </p:sp>
    </p:spTree>
    <p:extLst>
      <p:ext uri="{BB962C8B-B14F-4D97-AF65-F5344CB8AC3E}">
        <p14:creationId xmlns:p14="http://schemas.microsoft.com/office/powerpoint/2010/main" val="371386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71E278-AFA2-4C85-B42A-0A15C6680A00}"/>
              </a:ext>
            </a:extLst>
          </p:cNvPr>
          <p:cNvSpPr>
            <a:spLocks noGrp="1"/>
          </p:cNvSpPr>
          <p:nvPr>
            <p:ph type="title"/>
          </p:nvPr>
        </p:nvSpPr>
        <p:spPr/>
        <p:txBody>
          <a:bodyPr/>
          <a:lstStyle/>
          <a:p>
            <a:r>
              <a:rPr lang="zh-CN" altLang="en-US" dirty="0"/>
              <a:t>问题的种类</a:t>
            </a:r>
          </a:p>
        </p:txBody>
      </p:sp>
      <p:sp>
        <p:nvSpPr>
          <p:cNvPr id="3" name="内容占位符 2">
            <a:extLst>
              <a:ext uri="{FF2B5EF4-FFF2-40B4-BE49-F238E27FC236}">
                <a16:creationId xmlns:a16="http://schemas.microsoft.com/office/drawing/2014/main" id="{F0AC6894-02A5-4B3F-A1E0-3786B624A286}"/>
              </a:ext>
            </a:extLst>
          </p:cNvPr>
          <p:cNvSpPr>
            <a:spLocks noGrp="1"/>
          </p:cNvSpPr>
          <p:nvPr>
            <p:ph sz="quarter" idx="13"/>
          </p:nvPr>
        </p:nvSpPr>
        <p:spPr>
          <a:xfrm>
            <a:off x="677334" y="1716946"/>
            <a:ext cx="8994567" cy="4749842"/>
          </a:xfrm>
        </p:spPr>
        <p:txBody>
          <a:bodyPr>
            <a:normAutofit/>
          </a:bodyPr>
          <a:lstStyle/>
          <a:p>
            <a:r>
              <a:rPr lang="zh-CN" altLang="en-US" sz="2400" dirty="0"/>
              <a:t>监督学习：有目标的模仿</a:t>
            </a:r>
            <a:endParaRPr lang="en-US" altLang="zh-CN" sz="2400" dirty="0"/>
          </a:p>
          <a:p>
            <a:pPr lvl="1"/>
            <a:r>
              <a:rPr lang="zh-CN" altLang="en-US" sz="2400" dirty="0"/>
              <a:t>分类问题</a:t>
            </a:r>
            <a:endParaRPr lang="en-US" altLang="zh-CN" sz="2400" dirty="0"/>
          </a:p>
          <a:p>
            <a:pPr lvl="2"/>
            <a:r>
              <a:rPr lang="zh-CN" altLang="en-US" sz="2400" dirty="0"/>
              <a:t>二分类问题</a:t>
            </a:r>
            <a:endParaRPr lang="en-US" altLang="zh-CN" sz="2400" dirty="0"/>
          </a:p>
          <a:p>
            <a:pPr lvl="2"/>
            <a:r>
              <a:rPr lang="zh-CN" altLang="en-US" sz="2400" dirty="0"/>
              <a:t>多分类问题</a:t>
            </a:r>
            <a:endParaRPr lang="en-US" altLang="zh-CN" sz="2400" dirty="0"/>
          </a:p>
          <a:p>
            <a:pPr lvl="1"/>
            <a:r>
              <a:rPr lang="zh-CN" altLang="en-US" sz="2400" dirty="0"/>
              <a:t>回归问题</a:t>
            </a:r>
            <a:endParaRPr lang="en-US" altLang="zh-CN" sz="2400" dirty="0"/>
          </a:p>
          <a:p>
            <a:endParaRPr lang="en-US" altLang="zh-CN" sz="2400" dirty="0"/>
          </a:p>
          <a:p>
            <a:r>
              <a:rPr lang="zh-CN" altLang="en-US" sz="2400" dirty="0"/>
              <a:t>非监督学习：探索数据内在联系</a:t>
            </a:r>
            <a:endParaRPr lang="en-US" altLang="zh-CN" sz="2400" dirty="0"/>
          </a:p>
          <a:p>
            <a:pPr lvl="1"/>
            <a:r>
              <a:rPr lang="zh-CN" altLang="en-US" sz="2200" dirty="0"/>
              <a:t>聚类问题</a:t>
            </a:r>
          </a:p>
        </p:txBody>
      </p:sp>
    </p:spTree>
    <p:extLst>
      <p:ext uri="{BB962C8B-B14F-4D97-AF65-F5344CB8AC3E}">
        <p14:creationId xmlns:p14="http://schemas.microsoft.com/office/powerpoint/2010/main" val="29738516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6DF065-9F25-4EB4-AA13-70DDA9195D82}"/>
              </a:ext>
            </a:extLst>
          </p:cNvPr>
          <p:cNvSpPr>
            <a:spLocks noGrp="1"/>
          </p:cNvSpPr>
          <p:nvPr>
            <p:ph type="title"/>
          </p:nvPr>
        </p:nvSpPr>
        <p:spPr/>
        <p:txBody>
          <a:bodyPr/>
          <a:lstStyle/>
          <a:p>
            <a:r>
              <a:rPr lang="zh-CN" altLang="en-US" dirty="0"/>
              <a:t>性能度量</a:t>
            </a:r>
          </a:p>
        </p:txBody>
      </p:sp>
      <p:sp>
        <p:nvSpPr>
          <p:cNvPr id="3" name="内容占位符 2">
            <a:extLst>
              <a:ext uri="{FF2B5EF4-FFF2-40B4-BE49-F238E27FC236}">
                <a16:creationId xmlns:a16="http://schemas.microsoft.com/office/drawing/2014/main" id="{754A9259-C3AB-487A-AFC7-FB1BFEC3D71A}"/>
              </a:ext>
            </a:extLst>
          </p:cNvPr>
          <p:cNvSpPr>
            <a:spLocks noGrp="1"/>
          </p:cNvSpPr>
          <p:nvPr>
            <p:ph sz="quarter" idx="13"/>
          </p:nvPr>
        </p:nvSpPr>
        <p:spPr>
          <a:xfrm>
            <a:off x="677334" y="1716946"/>
            <a:ext cx="8787177" cy="3424107"/>
          </a:xfrm>
        </p:spPr>
        <p:txBody>
          <a:bodyPr/>
          <a:lstStyle/>
          <a:p>
            <a:r>
              <a:rPr lang="zh-CN" altLang="en-US" sz="2400" dirty="0"/>
              <a:t>在预测任务中，给定样例集 </a:t>
            </a:r>
            <a:r>
              <a:rPr lang="en-US" altLang="zh-CN" sz="2400" dirty="0"/>
              <a:t>D = {(x</a:t>
            </a:r>
            <a:r>
              <a:rPr lang="en-US" altLang="zh-CN" sz="2400" baseline="-25000" dirty="0"/>
              <a:t>1</a:t>
            </a:r>
            <a:r>
              <a:rPr lang="en-US" altLang="zh-CN" sz="2400" dirty="0"/>
              <a:t>,y</a:t>
            </a:r>
            <a:r>
              <a:rPr lang="en-US" altLang="zh-CN" sz="2400" baseline="-25000" dirty="0"/>
              <a:t>1</a:t>
            </a:r>
            <a:r>
              <a:rPr lang="en-US" altLang="zh-CN" sz="2400" i="1" dirty="0"/>
              <a:t>) , </a:t>
            </a:r>
            <a:r>
              <a:rPr lang="en-US" altLang="zh-CN" sz="2400" dirty="0"/>
              <a:t>(x</a:t>
            </a:r>
            <a:r>
              <a:rPr lang="en-US" altLang="zh-CN" sz="2400" baseline="-25000" dirty="0"/>
              <a:t>2</a:t>
            </a:r>
            <a:r>
              <a:rPr lang="en-US" altLang="zh-CN" sz="2400" dirty="0"/>
              <a:t>,y</a:t>
            </a:r>
            <a:r>
              <a:rPr lang="en-US" altLang="zh-CN" sz="2400" baseline="-25000" dirty="0"/>
              <a:t>2</a:t>
            </a:r>
            <a:r>
              <a:rPr lang="en-US" altLang="zh-CN" sz="2400" dirty="0"/>
              <a:t>),…, </a:t>
            </a:r>
            <a:r>
              <a:rPr lang="en-US" altLang="zh-CN" sz="2400" i="1" dirty="0"/>
              <a:t>(</a:t>
            </a:r>
            <a:r>
              <a:rPr lang="en-US" altLang="zh-CN" sz="2400" i="1" dirty="0" err="1"/>
              <a:t>x</a:t>
            </a:r>
            <a:r>
              <a:rPr lang="en-US" altLang="zh-CN" sz="2400" i="1" baseline="-25000" dirty="0" err="1"/>
              <a:t>m</a:t>
            </a:r>
            <a:r>
              <a:rPr lang="en-US" altLang="zh-CN" sz="2400" i="1" dirty="0" err="1"/>
              <a:t>,y</a:t>
            </a:r>
            <a:r>
              <a:rPr lang="en-US" altLang="zh-CN" sz="2400" i="1" baseline="-25000" dirty="0" err="1"/>
              <a:t>m</a:t>
            </a:r>
            <a:r>
              <a:rPr lang="en-US" altLang="zh-CN" sz="2400" dirty="0"/>
              <a:t>)} </a:t>
            </a:r>
            <a:r>
              <a:rPr lang="zh-CN" altLang="en-US" sz="2400" dirty="0"/>
              <a:t>， 其中 </a:t>
            </a:r>
            <a:r>
              <a:rPr lang="en-US" altLang="zh-CN" sz="2400" dirty="0" err="1"/>
              <a:t>y</a:t>
            </a:r>
            <a:r>
              <a:rPr lang="en-US" altLang="zh-CN" sz="2400" baseline="-25000" dirty="0" err="1"/>
              <a:t>i</a:t>
            </a:r>
            <a:r>
              <a:rPr lang="zh-CN" altLang="en-US" sz="2400" dirty="0"/>
              <a:t> 是示例 </a:t>
            </a:r>
            <a:r>
              <a:rPr lang="en-US" altLang="zh-CN" sz="2400" dirty="0"/>
              <a:t>x</a:t>
            </a:r>
            <a:r>
              <a:rPr lang="en-US" altLang="zh-CN" sz="2400" baseline="-25000" dirty="0"/>
              <a:t>i</a:t>
            </a:r>
            <a:r>
              <a:rPr lang="en-US" altLang="zh-CN" sz="2400" dirty="0"/>
              <a:t> </a:t>
            </a:r>
            <a:r>
              <a:rPr lang="zh-CN" altLang="en-US" sz="2400" dirty="0"/>
              <a:t>的真实标记</a:t>
            </a:r>
            <a:r>
              <a:rPr lang="en-US" altLang="zh-CN" sz="2400" dirty="0"/>
              <a:t>.</a:t>
            </a:r>
            <a:r>
              <a:rPr lang="zh-CN" altLang="en-US" sz="2400" dirty="0"/>
              <a:t>要评估学习器 </a:t>
            </a:r>
            <a:r>
              <a:rPr lang="en-US" altLang="zh-CN" sz="2400" dirty="0"/>
              <a:t>f </a:t>
            </a:r>
            <a:r>
              <a:rPr lang="zh-CN" altLang="en-US" sz="2400" dirty="0"/>
              <a:t>的性能，就要把学习器预测结果 </a:t>
            </a:r>
            <a:r>
              <a:rPr lang="en-US" altLang="zh-CN" sz="2400" dirty="0"/>
              <a:t>f(x)</a:t>
            </a:r>
            <a:r>
              <a:rPr lang="zh-CN" altLang="en-US" sz="2400" dirty="0"/>
              <a:t>与真实标记 </a:t>
            </a:r>
            <a:r>
              <a:rPr lang="en-US" altLang="zh-CN" sz="2400" dirty="0"/>
              <a:t>y </a:t>
            </a:r>
            <a:r>
              <a:rPr lang="zh-CN" altLang="en-US" sz="2400" dirty="0"/>
              <a:t>进行比较</a:t>
            </a:r>
            <a:r>
              <a:rPr lang="en-US" altLang="zh-CN" sz="2400" dirty="0"/>
              <a:t>.</a:t>
            </a:r>
            <a:r>
              <a:rPr lang="zh-CN" altLang="en-US" sz="2400" dirty="0"/>
              <a:t> </a:t>
            </a:r>
            <a:endParaRPr lang="en-US" altLang="zh-CN" sz="2400" dirty="0"/>
          </a:p>
          <a:p>
            <a:endParaRPr lang="en-US" altLang="zh-CN" sz="2400" dirty="0"/>
          </a:p>
          <a:p>
            <a:r>
              <a:rPr lang="zh-CN" altLang="en-US" sz="2400" dirty="0"/>
              <a:t>回归任务最常用的性能度量是</a:t>
            </a:r>
            <a:r>
              <a:rPr lang="en-US" altLang="zh-CN" sz="2400" dirty="0"/>
              <a:t>"</a:t>
            </a:r>
            <a:r>
              <a:rPr lang="zh-CN" altLang="en-US" sz="2400" dirty="0"/>
              <a:t>均方误差</a:t>
            </a:r>
            <a:r>
              <a:rPr lang="en-US" altLang="zh-CN" sz="2400" dirty="0"/>
              <a:t>"</a:t>
            </a:r>
            <a:r>
              <a:rPr lang="zh-CN" altLang="en-US" sz="2400" dirty="0"/>
              <a:t> </a:t>
            </a:r>
            <a:r>
              <a:rPr lang="en-US" altLang="zh-CN" sz="2400" dirty="0"/>
              <a:t>:</a:t>
            </a:r>
          </a:p>
          <a:p>
            <a:pPr lvl="1"/>
            <a:endParaRPr lang="zh-CN" altLang="en-US" sz="2200" dirty="0"/>
          </a:p>
        </p:txBody>
      </p:sp>
      <p:pic>
        <p:nvPicPr>
          <p:cNvPr id="5" name="图片 4">
            <a:extLst>
              <a:ext uri="{FF2B5EF4-FFF2-40B4-BE49-F238E27FC236}">
                <a16:creationId xmlns:a16="http://schemas.microsoft.com/office/drawing/2014/main" id="{2177AD78-287F-4138-A680-944C824681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42080" y="4083778"/>
            <a:ext cx="4067175" cy="1057275"/>
          </a:xfrm>
          <a:prstGeom prst="rect">
            <a:avLst/>
          </a:prstGeom>
        </p:spPr>
      </p:pic>
    </p:spTree>
    <p:extLst>
      <p:ext uri="{BB962C8B-B14F-4D97-AF65-F5344CB8AC3E}">
        <p14:creationId xmlns:p14="http://schemas.microsoft.com/office/powerpoint/2010/main" val="232554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平面">
  <a:themeElements>
    <a:clrScheme name="平面">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平面">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9480</TotalTime>
  <Words>1775</Words>
  <Application>Microsoft Office PowerPoint</Application>
  <PresentationFormat>宽屏</PresentationFormat>
  <Paragraphs>221</Paragraphs>
  <Slides>35</Slides>
  <Notes>2</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35</vt:i4>
      </vt:variant>
    </vt:vector>
  </HeadingPairs>
  <TitlesOfParts>
    <vt:vector size="43" baseType="lpstr">
      <vt:lpstr>等线</vt:lpstr>
      <vt:lpstr>Arial</vt:lpstr>
      <vt:lpstr>Arial</vt:lpstr>
      <vt:lpstr>Cambria Math</vt:lpstr>
      <vt:lpstr>georgia</vt:lpstr>
      <vt:lpstr>Trebuchet MS</vt:lpstr>
      <vt:lpstr>Wingdings 3</vt:lpstr>
      <vt:lpstr>平面</vt:lpstr>
      <vt:lpstr>金融领域中的机器学习</vt:lpstr>
      <vt:lpstr>什么是机器学习</vt:lpstr>
      <vt:lpstr>什么是机器学习</vt:lpstr>
      <vt:lpstr>典型的机器学习过程  </vt:lpstr>
      <vt:lpstr>基本术语</vt:lpstr>
      <vt:lpstr>基本术语</vt:lpstr>
      <vt:lpstr>基本术语</vt:lpstr>
      <vt:lpstr>问题的种类</vt:lpstr>
      <vt:lpstr>性能度量</vt:lpstr>
      <vt:lpstr>性能度量（二分类问题）</vt:lpstr>
      <vt:lpstr>如何将机器学习运用于金融领域</vt:lpstr>
      <vt:lpstr>特征选择</vt:lpstr>
      <vt:lpstr>数据化</vt:lpstr>
      <vt:lpstr>离散化</vt:lpstr>
      <vt:lpstr>复杂情况</vt:lpstr>
      <vt:lpstr>数据预处理</vt:lpstr>
      <vt:lpstr>具体实例:供应链金融信用风险评估 </vt:lpstr>
      <vt:lpstr>特征选择与数据化</vt:lpstr>
      <vt:lpstr>PowerPoint 演示文稿</vt:lpstr>
      <vt:lpstr>归一化举例：</vt:lpstr>
      <vt:lpstr>机器学习框架</vt:lpstr>
      <vt:lpstr>具体机器学习模型</vt:lpstr>
      <vt:lpstr>支持向量机</vt:lpstr>
      <vt:lpstr>核函数</vt:lpstr>
      <vt:lpstr>PowerPoint 演示文稿</vt:lpstr>
      <vt:lpstr>在金融领域中的应用</vt:lpstr>
      <vt:lpstr>神经网络</vt:lpstr>
      <vt:lpstr>神经元模型</vt:lpstr>
      <vt:lpstr>激活函数</vt:lpstr>
      <vt:lpstr>神经网络种类</vt:lpstr>
      <vt:lpstr>深度学习</vt:lpstr>
      <vt:lpstr>在金融领域中的应用实例</vt:lpstr>
      <vt:lpstr>强化学习</vt:lpstr>
      <vt:lpstr>在金融领域中的应用实例</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机器学习在金融领域的应用</dc:title>
  <dc:creator>1027749800@qq.com</dc:creator>
  <cp:lastModifiedBy>1027749800@qq.com</cp:lastModifiedBy>
  <cp:revision>90</cp:revision>
  <dcterms:created xsi:type="dcterms:W3CDTF">2019-02-26T03:47:15Z</dcterms:created>
  <dcterms:modified xsi:type="dcterms:W3CDTF">2019-03-18T02:41:38Z</dcterms:modified>
</cp:coreProperties>
</file>