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31"/>
  </p:notesMasterIdLst>
  <p:sldIdLst>
    <p:sldId id="256" r:id="rId2"/>
    <p:sldId id="257" r:id="rId3"/>
    <p:sldId id="269" r:id="rId4"/>
    <p:sldId id="270" r:id="rId5"/>
    <p:sldId id="271" r:id="rId6"/>
    <p:sldId id="262" r:id="rId7"/>
    <p:sldId id="274" r:id="rId8"/>
    <p:sldId id="275" r:id="rId9"/>
    <p:sldId id="276" r:id="rId10"/>
    <p:sldId id="277" r:id="rId11"/>
    <p:sldId id="278" r:id="rId12"/>
    <p:sldId id="280" r:id="rId13"/>
    <p:sldId id="281" r:id="rId14"/>
    <p:sldId id="279" r:id="rId15"/>
    <p:sldId id="258" r:id="rId16"/>
    <p:sldId id="263" r:id="rId17"/>
    <p:sldId id="264" r:id="rId18"/>
    <p:sldId id="282" r:id="rId19"/>
    <p:sldId id="259" r:id="rId20"/>
    <p:sldId id="265" r:id="rId21"/>
    <p:sldId id="266" r:id="rId22"/>
    <p:sldId id="267" r:id="rId23"/>
    <p:sldId id="260" r:id="rId24"/>
    <p:sldId id="284" r:id="rId25"/>
    <p:sldId id="261" r:id="rId26"/>
    <p:sldId id="285" r:id="rId27"/>
    <p:sldId id="268" r:id="rId28"/>
    <p:sldId id="272" r:id="rId29"/>
    <p:sldId id="27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660"/>
  </p:normalViewPr>
  <p:slideViewPr>
    <p:cSldViewPr snapToGrid="0">
      <p:cViewPr varScale="1">
        <p:scale>
          <a:sx n="81" d="100"/>
          <a:sy n="81" d="100"/>
        </p:scale>
        <p:origin x="73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77E151-9062-490D-9C4D-14A8AE015952}" type="datetimeFigureOut">
              <a:rPr lang="zh-CN" altLang="en-US" smtClean="0"/>
              <a:t>2019/3/7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8765FD-5FAF-4FC9-A78A-9C94595B1243}" type="slidenum">
              <a:rPr lang="zh-CN" altLang="en-US" smtClean="0"/>
              <a:t>‹#›</a:t>
            </a:fld>
            <a:endParaRPr lang="zh-CN" altLang="en-US"/>
          </a:p>
        </p:txBody>
      </p:sp>
    </p:spTree>
    <p:extLst>
      <p:ext uri="{BB962C8B-B14F-4D97-AF65-F5344CB8AC3E}">
        <p14:creationId xmlns:p14="http://schemas.microsoft.com/office/powerpoint/2010/main" val="2876255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8765FD-5FAF-4FC9-A78A-9C94595B1243}" type="slidenum">
              <a:rPr lang="zh-CN" altLang="en-US" smtClean="0"/>
              <a:t>22</a:t>
            </a:fld>
            <a:endParaRPr lang="zh-CN" altLang="en-US"/>
          </a:p>
        </p:txBody>
      </p:sp>
    </p:spTree>
    <p:extLst>
      <p:ext uri="{BB962C8B-B14F-4D97-AF65-F5344CB8AC3E}">
        <p14:creationId xmlns:p14="http://schemas.microsoft.com/office/powerpoint/2010/main" val="2540238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0D4BAE2-C699-40F2-BD09-D72639F7915F}" type="datetimeFigureOut">
              <a:rPr lang="zh-CN" altLang="en-US" smtClean="0"/>
              <a:t>2019/3/7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56E1B-2CB7-49AB-A649-1D30186761BE}" type="slidenum">
              <a:rPr lang="zh-CN" altLang="en-US" smtClean="0"/>
              <a:t>‹#›</a:t>
            </a:fld>
            <a:endParaRPr lang="zh-CN" altLang="en-US"/>
          </a:p>
        </p:txBody>
      </p:sp>
    </p:spTree>
    <p:extLst>
      <p:ext uri="{BB962C8B-B14F-4D97-AF65-F5344CB8AC3E}">
        <p14:creationId xmlns:p14="http://schemas.microsoft.com/office/powerpoint/2010/main" val="2615578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0D4BAE2-C699-40F2-BD09-D72639F7915F}" type="datetimeFigureOut">
              <a:rPr lang="zh-CN" altLang="en-US" smtClean="0"/>
              <a:t>2019/3/7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56E1B-2CB7-49AB-A649-1D30186761BE}" type="slidenum">
              <a:rPr lang="zh-CN" altLang="en-US" smtClean="0"/>
              <a:t>‹#›</a:t>
            </a:fld>
            <a:endParaRPr lang="zh-CN" altLang="en-US"/>
          </a:p>
        </p:txBody>
      </p:sp>
    </p:spTree>
    <p:extLst>
      <p:ext uri="{BB962C8B-B14F-4D97-AF65-F5344CB8AC3E}">
        <p14:creationId xmlns:p14="http://schemas.microsoft.com/office/powerpoint/2010/main" val="570537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0D4BAE2-C699-40F2-BD09-D72639F7915F}" type="datetimeFigureOut">
              <a:rPr lang="zh-CN" altLang="en-US" smtClean="0"/>
              <a:t>2019/3/7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56E1B-2CB7-49AB-A649-1D30186761BE}"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10077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0D4BAE2-C699-40F2-BD09-D72639F7915F}" type="datetimeFigureOut">
              <a:rPr lang="zh-CN" altLang="en-US" smtClean="0"/>
              <a:t>2019/3/7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56E1B-2CB7-49AB-A649-1D30186761BE}" type="slidenum">
              <a:rPr lang="zh-CN" altLang="en-US" smtClean="0"/>
              <a:t>‹#›</a:t>
            </a:fld>
            <a:endParaRPr lang="zh-CN" altLang="en-US"/>
          </a:p>
        </p:txBody>
      </p:sp>
    </p:spTree>
    <p:extLst>
      <p:ext uri="{BB962C8B-B14F-4D97-AF65-F5344CB8AC3E}">
        <p14:creationId xmlns:p14="http://schemas.microsoft.com/office/powerpoint/2010/main" val="4091789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0D4BAE2-C699-40F2-BD09-D72639F7915F}" type="datetimeFigureOut">
              <a:rPr lang="zh-CN" altLang="en-US" smtClean="0"/>
              <a:t>2019/3/7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56E1B-2CB7-49AB-A649-1D30186761BE}"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12688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0D4BAE2-C699-40F2-BD09-D72639F7915F}" type="datetimeFigureOut">
              <a:rPr lang="zh-CN" altLang="en-US" smtClean="0"/>
              <a:t>2019/3/7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56E1B-2CB7-49AB-A649-1D30186761BE}" type="slidenum">
              <a:rPr lang="zh-CN" altLang="en-US" smtClean="0"/>
              <a:t>‹#›</a:t>
            </a:fld>
            <a:endParaRPr lang="zh-CN" altLang="en-US"/>
          </a:p>
        </p:txBody>
      </p:sp>
    </p:spTree>
    <p:extLst>
      <p:ext uri="{BB962C8B-B14F-4D97-AF65-F5344CB8AC3E}">
        <p14:creationId xmlns:p14="http://schemas.microsoft.com/office/powerpoint/2010/main" val="1819545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0D4BAE2-C699-40F2-BD09-D72639F7915F}" type="datetimeFigureOut">
              <a:rPr lang="zh-CN" altLang="en-US" smtClean="0"/>
              <a:t>2019/3/7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56E1B-2CB7-49AB-A649-1D30186761BE}" type="slidenum">
              <a:rPr lang="zh-CN" altLang="en-US" smtClean="0"/>
              <a:t>‹#›</a:t>
            </a:fld>
            <a:endParaRPr lang="zh-CN" altLang="en-US"/>
          </a:p>
        </p:txBody>
      </p:sp>
    </p:spTree>
    <p:extLst>
      <p:ext uri="{BB962C8B-B14F-4D97-AF65-F5344CB8AC3E}">
        <p14:creationId xmlns:p14="http://schemas.microsoft.com/office/powerpoint/2010/main" val="4161735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0D4BAE2-C699-40F2-BD09-D72639F7915F}" type="datetimeFigureOut">
              <a:rPr lang="zh-CN" altLang="en-US" smtClean="0"/>
              <a:t>2019/3/7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56E1B-2CB7-49AB-A649-1D30186761BE}" type="slidenum">
              <a:rPr lang="zh-CN" altLang="en-US" smtClean="0"/>
              <a:t>‹#›</a:t>
            </a:fld>
            <a:endParaRPr lang="zh-CN" altLang="en-US"/>
          </a:p>
        </p:txBody>
      </p:sp>
    </p:spTree>
    <p:extLst>
      <p:ext uri="{BB962C8B-B14F-4D97-AF65-F5344CB8AC3E}">
        <p14:creationId xmlns:p14="http://schemas.microsoft.com/office/powerpoint/2010/main" val="8265694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0D4BAE2-C699-40F2-BD09-D72639F7915F}" type="datetimeFigureOut">
              <a:rPr lang="zh-CN" altLang="en-US" smtClean="0"/>
              <a:t>2019/3/7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56E1B-2CB7-49AB-A649-1D30186761BE}" type="slidenum">
              <a:rPr lang="zh-CN" altLang="en-US" smtClean="0"/>
              <a:t>‹#›</a:t>
            </a:fld>
            <a:endParaRPr lang="zh-CN" altLang="en-US"/>
          </a:p>
        </p:txBody>
      </p:sp>
    </p:spTree>
    <p:extLst>
      <p:ext uri="{BB962C8B-B14F-4D97-AF65-F5344CB8AC3E}">
        <p14:creationId xmlns:p14="http://schemas.microsoft.com/office/powerpoint/2010/main" val="3698953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0D4BAE2-C699-40F2-BD09-D72639F7915F}" type="datetimeFigureOut">
              <a:rPr lang="zh-CN" altLang="en-US" smtClean="0"/>
              <a:t>2019/3/7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56E1B-2CB7-49AB-A649-1D30186761BE}" type="slidenum">
              <a:rPr lang="zh-CN" altLang="en-US" smtClean="0"/>
              <a:t>‹#›</a:t>
            </a:fld>
            <a:endParaRPr lang="zh-CN" altLang="en-US"/>
          </a:p>
        </p:txBody>
      </p:sp>
    </p:spTree>
    <p:extLst>
      <p:ext uri="{BB962C8B-B14F-4D97-AF65-F5344CB8AC3E}">
        <p14:creationId xmlns:p14="http://schemas.microsoft.com/office/powerpoint/2010/main" val="2522459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0D4BAE2-C699-40F2-BD09-D72639F7915F}" type="datetimeFigureOut">
              <a:rPr lang="zh-CN" altLang="en-US" smtClean="0"/>
              <a:t>2019/3/7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56E1B-2CB7-49AB-A649-1D30186761BE}" type="slidenum">
              <a:rPr lang="zh-CN" altLang="en-US" smtClean="0"/>
              <a:t>‹#›</a:t>
            </a:fld>
            <a:endParaRPr lang="zh-CN" altLang="en-US"/>
          </a:p>
        </p:txBody>
      </p:sp>
    </p:spTree>
    <p:extLst>
      <p:ext uri="{BB962C8B-B14F-4D97-AF65-F5344CB8AC3E}">
        <p14:creationId xmlns:p14="http://schemas.microsoft.com/office/powerpoint/2010/main" val="294216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0D4BAE2-C699-40F2-BD09-D72639F7915F}" type="datetimeFigureOut">
              <a:rPr lang="zh-CN" altLang="en-US" smtClean="0"/>
              <a:t>2019/3/7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9956E1B-2CB7-49AB-A649-1D30186761BE}" type="slidenum">
              <a:rPr lang="zh-CN" altLang="en-US" smtClean="0"/>
              <a:t>‹#›</a:t>
            </a:fld>
            <a:endParaRPr lang="zh-CN" altLang="en-US"/>
          </a:p>
        </p:txBody>
      </p:sp>
    </p:spTree>
    <p:extLst>
      <p:ext uri="{BB962C8B-B14F-4D97-AF65-F5344CB8AC3E}">
        <p14:creationId xmlns:p14="http://schemas.microsoft.com/office/powerpoint/2010/main" val="706999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30D4BAE2-C699-40F2-BD09-D72639F7915F}" type="datetimeFigureOut">
              <a:rPr lang="zh-CN" altLang="en-US" smtClean="0"/>
              <a:t>2019/3/7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9956E1B-2CB7-49AB-A649-1D30186761BE}" type="slidenum">
              <a:rPr lang="zh-CN" altLang="en-US" smtClean="0"/>
              <a:t>‹#›</a:t>
            </a:fld>
            <a:endParaRPr lang="zh-CN" altLang="en-US"/>
          </a:p>
        </p:txBody>
      </p:sp>
    </p:spTree>
    <p:extLst>
      <p:ext uri="{BB962C8B-B14F-4D97-AF65-F5344CB8AC3E}">
        <p14:creationId xmlns:p14="http://schemas.microsoft.com/office/powerpoint/2010/main" val="391803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0D4BAE2-C699-40F2-BD09-D72639F7915F}" type="datetimeFigureOut">
              <a:rPr lang="zh-CN" altLang="en-US" smtClean="0"/>
              <a:t>2019/3/7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9956E1B-2CB7-49AB-A649-1D30186761BE}" type="slidenum">
              <a:rPr lang="zh-CN" altLang="en-US" smtClean="0"/>
              <a:t>‹#›</a:t>
            </a:fld>
            <a:endParaRPr lang="zh-CN" altLang="en-US"/>
          </a:p>
        </p:txBody>
      </p:sp>
    </p:spTree>
    <p:extLst>
      <p:ext uri="{BB962C8B-B14F-4D97-AF65-F5344CB8AC3E}">
        <p14:creationId xmlns:p14="http://schemas.microsoft.com/office/powerpoint/2010/main" val="1064180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D4BAE2-C699-40F2-BD09-D72639F7915F}" type="datetimeFigureOut">
              <a:rPr lang="zh-CN" altLang="en-US" smtClean="0"/>
              <a:t>2019/3/7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9956E1B-2CB7-49AB-A649-1D30186761BE}" type="slidenum">
              <a:rPr lang="zh-CN" altLang="en-US" smtClean="0"/>
              <a:t>‹#›</a:t>
            </a:fld>
            <a:endParaRPr lang="zh-CN" altLang="en-US"/>
          </a:p>
        </p:txBody>
      </p:sp>
    </p:spTree>
    <p:extLst>
      <p:ext uri="{BB962C8B-B14F-4D97-AF65-F5344CB8AC3E}">
        <p14:creationId xmlns:p14="http://schemas.microsoft.com/office/powerpoint/2010/main" val="682469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0D4BAE2-C699-40F2-BD09-D72639F7915F}" type="datetimeFigureOut">
              <a:rPr lang="zh-CN" altLang="en-US" smtClean="0"/>
              <a:t>2019/3/7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9956E1B-2CB7-49AB-A649-1D30186761BE}" type="slidenum">
              <a:rPr lang="zh-CN" altLang="en-US" smtClean="0"/>
              <a:t>‹#›</a:t>
            </a:fld>
            <a:endParaRPr lang="zh-CN" altLang="en-US"/>
          </a:p>
        </p:txBody>
      </p:sp>
    </p:spTree>
    <p:extLst>
      <p:ext uri="{BB962C8B-B14F-4D97-AF65-F5344CB8AC3E}">
        <p14:creationId xmlns:p14="http://schemas.microsoft.com/office/powerpoint/2010/main" val="4142302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30D4BAE2-C699-40F2-BD09-D72639F7915F}" type="datetimeFigureOut">
              <a:rPr lang="zh-CN" altLang="en-US" smtClean="0"/>
              <a:t>2019/3/7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9956E1B-2CB7-49AB-A649-1D30186761BE}" type="slidenum">
              <a:rPr lang="zh-CN" altLang="en-US" smtClean="0"/>
              <a:t>‹#›</a:t>
            </a:fld>
            <a:endParaRPr lang="zh-CN" altLang="en-US"/>
          </a:p>
        </p:txBody>
      </p:sp>
    </p:spTree>
    <p:extLst>
      <p:ext uri="{BB962C8B-B14F-4D97-AF65-F5344CB8AC3E}">
        <p14:creationId xmlns:p14="http://schemas.microsoft.com/office/powerpoint/2010/main" val="1682403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0D4BAE2-C699-40F2-BD09-D72639F7915F}" type="datetimeFigureOut">
              <a:rPr lang="zh-CN" altLang="en-US" smtClean="0"/>
              <a:t>2019/3/7</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9956E1B-2CB7-49AB-A649-1D30186761BE}" type="slidenum">
              <a:rPr lang="zh-CN" altLang="en-US" smtClean="0"/>
              <a:t>‹#›</a:t>
            </a:fld>
            <a:endParaRPr lang="zh-CN" altLang="en-US"/>
          </a:p>
        </p:txBody>
      </p:sp>
    </p:spTree>
    <p:extLst>
      <p:ext uri="{BB962C8B-B14F-4D97-AF65-F5344CB8AC3E}">
        <p14:creationId xmlns:p14="http://schemas.microsoft.com/office/powerpoint/2010/main" val="279277551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53953A-296B-43B9-BEA8-6413F3B05AAB}"/>
              </a:ext>
            </a:extLst>
          </p:cNvPr>
          <p:cNvSpPr>
            <a:spLocks noGrp="1"/>
          </p:cNvSpPr>
          <p:nvPr>
            <p:ph type="ctrTitle"/>
          </p:nvPr>
        </p:nvSpPr>
        <p:spPr>
          <a:xfrm>
            <a:off x="1524000" y="1122363"/>
            <a:ext cx="9703324" cy="2387600"/>
          </a:xfrm>
        </p:spPr>
        <p:txBody>
          <a:bodyPr/>
          <a:lstStyle/>
          <a:p>
            <a:pPr algn="ctr"/>
            <a:r>
              <a:rPr lang="zh-CN" altLang="en-US" dirty="0"/>
              <a:t>金融领域中的机器学习</a:t>
            </a:r>
          </a:p>
        </p:txBody>
      </p:sp>
      <p:sp>
        <p:nvSpPr>
          <p:cNvPr id="3" name="副标题 2">
            <a:extLst>
              <a:ext uri="{FF2B5EF4-FFF2-40B4-BE49-F238E27FC236}">
                <a16:creationId xmlns:a16="http://schemas.microsoft.com/office/drawing/2014/main" id="{A35DBCB9-DE4D-451A-A244-15CEA523AC22}"/>
              </a:ext>
            </a:extLst>
          </p:cNvPr>
          <p:cNvSpPr>
            <a:spLocks noGrp="1"/>
          </p:cNvSpPr>
          <p:nvPr>
            <p:ph type="subTitle" idx="1"/>
          </p:nvPr>
        </p:nvSpPr>
        <p:spPr>
          <a:xfrm>
            <a:off x="2212532" y="3711468"/>
            <a:ext cx="7766936" cy="1096899"/>
          </a:xfrm>
        </p:spPr>
        <p:txBody>
          <a:bodyPr/>
          <a:lstStyle/>
          <a:p>
            <a:r>
              <a:rPr lang="zh-CN" altLang="en-US" dirty="0"/>
              <a:t>南京大学计算机科学与技术系</a:t>
            </a:r>
          </a:p>
        </p:txBody>
      </p:sp>
    </p:spTree>
    <p:extLst>
      <p:ext uri="{BB962C8B-B14F-4D97-AF65-F5344CB8AC3E}">
        <p14:creationId xmlns:p14="http://schemas.microsoft.com/office/powerpoint/2010/main" val="546895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979EAB-3EEF-4EEB-BF8B-7385AC622ADC}"/>
              </a:ext>
            </a:extLst>
          </p:cNvPr>
          <p:cNvSpPr>
            <a:spLocks noGrp="1"/>
          </p:cNvSpPr>
          <p:nvPr>
            <p:ph type="title"/>
          </p:nvPr>
        </p:nvSpPr>
        <p:spPr>
          <a:xfrm>
            <a:off x="677334" y="383690"/>
            <a:ext cx="8596668" cy="1320800"/>
          </a:xfrm>
        </p:spPr>
        <p:txBody>
          <a:bodyPr/>
          <a:lstStyle/>
          <a:p>
            <a:r>
              <a:rPr lang="zh-CN" altLang="en-US" dirty="0">
                <a:solidFill>
                  <a:schemeClr val="tx1"/>
                </a:solidFill>
              </a:rPr>
              <a:t>过程自动化</a:t>
            </a:r>
            <a:br>
              <a:rPr lang="en-US" altLang="zh-CN" dirty="0"/>
            </a:br>
            <a:endParaRPr lang="zh-CN" altLang="en-US" dirty="0"/>
          </a:p>
        </p:txBody>
      </p:sp>
      <p:sp>
        <p:nvSpPr>
          <p:cNvPr id="3" name="内容占位符 2">
            <a:extLst>
              <a:ext uri="{FF2B5EF4-FFF2-40B4-BE49-F238E27FC236}">
                <a16:creationId xmlns:a16="http://schemas.microsoft.com/office/drawing/2014/main" id="{AEE907C3-2ED9-4664-BBD0-C512B4CB8BCF}"/>
              </a:ext>
            </a:extLst>
          </p:cNvPr>
          <p:cNvSpPr>
            <a:spLocks noGrp="1"/>
          </p:cNvSpPr>
          <p:nvPr>
            <p:ph sz="quarter" idx="13"/>
          </p:nvPr>
        </p:nvSpPr>
        <p:spPr>
          <a:xfrm>
            <a:off x="677334" y="1321806"/>
            <a:ext cx="9112125" cy="4958866"/>
          </a:xfrm>
        </p:spPr>
        <p:txBody>
          <a:bodyPr>
            <a:noAutofit/>
          </a:bodyPr>
          <a:lstStyle/>
          <a:p>
            <a:r>
              <a:rPr lang="zh-CN" altLang="en-US" sz="2400" dirty="0"/>
              <a:t>过程自动化是机器学习在金融领域最常见的应用之一。该技术可以替代体力劳动，自动化重复任务，提高生产率。</a:t>
            </a:r>
            <a:endParaRPr lang="en-US" altLang="zh-CN" sz="2400" dirty="0"/>
          </a:p>
          <a:p>
            <a:endParaRPr lang="en-US" altLang="zh-CN" sz="2400" dirty="0"/>
          </a:p>
          <a:p>
            <a:r>
              <a:rPr lang="zh-CN" altLang="en-US" sz="2400" dirty="0"/>
              <a:t>机器学习帮助公司优化成本，改善客户体验，扩大服务规模。</a:t>
            </a:r>
            <a:endParaRPr lang="en-US" altLang="zh-CN" sz="2400" dirty="0"/>
          </a:p>
          <a:p>
            <a:endParaRPr lang="en-US" altLang="zh-CN" sz="2400" dirty="0"/>
          </a:p>
          <a:p>
            <a:r>
              <a:rPr lang="zh-CN" altLang="en-US" sz="2400" dirty="0"/>
              <a:t>过程自动化在金融领域的应用实例有：</a:t>
            </a:r>
            <a:endParaRPr lang="en-US" altLang="zh-CN" sz="2400" dirty="0"/>
          </a:p>
          <a:p>
            <a:pPr lvl="1"/>
            <a:r>
              <a:rPr lang="zh-CN" altLang="en-US" sz="2400" dirty="0"/>
              <a:t>聊天机器人</a:t>
            </a:r>
            <a:endParaRPr lang="en-US" altLang="zh-CN" sz="2400" dirty="0"/>
          </a:p>
          <a:p>
            <a:pPr lvl="1"/>
            <a:r>
              <a:rPr lang="zh-CN" altLang="en-US" sz="2400" dirty="0"/>
              <a:t>客服中心自动化</a:t>
            </a:r>
            <a:endParaRPr lang="en-US" altLang="zh-CN" sz="2400" dirty="0"/>
          </a:p>
          <a:p>
            <a:pPr lvl="1"/>
            <a:r>
              <a:rPr lang="zh-CN" altLang="en-US" sz="2400" dirty="0"/>
              <a:t>文书工作自动化</a:t>
            </a:r>
            <a:endParaRPr lang="en-US" altLang="zh-CN" sz="2400" dirty="0"/>
          </a:p>
          <a:p>
            <a:pPr lvl="1"/>
            <a:r>
              <a:rPr lang="zh-CN" altLang="en-US" sz="2400" dirty="0"/>
              <a:t>员工培训游戏化</a:t>
            </a:r>
            <a:endParaRPr lang="en-US" altLang="zh-CN" sz="2400" dirty="0"/>
          </a:p>
          <a:p>
            <a:pPr lvl="1"/>
            <a:r>
              <a:rPr lang="en-US" altLang="zh-CN" sz="2400" dirty="0"/>
              <a:t>……</a:t>
            </a:r>
          </a:p>
          <a:p>
            <a:pPr lvl="1"/>
            <a:endParaRPr lang="en-US" altLang="zh-CN" sz="2200" dirty="0"/>
          </a:p>
        </p:txBody>
      </p:sp>
    </p:spTree>
    <p:extLst>
      <p:ext uri="{BB962C8B-B14F-4D97-AF65-F5344CB8AC3E}">
        <p14:creationId xmlns:p14="http://schemas.microsoft.com/office/powerpoint/2010/main" val="2563960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979EAB-3EEF-4EEB-BF8B-7385AC622ADC}"/>
              </a:ext>
            </a:extLst>
          </p:cNvPr>
          <p:cNvSpPr>
            <a:spLocks noGrp="1"/>
          </p:cNvSpPr>
          <p:nvPr>
            <p:ph type="title"/>
          </p:nvPr>
        </p:nvSpPr>
        <p:spPr>
          <a:xfrm>
            <a:off x="677334" y="383690"/>
            <a:ext cx="8596668" cy="1320800"/>
          </a:xfrm>
        </p:spPr>
        <p:txBody>
          <a:bodyPr/>
          <a:lstStyle/>
          <a:p>
            <a:r>
              <a:rPr lang="zh-CN" altLang="en-US" dirty="0">
                <a:solidFill>
                  <a:schemeClr val="tx1"/>
                </a:solidFill>
              </a:rPr>
              <a:t>银行业务流程自动化实例</a:t>
            </a:r>
            <a:br>
              <a:rPr lang="en-US" altLang="zh-CN" dirty="0"/>
            </a:br>
            <a:endParaRPr lang="zh-CN" altLang="en-US" dirty="0"/>
          </a:p>
        </p:txBody>
      </p:sp>
      <p:sp>
        <p:nvSpPr>
          <p:cNvPr id="3" name="内容占位符 2">
            <a:extLst>
              <a:ext uri="{FF2B5EF4-FFF2-40B4-BE49-F238E27FC236}">
                <a16:creationId xmlns:a16="http://schemas.microsoft.com/office/drawing/2014/main" id="{AEE907C3-2ED9-4664-BBD0-C512B4CB8BCF}"/>
              </a:ext>
            </a:extLst>
          </p:cNvPr>
          <p:cNvSpPr>
            <a:spLocks noGrp="1"/>
          </p:cNvSpPr>
          <p:nvPr>
            <p:ph sz="quarter" idx="13"/>
          </p:nvPr>
        </p:nvSpPr>
        <p:spPr>
          <a:xfrm>
            <a:off x="677334" y="1321806"/>
            <a:ext cx="9112125" cy="4958866"/>
          </a:xfrm>
        </p:spPr>
        <p:txBody>
          <a:bodyPr>
            <a:noAutofit/>
          </a:bodyPr>
          <a:lstStyle/>
          <a:p>
            <a:r>
              <a:rPr lang="zh-CN" altLang="en-US" sz="2400" dirty="0"/>
              <a:t>摩根大通推出了一个利用自然语言处理</a:t>
            </a:r>
            <a:r>
              <a:rPr lang="en-US" altLang="zh-CN" sz="2400" dirty="0"/>
              <a:t>(</a:t>
            </a:r>
            <a:r>
              <a:rPr lang="zh-CN" altLang="en-US" sz="2400" dirty="0"/>
              <a:t>一种机器学习技术</a:t>
            </a:r>
            <a:r>
              <a:rPr lang="en-US" altLang="zh-CN" sz="2400" dirty="0"/>
              <a:t>)</a:t>
            </a:r>
            <a:r>
              <a:rPr lang="zh-CN" altLang="en-US" sz="2400" dirty="0"/>
              <a:t>的智能合同平台。该方案可处理法律文件并从中提取重要数据。手工审查</a:t>
            </a:r>
            <a:r>
              <a:rPr lang="en-US" altLang="zh-CN" sz="2400" dirty="0"/>
              <a:t>1.2</a:t>
            </a:r>
            <a:r>
              <a:rPr lang="zh-CN" altLang="en-US" sz="2400" dirty="0"/>
              <a:t>万份年度商业信贷协议通常需要大约</a:t>
            </a:r>
            <a:r>
              <a:rPr lang="en-US" altLang="zh-CN" sz="2400" dirty="0"/>
              <a:t>36</a:t>
            </a:r>
            <a:r>
              <a:rPr lang="zh-CN" altLang="en-US" sz="2400" dirty="0"/>
              <a:t>万工时。然而，使用机器学习可以在几个小时内浏览相同数量的合同。</a:t>
            </a:r>
            <a:endParaRPr lang="en-US" altLang="zh-CN" sz="2400" dirty="0"/>
          </a:p>
          <a:p>
            <a:endParaRPr lang="zh-CN" altLang="en-US" sz="2400" dirty="0"/>
          </a:p>
          <a:p>
            <a:r>
              <a:rPr lang="en-US" altLang="zh-CN" sz="2400" dirty="0"/>
              <a:t>BNY Mello</a:t>
            </a:r>
            <a:r>
              <a:rPr lang="zh-CN" altLang="en-US" sz="2400" dirty="0"/>
              <a:t>将过程自动化集成到他们的银行生态系统中。这项创新可每年节省</a:t>
            </a:r>
            <a:r>
              <a:rPr lang="en-US" altLang="zh-CN" sz="2400" dirty="0"/>
              <a:t>30</a:t>
            </a:r>
            <a:r>
              <a:rPr lang="zh-CN" altLang="en-US" sz="2400" dirty="0"/>
              <a:t>万美元，并带来了广泛的操作改进。</a:t>
            </a:r>
            <a:endParaRPr lang="en-US" altLang="zh-CN" sz="2400" dirty="0"/>
          </a:p>
          <a:p>
            <a:endParaRPr lang="zh-CN" altLang="en-US" sz="2400" dirty="0"/>
          </a:p>
          <a:p>
            <a:r>
              <a:rPr lang="en-US" altLang="zh-CN" sz="2400" dirty="0" err="1"/>
              <a:t>Privatbank</a:t>
            </a:r>
            <a:r>
              <a:rPr lang="zh-CN" altLang="en-US" sz="2400" dirty="0"/>
              <a:t>是一家乌克兰银行，在移动和网络平台上使用聊天机器人助手。聊天机器人加快了一般客户查询的速度，并减少了人工助理的数量。</a:t>
            </a:r>
            <a:endParaRPr lang="en-US" altLang="zh-CN" sz="2400" dirty="0"/>
          </a:p>
          <a:p>
            <a:endParaRPr lang="en-US" altLang="zh-CN" sz="2400" dirty="0"/>
          </a:p>
        </p:txBody>
      </p:sp>
    </p:spTree>
    <p:extLst>
      <p:ext uri="{BB962C8B-B14F-4D97-AF65-F5344CB8AC3E}">
        <p14:creationId xmlns:p14="http://schemas.microsoft.com/office/powerpoint/2010/main" val="1180721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979EAB-3EEF-4EEB-BF8B-7385AC622ADC}"/>
              </a:ext>
            </a:extLst>
          </p:cNvPr>
          <p:cNvSpPr>
            <a:spLocks noGrp="1"/>
          </p:cNvSpPr>
          <p:nvPr>
            <p:ph type="title"/>
          </p:nvPr>
        </p:nvSpPr>
        <p:spPr>
          <a:xfrm>
            <a:off x="677334" y="383690"/>
            <a:ext cx="8596668" cy="1320800"/>
          </a:xfrm>
        </p:spPr>
        <p:txBody>
          <a:bodyPr/>
          <a:lstStyle/>
          <a:p>
            <a:r>
              <a:rPr lang="zh-CN" altLang="en-US" dirty="0">
                <a:solidFill>
                  <a:schemeClr val="tx1"/>
                </a:solidFill>
              </a:rPr>
              <a:t>安全</a:t>
            </a:r>
            <a:br>
              <a:rPr lang="en-US" altLang="zh-CN" dirty="0"/>
            </a:br>
            <a:endParaRPr lang="zh-CN" altLang="en-US" dirty="0"/>
          </a:p>
        </p:txBody>
      </p:sp>
      <p:sp>
        <p:nvSpPr>
          <p:cNvPr id="3" name="内容占位符 2">
            <a:extLst>
              <a:ext uri="{FF2B5EF4-FFF2-40B4-BE49-F238E27FC236}">
                <a16:creationId xmlns:a16="http://schemas.microsoft.com/office/drawing/2014/main" id="{AEE907C3-2ED9-4664-BBD0-C512B4CB8BCF}"/>
              </a:ext>
            </a:extLst>
          </p:cNvPr>
          <p:cNvSpPr>
            <a:spLocks noGrp="1"/>
          </p:cNvSpPr>
          <p:nvPr>
            <p:ph sz="quarter" idx="13"/>
          </p:nvPr>
        </p:nvSpPr>
        <p:spPr>
          <a:xfrm>
            <a:off x="677334" y="1321806"/>
            <a:ext cx="9112125" cy="4958866"/>
          </a:xfrm>
        </p:spPr>
        <p:txBody>
          <a:bodyPr>
            <a:noAutofit/>
          </a:bodyPr>
          <a:lstStyle/>
          <a:p>
            <a:r>
              <a:rPr lang="zh-CN" altLang="en-US" sz="2400" dirty="0"/>
              <a:t>银行可以使用机器学习实时监控每个帐户的数千个交易参数，分析持卡人的每一个行为并尝试发现该用户行为背后的目的。当系统识别到了可疑帐户行为，它可以向用户询问额外的认证信息来验证该笔交易。如果欺诈的可能性很高，甚至可以完全阻止交易通过。验证一个交易只需要几分钟</a:t>
            </a:r>
            <a:r>
              <a:rPr lang="en-US" altLang="zh-CN" sz="2400" dirty="0"/>
              <a:t>(</a:t>
            </a:r>
            <a:r>
              <a:rPr lang="zh-CN" altLang="en-US" sz="2400" dirty="0"/>
              <a:t>甚至几秒钟</a:t>
            </a:r>
            <a:r>
              <a:rPr lang="en-US" altLang="zh-CN" sz="2400" dirty="0"/>
              <a:t>)</a:t>
            </a:r>
            <a:r>
              <a:rPr lang="zh-CN" altLang="en-US" sz="2400" dirty="0"/>
              <a:t>。</a:t>
            </a:r>
            <a:endParaRPr lang="en-US" altLang="zh-CN" sz="2400" dirty="0"/>
          </a:p>
          <a:p>
            <a:endParaRPr lang="en-US" altLang="zh-CN" dirty="0"/>
          </a:p>
          <a:p>
            <a:r>
              <a:rPr lang="zh-CN" altLang="en-US" sz="2400" dirty="0"/>
              <a:t>财务监控是金融中机器学习的另一个安全用例。数据科学家可以训练该系统检测大量微支付，并标记诸如</a:t>
            </a:r>
            <a:r>
              <a:rPr lang="en-US" altLang="zh-CN" sz="2400" dirty="0"/>
              <a:t>smurfing</a:t>
            </a:r>
            <a:r>
              <a:rPr lang="zh-CN" altLang="en-US" sz="2400" dirty="0"/>
              <a:t>的洗钱技术。</a:t>
            </a:r>
            <a:endParaRPr lang="en-US" altLang="zh-CN" sz="2400" dirty="0"/>
          </a:p>
          <a:p>
            <a:endParaRPr lang="zh-CN" altLang="en-US" sz="2400" dirty="0"/>
          </a:p>
          <a:p>
            <a:r>
              <a:rPr lang="en-US" altLang="zh-CN" sz="2400" dirty="0" err="1"/>
              <a:t>Adyen</a:t>
            </a:r>
            <a:r>
              <a:rPr lang="en-US" altLang="zh-CN" sz="2400" dirty="0"/>
              <a:t>, </a:t>
            </a:r>
            <a:r>
              <a:rPr lang="en-US" altLang="zh-CN" sz="2400" dirty="0" err="1"/>
              <a:t>Payoneer</a:t>
            </a:r>
            <a:r>
              <a:rPr lang="en-US" altLang="zh-CN" sz="2400" dirty="0"/>
              <a:t>, </a:t>
            </a:r>
            <a:r>
              <a:rPr lang="en-US" altLang="zh-CN" sz="2400" dirty="0" err="1"/>
              <a:t>Paypal</a:t>
            </a:r>
            <a:r>
              <a:rPr lang="en-US" altLang="zh-CN" sz="2400" dirty="0"/>
              <a:t>, Stripe,</a:t>
            </a:r>
            <a:r>
              <a:rPr lang="zh-CN" altLang="en-US" sz="2400" dirty="0"/>
              <a:t>和</a:t>
            </a:r>
            <a:r>
              <a:rPr lang="en-US" altLang="zh-CN" sz="2400" dirty="0"/>
              <a:t>Skrill </a:t>
            </a:r>
            <a:r>
              <a:rPr lang="zh-CN" altLang="en-US" sz="2400" dirty="0"/>
              <a:t>是一些著名的金融科技公司，它们在安全机器学习方面投入了大量资金。</a:t>
            </a:r>
            <a:endParaRPr lang="en-US" altLang="zh-CN" sz="2400" dirty="0"/>
          </a:p>
        </p:txBody>
      </p:sp>
    </p:spTree>
    <p:extLst>
      <p:ext uri="{BB962C8B-B14F-4D97-AF65-F5344CB8AC3E}">
        <p14:creationId xmlns:p14="http://schemas.microsoft.com/office/powerpoint/2010/main" val="1635177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979EAB-3EEF-4EEB-BF8B-7385AC622ADC}"/>
              </a:ext>
            </a:extLst>
          </p:cNvPr>
          <p:cNvSpPr>
            <a:spLocks noGrp="1"/>
          </p:cNvSpPr>
          <p:nvPr>
            <p:ph type="title"/>
          </p:nvPr>
        </p:nvSpPr>
        <p:spPr>
          <a:xfrm>
            <a:off x="677334" y="383690"/>
            <a:ext cx="8596668" cy="1320800"/>
          </a:xfrm>
        </p:spPr>
        <p:txBody>
          <a:bodyPr/>
          <a:lstStyle/>
          <a:p>
            <a:r>
              <a:rPr lang="zh-CN" altLang="en-US" dirty="0">
                <a:solidFill>
                  <a:schemeClr val="tx1"/>
                </a:solidFill>
              </a:rPr>
              <a:t>承保和信用评分</a:t>
            </a:r>
            <a:br>
              <a:rPr lang="en-US" altLang="zh-CN" dirty="0"/>
            </a:br>
            <a:endParaRPr lang="zh-CN" altLang="en-US" dirty="0"/>
          </a:p>
        </p:txBody>
      </p:sp>
      <p:sp>
        <p:nvSpPr>
          <p:cNvPr id="3" name="内容占位符 2">
            <a:extLst>
              <a:ext uri="{FF2B5EF4-FFF2-40B4-BE49-F238E27FC236}">
                <a16:creationId xmlns:a16="http://schemas.microsoft.com/office/drawing/2014/main" id="{AEE907C3-2ED9-4664-BBD0-C512B4CB8BCF}"/>
              </a:ext>
            </a:extLst>
          </p:cNvPr>
          <p:cNvSpPr>
            <a:spLocks noGrp="1"/>
          </p:cNvSpPr>
          <p:nvPr>
            <p:ph sz="quarter" idx="13"/>
          </p:nvPr>
        </p:nvSpPr>
        <p:spPr>
          <a:xfrm>
            <a:off x="677334" y="1321806"/>
            <a:ext cx="9112125" cy="4958866"/>
          </a:xfrm>
        </p:spPr>
        <p:txBody>
          <a:bodyPr>
            <a:noAutofit/>
          </a:bodyPr>
          <a:lstStyle/>
          <a:p>
            <a:r>
              <a:rPr lang="zh-CN" altLang="en-US" sz="2400" dirty="0"/>
              <a:t>训练有素的系统可以在现实环境中执行相同的承保和信用评分任务，可以提高相关从业人员工作的效率和精确度。银行和保险公司拥有大量消费者历史数据，他们可以使用这些数据训练机器学习的模型。或者，他们可以使用大型电信或公用事业公司生成的数据集。</a:t>
            </a:r>
            <a:endParaRPr lang="en-US" altLang="zh-CN" sz="2400" dirty="0"/>
          </a:p>
          <a:p>
            <a:endParaRPr lang="en-US" altLang="zh-CN" sz="2400" dirty="0"/>
          </a:p>
          <a:p>
            <a:r>
              <a:rPr lang="en-US" altLang="zh-CN" sz="2400" dirty="0"/>
              <a:t>BBVA </a:t>
            </a:r>
            <a:r>
              <a:rPr lang="en-US" altLang="zh-CN" sz="2400" dirty="0" err="1"/>
              <a:t>Bancomer</a:t>
            </a:r>
            <a:r>
              <a:rPr lang="en-US" altLang="zh-CN" sz="2400" dirty="0"/>
              <a:t>   </a:t>
            </a:r>
            <a:r>
              <a:rPr lang="zh-CN" altLang="en-US" sz="2400" dirty="0"/>
              <a:t>正与一个信用评分平台</a:t>
            </a:r>
            <a:r>
              <a:rPr lang="en-US" altLang="zh-CN" sz="2400" dirty="0" err="1"/>
              <a:t>Destacame</a:t>
            </a:r>
            <a:r>
              <a:rPr lang="zh-CN" altLang="en-US" sz="2400" dirty="0"/>
              <a:t>合作。 该银行旨在为拉丁美洲信用记录不足的客户提高获得信贷的机会。</a:t>
            </a:r>
            <a:r>
              <a:rPr lang="en-US" altLang="zh-CN" sz="2400" dirty="0" err="1"/>
              <a:t>Destacame</a:t>
            </a:r>
            <a:r>
              <a:rPr lang="zh-CN" altLang="en-US" sz="2400" dirty="0"/>
              <a:t>通过开放</a:t>
            </a:r>
            <a:r>
              <a:rPr lang="en-US" altLang="zh-CN" sz="2400" dirty="0"/>
              <a:t>API</a:t>
            </a:r>
            <a:r>
              <a:rPr lang="zh-CN" altLang="en-US" sz="2400" dirty="0"/>
              <a:t>访问了公用事业公司的账单支付信息。通过对账单支付行为进行分析，</a:t>
            </a:r>
            <a:r>
              <a:rPr lang="en-US" altLang="zh-CN" sz="2400" dirty="0" err="1"/>
              <a:t>Destacame</a:t>
            </a:r>
            <a:r>
              <a:rPr lang="zh-CN" altLang="en-US" sz="2400" dirty="0"/>
              <a:t>为客户生成信用评分并将结果发送给银行。</a:t>
            </a:r>
          </a:p>
        </p:txBody>
      </p:sp>
    </p:spTree>
    <p:extLst>
      <p:ext uri="{BB962C8B-B14F-4D97-AF65-F5344CB8AC3E}">
        <p14:creationId xmlns:p14="http://schemas.microsoft.com/office/powerpoint/2010/main" val="1003770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FA3ED0-44FC-44FA-B3B0-9B53ED4F680B}"/>
              </a:ext>
            </a:extLst>
          </p:cNvPr>
          <p:cNvSpPr>
            <a:spLocks noGrp="1"/>
          </p:cNvSpPr>
          <p:nvPr>
            <p:ph type="title"/>
          </p:nvPr>
        </p:nvSpPr>
        <p:spPr/>
        <p:txBody>
          <a:bodyPr/>
          <a:lstStyle/>
          <a:p>
            <a:r>
              <a:rPr lang="zh-CN" altLang="en-US" dirty="0"/>
              <a:t>具体机器学习方法</a:t>
            </a:r>
          </a:p>
        </p:txBody>
      </p:sp>
      <p:sp>
        <p:nvSpPr>
          <p:cNvPr id="3" name="内容占位符 2">
            <a:extLst>
              <a:ext uri="{FF2B5EF4-FFF2-40B4-BE49-F238E27FC236}">
                <a16:creationId xmlns:a16="http://schemas.microsoft.com/office/drawing/2014/main" id="{6456C8D9-568A-436E-B5E6-B3E912FB4E62}"/>
              </a:ext>
            </a:extLst>
          </p:cNvPr>
          <p:cNvSpPr>
            <a:spLocks noGrp="1"/>
          </p:cNvSpPr>
          <p:nvPr>
            <p:ph sz="quarter" idx="13"/>
          </p:nvPr>
        </p:nvSpPr>
        <p:spPr>
          <a:xfrm>
            <a:off x="677334" y="1602889"/>
            <a:ext cx="10363826" cy="4819426"/>
          </a:xfrm>
        </p:spPr>
        <p:txBody>
          <a:bodyPr>
            <a:normAutofit/>
          </a:bodyPr>
          <a:lstStyle/>
          <a:p>
            <a:r>
              <a:rPr lang="zh-CN" altLang="en-US" sz="2400" dirty="0"/>
              <a:t>支持向量机</a:t>
            </a:r>
            <a:endParaRPr lang="en-US" altLang="zh-CN" sz="2400" dirty="0"/>
          </a:p>
          <a:p>
            <a:endParaRPr lang="en-US" altLang="zh-CN" sz="2400" dirty="0"/>
          </a:p>
          <a:p>
            <a:r>
              <a:rPr lang="zh-CN" altLang="en-US" sz="2400" dirty="0"/>
              <a:t>神经网络</a:t>
            </a:r>
            <a:endParaRPr lang="en-US" altLang="zh-CN" sz="2400" dirty="0"/>
          </a:p>
          <a:p>
            <a:endParaRPr lang="en-US" altLang="zh-CN" sz="2400" dirty="0"/>
          </a:p>
          <a:p>
            <a:r>
              <a:rPr lang="zh-CN" altLang="en-US" sz="2400" dirty="0"/>
              <a:t>深度学习</a:t>
            </a:r>
            <a:endParaRPr lang="en-US" altLang="zh-CN" sz="2400" dirty="0"/>
          </a:p>
          <a:p>
            <a:endParaRPr lang="en-US" altLang="zh-CN" sz="2400" dirty="0"/>
          </a:p>
          <a:p>
            <a:r>
              <a:rPr lang="zh-CN" altLang="en-US" sz="2400" dirty="0"/>
              <a:t>强化学习</a:t>
            </a:r>
            <a:endParaRPr lang="en-US" altLang="zh-CN" sz="2400" dirty="0"/>
          </a:p>
          <a:p>
            <a:endParaRPr lang="en-US" altLang="zh-CN" sz="2400" dirty="0"/>
          </a:p>
          <a:p>
            <a:r>
              <a:rPr lang="en-US" altLang="zh-CN" sz="2400" dirty="0"/>
              <a:t>……</a:t>
            </a:r>
            <a:endParaRPr lang="zh-CN" altLang="en-US" sz="2400" dirty="0"/>
          </a:p>
        </p:txBody>
      </p:sp>
    </p:spTree>
    <p:extLst>
      <p:ext uri="{BB962C8B-B14F-4D97-AF65-F5344CB8AC3E}">
        <p14:creationId xmlns:p14="http://schemas.microsoft.com/office/powerpoint/2010/main" val="253884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4D3135-91A2-403A-AC6E-9430895E5C99}"/>
              </a:ext>
            </a:extLst>
          </p:cNvPr>
          <p:cNvSpPr>
            <a:spLocks noGrp="1"/>
          </p:cNvSpPr>
          <p:nvPr>
            <p:ph type="title"/>
          </p:nvPr>
        </p:nvSpPr>
        <p:spPr>
          <a:xfrm>
            <a:off x="667907" y="370822"/>
            <a:ext cx="8596668" cy="1320800"/>
          </a:xfrm>
        </p:spPr>
        <p:txBody>
          <a:bodyPr/>
          <a:lstStyle/>
          <a:p>
            <a:r>
              <a:rPr lang="zh-CN" altLang="en-US" dirty="0">
                <a:solidFill>
                  <a:srgbClr val="92D050"/>
                </a:solidFill>
              </a:rPr>
              <a:t>支持向量机</a:t>
            </a:r>
          </a:p>
        </p:txBody>
      </p:sp>
      <p:pic>
        <p:nvPicPr>
          <p:cNvPr id="5" name="内容占位符 4">
            <a:extLst>
              <a:ext uri="{FF2B5EF4-FFF2-40B4-BE49-F238E27FC236}">
                <a16:creationId xmlns:a16="http://schemas.microsoft.com/office/drawing/2014/main" id="{A1AA7498-8471-4E3B-B751-E0D2979390B7}"/>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03247" y="3440326"/>
            <a:ext cx="4574362" cy="3424237"/>
          </a:xfrm>
        </p:spPr>
      </p:pic>
      <p:pic>
        <p:nvPicPr>
          <p:cNvPr id="4" name="图片 3">
            <a:extLst>
              <a:ext uri="{FF2B5EF4-FFF2-40B4-BE49-F238E27FC236}">
                <a16:creationId xmlns:a16="http://schemas.microsoft.com/office/drawing/2014/main" id="{0FB99B5B-2DD0-4AEC-8806-DAFC1084F2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4427" y="3377718"/>
            <a:ext cx="5302645" cy="3276824"/>
          </a:xfrm>
          <a:prstGeom prst="rect">
            <a:avLst/>
          </a:prstGeom>
        </p:spPr>
      </p:pic>
      <p:sp>
        <p:nvSpPr>
          <p:cNvPr id="8" name="内容占位符 2">
            <a:extLst>
              <a:ext uri="{FF2B5EF4-FFF2-40B4-BE49-F238E27FC236}">
                <a16:creationId xmlns:a16="http://schemas.microsoft.com/office/drawing/2014/main" id="{213C4B64-5F80-46A1-A065-28DE3D9E2EF9}"/>
              </a:ext>
            </a:extLst>
          </p:cNvPr>
          <p:cNvSpPr txBox="1">
            <a:spLocks/>
          </p:cNvSpPr>
          <p:nvPr/>
        </p:nvSpPr>
        <p:spPr>
          <a:xfrm>
            <a:off x="667907" y="1049580"/>
            <a:ext cx="9324505" cy="34241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400" dirty="0"/>
              <a:t>基本想法：找到一个“最佳”的划分超平面、将不同类别的样本分开。</a:t>
            </a:r>
            <a:endParaRPr lang="en-US" altLang="zh-CN" sz="2400" dirty="0"/>
          </a:p>
          <a:p>
            <a:endParaRPr lang="en-US" altLang="zh-CN" sz="2400" dirty="0"/>
          </a:p>
          <a:p>
            <a:r>
              <a:rPr lang="zh-CN" altLang="en-US" sz="2400" dirty="0"/>
              <a:t>“最佳”：直观上看，应该去找位于两类训练样本</a:t>
            </a:r>
            <a:r>
              <a:rPr lang="en-US" altLang="zh-CN" sz="2400" dirty="0"/>
              <a:t>“</a:t>
            </a:r>
            <a:r>
              <a:rPr lang="zh-CN" altLang="en-US" sz="2400" dirty="0"/>
              <a:t>正中间</a:t>
            </a:r>
            <a:r>
              <a:rPr lang="en-US" altLang="zh-CN" sz="2400" dirty="0"/>
              <a:t>”</a:t>
            </a:r>
            <a:r>
              <a:rPr lang="zh-CN" altLang="en-US" sz="2400" dirty="0"/>
              <a:t>的划分超平面，因为它对训练样本局部扰动的容忍性最好，泛化能力最强</a:t>
            </a:r>
            <a:r>
              <a:rPr lang="en-US" altLang="zh-CN" sz="2400" dirty="0"/>
              <a:t>.</a:t>
            </a:r>
            <a:r>
              <a:rPr lang="zh-CN" altLang="en-US" sz="2400" dirty="0"/>
              <a:t> </a:t>
            </a:r>
            <a:br>
              <a:rPr lang="zh-CN" altLang="en-US" sz="2400" dirty="0"/>
            </a:br>
            <a:endParaRPr lang="zh-CN" altLang="en-US" sz="2400" dirty="0"/>
          </a:p>
        </p:txBody>
      </p:sp>
    </p:spTree>
    <p:extLst>
      <p:ext uri="{BB962C8B-B14F-4D97-AF65-F5344CB8AC3E}">
        <p14:creationId xmlns:p14="http://schemas.microsoft.com/office/powerpoint/2010/main" val="178484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7B435-3C96-43CC-9040-5FF8494F8D3D}"/>
              </a:ext>
            </a:extLst>
          </p:cNvPr>
          <p:cNvSpPr>
            <a:spLocks noGrp="1"/>
          </p:cNvSpPr>
          <p:nvPr>
            <p:ph type="title"/>
          </p:nvPr>
        </p:nvSpPr>
        <p:spPr>
          <a:xfrm>
            <a:off x="913774" y="553039"/>
            <a:ext cx="8596668" cy="1320800"/>
          </a:xfrm>
        </p:spPr>
        <p:txBody>
          <a:bodyPr/>
          <a:lstStyle/>
          <a:p>
            <a:r>
              <a:rPr lang="zh-CN" altLang="en-US" dirty="0">
                <a:solidFill>
                  <a:schemeClr val="tx1"/>
                </a:solidFill>
              </a:rPr>
              <a:t>核函数</a:t>
            </a:r>
          </a:p>
        </p:txBody>
      </p:sp>
      <p:pic>
        <p:nvPicPr>
          <p:cNvPr id="5" name="图片 4">
            <a:extLst>
              <a:ext uri="{FF2B5EF4-FFF2-40B4-BE49-F238E27FC236}">
                <a16:creationId xmlns:a16="http://schemas.microsoft.com/office/drawing/2014/main" id="{3114F366-AD7F-45F7-B161-071F9C744F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784" y="2880855"/>
            <a:ext cx="8782050" cy="3571875"/>
          </a:xfrm>
          <a:prstGeom prst="rect">
            <a:avLst/>
          </a:prstGeom>
        </p:spPr>
      </p:pic>
      <p:sp>
        <p:nvSpPr>
          <p:cNvPr id="6" name="内容占位符 2">
            <a:extLst>
              <a:ext uri="{FF2B5EF4-FFF2-40B4-BE49-F238E27FC236}">
                <a16:creationId xmlns:a16="http://schemas.microsoft.com/office/drawing/2014/main" id="{C39AADCC-2967-4318-BDF4-0829DE5DEB01}"/>
              </a:ext>
            </a:extLst>
          </p:cNvPr>
          <p:cNvSpPr txBox="1">
            <a:spLocks/>
          </p:cNvSpPr>
          <p:nvPr/>
        </p:nvSpPr>
        <p:spPr>
          <a:xfrm>
            <a:off x="913773" y="1454846"/>
            <a:ext cx="8852396" cy="179740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400" dirty="0"/>
              <a:t>有时样本空间内不存在一个能划分两类样本的超平面，对这样的问题，可将样本从样本空间映射到一个更高维的特征空间，使得样本在这个特征空间内线性可分。</a:t>
            </a:r>
          </a:p>
        </p:txBody>
      </p:sp>
    </p:spTree>
    <p:extLst>
      <p:ext uri="{BB962C8B-B14F-4D97-AF65-F5344CB8AC3E}">
        <p14:creationId xmlns:p14="http://schemas.microsoft.com/office/powerpoint/2010/main" val="3221120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007D516-FD1F-4585-A1AB-0656CFA5C9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4082" y="2186364"/>
            <a:ext cx="6929705" cy="4520807"/>
          </a:xfrm>
          <a:prstGeom prst="rect">
            <a:avLst/>
          </a:prstGeom>
        </p:spPr>
      </p:pic>
      <p:sp>
        <p:nvSpPr>
          <p:cNvPr id="5" name="内容占位符 2">
            <a:extLst>
              <a:ext uri="{FF2B5EF4-FFF2-40B4-BE49-F238E27FC236}">
                <a16:creationId xmlns:a16="http://schemas.microsoft.com/office/drawing/2014/main" id="{D0121E29-436F-4629-A0CC-DDB59DC1C403}"/>
              </a:ext>
            </a:extLst>
          </p:cNvPr>
          <p:cNvSpPr txBox="1">
            <a:spLocks/>
          </p:cNvSpPr>
          <p:nvPr/>
        </p:nvSpPr>
        <p:spPr>
          <a:xfrm>
            <a:off x="862735" y="983506"/>
            <a:ext cx="8875153" cy="179740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400" dirty="0"/>
              <a:t>在现实任务中，即使使用核函数也很难使得训练样本线性可分。</a:t>
            </a:r>
            <a:br>
              <a:rPr lang="zh-CN" altLang="en-US" sz="2400" dirty="0"/>
            </a:br>
            <a:r>
              <a:rPr lang="zh-CN" altLang="en-US" sz="2400" dirty="0"/>
              <a:t>缓解该问题的一个办法是允许</a:t>
            </a:r>
            <a:r>
              <a:rPr lang="en-US" altLang="zh-CN" sz="2400" dirty="0"/>
              <a:t>SVM</a:t>
            </a:r>
            <a:r>
              <a:rPr lang="zh-CN" altLang="en-US" sz="2400" dirty="0"/>
              <a:t>在一些样本上出错。 在最大化间隔的同时，不满足约束的样本应尽可能少。</a:t>
            </a:r>
          </a:p>
        </p:txBody>
      </p:sp>
    </p:spTree>
    <p:extLst>
      <p:ext uri="{BB962C8B-B14F-4D97-AF65-F5344CB8AC3E}">
        <p14:creationId xmlns:p14="http://schemas.microsoft.com/office/powerpoint/2010/main" val="229582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A5F65D-D05E-45A3-B34E-CDBDC8CB7A73}"/>
              </a:ext>
            </a:extLst>
          </p:cNvPr>
          <p:cNvSpPr>
            <a:spLocks noGrp="1"/>
          </p:cNvSpPr>
          <p:nvPr>
            <p:ph type="title"/>
          </p:nvPr>
        </p:nvSpPr>
        <p:spPr>
          <a:xfrm>
            <a:off x="677334" y="345649"/>
            <a:ext cx="8596668" cy="1320800"/>
          </a:xfrm>
        </p:spPr>
        <p:txBody>
          <a:bodyPr/>
          <a:lstStyle/>
          <a:p>
            <a:r>
              <a:rPr lang="zh-CN" altLang="en-US" dirty="0">
                <a:solidFill>
                  <a:schemeClr val="tx1"/>
                </a:solidFill>
              </a:rPr>
              <a:t>在金融领域中的应用</a:t>
            </a:r>
          </a:p>
        </p:txBody>
      </p:sp>
      <p:sp>
        <p:nvSpPr>
          <p:cNvPr id="4" name="内容占位符 2">
            <a:extLst>
              <a:ext uri="{FF2B5EF4-FFF2-40B4-BE49-F238E27FC236}">
                <a16:creationId xmlns:a16="http://schemas.microsoft.com/office/drawing/2014/main" id="{71F57CEF-6916-4745-827C-9771FAD2C236}"/>
              </a:ext>
            </a:extLst>
          </p:cNvPr>
          <p:cNvSpPr txBox="1">
            <a:spLocks/>
          </p:cNvSpPr>
          <p:nvPr/>
        </p:nvSpPr>
        <p:spPr>
          <a:xfrm>
            <a:off x="677334" y="1465786"/>
            <a:ext cx="9069981" cy="5472341"/>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zh-CN" sz="2600" dirty="0"/>
              <a:t>客户抵押贷款违约评估</a:t>
            </a:r>
            <a:endParaRPr lang="en-US" altLang="zh-CN" sz="2600" dirty="0"/>
          </a:p>
          <a:p>
            <a:pPr marL="0" indent="0">
              <a:buNone/>
            </a:pPr>
            <a:r>
              <a:rPr lang="zh-CN" altLang="en-US" sz="2600" dirty="0"/>
              <a:t>“信贷风险是金融机构风险的主要来源</a:t>
            </a:r>
            <a:r>
              <a:rPr lang="en-US" altLang="zh-CN" sz="2600" dirty="0"/>
              <a:t>……</a:t>
            </a:r>
            <a:r>
              <a:rPr lang="zh-CN" altLang="en-US" sz="2600" dirty="0"/>
              <a:t>在实际应用中，用支持向量机进行分类建立了住房抵押贷款信用风险评估模型，并与其他算法进行了比较，取得了良好的分类效果。 ”</a:t>
            </a:r>
            <a:endParaRPr lang="en-US" altLang="zh-CN" sz="2600" dirty="0"/>
          </a:p>
          <a:p>
            <a:pPr marL="457200" lvl="1" indent="0" algn="r">
              <a:buNone/>
            </a:pPr>
            <a:r>
              <a:rPr lang="en-US" altLang="zh-CN" sz="2600" dirty="0"/>
              <a:t>——《</a:t>
            </a:r>
            <a:r>
              <a:rPr lang="zh-CN" altLang="en-US" sz="2600" dirty="0"/>
              <a:t>基于粗集和</a:t>
            </a:r>
            <a:r>
              <a:rPr lang="en-US" altLang="zh-CN" sz="2600" dirty="0"/>
              <a:t>SVM</a:t>
            </a:r>
            <a:r>
              <a:rPr lang="zh-CN" altLang="en-US" sz="2600" dirty="0"/>
              <a:t>的客户抵押贷款违约评估</a:t>
            </a:r>
            <a:r>
              <a:rPr lang="en-US" altLang="zh-CN" sz="2600" dirty="0"/>
              <a:t>》</a:t>
            </a:r>
          </a:p>
          <a:p>
            <a:endParaRPr lang="en-US" altLang="zh-CN" sz="2400" dirty="0"/>
          </a:p>
          <a:p>
            <a:r>
              <a:rPr lang="zh-CN" altLang="en-US" sz="2400" dirty="0"/>
              <a:t>企业财务困境预测</a:t>
            </a:r>
            <a:endParaRPr lang="en-US" altLang="zh-CN" sz="2400" dirty="0"/>
          </a:p>
          <a:p>
            <a:pPr marL="0" indent="0">
              <a:buNone/>
            </a:pPr>
            <a:r>
              <a:rPr lang="zh-CN" altLang="en-US" sz="2600" dirty="0"/>
              <a:t>“本文利用结合遗传算法的支持向量机算法，尝试对中国上市公司中被特别处理界定陷入财务困境公司，采用其相关的财务报表数据，进行特征提取，并运用于财务困境的预测，从而获得精度更高的预测模型。 ”</a:t>
            </a:r>
            <a:endParaRPr lang="en-US" altLang="zh-CN" sz="2600" dirty="0"/>
          </a:p>
          <a:p>
            <a:pPr marL="0" indent="0" algn="r">
              <a:buNone/>
            </a:pPr>
            <a:r>
              <a:rPr lang="en-US" altLang="zh-CN" sz="2600" dirty="0"/>
              <a:t>——《</a:t>
            </a:r>
            <a:r>
              <a:rPr lang="zh-CN" altLang="en-US" sz="2600" dirty="0"/>
              <a:t>基于 </a:t>
            </a:r>
            <a:r>
              <a:rPr lang="en-US" altLang="zh-CN" sz="2600" b="1" dirty="0"/>
              <a:t>GA-SVM </a:t>
            </a:r>
            <a:r>
              <a:rPr lang="zh-CN" altLang="en-US" sz="2600" dirty="0"/>
              <a:t>的企业财务困境预测</a:t>
            </a:r>
            <a:r>
              <a:rPr lang="en-US" altLang="zh-CN" sz="2600" dirty="0"/>
              <a:t>》</a:t>
            </a:r>
          </a:p>
          <a:p>
            <a:pPr marL="0" indent="0">
              <a:buNone/>
            </a:pPr>
            <a:r>
              <a:rPr lang="en-US" altLang="zh-CN" sz="1500" dirty="0">
                <a:solidFill>
                  <a:schemeClr val="tx1"/>
                </a:solidFill>
              </a:rPr>
              <a:t>http://www.cnki.com.cn/Article/CJFDTotal-JSGG200809068.htm</a:t>
            </a:r>
          </a:p>
          <a:p>
            <a:pPr marL="0" indent="0">
              <a:buNone/>
            </a:pPr>
            <a:r>
              <a:rPr lang="en-US" altLang="zh-CN" sz="1500" dirty="0">
                <a:solidFill>
                  <a:schemeClr val="tx1"/>
                </a:solidFill>
              </a:rPr>
              <a:t>https://core.ac.uk/download/pdf/41348323.pdf</a:t>
            </a:r>
          </a:p>
        </p:txBody>
      </p:sp>
    </p:spTree>
    <p:extLst>
      <p:ext uri="{BB962C8B-B14F-4D97-AF65-F5344CB8AC3E}">
        <p14:creationId xmlns:p14="http://schemas.microsoft.com/office/powerpoint/2010/main" val="2590710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31841D-E173-4001-AE3D-66B77168598D}"/>
              </a:ext>
            </a:extLst>
          </p:cNvPr>
          <p:cNvSpPr>
            <a:spLocks noGrp="1"/>
          </p:cNvSpPr>
          <p:nvPr>
            <p:ph type="title"/>
          </p:nvPr>
        </p:nvSpPr>
        <p:spPr/>
        <p:txBody>
          <a:bodyPr/>
          <a:lstStyle/>
          <a:p>
            <a:r>
              <a:rPr lang="zh-CN" altLang="en-US" dirty="0"/>
              <a:t>神经网络</a:t>
            </a:r>
          </a:p>
        </p:txBody>
      </p:sp>
      <p:sp>
        <p:nvSpPr>
          <p:cNvPr id="3" name="内容占位符 2">
            <a:extLst>
              <a:ext uri="{FF2B5EF4-FFF2-40B4-BE49-F238E27FC236}">
                <a16:creationId xmlns:a16="http://schemas.microsoft.com/office/drawing/2014/main" id="{FCF031D0-0E4B-42FF-8058-03AB426C0C07}"/>
              </a:ext>
            </a:extLst>
          </p:cNvPr>
          <p:cNvSpPr>
            <a:spLocks noGrp="1"/>
          </p:cNvSpPr>
          <p:nvPr>
            <p:ph sz="quarter" idx="13"/>
          </p:nvPr>
        </p:nvSpPr>
        <p:spPr>
          <a:xfrm>
            <a:off x="677334" y="1503494"/>
            <a:ext cx="9069981" cy="3424107"/>
          </a:xfrm>
        </p:spPr>
        <p:txBody>
          <a:bodyPr>
            <a:normAutofit/>
          </a:bodyPr>
          <a:lstStyle/>
          <a:p>
            <a:r>
              <a:rPr lang="zh-CN" altLang="en-US" sz="2400" dirty="0"/>
              <a:t>神经网络是模拟生物神经系统对真实世界物体所作出的交互反应的一种机器学习方法</a:t>
            </a:r>
          </a:p>
        </p:txBody>
      </p:sp>
      <p:pic>
        <p:nvPicPr>
          <p:cNvPr id="8" name="图片 7">
            <a:extLst>
              <a:ext uri="{FF2B5EF4-FFF2-40B4-BE49-F238E27FC236}">
                <a16:creationId xmlns:a16="http://schemas.microsoft.com/office/drawing/2014/main" id="{5F8AE4E3-B411-4AFB-B5EC-448552EC17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7062" y="2275785"/>
            <a:ext cx="3780493" cy="4189637"/>
          </a:xfrm>
          <a:prstGeom prst="rect">
            <a:avLst/>
          </a:prstGeom>
        </p:spPr>
      </p:pic>
    </p:spTree>
    <p:extLst>
      <p:ext uri="{BB962C8B-B14F-4D97-AF65-F5344CB8AC3E}">
        <p14:creationId xmlns:p14="http://schemas.microsoft.com/office/powerpoint/2010/main" val="279870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89F84A-37A9-4F94-BD6E-B08C4B2C1A05}"/>
              </a:ext>
            </a:extLst>
          </p:cNvPr>
          <p:cNvSpPr>
            <a:spLocks noGrp="1"/>
          </p:cNvSpPr>
          <p:nvPr>
            <p:ph type="title"/>
          </p:nvPr>
        </p:nvSpPr>
        <p:spPr/>
        <p:txBody>
          <a:bodyPr/>
          <a:lstStyle/>
          <a:p>
            <a:r>
              <a:rPr lang="zh-CN" altLang="en-US" dirty="0"/>
              <a:t>什么是机器学习</a:t>
            </a:r>
          </a:p>
        </p:txBody>
      </p:sp>
      <p:sp>
        <p:nvSpPr>
          <p:cNvPr id="3" name="内容占位符 2">
            <a:extLst>
              <a:ext uri="{FF2B5EF4-FFF2-40B4-BE49-F238E27FC236}">
                <a16:creationId xmlns:a16="http://schemas.microsoft.com/office/drawing/2014/main" id="{A84AFDAC-20CF-4975-B368-3CAF5564B403}"/>
              </a:ext>
            </a:extLst>
          </p:cNvPr>
          <p:cNvSpPr>
            <a:spLocks noGrp="1"/>
          </p:cNvSpPr>
          <p:nvPr>
            <p:ph sz="quarter" idx="13"/>
          </p:nvPr>
        </p:nvSpPr>
        <p:spPr>
          <a:xfrm>
            <a:off x="677334" y="1716946"/>
            <a:ext cx="9101367" cy="4372769"/>
          </a:xfrm>
        </p:spPr>
        <p:txBody>
          <a:bodyPr>
            <a:normAutofit/>
          </a:bodyPr>
          <a:lstStyle/>
          <a:p>
            <a:r>
              <a:rPr lang="zh-CN" altLang="en-US" sz="2400" dirty="0"/>
              <a:t>人工智能大师</a:t>
            </a:r>
            <a:r>
              <a:rPr lang="en-US" altLang="zh-CN" sz="2400" dirty="0"/>
              <a:t>Herb Simon</a:t>
            </a:r>
            <a:r>
              <a:rPr lang="zh-CN" altLang="en-US" sz="2400" dirty="0"/>
              <a:t>这样定义“学习”：</a:t>
            </a:r>
            <a:endParaRPr lang="en-US" altLang="zh-CN" sz="2400" dirty="0"/>
          </a:p>
          <a:p>
            <a:endParaRPr lang="en-US" altLang="zh-CN" sz="2400" dirty="0"/>
          </a:p>
          <a:p>
            <a:r>
              <a:rPr lang="zh-CN" altLang="en-US" sz="2400" dirty="0"/>
              <a:t>系统在不断重复的工作中对本身能力的增强或改进，使得系统在下一次执行相同任务或类似任务时，比现在做的更好</a:t>
            </a:r>
            <a:endParaRPr lang="en-US" altLang="zh-CN" sz="2400" dirty="0"/>
          </a:p>
          <a:p>
            <a:endParaRPr lang="en-US" altLang="zh-CN" sz="2400" dirty="0"/>
          </a:p>
          <a:p>
            <a:r>
              <a:rPr lang="zh-CN" altLang="en-US" sz="2400" dirty="0"/>
              <a:t>机器学习：研究计算机怎样模拟或实现人类的</a:t>
            </a:r>
            <a:r>
              <a:rPr lang="zh-CN" altLang="en-US" sz="2400" b="1" dirty="0"/>
              <a:t>学习</a:t>
            </a:r>
            <a:r>
              <a:rPr lang="zh-CN" altLang="en-US" sz="2400" dirty="0"/>
              <a:t>行为，以获取新的知识或技能，重新组织已有的知识结构使之不断改善自身的性能。</a:t>
            </a:r>
          </a:p>
        </p:txBody>
      </p:sp>
    </p:spTree>
    <p:extLst>
      <p:ext uri="{BB962C8B-B14F-4D97-AF65-F5344CB8AC3E}">
        <p14:creationId xmlns:p14="http://schemas.microsoft.com/office/powerpoint/2010/main" val="1618220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7D3C00-86E7-44E0-8D1F-3DD160BC50D7}"/>
              </a:ext>
            </a:extLst>
          </p:cNvPr>
          <p:cNvSpPr>
            <a:spLocks noGrp="1"/>
          </p:cNvSpPr>
          <p:nvPr>
            <p:ph type="title"/>
          </p:nvPr>
        </p:nvSpPr>
        <p:spPr/>
        <p:txBody>
          <a:bodyPr/>
          <a:lstStyle/>
          <a:p>
            <a:r>
              <a:rPr lang="zh-CN" altLang="en-US" dirty="0">
                <a:solidFill>
                  <a:schemeClr val="tx1"/>
                </a:solidFill>
              </a:rPr>
              <a:t>神经元模型</a:t>
            </a:r>
          </a:p>
        </p:txBody>
      </p:sp>
      <p:sp>
        <p:nvSpPr>
          <p:cNvPr id="3" name="内容占位符 2">
            <a:extLst>
              <a:ext uri="{FF2B5EF4-FFF2-40B4-BE49-F238E27FC236}">
                <a16:creationId xmlns:a16="http://schemas.microsoft.com/office/drawing/2014/main" id="{0FF1FBEC-EE29-4674-B1B9-F85F5938C43A}"/>
              </a:ext>
            </a:extLst>
          </p:cNvPr>
          <p:cNvSpPr>
            <a:spLocks noGrp="1"/>
          </p:cNvSpPr>
          <p:nvPr>
            <p:ph sz="quarter" idx="13"/>
          </p:nvPr>
        </p:nvSpPr>
        <p:spPr>
          <a:xfrm>
            <a:off x="677334" y="1496605"/>
            <a:ext cx="10363826" cy="615000"/>
          </a:xfrm>
        </p:spPr>
        <p:txBody>
          <a:bodyPr>
            <a:normAutofit/>
          </a:bodyPr>
          <a:lstStyle/>
          <a:p>
            <a:r>
              <a:rPr lang="zh-CN" altLang="en-US" sz="2400" dirty="0"/>
              <a:t>神经网络中最基本的成分是神经元模型</a:t>
            </a:r>
          </a:p>
        </p:txBody>
      </p:sp>
      <p:pic>
        <p:nvPicPr>
          <p:cNvPr id="5" name="图片 4">
            <a:extLst>
              <a:ext uri="{FF2B5EF4-FFF2-40B4-BE49-F238E27FC236}">
                <a16:creationId xmlns:a16="http://schemas.microsoft.com/office/drawing/2014/main" id="{8A137694-81D0-4E5D-BE72-4EE79C3B6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0709" y="2358838"/>
            <a:ext cx="7077075" cy="3438525"/>
          </a:xfrm>
          <a:prstGeom prst="rect">
            <a:avLst/>
          </a:prstGeom>
        </p:spPr>
      </p:pic>
    </p:spTree>
    <p:extLst>
      <p:ext uri="{BB962C8B-B14F-4D97-AF65-F5344CB8AC3E}">
        <p14:creationId xmlns:p14="http://schemas.microsoft.com/office/powerpoint/2010/main" val="3021205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F75ED0-54B1-450D-BC7F-28DAB52DCF3E}"/>
              </a:ext>
            </a:extLst>
          </p:cNvPr>
          <p:cNvSpPr>
            <a:spLocks noGrp="1"/>
          </p:cNvSpPr>
          <p:nvPr>
            <p:ph type="title"/>
          </p:nvPr>
        </p:nvSpPr>
        <p:spPr/>
        <p:txBody>
          <a:bodyPr/>
          <a:lstStyle/>
          <a:p>
            <a:r>
              <a:rPr lang="zh-CN" altLang="en-US" dirty="0">
                <a:solidFill>
                  <a:schemeClr val="tx1"/>
                </a:solidFill>
              </a:rPr>
              <a:t>激活函数</a:t>
            </a:r>
          </a:p>
        </p:txBody>
      </p:sp>
      <p:pic>
        <p:nvPicPr>
          <p:cNvPr id="5" name="内容占位符 4">
            <a:extLst>
              <a:ext uri="{FF2B5EF4-FFF2-40B4-BE49-F238E27FC236}">
                <a16:creationId xmlns:a16="http://schemas.microsoft.com/office/drawing/2014/main" id="{5C2ED747-8FA3-447B-B844-B0B0A8917FFE}"/>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77334" y="1667758"/>
            <a:ext cx="4029075" cy="3352800"/>
          </a:xfrm>
        </p:spPr>
      </p:pic>
      <p:pic>
        <p:nvPicPr>
          <p:cNvPr id="7" name="图片 6">
            <a:extLst>
              <a:ext uri="{FF2B5EF4-FFF2-40B4-BE49-F238E27FC236}">
                <a16:creationId xmlns:a16="http://schemas.microsoft.com/office/drawing/2014/main" id="{980DF4EA-3A10-461E-8D1B-BF830BACF1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1822" y="443844"/>
            <a:ext cx="5559646" cy="3223182"/>
          </a:xfrm>
          <a:prstGeom prst="rect">
            <a:avLst/>
          </a:prstGeom>
        </p:spPr>
      </p:pic>
      <p:pic>
        <p:nvPicPr>
          <p:cNvPr id="11" name="图片 10">
            <a:extLst>
              <a:ext uri="{FF2B5EF4-FFF2-40B4-BE49-F238E27FC236}">
                <a16:creationId xmlns:a16="http://schemas.microsoft.com/office/drawing/2014/main" id="{DFD6D634-F091-406A-87CC-321AC94E52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5275" y="3619686"/>
            <a:ext cx="4698413" cy="2971428"/>
          </a:xfrm>
          <a:prstGeom prst="rect">
            <a:avLst/>
          </a:prstGeom>
        </p:spPr>
      </p:pic>
    </p:spTree>
    <p:extLst>
      <p:ext uri="{BB962C8B-B14F-4D97-AF65-F5344CB8AC3E}">
        <p14:creationId xmlns:p14="http://schemas.microsoft.com/office/powerpoint/2010/main" val="426690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ppt_x"/>
                                          </p:val>
                                        </p:tav>
                                        <p:tav tm="100000">
                                          <p:val>
                                            <p:strVal val="#ppt_x"/>
                                          </p:val>
                                        </p:tav>
                                      </p:tavLst>
                                    </p:anim>
                                    <p:anim calcmode="lin" valueType="num">
                                      <p:cBhvr additive="base">
                                        <p:cTn id="1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FC27AC-9863-4483-8457-D4030A774BFA}"/>
              </a:ext>
            </a:extLst>
          </p:cNvPr>
          <p:cNvSpPr>
            <a:spLocks noGrp="1"/>
          </p:cNvSpPr>
          <p:nvPr>
            <p:ph type="title"/>
          </p:nvPr>
        </p:nvSpPr>
        <p:spPr>
          <a:xfrm>
            <a:off x="677334" y="524758"/>
            <a:ext cx="8596668" cy="1320800"/>
          </a:xfrm>
        </p:spPr>
        <p:txBody>
          <a:bodyPr/>
          <a:lstStyle/>
          <a:p>
            <a:r>
              <a:rPr lang="zh-CN" altLang="en-US" dirty="0">
                <a:solidFill>
                  <a:schemeClr val="tx1"/>
                </a:solidFill>
              </a:rPr>
              <a:t>神经网络种类</a:t>
            </a:r>
          </a:p>
        </p:txBody>
      </p:sp>
      <p:sp>
        <p:nvSpPr>
          <p:cNvPr id="3" name="内容占位符 2">
            <a:extLst>
              <a:ext uri="{FF2B5EF4-FFF2-40B4-BE49-F238E27FC236}">
                <a16:creationId xmlns:a16="http://schemas.microsoft.com/office/drawing/2014/main" id="{D50B979C-0604-4ACC-868A-0A92DBC1EB2D}"/>
              </a:ext>
            </a:extLst>
          </p:cNvPr>
          <p:cNvSpPr>
            <a:spLocks noGrp="1"/>
          </p:cNvSpPr>
          <p:nvPr>
            <p:ph sz="quarter" idx="13"/>
          </p:nvPr>
        </p:nvSpPr>
        <p:spPr>
          <a:xfrm>
            <a:off x="677334" y="1588336"/>
            <a:ext cx="10363826" cy="3424107"/>
          </a:xfrm>
        </p:spPr>
        <p:txBody>
          <a:bodyPr>
            <a:normAutofit/>
          </a:bodyPr>
          <a:lstStyle/>
          <a:p>
            <a:r>
              <a:rPr lang="zh-CN" altLang="en-US" sz="2400" dirty="0"/>
              <a:t>传统神经网络：目前应用最广泛的神经网络</a:t>
            </a:r>
            <a:endParaRPr lang="en-US" altLang="zh-CN" sz="2400" dirty="0"/>
          </a:p>
          <a:p>
            <a:endParaRPr lang="en-US" altLang="zh-CN" sz="2400" dirty="0"/>
          </a:p>
          <a:p>
            <a:r>
              <a:rPr lang="zh-CN" altLang="en-US" sz="2400" dirty="0"/>
              <a:t>卷积神经网络（</a:t>
            </a:r>
            <a:r>
              <a:rPr lang="en-US" altLang="zh-CN" sz="2400" dirty="0"/>
              <a:t>CNN</a:t>
            </a:r>
            <a:r>
              <a:rPr lang="zh-CN" altLang="en-US" sz="2400" dirty="0"/>
              <a:t>）：主要用于处理图像数据</a:t>
            </a:r>
            <a:endParaRPr lang="en-US" altLang="zh-CN" sz="2400" dirty="0"/>
          </a:p>
          <a:p>
            <a:endParaRPr lang="en-US" altLang="zh-CN" sz="2400" dirty="0"/>
          </a:p>
          <a:p>
            <a:r>
              <a:rPr lang="zh-CN" altLang="en-US" sz="2400" dirty="0"/>
              <a:t>循环神经网络（</a:t>
            </a:r>
            <a:r>
              <a:rPr lang="en-US" altLang="zh-CN" sz="2400" dirty="0"/>
              <a:t>RNN</a:t>
            </a:r>
            <a:r>
              <a:rPr lang="zh-CN" altLang="en-US" sz="2400" dirty="0"/>
              <a:t>）：主要用于处理带有时序特性的任务</a:t>
            </a:r>
            <a:endParaRPr lang="en-US" altLang="zh-CN" sz="2400" dirty="0"/>
          </a:p>
        </p:txBody>
      </p:sp>
    </p:spTree>
    <p:extLst>
      <p:ext uri="{BB962C8B-B14F-4D97-AF65-F5344CB8AC3E}">
        <p14:creationId xmlns:p14="http://schemas.microsoft.com/office/powerpoint/2010/main" val="2026209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7EB086-0873-4C7D-9E44-C08069BC94B5}"/>
              </a:ext>
            </a:extLst>
          </p:cNvPr>
          <p:cNvSpPr>
            <a:spLocks noGrp="1"/>
          </p:cNvSpPr>
          <p:nvPr>
            <p:ph type="title"/>
          </p:nvPr>
        </p:nvSpPr>
        <p:spPr/>
        <p:txBody>
          <a:bodyPr/>
          <a:lstStyle/>
          <a:p>
            <a:r>
              <a:rPr lang="zh-CN" altLang="en-US" dirty="0"/>
              <a:t>深度学习</a:t>
            </a:r>
          </a:p>
        </p:txBody>
      </p:sp>
      <p:sp>
        <p:nvSpPr>
          <p:cNvPr id="3" name="内容占位符 2">
            <a:extLst>
              <a:ext uri="{FF2B5EF4-FFF2-40B4-BE49-F238E27FC236}">
                <a16:creationId xmlns:a16="http://schemas.microsoft.com/office/drawing/2014/main" id="{7BFDCC3E-6943-4455-8DA3-378E60173960}"/>
              </a:ext>
            </a:extLst>
          </p:cNvPr>
          <p:cNvSpPr>
            <a:spLocks noGrp="1"/>
          </p:cNvSpPr>
          <p:nvPr>
            <p:ph sz="quarter" idx="13"/>
          </p:nvPr>
        </p:nvSpPr>
        <p:spPr>
          <a:xfrm>
            <a:off x="677334" y="1503494"/>
            <a:ext cx="8596668" cy="3424107"/>
          </a:xfrm>
        </p:spPr>
        <p:txBody>
          <a:bodyPr>
            <a:normAutofit/>
          </a:bodyPr>
          <a:lstStyle/>
          <a:p>
            <a:r>
              <a:rPr lang="zh-CN" altLang="en-US" sz="2400" dirty="0"/>
              <a:t>典型的深度学习模型就是很深层的神经网络，可以达到数十层甚至上百层。</a:t>
            </a:r>
            <a:endParaRPr lang="en-US" altLang="zh-CN" sz="2400" dirty="0"/>
          </a:p>
          <a:p>
            <a:endParaRPr lang="en-US" altLang="zh-CN" sz="2400" dirty="0"/>
          </a:p>
          <a:p>
            <a:r>
              <a:rPr lang="zh-CN" altLang="en-US" sz="2400" dirty="0"/>
              <a:t>背景：</a:t>
            </a:r>
            <a:endParaRPr lang="en-US" altLang="zh-CN" sz="2400" dirty="0"/>
          </a:p>
          <a:p>
            <a:pPr lvl="1"/>
            <a:r>
              <a:rPr lang="zh-CN" altLang="en-US" sz="2200" dirty="0"/>
              <a:t>硬件能力的提升，尤其</a:t>
            </a:r>
            <a:r>
              <a:rPr lang="en-US" altLang="zh-CN" sz="2200" dirty="0"/>
              <a:t>GPU</a:t>
            </a:r>
            <a:r>
              <a:rPr lang="zh-CN" altLang="en-US" sz="2200" dirty="0"/>
              <a:t>的计算能力更强</a:t>
            </a:r>
            <a:endParaRPr lang="en-US" altLang="zh-CN" sz="2200" dirty="0"/>
          </a:p>
          <a:p>
            <a:pPr lvl="1"/>
            <a:r>
              <a:rPr lang="zh-CN" altLang="en-US" sz="2200" dirty="0"/>
              <a:t>一些技巧的加入，比如卷积层、</a:t>
            </a:r>
            <a:r>
              <a:rPr lang="en-US" altLang="zh-CN" sz="2200" dirty="0"/>
              <a:t>dropout</a:t>
            </a:r>
            <a:r>
              <a:rPr lang="zh-CN" altLang="en-US" sz="2200" dirty="0"/>
              <a:t>、</a:t>
            </a:r>
            <a:r>
              <a:rPr lang="en-US" altLang="zh-CN" sz="2200" dirty="0" err="1"/>
              <a:t>relu</a:t>
            </a:r>
            <a:r>
              <a:rPr lang="zh-CN" altLang="en-US" sz="2200" dirty="0"/>
              <a:t>等，使得模型参数得到很大的简化</a:t>
            </a:r>
          </a:p>
        </p:txBody>
      </p:sp>
    </p:spTree>
    <p:extLst>
      <p:ext uri="{BB962C8B-B14F-4D97-AF65-F5344CB8AC3E}">
        <p14:creationId xmlns:p14="http://schemas.microsoft.com/office/powerpoint/2010/main" val="1699994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A5F65D-D05E-45A3-B34E-CDBDC8CB7A73}"/>
              </a:ext>
            </a:extLst>
          </p:cNvPr>
          <p:cNvSpPr>
            <a:spLocks noGrp="1"/>
          </p:cNvSpPr>
          <p:nvPr>
            <p:ph type="title"/>
          </p:nvPr>
        </p:nvSpPr>
        <p:spPr/>
        <p:txBody>
          <a:bodyPr/>
          <a:lstStyle/>
          <a:p>
            <a:r>
              <a:rPr lang="zh-CN" altLang="en-US" dirty="0">
                <a:solidFill>
                  <a:schemeClr val="tx1"/>
                </a:solidFill>
              </a:rPr>
              <a:t>在金融领域中的应用实例</a:t>
            </a:r>
          </a:p>
        </p:txBody>
      </p:sp>
      <p:sp>
        <p:nvSpPr>
          <p:cNvPr id="3" name="内容占位符 2">
            <a:extLst>
              <a:ext uri="{FF2B5EF4-FFF2-40B4-BE49-F238E27FC236}">
                <a16:creationId xmlns:a16="http://schemas.microsoft.com/office/drawing/2014/main" id="{4F8E9D7D-D064-4DC5-834A-0C7142A6CE24}"/>
              </a:ext>
            </a:extLst>
          </p:cNvPr>
          <p:cNvSpPr>
            <a:spLocks noGrp="1"/>
          </p:cNvSpPr>
          <p:nvPr>
            <p:ph sz="quarter" idx="13"/>
          </p:nvPr>
        </p:nvSpPr>
        <p:spPr>
          <a:xfrm>
            <a:off x="677334" y="1511859"/>
            <a:ext cx="8703562" cy="5346141"/>
          </a:xfrm>
        </p:spPr>
        <p:txBody>
          <a:bodyPr>
            <a:normAutofit fontScale="92500" lnSpcReduction="10000"/>
          </a:bodyPr>
          <a:lstStyle/>
          <a:p>
            <a:r>
              <a:rPr lang="en-US" altLang="zh-CN" sz="2400" dirty="0"/>
              <a:t>2018</a:t>
            </a:r>
            <a:r>
              <a:rPr lang="zh-CN" altLang="en-US" sz="2400" dirty="0"/>
              <a:t>年，蚂蚁金服在国际机器学习大会（</a:t>
            </a:r>
            <a:r>
              <a:rPr lang="en-US" altLang="zh-CN" sz="2400" dirty="0"/>
              <a:t>ICML</a:t>
            </a:r>
            <a:r>
              <a:rPr lang="zh-CN" altLang="en-US" sz="2400" dirty="0"/>
              <a:t>）上展示了基于强大的深度学习能力开发的定损宝。它的功能是当发生车辆事故时，用户拍照上传即可快速定损，这一技术可以整合到第三方保险公司的手机应用里。定损宝将图像识别技术和车险领域首次结合，每年有望为中国保险公司节约数十亿元人民币成本，备受参与</a:t>
            </a:r>
            <a:r>
              <a:rPr lang="en-US" altLang="zh-CN" sz="2400" dirty="0"/>
              <a:t>ICML 2018 </a:t>
            </a:r>
            <a:r>
              <a:rPr lang="zh-CN" altLang="en-US" sz="2400" dirty="0"/>
              <a:t>的业界人士关注。</a:t>
            </a:r>
            <a:endParaRPr lang="en-US" altLang="zh-CN" sz="2400" dirty="0"/>
          </a:p>
          <a:p>
            <a:endParaRPr lang="en-US" altLang="zh-CN" sz="2400" dirty="0"/>
          </a:p>
          <a:p>
            <a:r>
              <a:rPr lang="zh-CN" altLang="en-US" sz="2400" dirty="0"/>
              <a:t>在大会上，蚂蚁金服还提出了处理金融级图结构的新方法。蚂蚁金服的研究人员设计了一个新的图形卷积网络模型，并设计出新的特征传播方法和剪枝技术，让计算结果越来越准确。这种方法处理金融领域的图结构数据时效率很高，显著强于业界之前在</a:t>
            </a:r>
            <a:r>
              <a:rPr lang="en-US" altLang="zh-CN" sz="2400" dirty="0"/>
              <a:t>Graph  Embedding  </a:t>
            </a:r>
            <a:r>
              <a:rPr lang="zh-CN" altLang="en-US" sz="2400" dirty="0"/>
              <a:t>方面的最优解。这种深度学习处理图结构的方法可以被用于系统性风险的监测预测，显著降低风控成本，提升系统的安全性。</a:t>
            </a:r>
            <a:endParaRPr lang="en-US" altLang="zh-CN" sz="2400" dirty="0"/>
          </a:p>
          <a:p>
            <a:endParaRPr lang="en-US" altLang="zh-CN" sz="2400" dirty="0"/>
          </a:p>
          <a:p>
            <a:pPr marL="0" indent="0">
              <a:buNone/>
            </a:pPr>
            <a:r>
              <a:rPr lang="en-US" altLang="zh-CN" sz="1500" dirty="0"/>
              <a:t>https://blog.csdn.net/eo63y6pKI42Ilxr/article/details/81058749</a:t>
            </a:r>
            <a:endParaRPr lang="zh-CN" altLang="en-US" sz="1500" dirty="0"/>
          </a:p>
          <a:p>
            <a:endParaRPr lang="zh-CN" altLang="en-US" sz="2400" dirty="0"/>
          </a:p>
        </p:txBody>
      </p:sp>
    </p:spTree>
    <p:extLst>
      <p:ext uri="{BB962C8B-B14F-4D97-AF65-F5344CB8AC3E}">
        <p14:creationId xmlns:p14="http://schemas.microsoft.com/office/powerpoint/2010/main" val="1912263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9775C8-CE82-4542-B633-FDABF32F7138}"/>
              </a:ext>
            </a:extLst>
          </p:cNvPr>
          <p:cNvSpPr>
            <a:spLocks noGrp="1"/>
          </p:cNvSpPr>
          <p:nvPr>
            <p:ph type="title"/>
          </p:nvPr>
        </p:nvSpPr>
        <p:spPr/>
        <p:txBody>
          <a:bodyPr/>
          <a:lstStyle/>
          <a:p>
            <a:r>
              <a:rPr lang="zh-CN" altLang="en-US" dirty="0"/>
              <a:t>强化学习</a:t>
            </a:r>
          </a:p>
        </p:txBody>
      </p:sp>
      <p:pic>
        <p:nvPicPr>
          <p:cNvPr id="5" name="图片 4">
            <a:extLst>
              <a:ext uri="{FF2B5EF4-FFF2-40B4-BE49-F238E27FC236}">
                <a16:creationId xmlns:a16="http://schemas.microsoft.com/office/drawing/2014/main" id="{25F91023-0FC6-4533-8FF7-69DAEA956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2555" y="3856570"/>
            <a:ext cx="4086225" cy="1628775"/>
          </a:xfrm>
          <a:prstGeom prst="rect">
            <a:avLst/>
          </a:prstGeom>
        </p:spPr>
      </p:pic>
      <p:sp>
        <p:nvSpPr>
          <p:cNvPr id="7" name="内容占位符 2">
            <a:extLst>
              <a:ext uri="{FF2B5EF4-FFF2-40B4-BE49-F238E27FC236}">
                <a16:creationId xmlns:a16="http://schemas.microsoft.com/office/drawing/2014/main" id="{78FAB827-EF45-4942-8C6B-A82A7F7A4F47}"/>
              </a:ext>
            </a:extLst>
          </p:cNvPr>
          <p:cNvSpPr>
            <a:spLocks noGrp="1"/>
          </p:cNvSpPr>
          <p:nvPr>
            <p:ph sz="quarter" idx="13"/>
          </p:nvPr>
        </p:nvSpPr>
        <p:spPr>
          <a:xfrm>
            <a:off x="677334" y="1503494"/>
            <a:ext cx="8596668" cy="3424107"/>
          </a:xfrm>
        </p:spPr>
        <p:txBody>
          <a:bodyPr>
            <a:normAutofit/>
          </a:bodyPr>
          <a:lstStyle/>
          <a:p>
            <a:r>
              <a:rPr lang="zh-CN" altLang="en-US" sz="2400" dirty="0"/>
              <a:t>以“试错”的方式进行学习，通过与环境进行交互获得的奖赏指导行为，目标是获得最大的奖赏</a:t>
            </a:r>
            <a:endParaRPr lang="en-US" altLang="zh-CN" sz="2400" dirty="0"/>
          </a:p>
          <a:p>
            <a:endParaRPr lang="en-US" altLang="zh-CN" sz="2400" dirty="0"/>
          </a:p>
          <a:p>
            <a:r>
              <a:rPr lang="zh-CN" altLang="en-US" sz="2400" dirty="0"/>
              <a:t>没有监督学习中的有标记样本，只有等到最终结果揭晓，才能通过</a:t>
            </a:r>
            <a:r>
              <a:rPr lang="en-US" altLang="zh-CN" sz="2400" dirty="0"/>
              <a:t>"</a:t>
            </a:r>
            <a:r>
              <a:rPr lang="zh-CN" altLang="en-US" sz="2400" dirty="0"/>
              <a:t>反思</a:t>
            </a:r>
            <a:r>
              <a:rPr lang="en-US" altLang="zh-CN" sz="2400" dirty="0"/>
              <a:t>"</a:t>
            </a:r>
            <a:r>
              <a:rPr lang="zh-CN" altLang="en-US" sz="2400" dirty="0"/>
              <a:t>之前的动作是否正确来进行学习 </a:t>
            </a:r>
            <a:br>
              <a:rPr lang="zh-CN" altLang="en-US" sz="2400" dirty="0"/>
            </a:br>
            <a:br>
              <a:rPr lang="zh-CN" altLang="en-US" sz="2400" dirty="0"/>
            </a:br>
            <a:endParaRPr lang="zh-CN" altLang="en-US" sz="2400" dirty="0"/>
          </a:p>
        </p:txBody>
      </p:sp>
    </p:spTree>
    <p:extLst>
      <p:ext uri="{BB962C8B-B14F-4D97-AF65-F5344CB8AC3E}">
        <p14:creationId xmlns:p14="http://schemas.microsoft.com/office/powerpoint/2010/main" val="132579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A5F65D-D05E-45A3-B34E-CDBDC8CB7A73}"/>
              </a:ext>
            </a:extLst>
          </p:cNvPr>
          <p:cNvSpPr>
            <a:spLocks noGrp="1"/>
          </p:cNvSpPr>
          <p:nvPr>
            <p:ph type="title"/>
          </p:nvPr>
        </p:nvSpPr>
        <p:spPr/>
        <p:txBody>
          <a:bodyPr/>
          <a:lstStyle/>
          <a:p>
            <a:r>
              <a:rPr lang="zh-CN" altLang="en-US" dirty="0">
                <a:solidFill>
                  <a:schemeClr val="tx1"/>
                </a:solidFill>
              </a:rPr>
              <a:t>在金融领域中的应用实例</a:t>
            </a:r>
          </a:p>
        </p:txBody>
      </p:sp>
      <p:sp>
        <p:nvSpPr>
          <p:cNvPr id="3" name="内容占位符 2">
            <a:extLst>
              <a:ext uri="{FF2B5EF4-FFF2-40B4-BE49-F238E27FC236}">
                <a16:creationId xmlns:a16="http://schemas.microsoft.com/office/drawing/2014/main" id="{4F8E9D7D-D064-4DC5-834A-0C7142A6CE24}"/>
              </a:ext>
            </a:extLst>
          </p:cNvPr>
          <p:cNvSpPr>
            <a:spLocks noGrp="1"/>
          </p:cNvSpPr>
          <p:nvPr>
            <p:ph sz="quarter" idx="13"/>
          </p:nvPr>
        </p:nvSpPr>
        <p:spPr>
          <a:xfrm>
            <a:off x="913774" y="2367092"/>
            <a:ext cx="8875685" cy="3424107"/>
          </a:xfrm>
        </p:spPr>
        <p:txBody>
          <a:bodyPr>
            <a:normAutofit/>
          </a:bodyPr>
          <a:lstStyle/>
          <a:p>
            <a:r>
              <a:rPr lang="zh-CN" altLang="en-US" sz="2400" dirty="0"/>
              <a:t>在八月一号，金融时报发布了一个关于摩根大通优化交易程序的文章。这个系统算法的核心是强化学习，它根据市场的反映来学习最佳的择时交易动作（选择最优价格，交易持续时间和订单大小）。根据摩根大通做的技术报告，这个系统的强化学习算法同时用到了 </a:t>
            </a:r>
            <a:r>
              <a:rPr lang="en-US" altLang="zh-CN" sz="2400" dirty="0" err="1"/>
              <a:t>Sarsa</a:t>
            </a:r>
            <a:r>
              <a:rPr lang="en-US" altLang="zh-CN" sz="2400" dirty="0"/>
              <a:t> </a:t>
            </a:r>
            <a:r>
              <a:rPr lang="zh-CN" altLang="en-US" sz="2400" dirty="0"/>
              <a:t>和 </a:t>
            </a:r>
            <a:r>
              <a:rPr lang="en-US" altLang="zh-CN" sz="2400" dirty="0"/>
              <a:t>Q-learning</a:t>
            </a:r>
            <a:r>
              <a:rPr lang="zh-CN" altLang="en-US" sz="2400" dirty="0"/>
              <a:t>。该系统（被称为“</a:t>
            </a:r>
            <a:r>
              <a:rPr lang="en-US" altLang="zh-CN" sz="2400" dirty="0"/>
              <a:t>LOXM”</a:t>
            </a:r>
            <a:r>
              <a:rPr lang="zh-CN" altLang="en-US" sz="2400" dirty="0"/>
              <a:t>）正被用来以最快的速度和最好的价格执行交易。</a:t>
            </a:r>
          </a:p>
        </p:txBody>
      </p:sp>
      <p:sp>
        <p:nvSpPr>
          <p:cNvPr id="4" name="矩形 3">
            <a:extLst>
              <a:ext uri="{FF2B5EF4-FFF2-40B4-BE49-F238E27FC236}">
                <a16:creationId xmlns:a16="http://schemas.microsoft.com/office/drawing/2014/main" id="{A6BE9C29-74FF-443C-BEDF-AB392D0F5527}"/>
              </a:ext>
            </a:extLst>
          </p:cNvPr>
          <p:cNvSpPr/>
          <p:nvPr/>
        </p:nvSpPr>
        <p:spPr>
          <a:xfrm>
            <a:off x="913774" y="6216893"/>
            <a:ext cx="6243188" cy="307777"/>
          </a:xfrm>
          <a:prstGeom prst="rect">
            <a:avLst/>
          </a:prstGeom>
        </p:spPr>
        <p:txBody>
          <a:bodyPr wrap="square">
            <a:spAutoFit/>
          </a:bodyPr>
          <a:lstStyle/>
          <a:p>
            <a:r>
              <a:rPr lang="zh-CN" altLang="en-US" sz="1400" dirty="0"/>
              <a:t>https://blog.csdn.net/CoderPai/article/details/80174109</a:t>
            </a:r>
          </a:p>
        </p:txBody>
      </p:sp>
    </p:spTree>
    <p:extLst>
      <p:ext uri="{BB962C8B-B14F-4D97-AF65-F5344CB8AC3E}">
        <p14:creationId xmlns:p14="http://schemas.microsoft.com/office/powerpoint/2010/main" val="1883236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7A316F-A5BE-4D6C-9A8A-DE54F3B64AC9}"/>
              </a:ext>
            </a:extLst>
          </p:cNvPr>
          <p:cNvSpPr>
            <a:spLocks noGrp="1"/>
          </p:cNvSpPr>
          <p:nvPr>
            <p:ph type="title"/>
          </p:nvPr>
        </p:nvSpPr>
        <p:spPr>
          <a:xfrm>
            <a:off x="677334" y="609600"/>
            <a:ext cx="8596668" cy="1320800"/>
          </a:xfrm>
        </p:spPr>
        <p:txBody>
          <a:bodyPr/>
          <a:lstStyle/>
          <a:p>
            <a:r>
              <a:rPr lang="zh-CN" altLang="en-US" dirty="0"/>
              <a:t>机器学习框架</a:t>
            </a:r>
          </a:p>
        </p:txBody>
      </p:sp>
      <p:sp>
        <p:nvSpPr>
          <p:cNvPr id="4" name="标题 1">
            <a:extLst>
              <a:ext uri="{FF2B5EF4-FFF2-40B4-BE49-F238E27FC236}">
                <a16:creationId xmlns:a16="http://schemas.microsoft.com/office/drawing/2014/main" id="{FA130469-32CC-4B2E-BCF6-41EAA167ADEC}"/>
              </a:ext>
            </a:extLst>
          </p:cNvPr>
          <p:cNvSpPr txBox="1">
            <a:spLocks/>
          </p:cNvSpPr>
          <p:nvPr/>
        </p:nvSpPr>
        <p:spPr>
          <a:xfrm>
            <a:off x="677334" y="1443491"/>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err="1">
                <a:solidFill>
                  <a:schemeClr val="tx1"/>
                </a:solidFill>
              </a:rPr>
              <a:t>Tensorflow</a:t>
            </a:r>
            <a:endParaRPr lang="zh-CN" altLang="en-US" dirty="0">
              <a:solidFill>
                <a:schemeClr val="tx1"/>
              </a:solidFill>
            </a:endParaRPr>
          </a:p>
        </p:txBody>
      </p:sp>
      <p:sp>
        <p:nvSpPr>
          <p:cNvPr id="6" name="内容占位符 5">
            <a:extLst>
              <a:ext uri="{FF2B5EF4-FFF2-40B4-BE49-F238E27FC236}">
                <a16:creationId xmlns:a16="http://schemas.microsoft.com/office/drawing/2014/main" id="{C15028C0-372A-4B43-B03C-3315369D7D91}"/>
              </a:ext>
            </a:extLst>
          </p:cNvPr>
          <p:cNvSpPr>
            <a:spLocks noGrp="1"/>
          </p:cNvSpPr>
          <p:nvPr>
            <p:ph sz="quarter" idx="13"/>
          </p:nvPr>
        </p:nvSpPr>
        <p:spPr/>
        <p:txBody>
          <a:bodyPr>
            <a:normAutofit/>
          </a:bodyPr>
          <a:lstStyle/>
          <a:p>
            <a:r>
              <a:rPr lang="zh-CN" altLang="en-US" sz="2400" dirty="0"/>
              <a:t>适合大规模部署，特别是需要跨平台和嵌入式部署</a:t>
            </a:r>
          </a:p>
        </p:txBody>
      </p:sp>
      <p:pic>
        <p:nvPicPr>
          <p:cNvPr id="8" name="图片 7">
            <a:extLst>
              <a:ext uri="{FF2B5EF4-FFF2-40B4-BE49-F238E27FC236}">
                <a16:creationId xmlns:a16="http://schemas.microsoft.com/office/drawing/2014/main" id="{3AA8D367-62C7-44C4-A099-28485C0703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3605" y="3082244"/>
            <a:ext cx="4233109" cy="2708955"/>
          </a:xfrm>
          <a:prstGeom prst="rect">
            <a:avLst/>
          </a:prstGeom>
        </p:spPr>
      </p:pic>
    </p:spTree>
    <p:extLst>
      <p:ext uri="{BB962C8B-B14F-4D97-AF65-F5344CB8AC3E}">
        <p14:creationId xmlns:p14="http://schemas.microsoft.com/office/powerpoint/2010/main" val="46777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2FFCB3-AB91-4017-9FBA-C34F41548BAF}"/>
              </a:ext>
            </a:extLst>
          </p:cNvPr>
          <p:cNvSpPr>
            <a:spLocks noGrp="1"/>
          </p:cNvSpPr>
          <p:nvPr>
            <p:ph type="title"/>
          </p:nvPr>
        </p:nvSpPr>
        <p:spPr/>
        <p:txBody>
          <a:bodyPr/>
          <a:lstStyle/>
          <a:p>
            <a:r>
              <a:rPr lang="en-US" altLang="zh-CN" dirty="0" err="1">
                <a:solidFill>
                  <a:schemeClr val="tx1"/>
                </a:solidFill>
              </a:rPr>
              <a:t>Pytorch</a:t>
            </a:r>
            <a:endParaRPr lang="zh-CN" altLang="en-US" dirty="0">
              <a:solidFill>
                <a:schemeClr val="tx1"/>
              </a:solidFill>
            </a:endParaRPr>
          </a:p>
        </p:txBody>
      </p:sp>
      <p:sp>
        <p:nvSpPr>
          <p:cNvPr id="3" name="内容占位符 2">
            <a:extLst>
              <a:ext uri="{FF2B5EF4-FFF2-40B4-BE49-F238E27FC236}">
                <a16:creationId xmlns:a16="http://schemas.microsoft.com/office/drawing/2014/main" id="{D7DA938E-20AB-4396-BF69-7E06866E5613}"/>
              </a:ext>
            </a:extLst>
          </p:cNvPr>
          <p:cNvSpPr>
            <a:spLocks noGrp="1"/>
          </p:cNvSpPr>
          <p:nvPr>
            <p:ph sz="quarter" idx="13"/>
          </p:nvPr>
        </p:nvSpPr>
        <p:spPr>
          <a:xfrm>
            <a:off x="677334" y="1627790"/>
            <a:ext cx="10363826" cy="3424107"/>
          </a:xfrm>
        </p:spPr>
        <p:txBody>
          <a:bodyPr>
            <a:normAutofit/>
          </a:bodyPr>
          <a:lstStyle/>
          <a:p>
            <a:r>
              <a:rPr lang="zh-CN" altLang="en-US" sz="2400" dirty="0"/>
              <a:t>有利于研究人员、爱好者、小规模项目等快速搞出原型</a:t>
            </a:r>
          </a:p>
        </p:txBody>
      </p:sp>
      <p:pic>
        <p:nvPicPr>
          <p:cNvPr id="5" name="图片 4">
            <a:extLst>
              <a:ext uri="{FF2B5EF4-FFF2-40B4-BE49-F238E27FC236}">
                <a16:creationId xmlns:a16="http://schemas.microsoft.com/office/drawing/2014/main" id="{74C2A8FF-01A0-4EEF-8838-6326A9B1E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6551" y="2219731"/>
            <a:ext cx="4848225" cy="3371850"/>
          </a:xfrm>
          <a:prstGeom prst="rect">
            <a:avLst/>
          </a:prstGeom>
        </p:spPr>
      </p:pic>
    </p:spTree>
    <p:extLst>
      <p:ext uri="{BB962C8B-B14F-4D97-AF65-F5344CB8AC3E}">
        <p14:creationId xmlns:p14="http://schemas.microsoft.com/office/powerpoint/2010/main" val="3929239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FD062B7-F961-43B0-8A69-B17F8E4C6074}"/>
              </a:ext>
            </a:extLst>
          </p:cNvPr>
          <p:cNvSpPr/>
          <p:nvPr/>
        </p:nvSpPr>
        <p:spPr>
          <a:xfrm>
            <a:off x="3388767" y="2613392"/>
            <a:ext cx="4036682" cy="1631216"/>
          </a:xfrm>
          <a:prstGeom prst="rect">
            <a:avLst/>
          </a:prstGeom>
          <a:noFill/>
        </p:spPr>
        <p:txBody>
          <a:bodyPr wrap="none" lIns="91440" tIns="45720" rIns="91440" bIns="45720">
            <a:spAutoFit/>
          </a:bodyPr>
          <a:lstStyle/>
          <a:p>
            <a:pPr algn="ctr"/>
            <a:r>
              <a:rPr lang="zh-CN" altLang="en-US" sz="10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谢谢！</a:t>
            </a:r>
            <a:endParaRPr lang="zh-CN" altLang="en-US" sz="10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pic>
        <p:nvPicPr>
          <p:cNvPr id="12" name="图片 11">
            <a:extLst>
              <a:ext uri="{FF2B5EF4-FFF2-40B4-BE49-F238E27FC236}">
                <a16:creationId xmlns:a16="http://schemas.microsoft.com/office/drawing/2014/main" id="{AEA951A2-2185-4D6E-B256-611C3BCAE5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8170" y="1994170"/>
            <a:ext cx="4863830" cy="4863830"/>
          </a:xfrm>
          <a:prstGeom prst="rect">
            <a:avLst/>
          </a:prstGeom>
        </p:spPr>
      </p:pic>
    </p:spTree>
    <p:extLst>
      <p:ext uri="{BB962C8B-B14F-4D97-AF65-F5344CB8AC3E}">
        <p14:creationId xmlns:p14="http://schemas.microsoft.com/office/powerpoint/2010/main" val="1774698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CEABA-0358-4471-A43B-2CF96CD9F3E6}"/>
              </a:ext>
            </a:extLst>
          </p:cNvPr>
          <p:cNvSpPr>
            <a:spLocks noGrp="1"/>
          </p:cNvSpPr>
          <p:nvPr>
            <p:ph type="title"/>
          </p:nvPr>
        </p:nvSpPr>
        <p:spPr>
          <a:xfrm>
            <a:off x="589393" y="598646"/>
            <a:ext cx="8596668" cy="1320800"/>
          </a:xfrm>
        </p:spPr>
        <p:txBody>
          <a:bodyPr/>
          <a:lstStyle/>
          <a:p>
            <a:r>
              <a:rPr lang="zh-CN" altLang="en-US" dirty="0"/>
              <a:t>基本术语</a:t>
            </a:r>
          </a:p>
        </p:txBody>
      </p:sp>
      <p:pic>
        <p:nvPicPr>
          <p:cNvPr id="5" name="内容占位符 4">
            <a:extLst>
              <a:ext uri="{FF2B5EF4-FFF2-40B4-BE49-F238E27FC236}">
                <a16:creationId xmlns:a16="http://schemas.microsoft.com/office/drawing/2014/main" id="{B34411B8-BA9F-41DD-99EA-E4900AC2C60E}"/>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77334" y="1930400"/>
            <a:ext cx="10010775" cy="466725"/>
          </a:xfrm>
        </p:spPr>
      </p:pic>
      <p:pic>
        <p:nvPicPr>
          <p:cNvPr id="7" name="图片 6">
            <a:extLst>
              <a:ext uri="{FF2B5EF4-FFF2-40B4-BE49-F238E27FC236}">
                <a16:creationId xmlns:a16="http://schemas.microsoft.com/office/drawing/2014/main" id="{1059FAB8-C6BD-4516-8C3E-34C78799E6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2397125"/>
            <a:ext cx="10020300" cy="2743200"/>
          </a:xfrm>
          <a:prstGeom prst="rect">
            <a:avLst/>
          </a:prstGeom>
        </p:spPr>
      </p:pic>
      <p:sp>
        <p:nvSpPr>
          <p:cNvPr id="8" name="矩形 7">
            <a:extLst>
              <a:ext uri="{FF2B5EF4-FFF2-40B4-BE49-F238E27FC236}">
                <a16:creationId xmlns:a16="http://schemas.microsoft.com/office/drawing/2014/main" id="{1A6F216C-7002-4FD6-B1C9-8048960145C6}"/>
              </a:ext>
            </a:extLst>
          </p:cNvPr>
          <p:cNvSpPr/>
          <p:nvPr/>
        </p:nvSpPr>
        <p:spPr>
          <a:xfrm>
            <a:off x="4551642" y="5484625"/>
            <a:ext cx="2262158"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训练集</a:t>
            </a:r>
          </a:p>
        </p:txBody>
      </p:sp>
      <p:grpSp>
        <p:nvGrpSpPr>
          <p:cNvPr id="40" name="组合 39">
            <a:extLst>
              <a:ext uri="{FF2B5EF4-FFF2-40B4-BE49-F238E27FC236}">
                <a16:creationId xmlns:a16="http://schemas.microsoft.com/office/drawing/2014/main" id="{DB43C560-2558-4D31-906C-A18D20D31F7A}"/>
              </a:ext>
            </a:extLst>
          </p:cNvPr>
          <p:cNvGrpSpPr/>
          <p:nvPr/>
        </p:nvGrpSpPr>
        <p:grpSpPr>
          <a:xfrm>
            <a:off x="763793" y="658280"/>
            <a:ext cx="8422268" cy="4709786"/>
            <a:chOff x="763793" y="658280"/>
            <a:chExt cx="8422268" cy="4709786"/>
          </a:xfrm>
        </p:grpSpPr>
        <p:sp>
          <p:nvSpPr>
            <p:cNvPr id="9" name="椭圆 8">
              <a:extLst>
                <a:ext uri="{FF2B5EF4-FFF2-40B4-BE49-F238E27FC236}">
                  <a16:creationId xmlns:a16="http://schemas.microsoft.com/office/drawing/2014/main" id="{2E498B1F-4757-44C8-BEC7-0EF9329E9184}"/>
                </a:ext>
              </a:extLst>
            </p:cNvPr>
            <p:cNvSpPr/>
            <p:nvPr/>
          </p:nvSpPr>
          <p:spPr>
            <a:xfrm>
              <a:off x="763793" y="1710466"/>
              <a:ext cx="1280160" cy="3657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42C4DE7E-59F9-417C-98D6-3F92E79BD960}"/>
                </a:ext>
              </a:extLst>
            </p:cNvPr>
            <p:cNvSpPr/>
            <p:nvPr/>
          </p:nvSpPr>
          <p:spPr>
            <a:xfrm>
              <a:off x="2207665" y="1710466"/>
              <a:ext cx="1280160" cy="3657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9DBC4D18-7909-4B0D-8320-CD9E954C8420}"/>
                </a:ext>
              </a:extLst>
            </p:cNvPr>
            <p:cNvSpPr/>
            <p:nvPr/>
          </p:nvSpPr>
          <p:spPr>
            <a:xfrm>
              <a:off x="3651537" y="1710466"/>
              <a:ext cx="1280160" cy="3657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77EA72F5-D207-40CB-A226-934FB56DB186}"/>
                </a:ext>
              </a:extLst>
            </p:cNvPr>
            <p:cNvSpPr/>
            <p:nvPr/>
          </p:nvSpPr>
          <p:spPr>
            <a:xfrm>
              <a:off x="5042641" y="1710466"/>
              <a:ext cx="1280160" cy="3657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0A297BC2-AC49-4B4A-8FD7-9480B87C6CA7}"/>
                </a:ext>
              </a:extLst>
            </p:cNvPr>
            <p:cNvSpPr/>
            <p:nvPr/>
          </p:nvSpPr>
          <p:spPr>
            <a:xfrm>
              <a:off x="6474271" y="1710466"/>
              <a:ext cx="1280160" cy="3657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2A0AC64B-700F-42DB-911F-948216609342}"/>
                </a:ext>
              </a:extLst>
            </p:cNvPr>
            <p:cNvSpPr/>
            <p:nvPr/>
          </p:nvSpPr>
          <p:spPr>
            <a:xfrm>
              <a:off x="7905901" y="1710466"/>
              <a:ext cx="1280160" cy="3657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a16="http://schemas.microsoft.com/office/drawing/2014/main" id="{8BAB0283-F107-4DD9-8B26-54C4B0E0ADBE}"/>
                </a:ext>
              </a:extLst>
            </p:cNvPr>
            <p:cNvCxnSpPr>
              <a:cxnSpLocks/>
              <a:stCxn id="9" idx="0"/>
              <a:endCxn id="19" idx="1"/>
            </p:cNvCxnSpPr>
            <p:nvPr/>
          </p:nvCxnSpPr>
          <p:spPr>
            <a:xfrm flipV="1">
              <a:off x="1403873" y="1012223"/>
              <a:ext cx="2945783" cy="6982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1B06FC21-D289-4708-B799-96E64658A665}"/>
                </a:ext>
              </a:extLst>
            </p:cNvPr>
            <p:cNvSpPr txBox="1"/>
            <p:nvPr/>
          </p:nvSpPr>
          <p:spPr>
            <a:xfrm>
              <a:off x="4349656" y="658280"/>
              <a:ext cx="1280160" cy="707886"/>
            </a:xfrm>
            <a:prstGeom prst="rect">
              <a:avLst/>
            </a:prstGeom>
            <a:noFill/>
          </p:spPr>
          <p:txBody>
            <a:bodyPr wrap="square" rtlCol="0">
              <a:spAutoFit/>
            </a:bodyPr>
            <a:lstStyle/>
            <a:p>
              <a:r>
                <a:rPr lang="zh-CN" altLang="en-US" sz="4000" dirty="0">
                  <a:solidFill>
                    <a:srgbClr val="FF0000"/>
                  </a:solidFill>
                </a:rPr>
                <a:t>特征</a:t>
              </a:r>
            </a:p>
          </p:txBody>
        </p:sp>
        <p:cxnSp>
          <p:nvCxnSpPr>
            <p:cNvPr id="22" name="直接箭头连接符 21">
              <a:extLst>
                <a:ext uri="{FF2B5EF4-FFF2-40B4-BE49-F238E27FC236}">
                  <a16:creationId xmlns:a16="http://schemas.microsoft.com/office/drawing/2014/main" id="{1AB15147-EFCF-42E0-A50F-C56FE8306F76}"/>
                </a:ext>
              </a:extLst>
            </p:cNvPr>
            <p:cNvCxnSpPr>
              <a:cxnSpLocks/>
              <a:stCxn id="14" idx="0"/>
              <a:endCxn id="19" idx="3"/>
            </p:cNvCxnSpPr>
            <p:nvPr/>
          </p:nvCxnSpPr>
          <p:spPr>
            <a:xfrm flipH="1" flipV="1">
              <a:off x="5629816" y="1012223"/>
              <a:ext cx="2916165" cy="6982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6ED67F87-3886-4877-878A-AAE9C7FEFFFC}"/>
                </a:ext>
              </a:extLst>
            </p:cNvPr>
            <p:cNvCxnSpPr>
              <a:cxnSpLocks/>
              <a:stCxn id="10" idx="0"/>
            </p:cNvCxnSpPr>
            <p:nvPr/>
          </p:nvCxnSpPr>
          <p:spPr>
            <a:xfrm flipV="1">
              <a:off x="2847745" y="1130915"/>
              <a:ext cx="1554816" cy="5795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AECF4E23-1336-4A62-92C7-DC45ED8B706C}"/>
                </a:ext>
              </a:extLst>
            </p:cNvPr>
            <p:cNvCxnSpPr>
              <a:cxnSpLocks/>
              <a:stCxn id="13" idx="0"/>
            </p:cNvCxnSpPr>
            <p:nvPr/>
          </p:nvCxnSpPr>
          <p:spPr>
            <a:xfrm flipH="1" flipV="1">
              <a:off x="5518872" y="1130915"/>
              <a:ext cx="1595479" cy="5795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83C471EC-07B3-41A3-A400-EB61D6874B18}"/>
                </a:ext>
              </a:extLst>
            </p:cNvPr>
            <p:cNvCxnSpPr>
              <a:cxnSpLocks/>
              <a:stCxn id="11" idx="0"/>
            </p:cNvCxnSpPr>
            <p:nvPr/>
          </p:nvCxnSpPr>
          <p:spPr>
            <a:xfrm flipV="1">
              <a:off x="4291617" y="1270000"/>
              <a:ext cx="375334" cy="4404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1DD913BF-44A6-4537-ACFB-AFB886C3773B}"/>
                </a:ext>
              </a:extLst>
            </p:cNvPr>
            <p:cNvCxnSpPr>
              <a:cxnSpLocks/>
              <a:stCxn id="12" idx="0"/>
            </p:cNvCxnSpPr>
            <p:nvPr/>
          </p:nvCxnSpPr>
          <p:spPr>
            <a:xfrm flipH="1" flipV="1">
              <a:off x="5306044" y="1270000"/>
              <a:ext cx="376677" cy="4404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8" name="组合 47">
            <a:extLst>
              <a:ext uri="{FF2B5EF4-FFF2-40B4-BE49-F238E27FC236}">
                <a16:creationId xmlns:a16="http://schemas.microsoft.com/office/drawing/2014/main" id="{9D84777E-568D-4A3E-9CEE-4BE6E9321966}"/>
              </a:ext>
            </a:extLst>
          </p:cNvPr>
          <p:cNvGrpSpPr/>
          <p:nvPr/>
        </p:nvGrpSpPr>
        <p:grpSpPr>
          <a:xfrm>
            <a:off x="447472" y="502768"/>
            <a:ext cx="10632332" cy="2334823"/>
            <a:chOff x="447472" y="502768"/>
            <a:chExt cx="10632332" cy="2334823"/>
          </a:xfrm>
        </p:grpSpPr>
        <p:sp>
          <p:nvSpPr>
            <p:cNvPr id="41" name="椭圆 40">
              <a:extLst>
                <a:ext uri="{FF2B5EF4-FFF2-40B4-BE49-F238E27FC236}">
                  <a16:creationId xmlns:a16="http://schemas.microsoft.com/office/drawing/2014/main" id="{0054A177-7B94-4EEF-BD27-C3CF7C3235F9}"/>
                </a:ext>
              </a:extLst>
            </p:cNvPr>
            <p:cNvSpPr/>
            <p:nvPr/>
          </p:nvSpPr>
          <p:spPr>
            <a:xfrm>
              <a:off x="447472" y="2359912"/>
              <a:ext cx="10632332" cy="47767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箭头连接符 42">
              <a:extLst>
                <a:ext uri="{FF2B5EF4-FFF2-40B4-BE49-F238E27FC236}">
                  <a16:creationId xmlns:a16="http://schemas.microsoft.com/office/drawing/2014/main" id="{49DA7245-BDD9-47FA-A68F-F786491A7BA9}"/>
                </a:ext>
              </a:extLst>
            </p:cNvPr>
            <p:cNvCxnSpPr>
              <a:cxnSpLocks/>
              <a:stCxn id="41" idx="0"/>
              <a:endCxn id="46" idx="2"/>
            </p:cNvCxnSpPr>
            <p:nvPr/>
          </p:nvCxnSpPr>
          <p:spPr>
            <a:xfrm flipV="1">
              <a:off x="5763638" y="1210654"/>
              <a:ext cx="797" cy="114925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3356DBF0-9F05-4A0E-A685-C7853262D54A}"/>
                </a:ext>
              </a:extLst>
            </p:cNvPr>
            <p:cNvSpPr txBox="1"/>
            <p:nvPr/>
          </p:nvSpPr>
          <p:spPr>
            <a:xfrm>
              <a:off x="4513505" y="502768"/>
              <a:ext cx="2501859" cy="707886"/>
            </a:xfrm>
            <a:prstGeom prst="rect">
              <a:avLst/>
            </a:prstGeom>
            <a:noFill/>
          </p:spPr>
          <p:txBody>
            <a:bodyPr wrap="square" rtlCol="0">
              <a:spAutoFit/>
            </a:bodyPr>
            <a:lstStyle/>
            <a:p>
              <a:r>
                <a:rPr lang="zh-CN" altLang="en-US" sz="4000" dirty="0">
                  <a:solidFill>
                    <a:srgbClr val="FF0000"/>
                  </a:solidFill>
                </a:rPr>
                <a:t>训练样本</a:t>
              </a:r>
            </a:p>
          </p:txBody>
        </p:sp>
      </p:grpSp>
      <p:grpSp>
        <p:nvGrpSpPr>
          <p:cNvPr id="58" name="组合 57">
            <a:extLst>
              <a:ext uri="{FF2B5EF4-FFF2-40B4-BE49-F238E27FC236}">
                <a16:creationId xmlns:a16="http://schemas.microsoft.com/office/drawing/2014/main" id="{573BB8B4-612B-491F-BD28-85C0CDF906BA}"/>
              </a:ext>
            </a:extLst>
          </p:cNvPr>
          <p:cNvGrpSpPr/>
          <p:nvPr/>
        </p:nvGrpSpPr>
        <p:grpSpPr>
          <a:xfrm>
            <a:off x="8140363" y="639674"/>
            <a:ext cx="2431556" cy="4728392"/>
            <a:chOff x="8140363" y="639674"/>
            <a:chExt cx="2431556" cy="4728392"/>
          </a:xfrm>
        </p:grpSpPr>
        <p:sp>
          <p:nvSpPr>
            <p:cNvPr id="49" name="椭圆 48">
              <a:extLst>
                <a:ext uri="{FF2B5EF4-FFF2-40B4-BE49-F238E27FC236}">
                  <a16:creationId xmlns:a16="http://schemas.microsoft.com/office/drawing/2014/main" id="{6AA34105-11D6-4385-ADEC-FE0A0C871E28}"/>
                </a:ext>
              </a:extLst>
            </p:cNvPr>
            <p:cNvSpPr/>
            <p:nvPr/>
          </p:nvSpPr>
          <p:spPr>
            <a:xfrm>
              <a:off x="9291759" y="1710466"/>
              <a:ext cx="1280160" cy="3657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a:extLst>
                <a:ext uri="{FF2B5EF4-FFF2-40B4-BE49-F238E27FC236}">
                  <a16:creationId xmlns:a16="http://schemas.microsoft.com/office/drawing/2014/main" id="{1374B33A-667C-46C8-A5F2-96CBEAB7E892}"/>
                </a:ext>
              </a:extLst>
            </p:cNvPr>
            <p:cNvSpPr txBox="1"/>
            <p:nvPr/>
          </p:nvSpPr>
          <p:spPr>
            <a:xfrm>
              <a:off x="8140363" y="639674"/>
              <a:ext cx="1206618" cy="707886"/>
            </a:xfrm>
            <a:prstGeom prst="rect">
              <a:avLst/>
            </a:prstGeom>
            <a:noFill/>
          </p:spPr>
          <p:txBody>
            <a:bodyPr wrap="square" rtlCol="0">
              <a:spAutoFit/>
            </a:bodyPr>
            <a:lstStyle/>
            <a:p>
              <a:r>
                <a:rPr lang="zh-CN" altLang="en-US" sz="4000" dirty="0">
                  <a:solidFill>
                    <a:srgbClr val="FF0000"/>
                  </a:solidFill>
                </a:rPr>
                <a:t>标签</a:t>
              </a:r>
            </a:p>
          </p:txBody>
        </p:sp>
        <p:cxnSp>
          <p:nvCxnSpPr>
            <p:cNvPr id="51" name="直接箭头连接符 50">
              <a:extLst>
                <a:ext uri="{FF2B5EF4-FFF2-40B4-BE49-F238E27FC236}">
                  <a16:creationId xmlns:a16="http://schemas.microsoft.com/office/drawing/2014/main" id="{DC7CA5DF-050A-4BDC-B4EE-B7D7F037AD35}"/>
                </a:ext>
              </a:extLst>
            </p:cNvPr>
            <p:cNvCxnSpPr>
              <a:cxnSpLocks/>
              <a:stCxn id="49" idx="0"/>
              <a:endCxn id="50" idx="2"/>
            </p:cNvCxnSpPr>
            <p:nvPr/>
          </p:nvCxnSpPr>
          <p:spPr>
            <a:xfrm flipH="1" flipV="1">
              <a:off x="8743672" y="1347560"/>
              <a:ext cx="1188167" cy="36290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0631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CEABA-0358-4471-A43B-2CF96CD9F3E6}"/>
              </a:ext>
            </a:extLst>
          </p:cNvPr>
          <p:cNvSpPr>
            <a:spLocks noGrp="1"/>
          </p:cNvSpPr>
          <p:nvPr>
            <p:ph type="title"/>
          </p:nvPr>
        </p:nvSpPr>
        <p:spPr/>
        <p:txBody>
          <a:bodyPr/>
          <a:lstStyle/>
          <a:p>
            <a:r>
              <a:rPr lang="zh-CN" altLang="en-US" dirty="0"/>
              <a:t>基本术语</a:t>
            </a:r>
          </a:p>
        </p:txBody>
      </p:sp>
      <p:pic>
        <p:nvPicPr>
          <p:cNvPr id="5" name="内容占位符 4">
            <a:extLst>
              <a:ext uri="{FF2B5EF4-FFF2-40B4-BE49-F238E27FC236}">
                <a16:creationId xmlns:a16="http://schemas.microsoft.com/office/drawing/2014/main" id="{B34411B8-BA9F-41DD-99EA-E4900AC2C60E}"/>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77336" y="2263887"/>
            <a:ext cx="10010775" cy="466725"/>
          </a:xfrm>
        </p:spPr>
      </p:pic>
      <p:pic>
        <p:nvPicPr>
          <p:cNvPr id="4" name="图片 3">
            <a:extLst>
              <a:ext uri="{FF2B5EF4-FFF2-40B4-BE49-F238E27FC236}">
                <a16:creationId xmlns:a16="http://schemas.microsoft.com/office/drawing/2014/main" id="{786817E9-A29D-478B-ADEE-851FA87B2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2741351"/>
            <a:ext cx="10010775" cy="914400"/>
          </a:xfrm>
          <a:prstGeom prst="rect">
            <a:avLst/>
          </a:prstGeom>
        </p:spPr>
      </p:pic>
      <p:pic>
        <p:nvPicPr>
          <p:cNvPr id="12" name="图片 11">
            <a:extLst>
              <a:ext uri="{FF2B5EF4-FFF2-40B4-BE49-F238E27FC236}">
                <a16:creationId xmlns:a16="http://schemas.microsoft.com/office/drawing/2014/main" id="{7E10B9FA-41B8-4EA2-ACDC-812F89F8EA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334" y="3666490"/>
            <a:ext cx="9991725" cy="904875"/>
          </a:xfrm>
          <a:prstGeom prst="rect">
            <a:avLst/>
          </a:prstGeom>
        </p:spPr>
      </p:pic>
      <p:sp>
        <p:nvSpPr>
          <p:cNvPr id="13" name="矩形 12">
            <a:extLst>
              <a:ext uri="{FF2B5EF4-FFF2-40B4-BE49-F238E27FC236}">
                <a16:creationId xmlns:a16="http://schemas.microsoft.com/office/drawing/2014/main" id="{14304E8F-0A16-4615-9825-19AED3E52D91}"/>
              </a:ext>
            </a:extLst>
          </p:cNvPr>
          <p:cNvSpPr/>
          <p:nvPr/>
        </p:nvSpPr>
        <p:spPr>
          <a:xfrm>
            <a:off x="4542117" y="5325070"/>
            <a:ext cx="2262158"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验证集</a:t>
            </a:r>
          </a:p>
        </p:txBody>
      </p:sp>
      <p:sp>
        <p:nvSpPr>
          <p:cNvPr id="14" name="椭圆 13">
            <a:extLst>
              <a:ext uri="{FF2B5EF4-FFF2-40B4-BE49-F238E27FC236}">
                <a16:creationId xmlns:a16="http://schemas.microsoft.com/office/drawing/2014/main" id="{25A5733B-F83D-485A-A32F-BC463A5046E9}"/>
              </a:ext>
            </a:extLst>
          </p:cNvPr>
          <p:cNvSpPr/>
          <p:nvPr/>
        </p:nvSpPr>
        <p:spPr>
          <a:xfrm>
            <a:off x="9388899" y="2140084"/>
            <a:ext cx="1280160" cy="259728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6596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CEABA-0358-4471-A43B-2CF96CD9F3E6}"/>
              </a:ext>
            </a:extLst>
          </p:cNvPr>
          <p:cNvSpPr>
            <a:spLocks noGrp="1"/>
          </p:cNvSpPr>
          <p:nvPr>
            <p:ph type="title"/>
          </p:nvPr>
        </p:nvSpPr>
        <p:spPr/>
        <p:txBody>
          <a:bodyPr/>
          <a:lstStyle/>
          <a:p>
            <a:r>
              <a:rPr lang="zh-CN" altLang="en-US" dirty="0"/>
              <a:t>基本术语</a:t>
            </a:r>
          </a:p>
        </p:txBody>
      </p:sp>
      <p:sp>
        <p:nvSpPr>
          <p:cNvPr id="12" name="椭圆 11">
            <a:extLst>
              <a:ext uri="{FF2B5EF4-FFF2-40B4-BE49-F238E27FC236}">
                <a16:creationId xmlns:a16="http://schemas.microsoft.com/office/drawing/2014/main" id="{F55E8EFD-00FD-4C66-BD66-8A7A8EB903E5}"/>
              </a:ext>
            </a:extLst>
          </p:cNvPr>
          <p:cNvSpPr/>
          <p:nvPr/>
        </p:nvSpPr>
        <p:spPr>
          <a:xfrm>
            <a:off x="9274002" y="2047132"/>
            <a:ext cx="1280160" cy="2597286"/>
          </a:xfrm>
          <a:prstGeom prst="ellipse">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内容占位符 7">
            <a:extLst>
              <a:ext uri="{FF2B5EF4-FFF2-40B4-BE49-F238E27FC236}">
                <a16:creationId xmlns:a16="http://schemas.microsoft.com/office/drawing/2014/main" id="{DA5C9EF2-E2FC-4C09-8629-82B1F7E8168E}"/>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701502" y="2258686"/>
            <a:ext cx="8572500" cy="466725"/>
          </a:xfrm>
        </p:spPr>
      </p:pic>
      <p:pic>
        <p:nvPicPr>
          <p:cNvPr id="10" name="图片 9">
            <a:extLst>
              <a:ext uri="{FF2B5EF4-FFF2-40B4-BE49-F238E27FC236}">
                <a16:creationId xmlns:a16="http://schemas.microsoft.com/office/drawing/2014/main" id="{312C1A55-9DD5-41F1-A9E2-B045D0C9C7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502" y="2725411"/>
            <a:ext cx="8562975" cy="1828800"/>
          </a:xfrm>
          <a:prstGeom prst="rect">
            <a:avLst/>
          </a:prstGeom>
        </p:spPr>
      </p:pic>
      <p:sp>
        <p:nvSpPr>
          <p:cNvPr id="21" name="矩形 20">
            <a:extLst>
              <a:ext uri="{FF2B5EF4-FFF2-40B4-BE49-F238E27FC236}">
                <a16:creationId xmlns:a16="http://schemas.microsoft.com/office/drawing/2014/main" id="{E9EBA10E-BA39-4B57-8CAE-50E5F592CF88}"/>
              </a:ext>
            </a:extLst>
          </p:cNvPr>
          <p:cNvSpPr/>
          <p:nvPr/>
        </p:nvSpPr>
        <p:spPr>
          <a:xfrm>
            <a:off x="4542117" y="5325070"/>
            <a:ext cx="2262158"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测试集</a:t>
            </a:r>
          </a:p>
        </p:txBody>
      </p:sp>
    </p:spTree>
    <p:extLst>
      <p:ext uri="{BB962C8B-B14F-4D97-AF65-F5344CB8AC3E}">
        <p14:creationId xmlns:p14="http://schemas.microsoft.com/office/powerpoint/2010/main" val="371386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BF809-3593-4A84-9E9F-1A8876DB0BCC}"/>
              </a:ext>
            </a:extLst>
          </p:cNvPr>
          <p:cNvSpPr>
            <a:spLocks noGrp="1"/>
          </p:cNvSpPr>
          <p:nvPr>
            <p:ph type="title"/>
          </p:nvPr>
        </p:nvSpPr>
        <p:spPr/>
        <p:txBody>
          <a:bodyPr/>
          <a:lstStyle/>
          <a:p>
            <a:r>
              <a:rPr lang="zh-CN" altLang="en-US" dirty="0"/>
              <a:t>机器学习的分类</a:t>
            </a:r>
          </a:p>
        </p:txBody>
      </p:sp>
      <p:sp>
        <p:nvSpPr>
          <p:cNvPr id="3" name="内容占位符 2">
            <a:extLst>
              <a:ext uri="{FF2B5EF4-FFF2-40B4-BE49-F238E27FC236}">
                <a16:creationId xmlns:a16="http://schemas.microsoft.com/office/drawing/2014/main" id="{E2FB76E2-C297-4AEE-8D21-31DF3C8E116F}"/>
              </a:ext>
            </a:extLst>
          </p:cNvPr>
          <p:cNvSpPr>
            <a:spLocks noGrp="1"/>
          </p:cNvSpPr>
          <p:nvPr>
            <p:ph sz="quarter" idx="13"/>
          </p:nvPr>
        </p:nvSpPr>
        <p:spPr/>
        <p:txBody>
          <a:bodyPr>
            <a:normAutofit/>
          </a:bodyPr>
          <a:lstStyle/>
          <a:p>
            <a:r>
              <a:rPr lang="zh-CN" altLang="en-US" sz="2400" dirty="0"/>
              <a:t>监督学习</a:t>
            </a:r>
            <a:endParaRPr lang="en-US" altLang="zh-CN" sz="2400" dirty="0"/>
          </a:p>
          <a:p>
            <a:endParaRPr lang="en-US" altLang="zh-CN" sz="2400" dirty="0"/>
          </a:p>
          <a:p>
            <a:r>
              <a:rPr lang="zh-CN" altLang="en-US" sz="2400" dirty="0"/>
              <a:t>半监督学习</a:t>
            </a:r>
            <a:endParaRPr lang="en-US" altLang="zh-CN" sz="2400" dirty="0"/>
          </a:p>
          <a:p>
            <a:endParaRPr lang="en-US" altLang="zh-CN" sz="2400" dirty="0"/>
          </a:p>
          <a:p>
            <a:r>
              <a:rPr lang="zh-CN" altLang="en-US" sz="2400" dirty="0"/>
              <a:t>无监督学习</a:t>
            </a:r>
            <a:endParaRPr lang="en-US" altLang="zh-CN" sz="2400" dirty="0"/>
          </a:p>
          <a:p>
            <a:endParaRPr lang="en-US" altLang="zh-CN" sz="2400" dirty="0"/>
          </a:p>
          <a:p>
            <a:r>
              <a:rPr lang="zh-CN" altLang="en-US" sz="2400" dirty="0"/>
              <a:t>强化学习</a:t>
            </a:r>
          </a:p>
        </p:txBody>
      </p:sp>
    </p:spTree>
    <p:extLst>
      <p:ext uri="{BB962C8B-B14F-4D97-AF65-F5344CB8AC3E}">
        <p14:creationId xmlns:p14="http://schemas.microsoft.com/office/powerpoint/2010/main" val="1143035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5AB897-0D6F-4BC6-A21F-8D6D5EC78473}"/>
              </a:ext>
            </a:extLst>
          </p:cNvPr>
          <p:cNvSpPr>
            <a:spLocks noGrp="1"/>
          </p:cNvSpPr>
          <p:nvPr>
            <p:ph type="title"/>
          </p:nvPr>
        </p:nvSpPr>
        <p:spPr/>
        <p:txBody>
          <a:bodyPr/>
          <a:lstStyle/>
          <a:p>
            <a:r>
              <a:rPr lang="zh-CN" altLang="en-US" dirty="0"/>
              <a:t>机器学习的重要性</a:t>
            </a:r>
          </a:p>
        </p:txBody>
      </p:sp>
      <p:sp>
        <p:nvSpPr>
          <p:cNvPr id="3" name="内容占位符 2">
            <a:extLst>
              <a:ext uri="{FF2B5EF4-FFF2-40B4-BE49-F238E27FC236}">
                <a16:creationId xmlns:a16="http://schemas.microsoft.com/office/drawing/2014/main" id="{7CD78F7C-E9B5-4886-AE5F-BE722998D15E}"/>
              </a:ext>
            </a:extLst>
          </p:cNvPr>
          <p:cNvSpPr>
            <a:spLocks noGrp="1"/>
          </p:cNvSpPr>
          <p:nvPr>
            <p:ph sz="quarter" idx="13"/>
          </p:nvPr>
        </p:nvSpPr>
        <p:spPr>
          <a:xfrm>
            <a:off x="677334" y="1716946"/>
            <a:ext cx="8681819" cy="3424107"/>
          </a:xfrm>
        </p:spPr>
        <p:txBody>
          <a:bodyPr>
            <a:normAutofit/>
          </a:bodyPr>
          <a:lstStyle/>
          <a:p>
            <a:r>
              <a:rPr lang="en-US" altLang="zh-CN" sz="2400" dirty="0"/>
              <a:t>《Science》2001</a:t>
            </a:r>
            <a:r>
              <a:rPr lang="zh-CN" altLang="en-US" sz="2400" dirty="0"/>
              <a:t>年论文：</a:t>
            </a:r>
            <a:endParaRPr lang="en-US" altLang="zh-CN" sz="2400" dirty="0"/>
          </a:p>
          <a:p>
            <a:endParaRPr lang="en-US" altLang="zh-CN" sz="2400" dirty="0"/>
          </a:p>
          <a:p>
            <a:r>
              <a:rPr lang="zh-CN" altLang="en-US" sz="2400" dirty="0"/>
              <a:t>“每个科学领域的科学过程都有它自己的特点，但是，观察、创立假设、根据决定性实验或观察的检验、可理解检查的模型或理论，是各个学科所共有的。对这个抽象的科学过程的每一个环节，机器学习都有相应的发展，我们相信它将导致科学方法中所有环节的合适的、部分的自动化。”</a:t>
            </a:r>
          </a:p>
          <a:p>
            <a:endParaRPr lang="en-US" altLang="zh-CN" sz="2400" dirty="0"/>
          </a:p>
        </p:txBody>
      </p:sp>
    </p:spTree>
    <p:extLst>
      <p:ext uri="{BB962C8B-B14F-4D97-AF65-F5344CB8AC3E}">
        <p14:creationId xmlns:p14="http://schemas.microsoft.com/office/powerpoint/2010/main" val="155526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5635B6-6401-476F-A0AA-D55B81F568C2}"/>
              </a:ext>
            </a:extLst>
          </p:cNvPr>
          <p:cNvSpPr>
            <a:spLocks noGrp="1"/>
          </p:cNvSpPr>
          <p:nvPr>
            <p:ph type="title"/>
          </p:nvPr>
        </p:nvSpPr>
        <p:spPr/>
        <p:txBody>
          <a:bodyPr/>
          <a:lstStyle/>
          <a:p>
            <a:r>
              <a:rPr lang="zh-CN" altLang="en-US" dirty="0"/>
              <a:t>机器学习的应用领域</a:t>
            </a:r>
          </a:p>
        </p:txBody>
      </p:sp>
      <p:pic>
        <p:nvPicPr>
          <p:cNvPr id="5" name="内容占位符 4">
            <a:extLst>
              <a:ext uri="{FF2B5EF4-FFF2-40B4-BE49-F238E27FC236}">
                <a16:creationId xmlns:a16="http://schemas.microsoft.com/office/drawing/2014/main" id="{081B9160-81E7-416C-A7C9-44470B0DD61A}"/>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75155" y="2449716"/>
            <a:ext cx="8201025" cy="3371850"/>
          </a:xfrm>
        </p:spPr>
      </p:pic>
    </p:spTree>
    <p:extLst>
      <p:ext uri="{BB962C8B-B14F-4D97-AF65-F5344CB8AC3E}">
        <p14:creationId xmlns:p14="http://schemas.microsoft.com/office/powerpoint/2010/main" val="4045963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7CA3E9-F2B1-450B-8A25-3675822A6E3D}"/>
              </a:ext>
            </a:extLst>
          </p:cNvPr>
          <p:cNvSpPr>
            <a:spLocks noGrp="1"/>
          </p:cNvSpPr>
          <p:nvPr>
            <p:ph type="title"/>
          </p:nvPr>
        </p:nvSpPr>
        <p:spPr/>
        <p:txBody>
          <a:bodyPr/>
          <a:lstStyle/>
          <a:p>
            <a:r>
              <a:rPr lang="zh-CN" altLang="en-US" dirty="0"/>
              <a:t>机器学习在金融领域中的应用</a:t>
            </a:r>
          </a:p>
        </p:txBody>
      </p:sp>
      <p:sp>
        <p:nvSpPr>
          <p:cNvPr id="3" name="内容占位符 2">
            <a:extLst>
              <a:ext uri="{FF2B5EF4-FFF2-40B4-BE49-F238E27FC236}">
                <a16:creationId xmlns:a16="http://schemas.microsoft.com/office/drawing/2014/main" id="{E6F4EDBB-CB4D-4526-80E5-4F6B7FE9366D}"/>
              </a:ext>
            </a:extLst>
          </p:cNvPr>
          <p:cNvSpPr>
            <a:spLocks noGrp="1"/>
          </p:cNvSpPr>
          <p:nvPr>
            <p:ph sz="quarter" idx="13"/>
          </p:nvPr>
        </p:nvSpPr>
        <p:spPr>
          <a:xfrm>
            <a:off x="677334" y="1503494"/>
            <a:ext cx="10363826" cy="5144732"/>
          </a:xfrm>
        </p:spPr>
        <p:txBody>
          <a:bodyPr>
            <a:normAutofit/>
          </a:bodyPr>
          <a:lstStyle/>
          <a:p>
            <a:r>
              <a:rPr lang="zh-CN" altLang="en-US" sz="2400" dirty="0"/>
              <a:t>过程自动化</a:t>
            </a:r>
            <a:endParaRPr lang="en-US" altLang="zh-CN" sz="2400" dirty="0"/>
          </a:p>
          <a:p>
            <a:endParaRPr lang="en-US" altLang="zh-CN" sz="2400" dirty="0"/>
          </a:p>
          <a:p>
            <a:r>
              <a:rPr lang="zh-CN" altLang="en-US" sz="2400" dirty="0"/>
              <a:t>安全</a:t>
            </a:r>
            <a:endParaRPr lang="en-US" altLang="zh-CN" sz="2400" dirty="0"/>
          </a:p>
          <a:p>
            <a:endParaRPr lang="en-US" altLang="zh-CN" sz="2400" dirty="0"/>
          </a:p>
          <a:p>
            <a:r>
              <a:rPr lang="zh-CN" altLang="en-US" sz="2400" dirty="0"/>
              <a:t>承保和信用评分</a:t>
            </a:r>
            <a:endParaRPr lang="en-US" altLang="zh-CN" sz="2400" dirty="0"/>
          </a:p>
          <a:p>
            <a:endParaRPr lang="en-US" altLang="zh-CN" sz="2400" dirty="0"/>
          </a:p>
          <a:p>
            <a:r>
              <a:rPr lang="zh-CN" altLang="en-US" sz="2400" dirty="0"/>
              <a:t>算法交易</a:t>
            </a:r>
            <a:endParaRPr lang="en-US" altLang="zh-CN" sz="2400" dirty="0"/>
          </a:p>
          <a:p>
            <a:endParaRPr lang="en-US" altLang="zh-CN" sz="2400" dirty="0"/>
          </a:p>
          <a:p>
            <a:r>
              <a:rPr lang="zh-CN" altLang="en-US" sz="2400" dirty="0"/>
              <a:t>机器人顾问</a:t>
            </a:r>
          </a:p>
        </p:txBody>
      </p:sp>
    </p:spTree>
    <p:extLst>
      <p:ext uri="{BB962C8B-B14F-4D97-AF65-F5344CB8AC3E}">
        <p14:creationId xmlns:p14="http://schemas.microsoft.com/office/powerpoint/2010/main" val="2954322605"/>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6700</TotalTime>
  <Words>1411</Words>
  <Application>Microsoft Office PowerPoint</Application>
  <PresentationFormat>宽屏</PresentationFormat>
  <Paragraphs>131</Paragraphs>
  <Slides>29</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29</vt:i4>
      </vt:variant>
    </vt:vector>
  </HeadingPairs>
  <TitlesOfParts>
    <vt:vector size="34" baseType="lpstr">
      <vt:lpstr>等线</vt:lpstr>
      <vt:lpstr>Arial</vt:lpstr>
      <vt:lpstr>Trebuchet MS</vt:lpstr>
      <vt:lpstr>Wingdings 3</vt:lpstr>
      <vt:lpstr>平面</vt:lpstr>
      <vt:lpstr>金融领域中的机器学习</vt:lpstr>
      <vt:lpstr>什么是机器学习</vt:lpstr>
      <vt:lpstr>基本术语</vt:lpstr>
      <vt:lpstr>基本术语</vt:lpstr>
      <vt:lpstr>基本术语</vt:lpstr>
      <vt:lpstr>机器学习的分类</vt:lpstr>
      <vt:lpstr>机器学习的重要性</vt:lpstr>
      <vt:lpstr>机器学习的应用领域</vt:lpstr>
      <vt:lpstr>机器学习在金融领域中的应用</vt:lpstr>
      <vt:lpstr>过程自动化 </vt:lpstr>
      <vt:lpstr>银行业务流程自动化实例 </vt:lpstr>
      <vt:lpstr>安全 </vt:lpstr>
      <vt:lpstr>承保和信用评分 </vt:lpstr>
      <vt:lpstr>具体机器学习方法</vt:lpstr>
      <vt:lpstr>支持向量机</vt:lpstr>
      <vt:lpstr>核函数</vt:lpstr>
      <vt:lpstr>PowerPoint 演示文稿</vt:lpstr>
      <vt:lpstr>在金融领域中的应用</vt:lpstr>
      <vt:lpstr>神经网络</vt:lpstr>
      <vt:lpstr>神经元模型</vt:lpstr>
      <vt:lpstr>激活函数</vt:lpstr>
      <vt:lpstr>神经网络种类</vt:lpstr>
      <vt:lpstr>深度学习</vt:lpstr>
      <vt:lpstr>在金融领域中的应用实例</vt:lpstr>
      <vt:lpstr>强化学习</vt:lpstr>
      <vt:lpstr>在金融领域中的应用实例</vt:lpstr>
      <vt:lpstr>机器学习框架</vt:lpstr>
      <vt:lpstr>Pytorch</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机器学习在金融领域的应用</dc:title>
  <dc:creator>1027749800@qq.com</dc:creator>
  <cp:lastModifiedBy>1027749800@qq.com</cp:lastModifiedBy>
  <cp:revision>49</cp:revision>
  <dcterms:created xsi:type="dcterms:W3CDTF">2019-02-26T03:47:15Z</dcterms:created>
  <dcterms:modified xsi:type="dcterms:W3CDTF">2019-03-07T07:22:41Z</dcterms:modified>
</cp:coreProperties>
</file>