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21" r:id="rId6"/>
    <p:sldId id="267" r:id="rId7"/>
    <p:sldId id="323" r:id="rId8"/>
    <p:sldId id="324" r:id="rId9"/>
    <p:sldId id="302" r:id="rId10"/>
    <p:sldId id="303" r:id="rId11"/>
    <p:sldId id="266" r:id="rId12"/>
    <p:sldId id="344" r:id="rId13"/>
    <p:sldId id="293" r:id="rId14"/>
    <p:sldId id="275" r:id="rId15"/>
    <p:sldId id="294" r:id="rId16"/>
    <p:sldId id="295" r:id="rId17"/>
    <p:sldId id="338" r:id="rId18"/>
    <p:sldId id="296" r:id="rId19"/>
    <p:sldId id="317" r:id="rId20"/>
    <p:sldId id="318" r:id="rId21"/>
    <p:sldId id="319" r:id="rId22"/>
    <p:sldId id="26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80049" autoAdjust="0"/>
  </p:normalViewPr>
  <p:slideViewPr>
    <p:cSldViewPr snapToGrid="0">
      <p:cViewPr varScale="1">
        <p:scale>
          <a:sx n="112" d="100"/>
          <a:sy n="112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F5CE8-0420-4AB9-B509-1CE3B013B4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34CBF-519F-4A33-9599-BBD24B7C8A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这个是作者给的一个例子：</a:t>
            </a:r>
            <a:r>
              <a:rPr lang="en-US" altLang="zh-CN"/>
              <a:t>ground truth </a:t>
            </a:r>
            <a:r>
              <a:rPr lang="zh-CN" altLang="en-US"/>
              <a:t>是 第一句。当模型预测第三个单词为</a:t>
            </a:r>
            <a:r>
              <a:rPr lang="en-US" altLang="zh-CN"/>
              <a:t>abide </a:t>
            </a:r>
            <a:r>
              <a:rPr lang="zh-CN" altLang="en-US"/>
              <a:t>的时候，</a:t>
            </a:r>
            <a:r>
              <a:rPr lang="en-US" altLang="zh-CN"/>
              <a:t>cross entropy </a:t>
            </a:r>
            <a:r>
              <a:rPr lang="zh-CN" altLang="en-US"/>
              <a:t>将会迫使模型在第四步生成</a:t>
            </a:r>
            <a:r>
              <a:rPr lang="en-US" altLang="zh-CN"/>
              <a:t>with</a:t>
            </a:r>
            <a:r>
              <a:rPr lang="zh-CN" altLang="en-US"/>
              <a:t>来保证</a:t>
            </a:r>
            <a:r>
              <a:rPr lang="en-US" altLang="zh-CN"/>
              <a:t>sentence - live</a:t>
            </a:r>
            <a:r>
              <a:rPr lang="zh-CN" altLang="en-US"/>
              <a:t>的似然值最大。然后以</a:t>
            </a:r>
            <a:r>
              <a:rPr lang="en-US" altLang="zh-CN"/>
              <a:t>with</a:t>
            </a:r>
            <a:r>
              <a:rPr lang="zh-CN" altLang="en-US"/>
              <a:t>为</a:t>
            </a:r>
            <a:r>
              <a:rPr lang="en-US" altLang="zh-CN"/>
              <a:t>context</a:t>
            </a:r>
            <a:r>
              <a:rPr lang="zh-CN" altLang="en-US"/>
              <a:t>生成后面的</a:t>
            </a:r>
            <a:r>
              <a:rPr lang="en-US" altLang="zh-CN"/>
              <a:t>the rule</a:t>
            </a:r>
            <a:r>
              <a:rPr lang="zh-CN" altLang="en-US"/>
              <a:t>。也就是</a:t>
            </a:r>
            <a:r>
              <a:rPr lang="en-US" altLang="zh-CN"/>
              <a:t>candidate 1</a:t>
            </a:r>
            <a:r>
              <a:rPr lang="zh-CN" altLang="en-US"/>
              <a:t>。但这明显是错的（</a:t>
            </a:r>
            <a:r>
              <a:rPr lang="en-US" altLang="zh-CN"/>
              <a:t>abide by comply  with:</a:t>
            </a:r>
            <a:r>
              <a:rPr lang="zh-CN" altLang="en-US"/>
              <a:t>表示遵守。而</a:t>
            </a:r>
            <a:r>
              <a:rPr lang="en-US" altLang="zh-CN"/>
              <a:t>abide with</a:t>
            </a:r>
            <a:r>
              <a:rPr lang="zh-CN" altLang="en-US"/>
              <a:t>是和某人同住的意思）。</a:t>
            </a:r>
            <a:endParaRPr lang="zh-CN" altLang="en-US"/>
          </a:p>
          <a:p>
            <a:r>
              <a:rPr lang="zh-CN" altLang="en-US"/>
              <a:t>这就是</a:t>
            </a:r>
            <a:r>
              <a:rPr lang="en-US" altLang="zh-CN"/>
              <a:t>overcorrection.</a:t>
            </a:r>
            <a:endParaRPr lang="en-US" altLang="zh-CN"/>
          </a:p>
          <a:p>
            <a:r>
              <a:rPr lang="zh-CN" altLang="en-US"/>
              <a:t>这里存在潜在的第二种错误是模型产生了记忆模式，</a:t>
            </a:r>
            <a:r>
              <a:rPr lang="en-US" altLang="zh-CN"/>
              <a:t>by</a:t>
            </a:r>
            <a:r>
              <a:rPr lang="zh-CN" altLang="en-US"/>
              <a:t>后面就是跟</a:t>
            </a:r>
            <a:r>
              <a:rPr lang="en-US" altLang="zh-CN"/>
              <a:t>the law.</a:t>
            </a:r>
            <a:endParaRPr lang="en-US" altLang="zh-CN"/>
          </a:p>
          <a:p>
            <a:r>
              <a:rPr lang="zh-CN"/>
              <a:t>而我们要得到的是</a:t>
            </a:r>
            <a:r>
              <a:rPr lang="en-US" altLang="zh-CN"/>
              <a:t>by the rule</a:t>
            </a:r>
            <a:r>
              <a:rPr lang="zh-CN" altLang="en-US"/>
              <a:t>。同样模型的记忆模式中只有 </a:t>
            </a:r>
            <a:r>
              <a:rPr lang="en-US" altLang="zh-CN"/>
              <a:t>with the rule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那么第四个预测出来为</a:t>
            </a:r>
            <a:r>
              <a:rPr lang="en-US" altLang="zh-CN"/>
              <a:t>by</a:t>
            </a:r>
            <a:r>
              <a:rPr lang="zh-CN" altLang="en-US"/>
              <a:t>作为该步的输出</a:t>
            </a:r>
            <a:r>
              <a:rPr lang="en-US" altLang="zh-CN"/>
              <a:t> .</a:t>
            </a:r>
            <a:r>
              <a:rPr lang="zh-CN" altLang="en-US"/>
              <a:t>而选择</a:t>
            </a:r>
            <a:r>
              <a:rPr lang="en-US" altLang="zh-CN"/>
              <a:t>with </a:t>
            </a:r>
            <a:r>
              <a:rPr lang="zh-CN" altLang="en-US"/>
              <a:t>作为</a:t>
            </a:r>
            <a:r>
              <a:rPr lang="en-US" altLang="zh-CN"/>
              <a:t>context </a:t>
            </a:r>
            <a:r>
              <a:rPr lang="zh-CN" altLang="en-US"/>
              <a:t>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为了解决：训练和</a:t>
            </a:r>
            <a:r>
              <a:rPr lang="en-US" altLang="zh-CN"/>
              <a:t>infer</a:t>
            </a:r>
            <a:r>
              <a:rPr lang="zh-CN" altLang="en-US"/>
              <a:t>的时候预测单词的分布不一致  和 </a:t>
            </a:r>
            <a:r>
              <a:rPr lang="en-US" altLang="zh-CN"/>
              <a:t>overcorrection </a:t>
            </a:r>
            <a:r>
              <a:rPr lang="zh-CN" altLang="en-US"/>
              <a:t>这两个问题。直观的想，只要训练的时候</a:t>
            </a:r>
            <a:r>
              <a:rPr lang="en-US" altLang="zh-CN"/>
              <a:t>context</a:t>
            </a:r>
            <a:r>
              <a:rPr lang="zh-CN" altLang="en-US"/>
              <a:t>的分布与</a:t>
            </a:r>
            <a:r>
              <a:rPr lang="en-US" altLang="zh-CN"/>
              <a:t>infer</a:t>
            </a:r>
            <a:r>
              <a:rPr lang="zh-CN" altLang="en-US"/>
              <a:t>时的分布一致即可。而做法就是在训练的时候的</a:t>
            </a:r>
            <a:r>
              <a:rPr lang="en-US" altLang="zh-CN"/>
              <a:t>context</a:t>
            </a:r>
            <a:r>
              <a:rPr lang="zh-CN" altLang="en-US"/>
              <a:t>以某一概率在</a:t>
            </a:r>
            <a:r>
              <a:rPr lang="en-US" altLang="zh-CN"/>
              <a:t>predict Word </a:t>
            </a:r>
            <a:r>
              <a:rPr lang="zh-CN" altLang="en-US"/>
              <a:t>和</a:t>
            </a:r>
            <a:r>
              <a:rPr lang="en-US" altLang="zh-CN"/>
              <a:t>ground truth Word</a:t>
            </a:r>
            <a:r>
              <a:rPr lang="zh-CN" altLang="en-US"/>
              <a:t>中进行选择即可。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实验中给了两个框架下加上的这种训练机制的比较一个是</a:t>
            </a:r>
            <a:r>
              <a:rPr lang="en-US" altLang="zh-CN"/>
              <a:t>transformer </a:t>
            </a:r>
            <a:r>
              <a:rPr lang="zh-CN" altLang="en-US"/>
              <a:t>，另一个是</a:t>
            </a:r>
            <a:r>
              <a:rPr lang="en-US" altLang="zh-CN"/>
              <a:t>RNN</a:t>
            </a:r>
            <a:r>
              <a:rPr lang="zh-CN" altLang="en-US"/>
              <a:t>下的翻译模型。正文只介绍了在</a:t>
            </a:r>
            <a:r>
              <a:rPr lang="en-US" altLang="zh-CN"/>
              <a:t>RNN</a:t>
            </a:r>
            <a:r>
              <a:rPr lang="zh-CN" altLang="en-US"/>
              <a:t>框架下如何处理。其实处理思想都市一样的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简单的说一下文中</a:t>
            </a:r>
            <a:r>
              <a:rPr lang="en-US" altLang="zh-CN"/>
              <a:t>RNN</a:t>
            </a:r>
            <a:r>
              <a:rPr lang="zh-CN" altLang="en-US"/>
              <a:t>的设置：</a:t>
            </a:r>
            <a:r>
              <a:rPr lang="en-US"/>
              <a:t>encoder</a:t>
            </a:r>
            <a:r>
              <a:rPr lang="zh-CN" altLang="en-US"/>
              <a:t>的</a:t>
            </a:r>
            <a:r>
              <a:rPr lang="en-US" altLang="zh-CN"/>
              <a:t>hidden state</a:t>
            </a:r>
            <a:r>
              <a:rPr lang="zh-CN" altLang="en-US"/>
              <a:t>是双向</a:t>
            </a:r>
            <a:r>
              <a:rPr lang="en-US" altLang="zh-CN"/>
              <a:t>GRU</a:t>
            </a:r>
            <a:r>
              <a:rPr lang="zh-CN" altLang="en-US"/>
              <a:t>的</a:t>
            </a:r>
            <a:r>
              <a:rPr lang="en-US" altLang="zh-CN"/>
              <a:t>concat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decoder</a:t>
            </a:r>
            <a:r>
              <a:rPr lang="zh-CN" altLang="en-US"/>
              <a:t>的每一步都会使用</a:t>
            </a:r>
            <a:r>
              <a:rPr lang="en-US" altLang="zh-CN"/>
              <a:t>attention</a:t>
            </a:r>
            <a:r>
              <a:rPr lang="zh-CN" altLang="en-US"/>
              <a:t>机制来提取</a:t>
            </a:r>
            <a:r>
              <a:rPr lang="en-US" altLang="zh-CN"/>
              <a:t>source information</a:t>
            </a:r>
            <a:endParaRPr lang="en-US" altLang="zh-CN"/>
          </a:p>
          <a:p>
            <a:r>
              <a:rPr lang="zh-CN" altLang="en-US"/>
              <a:t>最后就是通过</a:t>
            </a:r>
            <a:r>
              <a:rPr lang="en-US" altLang="zh-CN"/>
              <a:t>softmax</a:t>
            </a:r>
            <a:r>
              <a:rPr lang="zh-CN" altLang="en-US"/>
              <a:t>，得到词表中每个单词出现的概率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右图是文中方法的框架图。在训练过程中：</a:t>
            </a:r>
            <a:r>
              <a:rPr lang="en-US" altLang="zh-CN"/>
              <a:t>decoder</a:t>
            </a:r>
            <a:r>
              <a:rPr lang="zh-CN" altLang="en-US"/>
              <a:t>的每一步都会得到一个</a:t>
            </a:r>
            <a:r>
              <a:rPr lang="en-US" altLang="zh-CN"/>
              <a:t>Oracle Word </a:t>
            </a:r>
            <a:r>
              <a:rPr lang="zh-CN" altLang="en-US"/>
              <a:t>并 以一定的概率在</a:t>
            </a:r>
            <a:r>
              <a:rPr lang="en-US" altLang="zh-CN"/>
              <a:t>Oracle Word</a:t>
            </a:r>
            <a:r>
              <a:rPr lang="zh-CN" altLang="en-US"/>
              <a:t>和</a:t>
            </a:r>
            <a:r>
              <a:rPr lang="en-US" altLang="zh-CN"/>
              <a:t>ground truth Word </a:t>
            </a:r>
            <a:r>
              <a:rPr lang="zh-CN" altLang="en-US"/>
              <a:t>之间进行选择作为</a:t>
            </a:r>
            <a:r>
              <a:rPr lang="en-US" altLang="zh-CN"/>
              <a:t>context.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传统的做法是在</a:t>
            </a:r>
            <a:r>
              <a:rPr lang="en-US" altLang="zh-CN"/>
              <a:t>decoder</a:t>
            </a:r>
            <a:r>
              <a:rPr lang="zh-CN"/>
              <a:t>端生成第</a:t>
            </a:r>
            <a:r>
              <a:rPr lang="en-US" altLang="zh-CN"/>
              <a:t>j</a:t>
            </a:r>
            <a:r>
              <a:rPr lang="zh-CN" altLang="en-US"/>
              <a:t>个单词时，需要</a:t>
            </a:r>
            <a:r>
              <a:rPr lang="en-US" altLang="zh-CN"/>
              <a:t>ground truth </a:t>
            </a:r>
            <a:r>
              <a:rPr lang="zh-CN" altLang="en-US"/>
              <a:t>的第</a:t>
            </a:r>
            <a:r>
              <a:rPr lang="en-US" altLang="zh-CN"/>
              <a:t>j-1</a:t>
            </a:r>
            <a:r>
              <a:rPr lang="zh-CN" altLang="en-US"/>
              <a:t>个单词作为</a:t>
            </a:r>
            <a:r>
              <a:rPr lang="en-US" altLang="zh-CN"/>
              <a:t>context</a:t>
            </a:r>
            <a:r>
              <a:rPr lang="zh-CN" altLang="en-US"/>
              <a:t>。而为了弥补训练和</a:t>
            </a:r>
            <a:r>
              <a:rPr lang="en-US" altLang="zh-CN"/>
              <a:t>infer</a:t>
            </a:r>
            <a:r>
              <a:rPr lang="zh-CN" altLang="en-US"/>
              <a:t>之间的差异，作者给出了两种构建</a:t>
            </a:r>
            <a:r>
              <a:rPr lang="en-US" altLang="zh-CN"/>
              <a:t>Oracle Word </a:t>
            </a:r>
            <a:r>
              <a:rPr lang="zh-CN" altLang="en-US"/>
              <a:t>的两种方法。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第二种更鲁棒的</a:t>
            </a:r>
            <a:r>
              <a:rPr lang="en-US" altLang="zh-CN"/>
              <a:t>Word level Oracle </a:t>
            </a:r>
            <a:r>
              <a:rPr lang="zh-CN" altLang="en-US"/>
              <a:t>是每一步过</a:t>
            </a:r>
            <a:r>
              <a:rPr lang="en-US" altLang="zh-CN"/>
              <a:t>softmax</a:t>
            </a:r>
            <a:r>
              <a:rPr lang="zh-CN" altLang="en-US"/>
              <a:t>之前加上 </a:t>
            </a:r>
            <a:r>
              <a:rPr lang="en-US" altLang="zh-CN"/>
              <a:t>Gumbel noise</a:t>
            </a:r>
            <a:r>
              <a:rPr lang="zh-CN" altLang="en-US"/>
              <a:t>。这个噪声由方程1</a:t>
            </a:r>
            <a:r>
              <a:rPr lang="en-US" altLang="zh-CN"/>
              <a:t>0</a:t>
            </a:r>
            <a:r>
              <a:rPr lang="zh-CN" altLang="en-US"/>
              <a:t>得到。其中</a:t>
            </a:r>
            <a:r>
              <a:rPr lang="en-US" altLang="zh-CN"/>
              <a:t>u</a:t>
            </a:r>
            <a:r>
              <a:rPr lang="zh-CN" altLang="en-US"/>
              <a:t>是服从（</a:t>
            </a:r>
            <a:r>
              <a:rPr lang="en-US" altLang="zh-CN"/>
              <a:t>0,1</a:t>
            </a:r>
            <a:r>
              <a:rPr lang="zh-CN" altLang="en-US"/>
              <a:t>）的均匀分布。方程</a:t>
            </a:r>
            <a:r>
              <a:rPr lang="en-US" altLang="zh-CN"/>
              <a:t>11</a:t>
            </a:r>
            <a:r>
              <a:rPr lang="zh-CN" altLang="en-US"/>
              <a:t>的</a:t>
            </a:r>
            <a:r>
              <a:rPr lang="en-US" altLang="zh-CN"/>
              <a:t>T</a:t>
            </a:r>
            <a:r>
              <a:rPr lang="zh-CN" altLang="en-US"/>
              <a:t>是超参数。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Word level Oracle </a:t>
            </a:r>
            <a:r>
              <a:rPr lang="zh-CN" altLang="en-US"/>
              <a:t>是在每一步找一个概率最大的预测值作为</a:t>
            </a:r>
            <a:r>
              <a:rPr lang="en-US" altLang="zh-CN"/>
              <a:t>Oracle Word</a:t>
            </a:r>
            <a:r>
              <a:rPr lang="zh-CN" altLang="en-US"/>
              <a:t>，这样的问题就是该</a:t>
            </a:r>
            <a:r>
              <a:rPr lang="en-US" altLang="zh-CN"/>
              <a:t>Oracle Word</a:t>
            </a:r>
            <a:r>
              <a:rPr lang="zh-CN" altLang="en-US"/>
              <a:t>可能只是从当前步来看是最好的，从整个句子来看未必是最合适的单词。为了增加翻译的灵活性，作者采用</a:t>
            </a:r>
            <a:r>
              <a:rPr lang="en-US" altLang="zh-CN"/>
              <a:t>beam search </a:t>
            </a:r>
            <a:r>
              <a:rPr lang="zh-CN" altLang="en-US"/>
              <a:t>来扩大搜索空间。用来选取句子级别的最优预测值。评价之标采用的是</a:t>
            </a:r>
            <a:r>
              <a:rPr lang="en-US" altLang="zh-CN"/>
              <a:t>BLEU</a:t>
            </a:r>
            <a:r>
              <a:rPr lang="zh-CN" altLang="en-US"/>
              <a:t>值。具体来说分为以下几步：</a:t>
            </a:r>
            <a:endParaRPr lang="zh-CN" altLang="en-US"/>
          </a:p>
          <a:p>
            <a:r>
              <a:rPr lang="zh-CN" altLang="en-US"/>
              <a:t>第一步：当</a:t>
            </a:r>
            <a:r>
              <a:rPr lang="en-US" altLang="zh-CN"/>
              <a:t>beam size </a:t>
            </a:r>
            <a:r>
              <a:rPr lang="zh-CN" altLang="en-US"/>
              <a:t>为</a:t>
            </a:r>
            <a:r>
              <a:rPr lang="en-US" altLang="zh-CN"/>
              <a:t>k</a:t>
            </a:r>
            <a:r>
              <a:rPr lang="zh-CN" altLang="en-US"/>
              <a:t>的时候得到</a:t>
            </a:r>
            <a:r>
              <a:rPr lang="en-US" altLang="zh-CN"/>
              <a:t>k</a:t>
            </a:r>
            <a:r>
              <a:rPr lang="zh-CN" altLang="en-US"/>
              <a:t>个最优的候选</a:t>
            </a:r>
            <a:r>
              <a:rPr lang="en-US" altLang="zh-CN"/>
              <a:t>translation</a:t>
            </a:r>
            <a:endParaRPr lang="en-US" altLang="zh-CN"/>
          </a:p>
          <a:p>
            <a:r>
              <a:rPr lang="zh-CN" altLang="en-US"/>
              <a:t>第二步：用每个</a:t>
            </a:r>
            <a:r>
              <a:rPr lang="en-US" altLang="zh-CN"/>
              <a:t>candidate </a:t>
            </a:r>
            <a:r>
              <a:rPr lang="zh-CN" altLang="en-US"/>
              <a:t>与</a:t>
            </a:r>
            <a:r>
              <a:rPr lang="en-US" altLang="zh-CN"/>
              <a:t>ground truth </a:t>
            </a:r>
            <a:r>
              <a:rPr lang="zh-CN" altLang="en-US"/>
              <a:t>计算</a:t>
            </a:r>
            <a:r>
              <a:rPr lang="en-US" altLang="zh-CN"/>
              <a:t>BLEU</a:t>
            </a:r>
            <a:r>
              <a:rPr lang="zh-CN" altLang="en-US"/>
              <a:t>，选最高的作为 </a:t>
            </a:r>
            <a:r>
              <a:rPr lang="en-US" altLang="zh-CN"/>
              <a:t>Oracle sentence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但是这里有个问题需要注意：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如果在一开始选择</a:t>
            </a:r>
            <a:r>
              <a:rPr lang="en-US" altLang="zh-CN"/>
              <a:t>Oracle Word</a:t>
            </a:r>
            <a:r>
              <a:rPr lang="zh-CN" altLang="en-US"/>
              <a:t>的概率大的话，这时的模型还没有训练好，就会导致收敛速度很低。另一方面，如果在</a:t>
            </a:r>
            <a:r>
              <a:rPr lang="en-US" altLang="zh-CN"/>
              <a:t>training</a:t>
            </a:r>
            <a:r>
              <a:rPr lang="zh-CN" altLang="en-US"/>
              <a:t>的后期仍以很大概率被选中的话，那么基本上就没有解决</a:t>
            </a:r>
            <a:r>
              <a:rPr lang="en-US" altLang="zh-CN"/>
              <a:t>training </a:t>
            </a:r>
            <a:r>
              <a:rPr lang="zh-CN" altLang="en-US"/>
              <a:t>和</a:t>
            </a:r>
            <a:r>
              <a:rPr lang="en-US" altLang="zh-CN"/>
              <a:t>infer</a:t>
            </a:r>
            <a:r>
              <a:rPr lang="zh-CN" altLang="en-US"/>
              <a:t>的预测单词分布不一致 这个情况。</a:t>
            </a:r>
            <a:endParaRPr lang="zh-CN" altLang="en-US"/>
          </a:p>
          <a:p>
            <a:r>
              <a:rPr lang="zh-CN" altLang="en-US"/>
              <a:t>所以作者设计了这样一个单调递减的概率值。使得在刚开始训练的时候选择</a:t>
            </a:r>
            <a:r>
              <a:rPr lang="en-US" altLang="zh-CN"/>
              <a:t>ground truth </a:t>
            </a:r>
            <a:r>
              <a:rPr lang="zh-CN" altLang="en-US"/>
              <a:t>的概率比较大，随着</a:t>
            </a:r>
            <a:r>
              <a:rPr lang="en-US" altLang="zh-CN"/>
              <a:t>epoch </a:t>
            </a:r>
            <a:r>
              <a:rPr lang="zh-CN" altLang="en-US"/>
              <a:t>的增加概率逐渐减小。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第一个实验是在中译英上搞的，前三个是已经存在的模型的实验结果，后面作者提出的翻译系统。</a:t>
            </a:r>
            <a:r>
              <a:rPr lang="en-US" altLang="zh-CN"/>
              <a:t>RNNsearch </a:t>
            </a:r>
            <a:r>
              <a:rPr lang="zh-CN" altLang="en-US"/>
              <a:t>是作者实现的</a:t>
            </a:r>
            <a:r>
              <a:rPr lang="en-US" altLang="zh-CN"/>
              <a:t>baseline</a:t>
            </a:r>
            <a:r>
              <a:rPr lang="zh-CN" altLang="en-US"/>
              <a:t>，可以看出这个</a:t>
            </a:r>
            <a:r>
              <a:rPr lang="en-US" altLang="zh-CN"/>
              <a:t>baseline</a:t>
            </a:r>
            <a:r>
              <a:rPr lang="zh-CN" altLang="en-US"/>
              <a:t>与已经存在的模型是</a:t>
            </a:r>
            <a:r>
              <a:rPr lang="en-US" altLang="zh-CN"/>
              <a:t>comparable</a:t>
            </a:r>
            <a:r>
              <a:rPr lang="zh-CN" altLang="en-US"/>
              <a:t>的。紧接着这两个</a:t>
            </a:r>
            <a:r>
              <a:rPr lang="en-US" altLang="zh-CN"/>
              <a:t>+SS-NMT </a:t>
            </a:r>
            <a:r>
              <a:rPr lang="zh-CN" altLang="en-US"/>
              <a:t>和</a:t>
            </a:r>
            <a:r>
              <a:rPr lang="en-US" altLang="zh-CN"/>
              <a:t>MIXER </a:t>
            </a:r>
            <a:r>
              <a:rPr lang="zh-CN" altLang="en-US"/>
              <a:t>这两种方法是别人提出来的解决翻译系统偏差这个问题的，作者跟同行比较了一下。第三个</a:t>
            </a:r>
            <a:r>
              <a:rPr lang="en-US" altLang="zh-CN"/>
              <a:t>+OR-NMT</a:t>
            </a:r>
            <a:r>
              <a:rPr lang="zh-CN" altLang="en-US"/>
              <a:t>是本文的方法，可以看出相比于已有的解决方案来说，本文的方法效果改善更加明显。同时作者也在</a:t>
            </a:r>
            <a:r>
              <a:rPr lang="en-US" altLang="zh-CN"/>
              <a:t>transformer</a:t>
            </a:r>
            <a:r>
              <a:rPr lang="zh-CN" altLang="en-US"/>
              <a:t>上加了</a:t>
            </a:r>
            <a:r>
              <a:rPr lang="en-US" altLang="zh-CN"/>
              <a:t>OR-NMT</a:t>
            </a:r>
            <a:r>
              <a:rPr lang="zh-CN" altLang="en-US"/>
              <a:t>这个方法，证明这个方法是可以适用整个</a:t>
            </a:r>
            <a:r>
              <a:rPr lang="en-US" altLang="zh-CN"/>
              <a:t>encoder-decoder</a:t>
            </a:r>
            <a:r>
              <a:rPr lang="zh-CN" altLang="en-US"/>
              <a:t>模式的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先大体说一下整个框架：</a:t>
            </a:r>
            <a:r>
              <a:rPr lang="en-US" altLang="zh-CN">
                <a:sym typeface="+mn-ea"/>
              </a:rPr>
              <a:t>model</a:t>
            </a:r>
            <a:r>
              <a:rPr lang="zh-CN" altLang="en-US">
                <a:sym typeface="+mn-ea"/>
              </a:rPr>
              <a:t>分为两阶段，第一阶段将</a:t>
            </a:r>
            <a:r>
              <a:rPr lang="en-US" altLang="zh-CN">
                <a:sym typeface="+mn-ea"/>
              </a:rPr>
              <a:t>emotion-cause pair extract </a:t>
            </a:r>
            <a:r>
              <a:rPr lang="zh-CN" altLang="en-US">
                <a:sym typeface="+mn-ea"/>
              </a:rPr>
              <a:t>分成两个子任务，</a:t>
            </a:r>
            <a:r>
              <a:rPr lang="en-US" altLang="zh-CN">
                <a:sym typeface="+mn-ea"/>
              </a:rPr>
              <a:t>emotion extract </a:t>
            </a:r>
            <a:r>
              <a:rPr lang="zh-CN" altLang="en-US">
                <a:sym typeface="+mn-ea"/>
              </a:rPr>
              <a:t>和 </a:t>
            </a:r>
            <a:r>
              <a:rPr lang="en-US" altLang="zh-CN">
                <a:sym typeface="+mn-ea"/>
              </a:rPr>
              <a:t>cause extract</a:t>
            </a:r>
            <a:r>
              <a:rPr lang="zh-CN" altLang="en-US">
                <a:sym typeface="+mn-ea"/>
              </a:rPr>
              <a:t>，得到</a:t>
            </a:r>
            <a:r>
              <a:rPr lang="en-US" altLang="zh-CN">
                <a:sym typeface="+mn-ea"/>
              </a:rPr>
              <a:t>emotion clause set </a:t>
            </a:r>
            <a:r>
              <a:rPr lang="zh-CN" altLang="en-US">
                <a:sym typeface="+mn-ea"/>
              </a:rPr>
              <a:t>和 </a:t>
            </a:r>
            <a:r>
              <a:rPr lang="en-US" altLang="zh-CN">
                <a:sym typeface="+mn-ea"/>
              </a:rPr>
              <a:t>cause clause set</a:t>
            </a:r>
            <a:endParaRPr lang="en-US" altLang="zh-CN"/>
          </a:p>
          <a:p>
            <a:r>
              <a:rPr lang="zh-CN" altLang="en-US">
                <a:sym typeface="+mn-ea"/>
              </a:rPr>
              <a:t>第二阶段：对这两个集合做一个笛卡尔积，得到所有可能的（</a:t>
            </a:r>
            <a:r>
              <a:rPr lang="en-US" altLang="zh-CN">
                <a:sym typeface="+mn-ea"/>
              </a:rPr>
              <a:t>emotion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cause</a:t>
            </a:r>
            <a:r>
              <a:rPr lang="zh-CN" altLang="en-US">
                <a:sym typeface="+mn-ea"/>
              </a:rPr>
              <a:t>）然后在过滤一下。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先大体说一下整个框架：</a:t>
            </a:r>
            <a:r>
              <a:rPr lang="en-US" altLang="zh-CN">
                <a:sym typeface="+mn-ea"/>
              </a:rPr>
              <a:t>model</a:t>
            </a:r>
            <a:r>
              <a:rPr lang="zh-CN" altLang="en-US">
                <a:sym typeface="+mn-ea"/>
              </a:rPr>
              <a:t>分为两阶段，第一阶段将</a:t>
            </a:r>
            <a:r>
              <a:rPr lang="en-US" altLang="zh-CN">
                <a:sym typeface="+mn-ea"/>
              </a:rPr>
              <a:t>emotion-cause pair extract </a:t>
            </a:r>
            <a:r>
              <a:rPr lang="zh-CN" altLang="en-US">
                <a:sym typeface="+mn-ea"/>
              </a:rPr>
              <a:t>分成两个子任务，</a:t>
            </a:r>
            <a:r>
              <a:rPr lang="en-US" altLang="zh-CN">
                <a:sym typeface="+mn-ea"/>
              </a:rPr>
              <a:t>emotion extract </a:t>
            </a:r>
            <a:r>
              <a:rPr lang="zh-CN" altLang="en-US">
                <a:sym typeface="+mn-ea"/>
              </a:rPr>
              <a:t>和 </a:t>
            </a:r>
            <a:r>
              <a:rPr lang="en-US" altLang="zh-CN">
                <a:sym typeface="+mn-ea"/>
              </a:rPr>
              <a:t>cause extract</a:t>
            </a:r>
            <a:r>
              <a:rPr lang="zh-CN" altLang="en-US">
                <a:sym typeface="+mn-ea"/>
              </a:rPr>
              <a:t>，得到</a:t>
            </a:r>
            <a:r>
              <a:rPr lang="en-US" altLang="zh-CN">
                <a:sym typeface="+mn-ea"/>
              </a:rPr>
              <a:t>emotion clause set </a:t>
            </a:r>
            <a:r>
              <a:rPr lang="zh-CN" altLang="en-US">
                <a:sym typeface="+mn-ea"/>
              </a:rPr>
              <a:t>和 </a:t>
            </a:r>
            <a:r>
              <a:rPr lang="en-US" altLang="zh-CN">
                <a:sym typeface="+mn-ea"/>
              </a:rPr>
              <a:t>cause clause set</a:t>
            </a:r>
            <a:endParaRPr lang="en-US" altLang="zh-CN"/>
          </a:p>
          <a:p>
            <a:r>
              <a:rPr lang="zh-CN" altLang="en-US">
                <a:sym typeface="+mn-ea"/>
              </a:rPr>
              <a:t>第二阶段：对这两个集合做一个笛卡尔积，得到所有可能的（</a:t>
            </a:r>
            <a:r>
              <a:rPr lang="en-US" altLang="zh-CN">
                <a:sym typeface="+mn-ea"/>
              </a:rPr>
              <a:t>emotion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cause</a:t>
            </a:r>
            <a:r>
              <a:rPr lang="zh-CN" altLang="en-US">
                <a:sym typeface="+mn-ea"/>
              </a:rPr>
              <a:t>）然后在过滤一下。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先大体说一下整个框架：</a:t>
            </a:r>
            <a:r>
              <a:rPr lang="en-US" altLang="zh-CN">
                <a:sym typeface="+mn-ea"/>
              </a:rPr>
              <a:t>model</a:t>
            </a:r>
            <a:r>
              <a:rPr lang="zh-CN" altLang="en-US">
                <a:sym typeface="+mn-ea"/>
              </a:rPr>
              <a:t>分为两阶段，第一阶段将</a:t>
            </a:r>
            <a:r>
              <a:rPr lang="en-US" altLang="zh-CN">
                <a:sym typeface="+mn-ea"/>
              </a:rPr>
              <a:t>emotion-cause pair extract </a:t>
            </a:r>
            <a:r>
              <a:rPr lang="zh-CN" altLang="en-US">
                <a:sym typeface="+mn-ea"/>
              </a:rPr>
              <a:t>分成两个子任务，</a:t>
            </a:r>
            <a:r>
              <a:rPr lang="en-US" altLang="zh-CN">
                <a:sym typeface="+mn-ea"/>
              </a:rPr>
              <a:t>emotion extract </a:t>
            </a:r>
            <a:r>
              <a:rPr lang="zh-CN" altLang="en-US">
                <a:sym typeface="+mn-ea"/>
              </a:rPr>
              <a:t>和 </a:t>
            </a:r>
            <a:r>
              <a:rPr lang="en-US" altLang="zh-CN">
                <a:sym typeface="+mn-ea"/>
              </a:rPr>
              <a:t>cause extract</a:t>
            </a:r>
            <a:r>
              <a:rPr lang="zh-CN" altLang="en-US">
                <a:sym typeface="+mn-ea"/>
              </a:rPr>
              <a:t>，得到</a:t>
            </a:r>
            <a:r>
              <a:rPr lang="en-US" altLang="zh-CN">
                <a:sym typeface="+mn-ea"/>
              </a:rPr>
              <a:t>emotion clause set </a:t>
            </a:r>
            <a:r>
              <a:rPr lang="zh-CN" altLang="en-US">
                <a:sym typeface="+mn-ea"/>
              </a:rPr>
              <a:t>和 </a:t>
            </a:r>
            <a:r>
              <a:rPr lang="en-US" altLang="zh-CN">
                <a:sym typeface="+mn-ea"/>
              </a:rPr>
              <a:t>cause clause set</a:t>
            </a:r>
            <a:endParaRPr lang="en-US" altLang="zh-CN"/>
          </a:p>
          <a:p>
            <a:r>
              <a:rPr lang="zh-CN" altLang="en-US">
                <a:sym typeface="+mn-ea"/>
              </a:rPr>
              <a:t>第二阶段：对这两个集合做一个笛卡尔积，得到所有可能的（</a:t>
            </a:r>
            <a:r>
              <a:rPr lang="en-US" altLang="zh-CN">
                <a:sym typeface="+mn-ea"/>
              </a:rPr>
              <a:t>emotion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cause</a:t>
            </a:r>
            <a:r>
              <a:rPr lang="zh-CN" altLang="en-US">
                <a:sym typeface="+mn-ea"/>
              </a:rPr>
              <a:t>）然后在过滤一下。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通过这个实验可以看出，在</a:t>
            </a:r>
            <a:r>
              <a:rPr lang="en-US" altLang="zh-CN"/>
              <a:t>step 1 </a:t>
            </a:r>
            <a:r>
              <a:rPr lang="zh-CN" altLang="en-US"/>
              <a:t>中使用</a:t>
            </a:r>
            <a:r>
              <a:rPr lang="en-US" altLang="zh-CN"/>
              <a:t>Interactive </a:t>
            </a:r>
            <a:r>
              <a:rPr lang="zh-CN" altLang="en-US"/>
              <a:t>这种方式的结果明显好于</a:t>
            </a:r>
            <a:r>
              <a:rPr lang="en-US" altLang="zh-CN"/>
              <a:t>independent</a:t>
            </a:r>
            <a:r>
              <a:rPr lang="zh-CN" altLang="en-US"/>
              <a:t>，同时</a:t>
            </a:r>
            <a:r>
              <a:rPr lang="en-US" altLang="zh-CN"/>
              <a:t>Inter-EC</a:t>
            </a:r>
            <a:r>
              <a:rPr lang="zh-CN" altLang="en-US"/>
              <a:t>和</a:t>
            </a:r>
            <a:r>
              <a:rPr lang="en-US" altLang="zh-CN"/>
              <a:t>inter-CE</a:t>
            </a:r>
            <a:r>
              <a:rPr lang="zh-CN" altLang="en-US"/>
              <a:t>来看通过</a:t>
            </a:r>
            <a:r>
              <a:rPr lang="en-US" altLang="zh-CN"/>
              <a:t>emotion</a:t>
            </a:r>
            <a:r>
              <a:rPr lang="zh-CN" altLang="en-US"/>
              <a:t>来辅助提取</a:t>
            </a:r>
            <a:r>
              <a:rPr lang="en-US" altLang="zh-CN"/>
              <a:t>cause </a:t>
            </a:r>
            <a:r>
              <a:rPr lang="zh-CN" altLang="en-US"/>
              <a:t>的效果比直接提取</a:t>
            </a:r>
            <a:r>
              <a:rPr lang="en-US" altLang="zh-CN"/>
              <a:t>cause</a:t>
            </a:r>
            <a:r>
              <a:rPr lang="zh-CN" altLang="en-US"/>
              <a:t>效果要高，</a:t>
            </a:r>
            <a:r>
              <a:rPr lang="en-US" altLang="zh-CN"/>
              <a:t>Inter-CE</a:t>
            </a:r>
            <a:r>
              <a:rPr lang="zh-CN" altLang="en-US"/>
              <a:t>也是这样，这说明</a:t>
            </a:r>
            <a:r>
              <a:rPr lang="en-US" altLang="zh-CN"/>
              <a:t>emotion </a:t>
            </a:r>
            <a:r>
              <a:rPr lang="zh-CN" altLang="en-US"/>
              <a:t>与 </a:t>
            </a:r>
            <a:r>
              <a:rPr lang="en-US" altLang="zh-CN"/>
              <a:t>cause</a:t>
            </a:r>
            <a:r>
              <a:rPr lang="zh-CN" altLang="en-US"/>
              <a:t>是互相指示的。</a:t>
            </a:r>
            <a:endParaRPr lang="zh-CN" altLang="en-US"/>
          </a:p>
          <a:p>
            <a:r>
              <a:rPr lang="zh-CN" altLang="en-US"/>
              <a:t>另一方面通过</a:t>
            </a:r>
            <a:r>
              <a:rPr lang="en-US" altLang="zh-CN"/>
              <a:t>emotion</a:t>
            </a:r>
            <a:r>
              <a:rPr lang="zh-CN" altLang="en-US"/>
              <a:t>来辅助</a:t>
            </a:r>
            <a:r>
              <a:rPr lang="en-US" altLang="zh-CN"/>
              <a:t>cause</a:t>
            </a:r>
            <a:r>
              <a:rPr lang="zh-CN" altLang="en-US"/>
              <a:t>提取的效果比</a:t>
            </a:r>
            <a:r>
              <a:rPr lang="en-US" altLang="zh-CN"/>
              <a:t>cause</a:t>
            </a:r>
            <a:r>
              <a:rPr lang="zh-CN" altLang="en-US"/>
              <a:t>辅助</a:t>
            </a:r>
            <a:r>
              <a:rPr lang="en-US" altLang="zh-CN"/>
              <a:t>emotion</a:t>
            </a:r>
            <a:r>
              <a:rPr lang="zh-CN" altLang="en-US"/>
              <a:t>的效果增加更明显，说明直接提取</a:t>
            </a:r>
            <a:r>
              <a:rPr lang="en-US" altLang="zh-CN"/>
              <a:t>cause</a:t>
            </a:r>
            <a:r>
              <a:rPr lang="zh-CN" altLang="en-US"/>
              <a:t>比</a:t>
            </a:r>
            <a:r>
              <a:rPr lang="en-US" altLang="zh-CN"/>
              <a:t>emotion</a:t>
            </a:r>
            <a:r>
              <a:rPr lang="zh-CN" altLang="en-US"/>
              <a:t>的提取更加困难。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430B-9A4D-4862-B09E-268CB6C661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1520-875D-4BE9-8DFC-AA8E41CE7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430B-9A4D-4862-B09E-268CB6C661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1520-875D-4BE9-8DFC-AA8E41CE7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430B-9A4D-4862-B09E-268CB6C661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1520-875D-4BE9-8DFC-AA8E41CE7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123" y="6350865"/>
            <a:ext cx="449351" cy="4493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430B-9A4D-4862-B09E-268CB6C661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1520-875D-4BE9-8DFC-AA8E41CE7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430B-9A4D-4862-B09E-268CB6C661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1520-875D-4BE9-8DFC-AA8E41CE7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430B-9A4D-4862-B09E-268CB6C661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1520-875D-4BE9-8DFC-AA8E41CE7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430B-9A4D-4862-B09E-268CB6C661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1520-875D-4BE9-8DFC-AA8E41CE7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430B-9A4D-4862-B09E-268CB6C661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1520-875D-4BE9-8DFC-AA8E41CE7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430B-9A4D-4862-B09E-268CB6C661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1520-875D-4BE9-8DFC-AA8E41CE7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430B-9A4D-4862-B09E-268CB6C661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1520-875D-4BE9-8DFC-AA8E41CE7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430B-9A4D-4862-B09E-268CB6C661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1520-875D-4BE9-8DFC-AA8E41CE7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0430B-9A4D-4862-B09E-268CB6C661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61520-875D-4BE9-8DFC-AA8E41CE7D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0" Type="http://schemas.openxmlformats.org/officeDocument/2006/relationships/notesSlide" Target="../notesSlides/notesSlide13.xml"/><Relationship Id="rId1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6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1268054" y="475235"/>
            <a:ext cx="3744766" cy="4660752"/>
          </a:xfrm>
          <a:custGeom>
            <a:avLst/>
            <a:gdLst>
              <a:gd name="connsiteX0" fmla="*/ 4143589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0-1" fmla="*/ 4175818 w 4175818"/>
              <a:gd name="connsiteY0-2" fmla="*/ 1926265 h 4660752"/>
              <a:gd name="connsiteX1-3" fmla="*/ 4159704 w 4175818"/>
              <a:gd name="connsiteY1-4" fmla="*/ 1910151 h 4660752"/>
              <a:gd name="connsiteX2-5" fmla="*/ 4175818 w 4175818"/>
              <a:gd name="connsiteY2-6" fmla="*/ 1926265 h 4660752"/>
              <a:gd name="connsiteX3-7" fmla="*/ 0 w 4175818"/>
              <a:gd name="connsiteY3-8" fmla="*/ 969868 h 4660752"/>
              <a:gd name="connsiteX4-9" fmla="*/ 2734487 w 4175818"/>
              <a:gd name="connsiteY4-10" fmla="*/ 969868 h 4660752"/>
              <a:gd name="connsiteX5-11" fmla="*/ 2734487 w 4175818"/>
              <a:gd name="connsiteY5-12" fmla="*/ 0 h 4660752"/>
              <a:gd name="connsiteX6-13" fmla="*/ 3744766 w 4175818"/>
              <a:gd name="connsiteY6-14" fmla="*/ 0 h 4660752"/>
              <a:gd name="connsiteX7-15" fmla="*/ 2997159 w 4175818"/>
              <a:gd name="connsiteY7-16" fmla="*/ 747607 h 4660752"/>
              <a:gd name="connsiteX8-17" fmla="*/ 3847271 w 4175818"/>
              <a:gd name="connsiteY8-18" fmla="*/ 1597719 h 4660752"/>
              <a:gd name="connsiteX9-19" fmla="*/ 2621466 w 4175818"/>
              <a:gd name="connsiteY9-20" fmla="*/ 2823524 h 4660752"/>
              <a:gd name="connsiteX10-21" fmla="*/ 2933899 w 4175818"/>
              <a:gd name="connsiteY10-22" fmla="*/ 3135956 h 4660752"/>
              <a:gd name="connsiteX11-23" fmla="*/ 3690884 w 4175818"/>
              <a:gd name="connsiteY11-24" fmla="*/ 2378971 h 4660752"/>
              <a:gd name="connsiteX12-25" fmla="*/ 3690884 w 4175818"/>
              <a:gd name="connsiteY12-26" fmla="*/ 4660752 h 4660752"/>
              <a:gd name="connsiteX13-27" fmla="*/ 0 w 4175818"/>
              <a:gd name="connsiteY13-28" fmla="*/ 4660752 h 4660752"/>
              <a:gd name="connsiteX14" fmla="*/ 0 w 4175818"/>
              <a:gd name="connsiteY14" fmla="*/ 969868 h 4660752"/>
              <a:gd name="connsiteX0-29" fmla="*/ 0 w 3847271"/>
              <a:gd name="connsiteY0-30" fmla="*/ 969868 h 4660752"/>
              <a:gd name="connsiteX1-31" fmla="*/ 2734487 w 3847271"/>
              <a:gd name="connsiteY1-32" fmla="*/ 969868 h 4660752"/>
              <a:gd name="connsiteX2-33" fmla="*/ 2734487 w 3847271"/>
              <a:gd name="connsiteY2-34" fmla="*/ 0 h 4660752"/>
              <a:gd name="connsiteX3-35" fmla="*/ 3744766 w 3847271"/>
              <a:gd name="connsiteY3-36" fmla="*/ 0 h 4660752"/>
              <a:gd name="connsiteX4-37" fmla="*/ 2997159 w 3847271"/>
              <a:gd name="connsiteY4-38" fmla="*/ 747607 h 4660752"/>
              <a:gd name="connsiteX5-39" fmla="*/ 3847271 w 3847271"/>
              <a:gd name="connsiteY5-40" fmla="*/ 1597719 h 4660752"/>
              <a:gd name="connsiteX6-41" fmla="*/ 2621466 w 3847271"/>
              <a:gd name="connsiteY6-42" fmla="*/ 2823524 h 4660752"/>
              <a:gd name="connsiteX7-43" fmla="*/ 2933899 w 3847271"/>
              <a:gd name="connsiteY7-44" fmla="*/ 3135956 h 4660752"/>
              <a:gd name="connsiteX8-45" fmla="*/ 3690884 w 3847271"/>
              <a:gd name="connsiteY8-46" fmla="*/ 2378971 h 4660752"/>
              <a:gd name="connsiteX9-47" fmla="*/ 3690884 w 3847271"/>
              <a:gd name="connsiteY9-48" fmla="*/ 4660752 h 4660752"/>
              <a:gd name="connsiteX10-49" fmla="*/ 0 w 3847271"/>
              <a:gd name="connsiteY10-50" fmla="*/ 4660752 h 4660752"/>
              <a:gd name="connsiteX11-51" fmla="*/ 0 w 3847271"/>
              <a:gd name="connsiteY11-52" fmla="*/ 969868 h 4660752"/>
              <a:gd name="connsiteX0-53" fmla="*/ 0 w 3847271"/>
              <a:gd name="connsiteY0-54" fmla="*/ 969868 h 4660752"/>
              <a:gd name="connsiteX1-55" fmla="*/ 2734487 w 3847271"/>
              <a:gd name="connsiteY1-56" fmla="*/ 969868 h 4660752"/>
              <a:gd name="connsiteX2-57" fmla="*/ 2734487 w 3847271"/>
              <a:gd name="connsiteY2-58" fmla="*/ 0 h 4660752"/>
              <a:gd name="connsiteX3-59" fmla="*/ 3744766 w 3847271"/>
              <a:gd name="connsiteY3-60" fmla="*/ 0 h 4660752"/>
              <a:gd name="connsiteX4-61" fmla="*/ 2997159 w 3847271"/>
              <a:gd name="connsiteY4-62" fmla="*/ 747607 h 4660752"/>
              <a:gd name="connsiteX5-63" fmla="*/ 3847271 w 3847271"/>
              <a:gd name="connsiteY5-64" fmla="*/ 1597719 h 4660752"/>
              <a:gd name="connsiteX6-65" fmla="*/ 2933899 w 3847271"/>
              <a:gd name="connsiteY6-66" fmla="*/ 3135956 h 4660752"/>
              <a:gd name="connsiteX7-67" fmla="*/ 3690884 w 3847271"/>
              <a:gd name="connsiteY7-68" fmla="*/ 2378971 h 4660752"/>
              <a:gd name="connsiteX8-69" fmla="*/ 3690884 w 3847271"/>
              <a:gd name="connsiteY8-70" fmla="*/ 4660752 h 4660752"/>
              <a:gd name="connsiteX9-71" fmla="*/ 0 w 3847271"/>
              <a:gd name="connsiteY9-72" fmla="*/ 4660752 h 4660752"/>
              <a:gd name="connsiteX10-73" fmla="*/ 0 w 3847271"/>
              <a:gd name="connsiteY10-74" fmla="*/ 969868 h 4660752"/>
              <a:gd name="connsiteX0-75" fmla="*/ 0 w 3847271"/>
              <a:gd name="connsiteY0-76" fmla="*/ 969868 h 4660752"/>
              <a:gd name="connsiteX1-77" fmla="*/ 2734487 w 3847271"/>
              <a:gd name="connsiteY1-78" fmla="*/ 969868 h 4660752"/>
              <a:gd name="connsiteX2-79" fmla="*/ 2734487 w 3847271"/>
              <a:gd name="connsiteY2-80" fmla="*/ 0 h 4660752"/>
              <a:gd name="connsiteX3-81" fmla="*/ 3744766 w 3847271"/>
              <a:gd name="connsiteY3-82" fmla="*/ 0 h 4660752"/>
              <a:gd name="connsiteX4-83" fmla="*/ 2997159 w 3847271"/>
              <a:gd name="connsiteY4-84" fmla="*/ 747607 h 4660752"/>
              <a:gd name="connsiteX5-85" fmla="*/ 3847271 w 3847271"/>
              <a:gd name="connsiteY5-86" fmla="*/ 1597719 h 4660752"/>
              <a:gd name="connsiteX6-87" fmla="*/ 3690884 w 3847271"/>
              <a:gd name="connsiteY6-88" fmla="*/ 2378971 h 4660752"/>
              <a:gd name="connsiteX7-89" fmla="*/ 3690884 w 3847271"/>
              <a:gd name="connsiteY7-90" fmla="*/ 4660752 h 4660752"/>
              <a:gd name="connsiteX8-91" fmla="*/ 0 w 3847271"/>
              <a:gd name="connsiteY8-92" fmla="*/ 4660752 h 4660752"/>
              <a:gd name="connsiteX9-93" fmla="*/ 0 w 3847271"/>
              <a:gd name="connsiteY9-94" fmla="*/ 969868 h 4660752"/>
              <a:gd name="connsiteX0-95" fmla="*/ 0 w 3847271"/>
              <a:gd name="connsiteY0-96" fmla="*/ 969868 h 4660752"/>
              <a:gd name="connsiteX1-97" fmla="*/ 2734487 w 3847271"/>
              <a:gd name="connsiteY1-98" fmla="*/ 969868 h 4660752"/>
              <a:gd name="connsiteX2-99" fmla="*/ 2734487 w 3847271"/>
              <a:gd name="connsiteY2-100" fmla="*/ 0 h 4660752"/>
              <a:gd name="connsiteX3-101" fmla="*/ 3744766 w 3847271"/>
              <a:gd name="connsiteY3-102" fmla="*/ 0 h 4660752"/>
              <a:gd name="connsiteX4-103" fmla="*/ 3847271 w 3847271"/>
              <a:gd name="connsiteY4-104" fmla="*/ 1597719 h 4660752"/>
              <a:gd name="connsiteX5-105" fmla="*/ 3690884 w 3847271"/>
              <a:gd name="connsiteY5-106" fmla="*/ 2378971 h 4660752"/>
              <a:gd name="connsiteX6-107" fmla="*/ 3690884 w 3847271"/>
              <a:gd name="connsiteY6-108" fmla="*/ 4660752 h 4660752"/>
              <a:gd name="connsiteX7-109" fmla="*/ 0 w 3847271"/>
              <a:gd name="connsiteY7-110" fmla="*/ 4660752 h 4660752"/>
              <a:gd name="connsiteX8-111" fmla="*/ 0 w 3847271"/>
              <a:gd name="connsiteY8-112" fmla="*/ 969868 h 4660752"/>
              <a:gd name="connsiteX0-113" fmla="*/ 3847271 w 3938711"/>
              <a:gd name="connsiteY0-114" fmla="*/ 1597719 h 4660752"/>
              <a:gd name="connsiteX1-115" fmla="*/ 3690884 w 3938711"/>
              <a:gd name="connsiteY1-116" fmla="*/ 2378971 h 4660752"/>
              <a:gd name="connsiteX2-117" fmla="*/ 3690884 w 3938711"/>
              <a:gd name="connsiteY2-118" fmla="*/ 4660752 h 4660752"/>
              <a:gd name="connsiteX3-119" fmla="*/ 0 w 3938711"/>
              <a:gd name="connsiteY3-120" fmla="*/ 4660752 h 4660752"/>
              <a:gd name="connsiteX4-121" fmla="*/ 0 w 3938711"/>
              <a:gd name="connsiteY4-122" fmla="*/ 969868 h 4660752"/>
              <a:gd name="connsiteX5-123" fmla="*/ 2734487 w 3938711"/>
              <a:gd name="connsiteY5-124" fmla="*/ 969868 h 4660752"/>
              <a:gd name="connsiteX6-125" fmla="*/ 2734487 w 3938711"/>
              <a:gd name="connsiteY6-126" fmla="*/ 0 h 4660752"/>
              <a:gd name="connsiteX7-127" fmla="*/ 3744766 w 3938711"/>
              <a:gd name="connsiteY7-128" fmla="*/ 0 h 4660752"/>
              <a:gd name="connsiteX8-129" fmla="*/ 3938711 w 3938711"/>
              <a:gd name="connsiteY8-130" fmla="*/ 1689159 h 4660752"/>
              <a:gd name="connsiteX0-131" fmla="*/ 3847271 w 3847271"/>
              <a:gd name="connsiteY0-132" fmla="*/ 1597719 h 4660752"/>
              <a:gd name="connsiteX1-133" fmla="*/ 3690884 w 3847271"/>
              <a:gd name="connsiteY1-134" fmla="*/ 2378971 h 4660752"/>
              <a:gd name="connsiteX2-135" fmla="*/ 3690884 w 3847271"/>
              <a:gd name="connsiteY2-136" fmla="*/ 4660752 h 4660752"/>
              <a:gd name="connsiteX3-137" fmla="*/ 0 w 3847271"/>
              <a:gd name="connsiteY3-138" fmla="*/ 4660752 h 4660752"/>
              <a:gd name="connsiteX4-139" fmla="*/ 0 w 3847271"/>
              <a:gd name="connsiteY4-140" fmla="*/ 969868 h 4660752"/>
              <a:gd name="connsiteX5-141" fmla="*/ 2734487 w 3847271"/>
              <a:gd name="connsiteY5-142" fmla="*/ 969868 h 4660752"/>
              <a:gd name="connsiteX6-143" fmla="*/ 2734487 w 3847271"/>
              <a:gd name="connsiteY6-144" fmla="*/ 0 h 4660752"/>
              <a:gd name="connsiteX7-145" fmla="*/ 3744766 w 3847271"/>
              <a:gd name="connsiteY7-146" fmla="*/ 0 h 4660752"/>
              <a:gd name="connsiteX0-147" fmla="*/ 3690884 w 3744766"/>
              <a:gd name="connsiteY0-148" fmla="*/ 2378971 h 4660752"/>
              <a:gd name="connsiteX1-149" fmla="*/ 3690884 w 3744766"/>
              <a:gd name="connsiteY1-150" fmla="*/ 4660752 h 4660752"/>
              <a:gd name="connsiteX2-151" fmla="*/ 0 w 3744766"/>
              <a:gd name="connsiteY2-152" fmla="*/ 4660752 h 4660752"/>
              <a:gd name="connsiteX3-153" fmla="*/ 0 w 3744766"/>
              <a:gd name="connsiteY3-154" fmla="*/ 969868 h 4660752"/>
              <a:gd name="connsiteX4-155" fmla="*/ 2734487 w 3744766"/>
              <a:gd name="connsiteY4-156" fmla="*/ 969868 h 4660752"/>
              <a:gd name="connsiteX5-157" fmla="*/ 2734487 w 3744766"/>
              <a:gd name="connsiteY5-158" fmla="*/ 0 h 4660752"/>
              <a:gd name="connsiteX6-159" fmla="*/ 3744766 w 3744766"/>
              <a:gd name="connsiteY6-160" fmla="*/ 0 h 46607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744766" h="4660752">
                <a:moveTo>
                  <a:pt x="3690884" y="2378971"/>
                </a:moveTo>
                <a:lnTo>
                  <a:pt x="3690884" y="4660752"/>
                </a:lnTo>
                <a:lnTo>
                  <a:pt x="0" y="4660752"/>
                </a:lnTo>
                <a:lnTo>
                  <a:pt x="0" y="969868"/>
                </a:lnTo>
                <a:lnTo>
                  <a:pt x="2734487" y="969868"/>
                </a:lnTo>
                <a:lnTo>
                  <a:pt x="2734487" y="0"/>
                </a:lnTo>
                <a:lnTo>
                  <a:pt x="3744766" y="0"/>
                </a:ln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8325" y="2508250"/>
            <a:ext cx="1089469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Emotion-Cause Pair Extraction:A New Task to Emotion Analysis in Texts</a:t>
            </a:r>
            <a:endParaRPr altLang="zh-CN" sz="2400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8" y="275772"/>
            <a:ext cx="841828" cy="84182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0911" b="519"/>
          <a:stretch>
            <a:fillRect/>
          </a:stretch>
        </p:blipFill>
        <p:spPr>
          <a:xfrm>
            <a:off x="10564378" y="142349"/>
            <a:ext cx="1706997" cy="6753751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383157" y="5311232"/>
            <a:ext cx="2796026" cy="730335"/>
            <a:chOff x="1244534" y="3555188"/>
            <a:chExt cx="1765300" cy="316802"/>
          </a:xfrm>
        </p:grpSpPr>
        <p:sp>
          <p:nvSpPr>
            <p:cNvPr id="10" name="矩形 9"/>
            <p:cNvSpPr/>
            <p:nvPr/>
          </p:nvSpPr>
          <p:spPr>
            <a:xfrm>
              <a:off x="1244534" y="3555188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44534" y="3613938"/>
              <a:ext cx="1765299" cy="1997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汇报人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：秦琦</a:t>
              </a:r>
              <a:endParaRPr lang="zh-CN" altLang="en-US" sz="24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239760" y="4599305"/>
            <a:ext cx="2593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ACL 2019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065" y="3032125"/>
            <a:ext cx="6423660" cy="1485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387125" y="299356"/>
            <a:ext cx="12126301" cy="6596744"/>
            <a:chOff x="387125" y="299356"/>
            <a:chExt cx="12126301" cy="6596744"/>
          </a:xfrm>
        </p:grpSpPr>
        <p:grpSp>
          <p:nvGrpSpPr>
            <p:cNvPr id="51" name="组合 50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9" name="菱形 58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菱形 59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900242" y="428399"/>
              <a:ext cx="722818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11572871" y="6254988"/>
              <a:ext cx="940555" cy="641112"/>
              <a:chOff x="11395288" y="6034159"/>
              <a:chExt cx="1208632" cy="823841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11395288" y="6157363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877060" y="535940"/>
            <a:ext cx="2554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sym typeface="+mn-ea"/>
              </a:rPr>
              <a:t>Conclusion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11120755" y="1031240"/>
            <a:ext cx="8083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igh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level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  RL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1177905" y="5182870"/>
            <a:ext cx="694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los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func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51790" y="5459730"/>
            <a:ext cx="1312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gradient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87955" y="2539365"/>
            <a:ext cx="59226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1.ECPE solve the shortcoming of ECE;</a:t>
            </a:r>
            <a:endParaRPr lang="en-US" altLang="zh-CN" b="1"/>
          </a:p>
          <a:p>
            <a:r>
              <a:rPr lang="en-US" altLang="zh-CN" b="1"/>
              <a:t>2.emotion cause</a:t>
            </a:r>
            <a:r>
              <a:rPr lang="en-US" altLang="zh-CN"/>
              <a:t>  </a:t>
            </a:r>
            <a:r>
              <a:rPr lang="en-US" altLang="zh-CN" b="1">
                <a:sym typeface="+mn-ea"/>
              </a:rPr>
              <a:t>are mutually indicative</a:t>
            </a:r>
            <a:endParaRPr lang="en-US" altLang="zh-CN" b="1">
              <a:sym typeface="+mn-ea"/>
            </a:endParaRPr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作者提出的是一种两阶段的模型，最终的结果会很容易的受到第一步的效果的影响。</a:t>
            </a:r>
            <a:r>
              <a:rPr lang="en-US" altLang="zh-CN"/>
              <a:t>end-to-end</a:t>
            </a:r>
            <a:r>
              <a:rPr lang="zh-CN" altLang="en-US"/>
              <a:t>的模型</a:t>
            </a:r>
            <a:r>
              <a:rPr lang="zh-CN" altLang="en-US"/>
              <a:t>是可以去研究的。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1607144" y="65660"/>
            <a:ext cx="3744766" cy="4660752"/>
          </a:xfrm>
          <a:custGeom>
            <a:avLst/>
            <a:gdLst>
              <a:gd name="connsiteX0" fmla="*/ 4143589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0-1" fmla="*/ 4175818 w 4175818"/>
              <a:gd name="connsiteY0-2" fmla="*/ 1926265 h 4660752"/>
              <a:gd name="connsiteX1-3" fmla="*/ 4159704 w 4175818"/>
              <a:gd name="connsiteY1-4" fmla="*/ 1910151 h 4660752"/>
              <a:gd name="connsiteX2-5" fmla="*/ 4175818 w 4175818"/>
              <a:gd name="connsiteY2-6" fmla="*/ 1926265 h 4660752"/>
              <a:gd name="connsiteX3-7" fmla="*/ 0 w 4175818"/>
              <a:gd name="connsiteY3-8" fmla="*/ 969868 h 4660752"/>
              <a:gd name="connsiteX4-9" fmla="*/ 2734487 w 4175818"/>
              <a:gd name="connsiteY4-10" fmla="*/ 969868 h 4660752"/>
              <a:gd name="connsiteX5-11" fmla="*/ 2734487 w 4175818"/>
              <a:gd name="connsiteY5-12" fmla="*/ 0 h 4660752"/>
              <a:gd name="connsiteX6-13" fmla="*/ 3744766 w 4175818"/>
              <a:gd name="connsiteY6-14" fmla="*/ 0 h 4660752"/>
              <a:gd name="connsiteX7-15" fmla="*/ 2997159 w 4175818"/>
              <a:gd name="connsiteY7-16" fmla="*/ 747607 h 4660752"/>
              <a:gd name="connsiteX8-17" fmla="*/ 3847271 w 4175818"/>
              <a:gd name="connsiteY8-18" fmla="*/ 1597719 h 4660752"/>
              <a:gd name="connsiteX9-19" fmla="*/ 2621466 w 4175818"/>
              <a:gd name="connsiteY9-20" fmla="*/ 2823524 h 4660752"/>
              <a:gd name="connsiteX10-21" fmla="*/ 2933899 w 4175818"/>
              <a:gd name="connsiteY10-22" fmla="*/ 3135956 h 4660752"/>
              <a:gd name="connsiteX11-23" fmla="*/ 3690884 w 4175818"/>
              <a:gd name="connsiteY11-24" fmla="*/ 2378971 h 4660752"/>
              <a:gd name="connsiteX12-25" fmla="*/ 3690884 w 4175818"/>
              <a:gd name="connsiteY12-26" fmla="*/ 4660752 h 4660752"/>
              <a:gd name="connsiteX13-27" fmla="*/ 0 w 4175818"/>
              <a:gd name="connsiteY13-28" fmla="*/ 4660752 h 4660752"/>
              <a:gd name="connsiteX14" fmla="*/ 0 w 4175818"/>
              <a:gd name="connsiteY14" fmla="*/ 969868 h 4660752"/>
              <a:gd name="connsiteX0-29" fmla="*/ 0 w 3847271"/>
              <a:gd name="connsiteY0-30" fmla="*/ 969868 h 4660752"/>
              <a:gd name="connsiteX1-31" fmla="*/ 2734487 w 3847271"/>
              <a:gd name="connsiteY1-32" fmla="*/ 969868 h 4660752"/>
              <a:gd name="connsiteX2-33" fmla="*/ 2734487 w 3847271"/>
              <a:gd name="connsiteY2-34" fmla="*/ 0 h 4660752"/>
              <a:gd name="connsiteX3-35" fmla="*/ 3744766 w 3847271"/>
              <a:gd name="connsiteY3-36" fmla="*/ 0 h 4660752"/>
              <a:gd name="connsiteX4-37" fmla="*/ 2997159 w 3847271"/>
              <a:gd name="connsiteY4-38" fmla="*/ 747607 h 4660752"/>
              <a:gd name="connsiteX5-39" fmla="*/ 3847271 w 3847271"/>
              <a:gd name="connsiteY5-40" fmla="*/ 1597719 h 4660752"/>
              <a:gd name="connsiteX6-41" fmla="*/ 2621466 w 3847271"/>
              <a:gd name="connsiteY6-42" fmla="*/ 2823524 h 4660752"/>
              <a:gd name="connsiteX7-43" fmla="*/ 2933899 w 3847271"/>
              <a:gd name="connsiteY7-44" fmla="*/ 3135956 h 4660752"/>
              <a:gd name="connsiteX8-45" fmla="*/ 3690884 w 3847271"/>
              <a:gd name="connsiteY8-46" fmla="*/ 2378971 h 4660752"/>
              <a:gd name="connsiteX9-47" fmla="*/ 3690884 w 3847271"/>
              <a:gd name="connsiteY9-48" fmla="*/ 4660752 h 4660752"/>
              <a:gd name="connsiteX10-49" fmla="*/ 0 w 3847271"/>
              <a:gd name="connsiteY10-50" fmla="*/ 4660752 h 4660752"/>
              <a:gd name="connsiteX11-51" fmla="*/ 0 w 3847271"/>
              <a:gd name="connsiteY11-52" fmla="*/ 969868 h 4660752"/>
              <a:gd name="connsiteX0-53" fmla="*/ 0 w 3847271"/>
              <a:gd name="connsiteY0-54" fmla="*/ 969868 h 4660752"/>
              <a:gd name="connsiteX1-55" fmla="*/ 2734487 w 3847271"/>
              <a:gd name="connsiteY1-56" fmla="*/ 969868 h 4660752"/>
              <a:gd name="connsiteX2-57" fmla="*/ 2734487 w 3847271"/>
              <a:gd name="connsiteY2-58" fmla="*/ 0 h 4660752"/>
              <a:gd name="connsiteX3-59" fmla="*/ 3744766 w 3847271"/>
              <a:gd name="connsiteY3-60" fmla="*/ 0 h 4660752"/>
              <a:gd name="connsiteX4-61" fmla="*/ 2997159 w 3847271"/>
              <a:gd name="connsiteY4-62" fmla="*/ 747607 h 4660752"/>
              <a:gd name="connsiteX5-63" fmla="*/ 3847271 w 3847271"/>
              <a:gd name="connsiteY5-64" fmla="*/ 1597719 h 4660752"/>
              <a:gd name="connsiteX6-65" fmla="*/ 2933899 w 3847271"/>
              <a:gd name="connsiteY6-66" fmla="*/ 3135956 h 4660752"/>
              <a:gd name="connsiteX7-67" fmla="*/ 3690884 w 3847271"/>
              <a:gd name="connsiteY7-68" fmla="*/ 2378971 h 4660752"/>
              <a:gd name="connsiteX8-69" fmla="*/ 3690884 w 3847271"/>
              <a:gd name="connsiteY8-70" fmla="*/ 4660752 h 4660752"/>
              <a:gd name="connsiteX9-71" fmla="*/ 0 w 3847271"/>
              <a:gd name="connsiteY9-72" fmla="*/ 4660752 h 4660752"/>
              <a:gd name="connsiteX10-73" fmla="*/ 0 w 3847271"/>
              <a:gd name="connsiteY10-74" fmla="*/ 969868 h 4660752"/>
              <a:gd name="connsiteX0-75" fmla="*/ 0 w 3847271"/>
              <a:gd name="connsiteY0-76" fmla="*/ 969868 h 4660752"/>
              <a:gd name="connsiteX1-77" fmla="*/ 2734487 w 3847271"/>
              <a:gd name="connsiteY1-78" fmla="*/ 969868 h 4660752"/>
              <a:gd name="connsiteX2-79" fmla="*/ 2734487 w 3847271"/>
              <a:gd name="connsiteY2-80" fmla="*/ 0 h 4660752"/>
              <a:gd name="connsiteX3-81" fmla="*/ 3744766 w 3847271"/>
              <a:gd name="connsiteY3-82" fmla="*/ 0 h 4660752"/>
              <a:gd name="connsiteX4-83" fmla="*/ 2997159 w 3847271"/>
              <a:gd name="connsiteY4-84" fmla="*/ 747607 h 4660752"/>
              <a:gd name="connsiteX5-85" fmla="*/ 3847271 w 3847271"/>
              <a:gd name="connsiteY5-86" fmla="*/ 1597719 h 4660752"/>
              <a:gd name="connsiteX6-87" fmla="*/ 3690884 w 3847271"/>
              <a:gd name="connsiteY6-88" fmla="*/ 2378971 h 4660752"/>
              <a:gd name="connsiteX7-89" fmla="*/ 3690884 w 3847271"/>
              <a:gd name="connsiteY7-90" fmla="*/ 4660752 h 4660752"/>
              <a:gd name="connsiteX8-91" fmla="*/ 0 w 3847271"/>
              <a:gd name="connsiteY8-92" fmla="*/ 4660752 h 4660752"/>
              <a:gd name="connsiteX9-93" fmla="*/ 0 w 3847271"/>
              <a:gd name="connsiteY9-94" fmla="*/ 969868 h 4660752"/>
              <a:gd name="connsiteX0-95" fmla="*/ 0 w 3847271"/>
              <a:gd name="connsiteY0-96" fmla="*/ 969868 h 4660752"/>
              <a:gd name="connsiteX1-97" fmla="*/ 2734487 w 3847271"/>
              <a:gd name="connsiteY1-98" fmla="*/ 969868 h 4660752"/>
              <a:gd name="connsiteX2-99" fmla="*/ 2734487 w 3847271"/>
              <a:gd name="connsiteY2-100" fmla="*/ 0 h 4660752"/>
              <a:gd name="connsiteX3-101" fmla="*/ 3744766 w 3847271"/>
              <a:gd name="connsiteY3-102" fmla="*/ 0 h 4660752"/>
              <a:gd name="connsiteX4-103" fmla="*/ 3847271 w 3847271"/>
              <a:gd name="connsiteY4-104" fmla="*/ 1597719 h 4660752"/>
              <a:gd name="connsiteX5-105" fmla="*/ 3690884 w 3847271"/>
              <a:gd name="connsiteY5-106" fmla="*/ 2378971 h 4660752"/>
              <a:gd name="connsiteX6-107" fmla="*/ 3690884 w 3847271"/>
              <a:gd name="connsiteY6-108" fmla="*/ 4660752 h 4660752"/>
              <a:gd name="connsiteX7-109" fmla="*/ 0 w 3847271"/>
              <a:gd name="connsiteY7-110" fmla="*/ 4660752 h 4660752"/>
              <a:gd name="connsiteX8-111" fmla="*/ 0 w 3847271"/>
              <a:gd name="connsiteY8-112" fmla="*/ 969868 h 4660752"/>
              <a:gd name="connsiteX0-113" fmla="*/ 3847271 w 3938711"/>
              <a:gd name="connsiteY0-114" fmla="*/ 1597719 h 4660752"/>
              <a:gd name="connsiteX1-115" fmla="*/ 3690884 w 3938711"/>
              <a:gd name="connsiteY1-116" fmla="*/ 2378971 h 4660752"/>
              <a:gd name="connsiteX2-117" fmla="*/ 3690884 w 3938711"/>
              <a:gd name="connsiteY2-118" fmla="*/ 4660752 h 4660752"/>
              <a:gd name="connsiteX3-119" fmla="*/ 0 w 3938711"/>
              <a:gd name="connsiteY3-120" fmla="*/ 4660752 h 4660752"/>
              <a:gd name="connsiteX4-121" fmla="*/ 0 w 3938711"/>
              <a:gd name="connsiteY4-122" fmla="*/ 969868 h 4660752"/>
              <a:gd name="connsiteX5-123" fmla="*/ 2734487 w 3938711"/>
              <a:gd name="connsiteY5-124" fmla="*/ 969868 h 4660752"/>
              <a:gd name="connsiteX6-125" fmla="*/ 2734487 w 3938711"/>
              <a:gd name="connsiteY6-126" fmla="*/ 0 h 4660752"/>
              <a:gd name="connsiteX7-127" fmla="*/ 3744766 w 3938711"/>
              <a:gd name="connsiteY7-128" fmla="*/ 0 h 4660752"/>
              <a:gd name="connsiteX8-129" fmla="*/ 3938711 w 3938711"/>
              <a:gd name="connsiteY8-130" fmla="*/ 1689159 h 4660752"/>
              <a:gd name="connsiteX0-131" fmla="*/ 3847271 w 3847271"/>
              <a:gd name="connsiteY0-132" fmla="*/ 1597719 h 4660752"/>
              <a:gd name="connsiteX1-133" fmla="*/ 3690884 w 3847271"/>
              <a:gd name="connsiteY1-134" fmla="*/ 2378971 h 4660752"/>
              <a:gd name="connsiteX2-135" fmla="*/ 3690884 w 3847271"/>
              <a:gd name="connsiteY2-136" fmla="*/ 4660752 h 4660752"/>
              <a:gd name="connsiteX3-137" fmla="*/ 0 w 3847271"/>
              <a:gd name="connsiteY3-138" fmla="*/ 4660752 h 4660752"/>
              <a:gd name="connsiteX4-139" fmla="*/ 0 w 3847271"/>
              <a:gd name="connsiteY4-140" fmla="*/ 969868 h 4660752"/>
              <a:gd name="connsiteX5-141" fmla="*/ 2734487 w 3847271"/>
              <a:gd name="connsiteY5-142" fmla="*/ 969868 h 4660752"/>
              <a:gd name="connsiteX6-143" fmla="*/ 2734487 w 3847271"/>
              <a:gd name="connsiteY6-144" fmla="*/ 0 h 4660752"/>
              <a:gd name="connsiteX7-145" fmla="*/ 3744766 w 3847271"/>
              <a:gd name="connsiteY7-146" fmla="*/ 0 h 4660752"/>
              <a:gd name="connsiteX0-147" fmla="*/ 3690884 w 3744766"/>
              <a:gd name="connsiteY0-148" fmla="*/ 2378971 h 4660752"/>
              <a:gd name="connsiteX1-149" fmla="*/ 3690884 w 3744766"/>
              <a:gd name="connsiteY1-150" fmla="*/ 4660752 h 4660752"/>
              <a:gd name="connsiteX2-151" fmla="*/ 0 w 3744766"/>
              <a:gd name="connsiteY2-152" fmla="*/ 4660752 h 4660752"/>
              <a:gd name="connsiteX3-153" fmla="*/ 0 w 3744766"/>
              <a:gd name="connsiteY3-154" fmla="*/ 969868 h 4660752"/>
              <a:gd name="connsiteX4-155" fmla="*/ 2734487 w 3744766"/>
              <a:gd name="connsiteY4-156" fmla="*/ 969868 h 4660752"/>
              <a:gd name="connsiteX5-157" fmla="*/ 2734487 w 3744766"/>
              <a:gd name="connsiteY5-158" fmla="*/ 0 h 4660752"/>
              <a:gd name="connsiteX6-159" fmla="*/ 3744766 w 3744766"/>
              <a:gd name="connsiteY6-160" fmla="*/ 0 h 46607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744766" h="4660752">
                <a:moveTo>
                  <a:pt x="3690884" y="2378971"/>
                </a:moveTo>
                <a:lnTo>
                  <a:pt x="3690884" y="4660752"/>
                </a:lnTo>
                <a:lnTo>
                  <a:pt x="0" y="4660752"/>
                </a:lnTo>
                <a:lnTo>
                  <a:pt x="0" y="969868"/>
                </a:lnTo>
                <a:lnTo>
                  <a:pt x="2734487" y="969868"/>
                </a:lnTo>
                <a:lnTo>
                  <a:pt x="2734487" y="0"/>
                </a:lnTo>
                <a:lnTo>
                  <a:pt x="3744766" y="0"/>
                </a:ln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8" y="275772"/>
            <a:ext cx="841828" cy="84182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0911" b="519"/>
          <a:stretch>
            <a:fillRect/>
          </a:stretch>
        </p:blipFill>
        <p:spPr>
          <a:xfrm>
            <a:off x="10564378" y="142349"/>
            <a:ext cx="1706997" cy="675375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61910" y="5367655"/>
            <a:ext cx="238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ACL 2019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40105" y="2295525"/>
            <a:ext cx="11821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Bridging the Gap between Training and Inference for Neural Machine Translation</a:t>
            </a:r>
            <a:endParaRPr lang="zh-CN" altLang="en-US" sz="2400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170" y="2755900"/>
            <a:ext cx="6332220" cy="2689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387125" y="299356"/>
            <a:ext cx="12126301" cy="6596744"/>
            <a:chOff x="387125" y="299356"/>
            <a:chExt cx="12126301" cy="6596744"/>
          </a:xfrm>
        </p:grpSpPr>
        <p:grpSp>
          <p:nvGrpSpPr>
            <p:cNvPr id="51" name="组合 50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9" name="菱形 58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菱形 59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900242" y="428399"/>
              <a:ext cx="722818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</a:t>
              </a:r>
              <a:r>
                <a:rPr lang="en-US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1</a:t>
              </a:r>
              <a:endParaRPr 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11572871" y="6254988"/>
              <a:ext cx="940555" cy="641112"/>
              <a:chOff x="11395288" y="6034159"/>
              <a:chExt cx="1208632" cy="823841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11395288" y="6157363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132170" y="491037"/>
            <a:ext cx="4786917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sym typeface="+mn-ea"/>
              </a:rPr>
              <a:t>Motivation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94790" y="1183005"/>
            <a:ext cx="1037780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Eisting methods's issue:</a:t>
            </a:r>
            <a:endParaRPr lang="en-US" altLang="zh-CN" b="1"/>
          </a:p>
          <a:p>
            <a:r>
              <a:rPr lang="en-US" altLang="zh-CN" b="1"/>
              <a:t>1)  Exposure bias</a:t>
            </a:r>
            <a:endParaRPr lang="en-US" altLang="zh-CN" b="1"/>
          </a:p>
          <a:p>
            <a:r>
              <a:rPr lang="en-US" altLang="zh-CN" b="1"/>
              <a:t>     </a:t>
            </a:r>
            <a:r>
              <a:rPr lang="en-US" altLang="zh-CN"/>
              <a:t>T</a:t>
            </a:r>
            <a:r>
              <a:rPr lang="zh-CN" altLang="en-US"/>
              <a:t>raining      </a:t>
            </a:r>
            <a:r>
              <a:rPr lang="en-US" altLang="zh-CN"/>
              <a:t>: </a:t>
            </a:r>
            <a:r>
              <a:rPr lang="zh-CN" altLang="en-US"/>
              <a:t> it predicts with the ground truth words as context </a:t>
            </a:r>
            <a:endParaRPr lang="zh-CN" altLang="en-US"/>
          </a:p>
          <a:p>
            <a:r>
              <a:rPr lang="zh-CN" altLang="en-US"/>
              <a:t>     </a:t>
            </a:r>
            <a:r>
              <a:rPr lang="en-US" altLang="zh-CN"/>
              <a:t>I</a:t>
            </a:r>
            <a:r>
              <a:rPr lang="zh-CN" altLang="en-US"/>
              <a:t>nference    </a:t>
            </a:r>
            <a:r>
              <a:rPr lang="en-US" altLang="zh-CN"/>
              <a:t>:  </a:t>
            </a:r>
            <a:r>
              <a:rPr lang="zh-CN" altLang="en-US"/>
              <a:t>it has to generate the entire sequence from scratch. </a:t>
            </a:r>
            <a:endParaRPr lang="zh-CN" altLang="en-US"/>
          </a:p>
          <a:p>
            <a:r>
              <a:rPr lang="zh-CN" altLang="en-US"/>
              <a:t>     This discrepancy of the fed context leads to error accumulation among the way</a:t>
            </a:r>
            <a:endParaRPr lang="zh-CN" altLang="en-US"/>
          </a:p>
          <a:p>
            <a:r>
              <a:rPr lang="en-US" altLang="zh-CN"/>
              <a:t>(</a:t>
            </a:r>
            <a:r>
              <a:rPr lang="zh-CN" altLang="en-US"/>
              <a:t>也就是说在这种方式下，因为</a:t>
            </a:r>
            <a:r>
              <a:rPr lang="en-US" altLang="zh-CN"/>
              <a:t>train </a:t>
            </a:r>
            <a:r>
              <a:rPr lang="zh-CN" altLang="en-US"/>
              <a:t>和</a:t>
            </a:r>
            <a:r>
              <a:rPr lang="en-US" altLang="zh-CN"/>
              <a:t>inference</a:t>
            </a:r>
            <a:r>
              <a:rPr lang="zh-CN" altLang="en-US"/>
              <a:t>时</a:t>
            </a:r>
            <a:r>
              <a:rPr lang="en-US" altLang="zh-CN"/>
              <a:t>context</a:t>
            </a:r>
            <a:r>
              <a:rPr lang="zh-CN" altLang="en-US"/>
              <a:t>的不同会导致误差累积。</a:t>
            </a:r>
            <a:endParaRPr lang="zh-CN" altLang="en-US"/>
          </a:p>
          <a:p>
            <a:r>
              <a:rPr lang="zh-CN" altLang="en-US"/>
              <a:t>在训练时将</a:t>
            </a:r>
            <a:r>
              <a:rPr lang="en-US" altLang="zh-CN"/>
              <a:t>ground truth</a:t>
            </a:r>
            <a:r>
              <a:rPr lang="zh-CN" altLang="en-US"/>
              <a:t>用作上下文，而在推理时，整个序列由所得到的模型自己生成，因此由模型生成的先前词作为上下文馈送。也就是说在训练（数据的分布）和</a:t>
            </a:r>
            <a:r>
              <a:rPr lang="en-US" altLang="zh-CN"/>
              <a:t>inference</a:t>
            </a:r>
            <a:r>
              <a:rPr lang="zh-CN" altLang="en-US"/>
              <a:t>（模型的分布）</a:t>
            </a:r>
            <a:r>
              <a:rPr lang="en-US" altLang="zh-CN"/>
              <a:t> </a:t>
            </a:r>
            <a:r>
              <a:rPr lang="zh-CN" altLang="en-US"/>
              <a:t>时预测下一个单词来自不同的分布）</a:t>
            </a:r>
            <a:endParaRPr lang="zh-CN" altLang="en-US"/>
          </a:p>
          <a:p>
            <a:pPr algn="l">
              <a:buClrTx/>
              <a:buSzTx/>
              <a:buFontTx/>
            </a:pPr>
            <a:r>
              <a:rPr lang="en-US" altLang="zh-CN" b="1"/>
              <a:t>2）Overcorrection phenomenon</a:t>
            </a:r>
            <a:endParaRPr lang="en-US" altLang="zh-CN" b="1"/>
          </a:p>
          <a:p>
            <a:pPr algn="l">
              <a:buClrTx/>
              <a:buSzTx/>
              <a:buFontTx/>
            </a:pPr>
            <a:r>
              <a:rPr lang="en-US" altLang="zh-CN" b="1"/>
              <a:t>Under cross entropy loss ,word-level training requires strict matching between the generated sequence and the ground truth sequence.</a:t>
            </a:r>
            <a:r>
              <a:rPr lang="zh-CN" altLang="en-US" b="1"/>
              <a:t>一旦模型某一步预测的单词偏离了</a:t>
            </a:r>
            <a:r>
              <a:rPr lang="en-US" altLang="zh-CN" b="1"/>
              <a:t>Ground truth,cross entropy</a:t>
            </a:r>
            <a:r>
              <a:rPr lang="zh-CN" altLang="en-US" b="1"/>
              <a:t>就会立即纠正错误并将剩下的预测拉回正式轨道。</a:t>
            </a:r>
            <a:endParaRPr lang="en-US" altLang="zh-CN" b="1"/>
          </a:p>
          <a:p>
            <a:pPr algn="l">
              <a:buClrTx/>
              <a:buSzTx/>
              <a:buFontTx/>
            </a:pPr>
            <a:endParaRPr lang="en-US" altLang="zh-CN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1165" y="4964430"/>
            <a:ext cx="4154805" cy="1290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387125" y="299356"/>
            <a:ext cx="12126301" cy="6596744"/>
            <a:chOff x="387125" y="299356"/>
            <a:chExt cx="12126301" cy="6596744"/>
          </a:xfrm>
        </p:grpSpPr>
        <p:grpSp>
          <p:nvGrpSpPr>
            <p:cNvPr id="51" name="组合 50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9" name="菱形 58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菱形 59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900242" y="428399"/>
              <a:ext cx="722818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</a:t>
              </a:r>
              <a:r>
                <a:rPr lang="en-US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1</a:t>
              </a:r>
              <a:endParaRPr 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11572871" y="6254988"/>
              <a:ext cx="940555" cy="641112"/>
              <a:chOff x="11395288" y="6034159"/>
              <a:chExt cx="1208632" cy="823841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11395288" y="6157363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880235" y="469265"/>
            <a:ext cx="955357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sym typeface="+mn-ea"/>
              </a:rPr>
              <a:t>Model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sym typeface="+mn-ea"/>
              </a:rPr>
              <a:t>（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sym typeface="+mn-ea"/>
              </a:rPr>
              <a:t>three steps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sym typeface="+mn-ea"/>
              </a:rPr>
              <a:t>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sym typeface="+mn-ea"/>
              </a:rPr>
              <a:t>Oracle Word Selection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sym typeface="+mn-ea"/>
              </a:rPr>
              <a:t>；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sym typeface="+mn-ea"/>
              </a:rPr>
              <a:t>Sampling with Decay 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sym typeface="+mn-ea"/>
              </a:rPr>
              <a:t>；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sym typeface="+mn-ea"/>
              </a:rPr>
              <a:t>Training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sym typeface="+mn-ea"/>
              </a:rPr>
              <a:t>）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01135" y="1089025"/>
            <a:ext cx="3529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</a:t>
            </a:r>
            <a:r>
              <a:rPr lang="zh-CN" altLang="en-US" b="1"/>
              <a:t>RNN-based NMT Model</a:t>
            </a:r>
            <a:endParaRPr lang="zh-CN" altLang="en-US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5995" y="1567815"/>
            <a:ext cx="2076450" cy="4248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425" y="1624330"/>
            <a:ext cx="2103755" cy="4248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96365" y="1567815"/>
            <a:ext cx="979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</a:t>
            </a:r>
            <a:r>
              <a:rPr lang="zh-CN" altLang="en-US" b="1"/>
              <a:t>ource 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5179060" y="1624330"/>
            <a:ext cx="11741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Target</a:t>
            </a:r>
            <a:r>
              <a:rPr lang="zh-CN" altLang="en-US"/>
              <a:t> 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4" idx="3"/>
          </p:cNvCxnSpPr>
          <p:nvPr/>
        </p:nvCxnSpPr>
        <p:spPr>
          <a:xfrm flipV="1">
            <a:off x="4322445" y="1771650"/>
            <a:ext cx="856615" cy="88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396365" y="22237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Encoder</a:t>
            </a:r>
            <a:endParaRPr lang="en-US" altLang="zh-CN" b="1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405" y="2136775"/>
            <a:ext cx="3474085" cy="9632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396365" y="3244850"/>
            <a:ext cx="63144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Attention. 在</a:t>
            </a:r>
            <a:r>
              <a:rPr lang="en-US" altLang="zh-CN" b="1"/>
              <a:t>infer </a:t>
            </a:r>
            <a:r>
              <a:rPr lang="zh-CN" altLang="en-US" b="1"/>
              <a:t>的 第</a:t>
            </a:r>
            <a:r>
              <a:rPr lang="en-US" altLang="zh-CN" b="1"/>
              <a:t>j</a:t>
            </a:r>
            <a:r>
              <a:rPr lang="zh-CN" altLang="en-US" b="1"/>
              <a:t>步  </a:t>
            </a:r>
            <a:r>
              <a:rPr lang="en-US" altLang="zh-CN" b="1"/>
              <a:t>extract source information</a:t>
            </a:r>
            <a:endParaRPr lang="en-US" altLang="zh-CN" b="1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705" y="3613150"/>
            <a:ext cx="3474720" cy="11576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2170" y="4770755"/>
            <a:ext cx="2675255" cy="47371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396365" y="524446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Decoder</a:t>
            </a:r>
            <a:endParaRPr lang="zh-CN" altLang="en-US" b="1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2305" y="5247005"/>
            <a:ext cx="2865120" cy="36576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2305" y="5612765"/>
            <a:ext cx="2990850" cy="110934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0465" y="3526790"/>
            <a:ext cx="3649980" cy="1851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387125" y="299356"/>
            <a:ext cx="12126301" cy="6596744"/>
            <a:chOff x="387125" y="299356"/>
            <a:chExt cx="12126301" cy="6596744"/>
          </a:xfrm>
        </p:grpSpPr>
        <p:grpSp>
          <p:nvGrpSpPr>
            <p:cNvPr id="51" name="组合 50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9" name="菱形 58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菱形 59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900242" y="428399"/>
              <a:ext cx="722818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</a:t>
              </a:r>
              <a:r>
                <a:rPr lang="en-US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1</a:t>
              </a:r>
              <a:endParaRPr 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11572871" y="6254988"/>
              <a:ext cx="940555" cy="641112"/>
              <a:chOff x="11395288" y="6034159"/>
              <a:chExt cx="1208632" cy="823841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11395288" y="6157363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800225" y="428625"/>
            <a:ext cx="955357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sym typeface="+mn-ea"/>
              </a:rPr>
              <a:t>Oracle Word Selection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sym typeface="+mn-ea"/>
              </a:rPr>
              <a:t>（就是第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sym typeface="+mn-ea"/>
              </a:rPr>
              <a:t>j-1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sym typeface="+mn-ea"/>
              </a:rPr>
              <a:t>步的预测值）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sym typeface="+mn-ea"/>
              </a:rPr>
              <a:t> 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0430" y="126873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1. </a:t>
            </a:r>
            <a:r>
              <a:rPr lang="zh-CN" altLang="en-US" b="1"/>
              <a:t>Word-Level Oracle</a:t>
            </a:r>
            <a:endParaRPr lang="zh-CN" altLang="en-US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7480" y="1819910"/>
            <a:ext cx="3848735" cy="1856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19785" y="4010660"/>
            <a:ext cx="50641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D</a:t>
            </a:r>
            <a:r>
              <a:rPr lang="zh-CN" altLang="en-US" b="1"/>
              <a:t>ecoding  </a:t>
            </a:r>
            <a:r>
              <a:rPr lang="zh-CN" altLang="en-US" b="1">
                <a:sym typeface="+mn-ea"/>
              </a:rPr>
              <a:t>{j</a:t>
            </a:r>
            <a:r>
              <a:rPr lang="en-US" altLang="zh-CN" b="1">
                <a:sym typeface="+mn-ea"/>
              </a:rPr>
              <a:t>-</a:t>
            </a:r>
            <a:r>
              <a:rPr lang="zh-CN" altLang="en-US" b="1">
                <a:sym typeface="+mn-ea"/>
              </a:rPr>
              <a:t>1}-th  step</a:t>
            </a:r>
            <a:r>
              <a:rPr lang="en-US" altLang="zh-CN" b="1">
                <a:sym typeface="+mn-ea"/>
              </a:rPr>
              <a:t>. </a:t>
            </a:r>
            <a:endParaRPr lang="en-US" altLang="zh-CN" b="1">
              <a:sym typeface="+mn-ea"/>
            </a:endParaRPr>
          </a:p>
          <a:p>
            <a:r>
              <a:rPr lang="zh-CN" altLang="en-US"/>
              <a:t>the word-level oracle is to pick the word  with the highest probability from the word distribution</a:t>
            </a:r>
            <a:r>
              <a:rPr lang="en-US" altLang="zh-CN"/>
              <a:t>.</a:t>
            </a:r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525" y="1637030"/>
            <a:ext cx="4612005" cy="20396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730" y="4010660"/>
            <a:ext cx="3085465" cy="10509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8815" y="5060950"/>
            <a:ext cx="3421380" cy="600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387125" y="299356"/>
            <a:ext cx="12126301" cy="6596744"/>
            <a:chOff x="387125" y="299356"/>
            <a:chExt cx="12126301" cy="6596744"/>
          </a:xfrm>
        </p:grpSpPr>
        <p:grpSp>
          <p:nvGrpSpPr>
            <p:cNvPr id="51" name="组合 50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9" name="菱形 58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菱形 59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900242" y="428399"/>
              <a:ext cx="722818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</a:t>
              </a:r>
              <a:r>
                <a:rPr lang="en-US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1</a:t>
              </a:r>
              <a:endParaRPr 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11572871" y="6254988"/>
              <a:ext cx="940555" cy="641112"/>
              <a:chOff x="11395288" y="6034159"/>
              <a:chExt cx="1208632" cy="823841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11395288" y="6157363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800225" y="428625"/>
            <a:ext cx="955357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sym typeface="+mn-ea"/>
              </a:rPr>
              <a:t>Oracle Word Selection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sym typeface="+mn-ea"/>
              </a:rPr>
              <a:t>（就是第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sym typeface="+mn-ea"/>
              </a:rPr>
              <a:t>j-1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sym typeface="+mn-ea"/>
              </a:rPr>
              <a:t>步的预测值）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sym typeface="+mn-ea"/>
              </a:rPr>
              <a:t> 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0430" y="1268730"/>
            <a:ext cx="34105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2. </a:t>
            </a:r>
            <a:r>
              <a:rPr lang="zh-CN" altLang="en-US" b="1"/>
              <a:t>Sentence-Level Oracle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1148080" y="1877060"/>
            <a:ext cx="943102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Step 1</a:t>
            </a:r>
            <a:r>
              <a:rPr lang="zh-CN" altLang="en-US"/>
              <a:t>：</a:t>
            </a:r>
            <a:r>
              <a:rPr lang="en-US" altLang="zh-CN"/>
              <a:t>As</a:t>
            </a:r>
            <a:r>
              <a:rPr lang="zh-CN" altLang="en-US"/>
              <a:t>suming beam size is k, and get k-best candidate translations</a:t>
            </a:r>
            <a:endParaRPr lang="zh-CN" altLang="en-US"/>
          </a:p>
          <a:p>
            <a:r>
              <a:rPr lang="en-US" altLang="zh-CN"/>
              <a:t>Step 2</a:t>
            </a:r>
            <a:r>
              <a:rPr lang="zh-CN" altLang="en-US"/>
              <a:t>：</a:t>
            </a:r>
            <a:r>
              <a:rPr lang="en-US" altLang="zh-CN"/>
              <a:t>E</a:t>
            </a:r>
            <a:r>
              <a:rPr lang="zh-CN" altLang="en-US"/>
              <a:t>valuate each translation by calculating its BLEU score with the ground truth</a:t>
            </a:r>
            <a:endParaRPr lang="zh-CN" altLang="en-US"/>
          </a:p>
          <a:p>
            <a:r>
              <a:rPr lang="en-US" altLang="zh-CN"/>
              <a:t>Step 3</a:t>
            </a:r>
            <a:r>
              <a:rPr lang="zh-CN" altLang="en-US"/>
              <a:t>：</a:t>
            </a:r>
            <a:r>
              <a:rPr lang="en-US"/>
              <a:t>Select</a:t>
            </a:r>
            <a:r>
              <a:rPr lang="zh-CN" altLang="en-US"/>
              <a:t> the  highest BLEU score as the </a:t>
            </a:r>
            <a:r>
              <a:rPr lang="zh-CN" altLang="en-US" b="1"/>
              <a:t>oracle sentence</a:t>
            </a:r>
            <a:endParaRPr lang="zh-CN" altLang="en-US" b="1"/>
          </a:p>
          <a:p>
            <a:endParaRPr lang="zh-CN" altLang="en-US" b="1"/>
          </a:p>
          <a:p>
            <a:r>
              <a:rPr lang="en-US" altLang="zh-CN" b="1"/>
              <a:t>Question</a:t>
            </a:r>
            <a:r>
              <a:rPr lang="zh-CN" altLang="en-US" b="1"/>
              <a:t>：Oracle sentence 的长度必须与ground truth 的长度一致（长度为</a:t>
            </a:r>
            <a:r>
              <a:rPr b="1">
                <a:sym typeface="+mn-ea"/>
              </a:rPr>
              <a:t>|y*|</a:t>
            </a:r>
            <a:r>
              <a:rPr lang="zh-CN" b="1">
                <a:sym typeface="+mn-ea"/>
              </a:rPr>
              <a:t>）</a:t>
            </a:r>
            <a:r>
              <a:rPr lang="zh-CN" altLang="en-US" b="1"/>
              <a:t>。这样在每一步都可以进行选择一个</a:t>
            </a:r>
            <a:r>
              <a:rPr lang="en-US" altLang="zh-CN" b="1"/>
              <a:t>Word</a:t>
            </a:r>
            <a:r>
              <a:rPr lang="zh-CN" altLang="en-US" b="1"/>
              <a:t>作为</a:t>
            </a:r>
            <a:r>
              <a:rPr lang="en-US" altLang="zh-CN" b="1"/>
              <a:t>context</a:t>
            </a:r>
            <a:endParaRPr lang="en-US" altLang="zh-CN" b="1"/>
          </a:p>
          <a:p>
            <a:endParaRPr lang="en-US" altLang="zh-CN" b="1"/>
          </a:p>
          <a:p>
            <a:r>
              <a:rPr lang="en-US" altLang="zh-CN" b="1"/>
              <a:t>Solution</a:t>
            </a:r>
            <a:r>
              <a:rPr lang="zh-CN" altLang="en-US" b="1"/>
              <a:t>：</a:t>
            </a:r>
            <a:r>
              <a:rPr lang="en-US" altLang="zh-CN" b="1"/>
              <a:t>1.</a:t>
            </a:r>
            <a:r>
              <a:rPr b="1"/>
              <a:t>如果在</a:t>
            </a:r>
            <a:r>
              <a:rPr lang="zh-CN" b="1"/>
              <a:t>到达</a:t>
            </a:r>
            <a:r>
              <a:rPr b="1"/>
              <a:t>|y*|之前的某一步生成单词时 EOS的概率最大，那么就取第二概率的单词作为该步的预测值。</a:t>
            </a:r>
            <a:endParaRPr b="1"/>
          </a:p>
          <a:p>
            <a:r>
              <a:rPr b="1"/>
              <a:t>                  </a:t>
            </a:r>
            <a:r>
              <a:rPr lang="en-US" b="1"/>
              <a:t>2.如果|y*|+1步的最大概率单词不是EOS，那也选择EOS强制截断</a:t>
            </a:r>
            <a:endParaRPr lang="en-US" b="1"/>
          </a:p>
          <a:p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387125" y="299356"/>
            <a:ext cx="12126301" cy="6596744"/>
            <a:chOff x="387125" y="299356"/>
            <a:chExt cx="12126301" cy="6596744"/>
          </a:xfrm>
        </p:grpSpPr>
        <p:grpSp>
          <p:nvGrpSpPr>
            <p:cNvPr id="51" name="组合 50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9" name="菱形 58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菱形 59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900242" y="428399"/>
              <a:ext cx="722818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11572871" y="6254988"/>
              <a:ext cx="940555" cy="641112"/>
              <a:chOff x="11395288" y="6034159"/>
              <a:chExt cx="1208632" cy="823841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11395288" y="6157363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800225" y="490855"/>
            <a:ext cx="955357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sym typeface="+mn-ea"/>
              </a:rPr>
              <a:t>Sampling with Decay    &amp;           Training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66190" y="1468755"/>
            <a:ext cx="966025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sym typeface="+mn-ea"/>
              </a:rPr>
              <a:t>2.1 Sampling with Decay</a:t>
            </a:r>
            <a:endParaRPr lang="en-US" altLang="zh-CN"/>
          </a:p>
          <a:p>
            <a:r>
              <a:rPr lang="en-US" altLang="zh-CN"/>
              <a:t>Under step j-1 we have </a:t>
            </a:r>
            <a:r>
              <a:rPr lang="en-US" altLang="zh-CN" b="1"/>
              <a:t>Oracle Word </a:t>
            </a:r>
            <a:r>
              <a:rPr lang="en-US" altLang="zh-CN"/>
              <a:t>and</a:t>
            </a:r>
            <a:r>
              <a:rPr lang="en-US" altLang="zh-CN" b="1"/>
              <a:t> Groud truth Word</a:t>
            </a:r>
            <a:r>
              <a:rPr lang="zh-CN" altLang="en-US" b="1"/>
              <a:t>（</a:t>
            </a:r>
            <a:r>
              <a:rPr lang="en-US" altLang="zh-CN">
                <a:sym typeface="+mn-ea"/>
              </a:rPr>
              <a:t>by probability P</a:t>
            </a:r>
            <a:r>
              <a:rPr lang="zh-CN" altLang="en-US">
                <a:sym typeface="+mn-ea"/>
              </a:rPr>
              <a:t>）</a:t>
            </a:r>
            <a:r>
              <a:rPr lang="en-US" altLang="zh-CN" b="1"/>
              <a:t>.</a:t>
            </a:r>
            <a:r>
              <a:rPr lang="en-US" altLang="zh-CN"/>
              <a:t>we need to select one of them as  context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2.2Training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/>
              <a:t>After selecting        by using the above method,we can get the word distribution of </a:t>
            </a:r>
            <a:r>
              <a:rPr lang="en-US" altLang="zh-CN" b="1"/>
              <a:t>y</a:t>
            </a:r>
            <a:r>
              <a:rPr lang="en-US" altLang="zh-CN" b="1" baseline="-25000"/>
              <a:t>j</a:t>
            </a:r>
            <a:r>
              <a:rPr lang="en-US" altLang="zh-CN" b="1"/>
              <a:t> </a:t>
            </a:r>
            <a:r>
              <a:rPr lang="en-US" altLang="zh-CN"/>
              <a:t>according</a:t>
            </a:r>
            <a:endParaRPr lang="en-US" altLang="zh-CN"/>
          </a:p>
          <a:p>
            <a:r>
              <a:rPr lang="en-US" altLang="zh-CN"/>
              <a:t>to Equation (6), (7), (8) and (9).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4335" y="2553335"/>
            <a:ext cx="3513455" cy="7137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705" y="4008755"/>
            <a:ext cx="358140" cy="2641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705" y="4457065"/>
            <a:ext cx="2926080" cy="3200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485" y="4777105"/>
            <a:ext cx="2781300" cy="9296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4305" y="5706745"/>
            <a:ext cx="3459480" cy="4648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96010" y="6216015"/>
            <a:ext cx="100977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The objective is to maximize the probability of the </a:t>
            </a:r>
            <a:r>
              <a:rPr lang="zh-CN" altLang="en-US" b="1"/>
              <a:t>ground truth sequence</a:t>
            </a:r>
            <a:r>
              <a:rPr lang="zh-CN" altLang="en-US"/>
              <a:t> based on maximum likelihood estimation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387125" y="299356"/>
            <a:ext cx="12126301" cy="6596744"/>
            <a:chOff x="387125" y="299356"/>
            <a:chExt cx="12126301" cy="6596744"/>
          </a:xfrm>
        </p:grpSpPr>
        <p:grpSp>
          <p:nvGrpSpPr>
            <p:cNvPr id="51" name="组合 50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9" name="菱形 58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菱形 59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900242" y="428399"/>
              <a:ext cx="722818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</a:t>
              </a:r>
              <a:r>
                <a:rPr lang="en-US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3</a:t>
              </a:r>
              <a:endParaRPr 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11572871" y="6254988"/>
              <a:ext cx="940555" cy="641112"/>
              <a:chOff x="11395288" y="6034159"/>
              <a:chExt cx="1208632" cy="823841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11395288" y="6157363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870075" y="480060"/>
            <a:ext cx="955357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sym typeface="+mn-ea"/>
              </a:rPr>
              <a:t>Experiments 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910" y="1183005"/>
            <a:ext cx="7073265" cy="36137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165" y="3629660"/>
            <a:ext cx="4006215" cy="29978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019935" y="5410200"/>
            <a:ext cx="1399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zh       </a:t>
            </a:r>
            <a:r>
              <a:rPr lang="en-US" altLang="zh-CN" b="1"/>
              <a:t>EN</a:t>
            </a:r>
            <a:r>
              <a:rPr lang="en-US" altLang="zh-CN"/>
              <a:t> 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396490" y="5591810"/>
            <a:ext cx="41148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917305" y="2805430"/>
            <a:ext cx="1135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EN      </a:t>
            </a:r>
            <a:r>
              <a:rPr lang="en-US" altLang="zh-CN" b="1">
                <a:sym typeface="+mn-ea"/>
              </a:rPr>
              <a:t>DE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9279255" y="2987675"/>
            <a:ext cx="41148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387125" y="299356"/>
            <a:ext cx="12126301" cy="6596744"/>
            <a:chOff x="387125" y="299356"/>
            <a:chExt cx="12126301" cy="6596744"/>
          </a:xfrm>
        </p:grpSpPr>
        <p:grpSp>
          <p:nvGrpSpPr>
            <p:cNvPr id="51" name="组合 50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9" name="菱形 58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菱形 59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900242" y="428399"/>
              <a:ext cx="722818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</a:t>
              </a:r>
              <a:r>
                <a:rPr lang="en-US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3</a:t>
              </a:r>
              <a:endParaRPr 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11572871" y="6254988"/>
              <a:ext cx="940555" cy="641112"/>
              <a:chOff x="11395288" y="6034159"/>
              <a:chExt cx="1208632" cy="823841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11395288" y="6157363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870075" y="480060"/>
            <a:ext cx="955357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sym typeface="+mn-ea"/>
              </a:rPr>
              <a:t>Experiments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sym typeface="+mn-ea"/>
              </a:rPr>
              <a:t> 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0075" y="1183005"/>
            <a:ext cx="3657600" cy="19964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55370" y="3583305"/>
            <a:ext cx="50927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1. employing the word-level oracle</a:t>
            </a:r>
            <a:endParaRPr lang="en-US" altLang="zh-CN"/>
          </a:p>
          <a:p>
            <a:r>
              <a:rPr lang="en-US" altLang="zh-CN"/>
              <a:t>           improved       +1.21</a:t>
            </a:r>
            <a:endParaRPr lang="en-US" altLang="zh-CN"/>
          </a:p>
          <a:p>
            <a:r>
              <a:rPr lang="zh-CN" altLang="en-US"/>
              <a:t>（在</a:t>
            </a:r>
            <a:r>
              <a:rPr lang="en-US" altLang="zh-CN"/>
              <a:t>training</a:t>
            </a:r>
            <a:r>
              <a:rPr lang="zh-CN" altLang="en-US"/>
              <a:t>阶段加入</a:t>
            </a:r>
            <a:r>
              <a:rPr lang="en-US" altLang="zh-CN"/>
              <a:t>predict Word </a:t>
            </a:r>
            <a:r>
              <a:rPr lang="zh-CN" altLang="en-US"/>
              <a:t>可以减缓exposure bias）</a:t>
            </a:r>
            <a:endParaRPr lang="zh-CN" altLang="en-US"/>
          </a:p>
          <a:p>
            <a:r>
              <a:rPr lang="en-US" altLang="zh-CN" b="1"/>
              <a:t>2. </a:t>
            </a:r>
            <a:r>
              <a:rPr lang="en-US" altLang="zh-CN" b="1">
                <a:sym typeface="+mn-ea"/>
              </a:rPr>
              <a:t>employing the sentence-level oracle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    further achieve  +0.62</a:t>
            </a:r>
            <a:r>
              <a:rPr lang="en-US" altLang="zh-CN"/>
              <a:t>     BLEU value</a:t>
            </a:r>
            <a:endParaRPr lang="en-US" altLang="zh-CN"/>
          </a:p>
          <a:p>
            <a:r>
              <a:rPr lang="en-US" altLang="zh-CN"/>
              <a:t>(</a:t>
            </a:r>
            <a:r>
              <a:rPr lang="zh-CN" altLang="en-US"/>
              <a:t>这个说明</a:t>
            </a:r>
            <a:r>
              <a:rPr lang="en-US" altLang="zh-CN"/>
              <a:t>sentence-level</a:t>
            </a:r>
            <a:r>
              <a:rPr lang="zh-CN" altLang="en-US"/>
              <a:t>因为其具有更大的灵活性所以表现的效果更好）</a:t>
            </a:r>
            <a:endParaRPr lang="zh-CN" altLang="en-US"/>
          </a:p>
          <a:p>
            <a:r>
              <a:rPr lang="en-US" altLang="zh-CN" b="1"/>
              <a:t>3. + Gumbel noise</a:t>
            </a:r>
            <a:endParaRPr lang="en-US" altLang="zh-CN" b="1"/>
          </a:p>
          <a:p>
            <a:r>
              <a:rPr lang="en-US" altLang="zh-CN" b="1"/>
              <a:t>       improve  0.56 and 0.53 respectively</a:t>
            </a:r>
            <a:endParaRPr lang="en-US" altLang="zh-CN" b="1"/>
          </a:p>
          <a:p>
            <a:r>
              <a:rPr lang="zh-CN" altLang="en-US" b="1"/>
              <a:t>（</a:t>
            </a:r>
            <a:r>
              <a:rPr lang="zh-CN" altLang="en-US"/>
              <a:t>说明Gumbel noise可以增加模型的鲁棒性</a:t>
            </a:r>
            <a:r>
              <a:rPr lang="zh-CN" altLang="en-US" b="1"/>
              <a:t>）</a:t>
            </a:r>
            <a:endParaRPr lang="zh-CN" altLang="en-US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255" y="872490"/>
            <a:ext cx="3749040" cy="28651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48805" y="4163695"/>
            <a:ext cx="3293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比较了使用</a:t>
            </a:r>
            <a:r>
              <a:rPr lang="en-US" altLang="zh-CN"/>
              <a:t>Gumbel noise </a:t>
            </a:r>
            <a:r>
              <a:rPr lang="zh-CN" altLang="en-US"/>
              <a:t>时参数</a:t>
            </a:r>
            <a:r>
              <a:rPr lang="en-US" altLang="zh-CN"/>
              <a:t>T </a:t>
            </a:r>
            <a:r>
              <a:rPr lang="zh-CN" altLang="en-US"/>
              <a:t>的不同设置的影响，可以看出当</a:t>
            </a:r>
            <a:r>
              <a:rPr lang="en-US" altLang="zh-CN"/>
              <a:t>t = 0.5</a:t>
            </a:r>
            <a:r>
              <a:rPr lang="zh-CN" altLang="en-US"/>
              <a:t>的时候能得到最高的</a:t>
            </a:r>
            <a:r>
              <a:rPr lang="en-US" altLang="zh-CN"/>
              <a:t>BLEU</a:t>
            </a:r>
            <a:r>
              <a:rPr lang="zh-CN" altLang="en-US"/>
              <a:t>值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387125" y="299356"/>
            <a:ext cx="12126301" cy="6596744"/>
            <a:chOff x="387125" y="299356"/>
            <a:chExt cx="12126301" cy="6596744"/>
          </a:xfrm>
        </p:grpSpPr>
        <p:grpSp>
          <p:nvGrpSpPr>
            <p:cNvPr id="51" name="组合 50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9" name="菱形 58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菱形 59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900242" y="428399"/>
              <a:ext cx="722818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</a:t>
              </a:r>
              <a:r>
                <a:rPr lang="en-US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1</a:t>
              </a:r>
              <a:endParaRPr 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11572871" y="6254988"/>
              <a:ext cx="940555" cy="641112"/>
              <a:chOff x="11395288" y="6034159"/>
              <a:chExt cx="1208632" cy="823841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11395288" y="6157363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870075" y="480060"/>
            <a:ext cx="955357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sym typeface="+mn-ea"/>
              </a:rPr>
              <a:t>Experiment 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5230" y="1183005"/>
            <a:ext cx="3970020" cy="31851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7845" y="4904740"/>
            <a:ext cx="481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比较了不同</a:t>
            </a:r>
            <a:r>
              <a:rPr lang="en-US" altLang="zh-CN"/>
              <a:t>source sentence length </a:t>
            </a:r>
            <a:r>
              <a:rPr lang="zh-CN" altLang="en-US"/>
              <a:t>的影响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52"/>
          <a:stretch>
            <a:fillRect/>
          </a:stretch>
        </p:blipFill>
        <p:spPr>
          <a:xfrm>
            <a:off x="9907769" y="4143719"/>
            <a:ext cx="2271731" cy="271428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8" y="275772"/>
            <a:ext cx="841828" cy="84182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65910" y="600075"/>
            <a:ext cx="52978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Related Work 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&amp; 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Motivation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56970" y="1337945"/>
            <a:ext cx="9237345" cy="5662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1. Emotion Cause Extract(ECE)</a:t>
            </a:r>
            <a:endParaRPr lang="en-US" altLang="zh-CN" b="1"/>
          </a:p>
          <a:p>
            <a:r>
              <a:rPr lang="en-US" altLang="zh-CN" b="1"/>
              <a:t>Goal</a:t>
            </a:r>
            <a:r>
              <a:rPr lang="zh-CN" altLang="en-US" b="1"/>
              <a:t>：</a:t>
            </a:r>
            <a:r>
              <a:rPr lang="en-US" altLang="zh-CN" b="1"/>
              <a:t>E</a:t>
            </a:r>
            <a:r>
              <a:rPr lang="zh-CN" altLang="en-US" b="1"/>
              <a:t>xtracting potential causes that lead to emotion expressions in text</a:t>
            </a:r>
            <a:endParaRPr lang="zh-CN" altLang="en-US" b="1"/>
          </a:p>
          <a:p>
            <a:r>
              <a:rPr lang="en-US" altLang="zh-CN" b="1"/>
              <a:t>1) </a:t>
            </a:r>
            <a:r>
              <a:rPr lang="en-US" altLang="zh-CN" b="1">
                <a:sym typeface="+mn-ea"/>
              </a:rPr>
              <a:t>word-level causes: </a:t>
            </a:r>
            <a:r>
              <a:rPr lang="en-US" altLang="zh-CN" b="1"/>
              <a:t>Lee et al. (2010) first presented the task and defined this task  as extracting the word-level causes that lead to the given emotions in text </a:t>
            </a:r>
            <a:r>
              <a:rPr lang="zh-CN" altLang="en-US" b="1"/>
              <a:t>；这个框架下衍生了一大堆的工作，但在</a:t>
            </a:r>
            <a:r>
              <a:rPr lang="en-US" altLang="zh-CN" b="1"/>
              <a:t>Word-level</a:t>
            </a:r>
            <a:r>
              <a:rPr lang="zh-CN" altLang="en-US" b="1"/>
              <a:t>下提取</a:t>
            </a:r>
            <a:r>
              <a:rPr lang="en-US" altLang="zh-CN" b="1"/>
              <a:t>cause</a:t>
            </a:r>
            <a:r>
              <a:rPr lang="zh-CN" altLang="en-US" b="1"/>
              <a:t>明显是存在问题的，最少应该是句子级别的</a:t>
            </a:r>
            <a:r>
              <a:rPr lang="en-US" altLang="zh-CN" b="1"/>
              <a:t>cause</a:t>
            </a:r>
            <a:r>
              <a:rPr lang="zh-CN" altLang="en-US" b="1"/>
              <a:t>才可以。</a:t>
            </a:r>
            <a:endParaRPr lang="zh-CN" altLang="en-US" b="1"/>
          </a:p>
          <a:p>
            <a:r>
              <a:rPr lang="en-US" altLang="zh-CN" b="1"/>
              <a:t>2)</a:t>
            </a:r>
            <a:r>
              <a:rPr lang="en-US" altLang="zh-CN" b="1">
                <a:sym typeface="+mn-ea"/>
              </a:rPr>
              <a:t>clause-level:</a:t>
            </a:r>
            <a:r>
              <a:rPr lang="en-US" altLang="zh-CN" b="1"/>
              <a:t>Chen et al. (2010) </a:t>
            </a:r>
            <a:r>
              <a:rPr lang="en-US" altLang="zh-CN" sz="1800" b="1"/>
              <a:t> transformed the task from word-level to clause-level</a:t>
            </a:r>
            <a:r>
              <a:rPr lang="zh-CN" altLang="en-US" sz="1800" b="1"/>
              <a:t>。</a:t>
            </a:r>
            <a:endParaRPr lang="zh-CN" altLang="en-US" sz="1800" b="1"/>
          </a:p>
          <a:p>
            <a:endParaRPr lang="zh-CN" altLang="en-US" sz="1800" b="1"/>
          </a:p>
          <a:p>
            <a:r>
              <a:rPr lang="en-US" altLang="zh-CN" sz="1800" b="1"/>
              <a:t>2.Motivation</a:t>
            </a:r>
            <a:endParaRPr lang="en-US" altLang="zh-CN" sz="1800" b="1"/>
          </a:p>
          <a:p>
            <a:r>
              <a:rPr lang="en-US" altLang="zh-CN" sz="1800" b="1"/>
              <a:t>ECE's shortcomings</a:t>
            </a:r>
            <a:endParaRPr lang="en-US" altLang="zh-CN" sz="1800" b="1"/>
          </a:p>
          <a:p>
            <a:r>
              <a:rPr lang="en-US" altLang="zh-CN" b="1">
                <a:sym typeface="+mn-ea"/>
              </a:rPr>
              <a:t>shortcomings 1:Emotions must be </a:t>
            </a:r>
            <a:r>
              <a:rPr lang="en-US" altLang="zh-CN" sz="1800" b="1"/>
              <a:t>annotated before cause extraction in the test set,</a:t>
            </a:r>
            <a:endParaRPr lang="en-US" altLang="zh-CN" sz="1800" b="1"/>
          </a:p>
          <a:p>
            <a:r>
              <a:rPr lang="en-US" altLang="zh-CN" sz="1800" b="1"/>
              <a:t>which limits the applications of ECE in real-world;</a:t>
            </a:r>
            <a:endParaRPr lang="en-US" altLang="zh-CN" sz="1800" b="1"/>
          </a:p>
          <a:p>
            <a:r>
              <a:rPr lang="en-US" altLang="zh-CN" sz="1800" b="1">
                <a:sym typeface="+mn-ea"/>
              </a:rPr>
              <a:t>shortcomings 2:</a:t>
            </a:r>
            <a:r>
              <a:rPr lang="en-US" altLang="zh-CN" sz="2800" b="1"/>
              <a:t> </a:t>
            </a:r>
            <a:r>
              <a:rPr lang="en-US" altLang="zh-CN" sz="1800" b="1"/>
              <a:t>first annotate the emotion and then extract the cause ignores the fact that emotions and causes are mutually indicative.</a:t>
            </a:r>
            <a:endParaRPr lang="en-US" altLang="zh-CN" sz="1800" b="1"/>
          </a:p>
          <a:p>
            <a:endParaRPr lang="en-US" altLang="zh-CN" sz="1800" b="1"/>
          </a:p>
          <a:p>
            <a:r>
              <a:rPr lang="en-US" altLang="zh-CN" sz="1800" b="1"/>
              <a:t>so the author given a new task Eomtion-Cause Pair Extract(ECPE)</a:t>
            </a:r>
            <a:endParaRPr lang="en-US" altLang="zh-CN" sz="1800" b="1"/>
          </a:p>
          <a:p>
            <a:endParaRPr lang="en-US" altLang="zh-CN" sz="2800" b="1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2357622" y="663195"/>
            <a:ext cx="3744766" cy="4660752"/>
          </a:xfrm>
          <a:custGeom>
            <a:avLst/>
            <a:gdLst>
              <a:gd name="connsiteX0" fmla="*/ 4143589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0-1" fmla="*/ 4175818 w 4175818"/>
              <a:gd name="connsiteY0-2" fmla="*/ 1926265 h 4660752"/>
              <a:gd name="connsiteX1-3" fmla="*/ 4159704 w 4175818"/>
              <a:gd name="connsiteY1-4" fmla="*/ 1910151 h 4660752"/>
              <a:gd name="connsiteX2-5" fmla="*/ 4175818 w 4175818"/>
              <a:gd name="connsiteY2-6" fmla="*/ 1926265 h 4660752"/>
              <a:gd name="connsiteX3-7" fmla="*/ 0 w 4175818"/>
              <a:gd name="connsiteY3-8" fmla="*/ 969868 h 4660752"/>
              <a:gd name="connsiteX4-9" fmla="*/ 2734487 w 4175818"/>
              <a:gd name="connsiteY4-10" fmla="*/ 969868 h 4660752"/>
              <a:gd name="connsiteX5-11" fmla="*/ 2734487 w 4175818"/>
              <a:gd name="connsiteY5-12" fmla="*/ 0 h 4660752"/>
              <a:gd name="connsiteX6-13" fmla="*/ 3744766 w 4175818"/>
              <a:gd name="connsiteY6-14" fmla="*/ 0 h 4660752"/>
              <a:gd name="connsiteX7-15" fmla="*/ 2997159 w 4175818"/>
              <a:gd name="connsiteY7-16" fmla="*/ 747607 h 4660752"/>
              <a:gd name="connsiteX8-17" fmla="*/ 3847271 w 4175818"/>
              <a:gd name="connsiteY8-18" fmla="*/ 1597719 h 4660752"/>
              <a:gd name="connsiteX9-19" fmla="*/ 2621466 w 4175818"/>
              <a:gd name="connsiteY9-20" fmla="*/ 2823524 h 4660752"/>
              <a:gd name="connsiteX10-21" fmla="*/ 2933899 w 4175818"/>
              <a:gd name="connsiteY10-22" fmla="*/ 3135956 h 4660752"/>
              <a:gd name="connsiteX11-23" fmla="*/ 3690884 w 4175818"/>
              <a:gd name="connsiteY11-24" fmla="*/ 2378971 h 4660752"/>
              <a:gd name="connsiteX12-25" fmla="*/ 3690884 w 4175818"/>
              <a:gd name="connsiteY12-26" fmla="*/ 4660752 h 4660752"/>
              <a:gd name="connsiteX13-27" fmla="*/ 0 w 4175818"/>
              <a:gd name="connsiteY13-28" fmla="*/ 4660752 h 4660752"/>
              <a:gd name="connsiteX14" fmla="*/ 0 w 4175818"/>
              <a:gd name="connsiteY14" fmla="*/ 969868 h 4660752"/>
              <a:gd name="connsiteX0-29" fmla="*/ 0 w 3847271"/>
              <a:gd name="connsiteY0-30" fmla="*/ 969868 h 4660752"/>
              <a:gd name="connsiteX1-31" fmla="*/ 2734487 w 3847271"/>
              <a:gd name="connsiteY1-32" fmla="*/ 969868 h 4660752"/>
              <a:gd name="connsiteX2-33" fmla="*/ 2734487 w 3847271"/>
              <a:gd name="connsiteY2-34" fmla="*/ 0 h 4660752"/>
              <a:gd name="connsiteX3-35" fmla="*/ 3744766 w 3847271"/>
              <a:gd name="connsiteY3-36" fmla="*/ 0 h 4660752"/>
              <a:gd name="connsiteX4-37" fmla="*/ 2997159 w 3847271"/>
              <a:gd name="connsiteY4-38" fmla="*/ 747607 h 4660752"/>
              <a:gd name="connsiteX5-39" fmla="*/ 3847271 w 3847271"/>
              <a:gd name="connsiteY5-40" fmla="*/ 1597719 h 4660752"/>
              <a:gd name="connsiteX6-41" fmla="*/ 2621466 w 3847271"/>
              <a:gd name="connsiteY6-42" fmla="*/ 2823524 h 4660752"/>
              <a:gd name="connsiteX7-43" fmla="*/ 2933899 w 3847271"/>
              <a:gd name="connsiteY7-44" fmla="*/ 3135956 h 4660752"/>
              <a:gd name="connsiteX8-45" fmla="*/ 3690884 w 3847271"/>
              <a:gd name="connsiteY8-46" fmla="*/ 2378971 h 4660752"/>
              <a:gd name="connsiteX9-47" fmla="*/ 3690884 w 3847271"/>
              <a:gd name="connsiteY9-48" fmla="*/ 4660752 h 4660752"/>
              <a:gd name="connsiteX10-49" fmla="*/ 0 w 3847271"/>
              <a:gd name="connsiteY10-50" fmla="*/ 4660752 h 4660752"/>
              <a:gd name="connsiteX11-51" fmla="*/ 0 w 3847271"/>
              <a:gd name="connsiteY11-52" fmla="*/ 969868 h 4660752"/>
              <a:gd name="connsiteX0-53" fmla="*/ 0 w 3847271"/>
              <a:gd name="connsiteY0-54" fmla="*/ 969868 h 4660752"/>
              <a:gd name="connsiteX1-55" fmla="*/ 2734487 w 3847271"/>
              <a:gd name="connsiteY1-56" fmla="*/ 969868 h 4660752"/>
              <a:gd name="connsiteX2-57" fmla="*/ 2734487 w 3847271"/>
              <a:gd name="connsiteY2-58" fmla="*/ 0 h 4660752"/>
              <a:gd name="connsiteX3-59" fmla="*/ 3744766 w 3847271"/>
              <a:gd name="connsiteY3-60" fmla="*/ 0 h 4660752"/>
              <a:gd name="connsiteX4-61" fmla="*/ 2997159 w 3847271"/>
              <a:gd name="connsiteY4-62" fmla="*/ 747607 h 4660752"/>
              <a:gd name="connsiteX5-63" fmla="*/ 3847271 w 3847271"/>
              <a:gd name="connsiteY5-64" fmla="*/ 1597719 h 4660752"/>
              <a:gd name="connsiteX6-65" fmla="*/ 2933899 w 3847271"/>
              <a:gd name="connsiteY6-66" fmla="*/ 3135956 h 4660752"/>
              <a:gd name="connsiteX7-67" fmla="*/ 3690884 w 3847271"/>
              <a:gd name="connsiteY7-68" fmla="*/ 2378971 h 4660752"/>
              <a:gd name="connsiteX8-69" fmla="*/ 3690884 w 3847271"/>
              <a:gd name="connsiteY8-70" fmla="*/ 4660752 h 4660752"/>
              <a:gd name="connsiteX9-71" fmla="*/ 0 w 3847271"/>
              <a:gd name="connsiteY9-72" fmla="*/ 4660752 h 4660752"/>
              <a:gd name="connsiteX10-73" fmla="*/ 0 w 3847271"/>
              <a:gd name="connsiteY10-74" fmla="*/ 969868 h 4660752"/>
              <a:gd name="connsiteX0-75" fmla="*/ 0 w 3847271"/>
              <a:gd name="connsiteY0-76" fmla="*/ 969868 h 4660752"/>
              <a:gd name="connsiteX1-77" fmla="*/ 2734487 w 3847271"/>
              <a:gd name="connsiteY1-78" fmla="*/ 969868 h 4660752"/>
              <a:gd name="connsiteX2-79" fmla="*/ 2734487 w 3847271"/>
              <a:gd name="connsiteY2-80" fmla="*/ 0 h 4660752"/>
              <a:gd name="connsiteX3-81" fmla="*/ 3744766 w 3847271"/>
              <a:gd name="connsiteY3-82" fmla="*/ 0 h 4660752"/>
              <a:gd name="connsiteX4-83" fmla="*/ 2997159 w 3847271"/>
              <a:gd name="connsiteY4-84" fmla="*/ 747607 h 4660752"/>
              <a:gd name="connsiteX5-85" fmla="*/ 3847271 w 3847271"/>
              <a:gd name="connsiteY5-86" fmla="*/ 1597719 h 4660752"/>
              <a:gd name="connsiteX6-87" fmla="*/ 3690884 w 3847271"/>
              <a:gd name="connsiteY6-88" fmla="*/ 2378971 h 4660752"/>
              <a:gd name="connsiteX7-89" fmla="*/ 3690884 w 3847271"/>
              <a:gd name="connsiteY7-90" fmla="*/ 4660752 h 4660752"/>
              <a:gd name="connsiteX8-91" fmla="*/ 0 w 3847271"/>
              <a:gd name="connsiteY8-92" fmla="*/ 4660752 h 4660752"/>
              <a:gd name="connsiteX9-93" fmla="*/ 0 w 3847271"/>
              <a:gd name="connsiteY9-94" fmla="*/ 969868 h 4660752"/>
              <a:gd name="connsiteX0-95" fmla="*/ 0 w 3847271"/>
              <a:gd name="connsiteY0-96" fmla="*/ 969868 h 4660752"/>
              <a:gd name="connsiteX1-97" fmla="*/ 2734487 w 3847271"/>
              <a:gd name="connsiteY1-98" fmla="*/ 969868 h 4660752"/>
              <a:gd name="connsiteX2-99" fmla="*/ 2734487 w 3847271"/>
              <a:gd name="connsiteY2-100" fmla="*/ 0 h 4660752"/>
              <a:gd name="connsiteX3-101" fmla="*/ 3744766 w 3847271"/>
              <a:gd name="connsiteY3-102" fmla="*/ 0 h 4660752"/>
              <a:gd name="connsiteX4-103" fmla="*/ 3847271 w 3847271"/>
              <a:gd name="connsiteY4-104" fmla="*/ 1597719 h 4660752"/>
              <a:gd name="connsiteX5-105" fmla="*/ 3690884 w 3847271"/>
              <a:gd name="connsiteY5-106" fmla="*/ 2378971 h 4660752"/>
              <a:gd name="connsiteX6-107" fmla="*/ 3690884 w 3847271"/>
              <a:gd name="connsiteY6-108" fmla="*/ 4660752 h 4660752"/>
              <a:gd name="connsiteX7-109" fmla="*/ 0 w 3847271"/>
              <a:gd name="connsiteY7-110" fmla="*/ 4660752 h 4660752"/>
              <a:gd name="connsiteX8-111" fmla="*/ 0 w 3847271"/>
              <a:gd name="connsiteY8-112" fmla="*/ 969868 h 4660752"/>
              <a:gd name="connsiteX0-113" fmla="*/ 3847271 w 3938711"/>
              <a:gd name="connsiteY0-114" fmla="*/ 1597719 h 4660752"/>
              <a:gd name="connsiteX1-115" fmla="*/ 3690884 w 3938711"/>
              <a:gd name="connsiteY1-116" fmla="*/ 2378971 h 4660752"/>
              <a:gd name="connsiteX2-117" fmla="*/ 3690884 w 3938711"/>
              <a:gd name="connsiteY2-118" fmla="*/ 4660752 h 4660752"/>
              <a:gd name="connsiteX3-119" fmla="*/ 0 w 3938711"/>
              <a:gd name="connsiteY3-120" fmla="*/ 4660752 h 4660752"/>
              <a:gd name="connsiteX4-121" fmla="*/ 0 w 3938711"/>
              <a:gd name="connsiteY4-122" fmla="*/ 969868 h 4660752"/>
              <a:gd name="connsiteX5-123" fmla="*/ 2734487 w 3938711"/>
              <a:gd name="connsiteY5-124" fmla="*/ 969868 h 4660752"/>
              <a:gd name="connsiteX6-125" fmla="*/ 2734487 w 3938711"/>
              <a:gd name="connsiteY6-126" fmla="*/ 0 h 4660752"/>
              <a:gd name="connsiteX7-127" fmla="*/ 3744766 w 3938711"/>
              <a:gd name="connsiteY7-128" fmla="*/ 0 h 4660752"/>
              <a:gd name="connsiteX8-129" fmla="*/ 3938711 w 3938711"/>
              <a:gd name="connsiteY8-130" fmla="*/ 1689159 h 4660752"/>
              <a:gd name="connsiteX0-131" fmla="*/ 3847271 w 3847271"/>
              <a:gd name="connsiteY0-132" fmla="*/ 1597719 h 4660752"/>
              <a:gd name="connsiteX1-133" fmla="*/ 3690884 w 3847271"/>
              <a:gd name="connsiteY1-134" fmla="*/ 2378971 h 4660752"/>
              <a:gd name="connsiteX2-135" fmla="*/ 3690884 w 3847271"/>
              <a:gd name="connsiteY2-136" fmla="*/ 4660752 h 4660752"/>
              <a:gd name="connsiteX3-137" fmla="*/ 0 w 3847271"/>
              <a:gd name="connsiteY3-138" fmla="*/ 4660752 h 4660752"/>
              <a:gd name="connsiteX4-139" fmla="*/ 0 w 3847271"/>
              <a:gd name="connsiteY4-140" fmla="*/ 969868 h 4660752"/>
              <a:gd name="connsiteX5-141" fmla="*/ 2734487 w 3847271"/>
              <a:gd name="connsiteY5-142" fmla="*/ 969868 h 4660752"/>
              <a:gd name="connsiteX6-143" fmla="*/ 2734487 w 3847271"/>
              <a:gd name="connsiteY6-144" fmla="*/ 0 h 4660752"/>
              <a:gd name="connsiteX7-145" fmla="*/ 3744766 w 3847271"/>
              <a:gd name="connsiteY7-146" fmla="*/ 0 h 4660752"/>
              <a:gd name="connsiteX0-147" fmla="*/ 3690884 w 3744766"/>
              <a:gd name="connsiteY0-148" fmla="*/ 2378971 h 4660752"/>
              <a:gd name="connsiteX1-149" fmla="*/ 3690884 w 3744766"/>
              <a:gd name="connsiteY1-150" fmla="*/ 4660752 h 4660752"/>
              <a:gd name="connsiteX2-151" fmla="*/ 0 w 3744766"/>
              <a:gd name="connsiteY2-152" fmla="*/ 4660752 h 4660752"/>
              <a:gd name="connsiteX3-153" fmla="*/ 0 w 3744766"/>
              <a:gd name="connsiteY3-154" fmla="*/ 969868 h 4660752"/>
              <a:gd name="connsiteX4-155" fmla="*/ 2734487 w 3744766"/>
              <a:gd name="connsiteY4-156" fmla="*/ 969868 h 4660752"/>
              <a:gd name="connsiteX5-157" fmla="*/ 2734487 w 3744766"/>
              <a:gd name="connsiteY5-158" fmla="*/ 0 h 4660752"/>
              <a:gd name="connsiteX6-159" fmla="*/ 3744766 w 3744766"/>
              <a:gd name="connsiteY6-160" fmla="*/ 0 h 46607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744766" h="4660752">
                <a:moveTo>
                  <a:pt x="3690884" y="2378971"/>
                </a:moveTo>
                <a:lnTo>
                  <a:pt x="3690884" y="4660752"/>
                </a:lnTo>
                <a:lnTo>
                  <a:pt x="0" y="4660752"/>
                </a:lnTo>
                <a:lnTo>
                  <a:pt x="0" y="969868"/>
                </a:lnTo>
                <a:lnTo>
                  <a:pt x="2734487" y="969868"/>
                </a:lnTo>
                <a:lnTo>
                  <a:pt x="2734487" y="0"/>
                </a:lnTo>
                <a:lnTo>
                  <a:pt x="3744766" y="0"/>
                </a:ln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99492" y="2993571"/>
            <a:ext cx="4418426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b="1" dirty="0">
                <a:solidFill>
                  <a:schemeClr val="accent1"/>
                </a:solidFill>
                <a:latin typeface="Arial" panose="020B0604020202020204" pitchFamily="34" charset="0"/>
                <a:ea typeface="经典综艺体简" panose="02010609000101010101" pitchFamily="49" charset="-122"/>
                <a:cs typeface="Arial" panose="020B0604020202020204" pitchFamily="34" charset="0"/>
              </a:rPr>
              <a:t>THANK YOU</a:t>
            </a:r>
            <a:endParaRPr lang="zh-CN" altLang="en-US" sz="4800" b="1" dirty="0">
              <a:solidFill>
                <a:schemeClr val="accent1"/>
              </a:solidFill>
              <a:latin typeface="Arial" panose="020B0604020202020204" pitchFamily="34" charset="0"/>
              <a:ea typeface="经典综艺体简" panose="0201060900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8" y="275772"/>
            <a:ext cx="841828" cy="84182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97" b="519"/>
          <a:stretch>
            <a:fillRect/>
          </a:stretch>
        </p:blipFill>
        <p:spPr>
          <a:xfrm>
            <a:off x="10494528" y="142349"/>
            <a:ext cx="1935598" cy="67537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52"/>
          <a:stretch>
            <a:fillRect/>
          </a:stretch>
        </p:blipFill>
        <p:spPr>
          <a:xfrm>
            <a:off x="9907769" y="4143719"/>
            <a:ext cx="2271731" cy="271428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8" y="275772"/>
            <a:ext cx="841828" cy="84182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65910" y="600075"/>
            <a:ext cx="52978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Related Work 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&amp; 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Motivation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85" y="1508125"/>
            <a:ext cx="9227820" cy="422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8" y="275772"/>
            <a:ext cx="841828" cy="84182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52"/>
          <a:stretch>
            <a:fillRect/>
          </a:stretch>
        </p:blipFill>
        <p:spPr>
          <a:xfrm>
            <a:off x="9907769" y="4143719"/>
            <a:ext cx="2271731" cy="2714281"/>
          </a:xfrm>
          <a:prstGeom prst="rect">
            <a:avLst/>
          </a:prstGeom>
        </p:spPr>
      </p:pic>
      <p:sp>
        <p:nvSpPr>
          <p:cNvPr id="18" name="菱形 6"/>
          <p:cNvSpPr/>
          <p:nvPr/>
        </p:nvSpPr>
        <p:spPr>
          <a:xfrm>
            <a:off x="8884691" y="4076610"/>
            <a:ext cx="226805" cy="180173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菱形 7"/>
          <p:cNvSpPr/>
          <p:nvPr/>
        </p:nvSpPr>
        <p:spPr>
          <a:xfrm>
            <a:off x="9668092" y="4062825"/>
            <a:ext cx="226805" cy="207746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菱形 8"/>
          <p:cNvSpPr/>
          <p:nvPr/>
        </p:nvSpPr>
        <p:spPr>
          <a:xfrm>
            <a:off x="10451492" y="4095118"/>
            <a:ext cx="226805" cy="143160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菱形 8"/>
          <p:cNvSpPr/>
          <p:nvPr/>
        </p:nvSpPr>
        <p:spPr>
          <a:xfrm>
            <a:off x="10451492" y="4095118"/>
            <a:ext cx="226805" cy="143160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05890" y="512445"/>
            <a:ext cx="4290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Model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41120" y="1117600"/>
            <a:ext cx="8364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</a:t>
            </a:r>
            <a:endParaRPr lang="zh-CN" altLang="en-US"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99135" y="1931670"/>
            <a:ext cx="5377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Step1</a:t>
            </a:r>
            <a:r>
              <a:rPr lang="zh-CN" altLang="en-US" b="1"/>
              <a:t>：</a:t>
            </a:r>
            <a:endParaRPr lang="zh-CN" altLang="en-US" b="1"/>
          </a:p>
          <a:p>
            <a:r>
              <a:rPr lang="en-US" altLang="zh-CN" b="1"/>
              <a:t>Method 1 :</a:t>
            </a:r>
            <a:r>
              <a:rPr lang="zh-CN" altLang="en-US" b="1"/>
              <a:t>Independent Multi-task Learning</a:t>
            </a:r>
            <a:endParaRPr lang="zh-CN" altLang="en-US" b="1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1231265"/>
            <a:ext cx="754380" cy="34226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720" y="1217930"/>
            <a:ext cx="1562100" cy="37338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5830" y="1117600"/>
            <a:ext cx="2880360" cy="480060"/>
          </a:xfrm>
          <a:prstGeom prst="rect">
            <a:avLst/>
          </a:prstGeom>
        </p:spPr>
      </p:pic>
      <p:cxnSp>
        <p:nvCxnSpPr>
          <p:cNvPr id="28" name="直接箭头连接符 27"/>
          <p:cNvCxnSpPr/>
          <p:nvPr/>
        </p:nvCxnSpPr>
        <p:spPr>
          <a:xfrm flipV="1">
            <a:off x="3589655" y="1464310"/>
            <a:ext cx="1084580" cy="13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98805" y="1217930"/>
            <a:ext cx="1496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2820" y="2507615"/>
            <a:ext cx="5775960" cy="4180840"/>
          </a:xfrm>
          <a:prstGeom prst="rect">
            <a:avLst/>
          </a:prstGeom>
        </p:spPr>
      </p:pic>
      <p:cxnSp>
        <p:nvCxnSpPr>
          <p:cNvPr id="31" name="直接箭头连接符 30"/>
          <p:cNvCxnSpPr/>
          <p:nvPr/>
        </p:nvCxnSpPr>
        <p:spPr>
          <a:xfrm>
            <a:off x="6893560" y="4745355"/>
            <a:ext cx="2124710" cy="5384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751445" y="5316855"/>
            <a:ext cx="2494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lower layer output</a:t>
            </a:r>
            <a:endParaRPr lang="en-US" altLang="zh-CN" b="1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0865" y="5685155"/>
            <a:ext cx="1615440" cy="43434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5265" y="1299210"/>
            <a:ext cx="4450080" cy="1127760"/>
          </a:xfrm>
          <a:prstGeom prst="rect">
            <a:avLst/>
          </a:prstGeom>
        </p:spPr>
      </p:pic>
      <p:cxnSp>
        <p:nvCxnSpPr>
          <p:cNvPr id="35" name="直接箭头连接符 34"/>
          <p:cNvCxnSpPr/>
          <p:nvPr/>
        </p:nvCxnSpPr>
        <p:spPr>
          <a:xfrm flipV="1">
            <a:off x="5197475" y="1882140"/>
            <a:ext cx="2524125" cy="9474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 flipV="1">
            <a:off x="7701915" y="1951990"/>
            <a:ext cx="119380" cy="8578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180" y="4846320"/>
            <a:ext cx="3063240" cy="61722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1047115" y="4196715"/>
            <a:ext cx="2414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Loss function</a:t>
            </a:r>
            <a:endParaRPr lang="en-US" altLang="zh-CN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8" y="275772"/>
            <a:ext cx="841828" cy="84182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52"/>
          <a:stretch>
            <a:fillRect/>
          </a:stretch>
        </p:blipFill>
        <p:spPr>
          <a:xfrm>
            <a:off x="9907769" y="4143719"/>
            <a:ext cx="2271731" cy="2714281"/>
          </a:xfrm>
          <a:prstGeom prst="rect">
            <a:avLst/>
          </a:prstGeom>
        </p:spPr>
      </p:pic>
      <p:sp>
        <p:nvSpPr>
          <p:cNvPr id="18" name="菱形 6"/>
          <p:cNvSpPr/>
          <p:nvPr/>
        </p:nvSpPr>
        <p:spPr>
          <a:xfrm>
            <a:off x="8884691" y="4076610"/>
            <a:ext cx="226805" cy="180173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菱形 7"/>
          <p:cNvSpPr/>
          <p:nvPr/>
        </p:nvSpPr>
        <p:spPr>
          <a:xfrm>
            <a:off x="9668092" y="4062825"/>
            <a:ext cx="226805" cy="207746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菱形 8"/>
          <p:cNvSpPr/>
          <p:nvPr/>
        </p:nvSpPr>
        <p:spPr>
          <a:xfrm>
            <a:off x="10451492" y="4095118"/>
            <a:ext cx="226805" cy="143160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菱形 8"/>
          <p:cNvSpPr/>
          <p:nvPr/>
        </p:nvSpPr>
        <p:spPr>
          <a:xfrm>
            <a:off x="10451492" y="4095118"/>
            <a:ext cx="226805" cy="143160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05890" y="512445"/>
            <a:ext cx="4290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Model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7835" y="1117600"/>
            <a:ext cx="8364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</a:t>
            </a:r>
            <a:endParaRPr lang="zh-CN" altLang="en-US"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31875" y="1117600"/>
            <a:ext cx="5377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Step1</a:t>
            </a:r>
            <a:r>
              <a:rPr lang="zh-CN" altLang="en-US" b="1"/>
              <a:t>：</a:t>
            </a:r>
            <a:endParaRPr lang="zh-CN" altLang="en-US" b="1"/>
          </a:p>
          <a:p>
            <a:r>
              <a:rPr lang="en-US" altLang="zh-CN" b="1"/>
              <a:t>Method 2 :</a:t>
            </a:r>
            <a:r>
              <a:rPr lang="zh-CN" altLang="en-US" b="1"/>
              <a:t> Interactive Multi-task Learning</a:t>
            </a:r>
            <a:endParaRPr lang="zh-CN" altLang="en-US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715" y="1912620"/>
            <a:ext cx="7612380" cy="49453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60" y="3145790"/>
            <a:ext cx="320040" cy="2895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67410" y="2829560"/>
            <a:ext cx="23729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E</a:t>
            </a:r>
            <a:r>
              <a:rPr lang="zh-CN" altLang="en-US" b="1"/>
              <a:t>mbed the predicted label of the i-th clause as a vector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8" y="275772"/>
            <a:ext cx="841828" cy="84182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52"/>
          <a:stretch>
            <a:fillRect/>
          </a:stretch>
        </p:blipFill>
        <p:spPr>
          <a:xfrm>
            <a:off x="9907769" y="4143719"/>
            <a:ext cx="2271731" cy="2714281"/>
          </a:xfrm>
          <a:prstGeom prst="rect">
            <a:avLst/>
          </a:prstGeom>
        </p:spPr>
      </p:pic>
      <p:sp>
        <p:nvSpPr>
          <p:cNvPr id="18" name="菱形 6"/>
          <p:cNvSpPr/>
          <p:nvPr/>
        </p:nvSpPr>
        <p:spPr>
          <a:xfrm>
            <a:off x="8884691" y="4076610"/>
            <a:ext cx="226805" cy="180173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菱形 7"/>
          <p:cNvSpPr/>
          <p:nvPr/>
        </p:nvSpPr>
        <p:spPr>
          <a:xfrm>
            <a:off x="9668092" y="4062825"/>
            <a:ext cx="226805" cy="207746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菱形 8"/>
          <p:cNvSpPr/>
          <p:nvPr/>
        </p:nvSpPr>
        <p:spPr>
          <a:xfrm>
            <a:off x="10451492" y="4095118"/>
            <a:ext cx="226805" cy="143160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菱形 8"/>
          <p:cNvSpPr/>
          <p:nvPr/>
        </p:nvSpPr>
        <p:spPr>
          <a:xfrm>
            <a:off x="10451492" y="4095118"/>
            <a:ext cx="226805" cy="143160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05890" y="512445"/>
            <a:ext cx="4290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Model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7835" y="1117600"/>
            <a:ext cx="8364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</a:t>
            </a:r>
            <a:endParaRPr lang="zh-CN" altLang="en-US"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31875" y="1117600"/>
            <a:ext cx="5377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Step2</a:t>
            </a:r>
            <a:r>
              <a:rPr lang="zh-CN" altLang="en-US" b="1"/>
              <a:t>：Emotion-Cause Pairing and  Filtering</a:t>
            </a:r>
            <a:endParaRPr lang="zh-CN" altLang="en-US" b="1"/>
          </a:p>
          <a:p>
            <a:endParaRPr lang="zh-CN" altLang="en-US" b="1"/>
          </a:p>
        </p:txBody>
      </p:sp>
      <p:sp>
        <p:nvSpPr>
          <p:cNvPr id="3" name="矩形 2"/>
          <p:cNvSpPr/>
          <p:nvPr/>
        </p:nvSpPr>
        <p:spPr>
          <a:xfrm>
            <a:off x="1031875" y="1762760"/>
            <a:ext cx="2025015" cy="51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31875" y="2630170"/>
            <a:ext cx="1975485" cy="51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775" y="1866900"/>
            <a:ext cx="1798320" cy="304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595" y="2737485"/>
            <a:ext cx="1714500" cy="304800"/>
          </a:xfrm>
          <a:prstGeom prst="rect">
            <a:avLst/>
          </a:prstGeom>
        </p:spPr>
      </p:pic>
      <p:cxnSp>
        <p:nvCxnSpPr>
          <p:cNvPr id="11" name="直接箭头连接符 10"/>
          <p:cNvCxnSpPr>
            <a:stCxn id="3" idx="3"/>
          </p:cNvCxnSpPr>
          <p:nvPr/>
        </p:nvCxnSpPr>
        <p:spPr>
          <a:xfrm>
            <a:off x="3056890" y="2019300"/>
            <a:ext cx="1990725" cy="4114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</p:cNvCxnSpPr>
          <p:nvPr/>
        </p:nvCxnSpPr>
        <p:spPr>
          <a:xfrm flipV="1">
            <a:off x="3007360" y="2450465"/>
            <a:ext cx="2010410" cy="4394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5047615" y="2041525"/>
            <a:ext cx="3222625" cy="768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8615" y="2317750"/>
            <a:ext cx="2331720" cy="31242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7760" y="3643630"/>
            <a:ext cx="3200400" cy="4191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6890" y="4942840"/>
            <a:ext cx="4457700" cy="166116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7760" y="4237990"/>
            <a:ext cx="3307080" cy="4724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579485" y="2041525"/>
            <a:ext cx="31978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v</a:t>
            </a:r>
            <a:r>
              <a:rPr lang="zh-CN" altLang="en-US" baseline="30000"/>
              <a:t>d </a:t>
            </a:r>
            <a:r>
              <a:rPr lang="zh-CN" altLang="en-US"/>
              <a:t>represents the distances between the two clauses.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8" y="275772"/>
            <a:ext cx="841828" cy="84182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52"/>
          <a:stretch>
            <a:fillRect/>
          </a:stretch>
        </p:blipFill>
        <p:spPr>
          <a:xfrm>
            <a:off x="9907769" y="4143719"/>
            <a:ext cx="2271731" cy="2714281"/>
          </a:xfrm>
          <a:prstGeom prst="rect">
            <a:avLst/>
          </a:prstGeom>
        </p:spPr>
      </p:pic>
      <p:sp>
        <p:nvSpPr>
          <p:cNvPr id="18" name="菱形 6"/>
          <p:cNvSpPr/>
          <p:nvPr/>
        </p:nvSpPr>
        <p:spPr>
          <a:xfrm>
            <a:off x="8884691" y="4076610"/>
            <a:ext cx="226805" cy="180173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菱形 7"/>
          <p:cNvSpPr/>
          <p:nvPr/>
        </p:nvSpPr>
        <p:spPr>
          <a:xfrm>
            <a:off x="9668092" y="4062825"/>
            <a:ext cx="226805" cy="207746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菱形 8"/>
          <p:cNvSpPr/>
          <p:nvPr/>
        </p:nvSpPr>
        <p:spPr>
          <a:xfrm>
            <a:off x="10451492" y="4095118"/>
            <a:ext cx="226805" cy="143160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菱形 8"/>
          <p:cNvSpPr/>
          <p:nvPr/>
        </p:nvSpPr>
        <p:spPr>
          <a:xfrm>
            <a:off x="10451492" y="4095118"/>
            <a:ext cx="226805" cy="143160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95425" y="435610"/>
            <a:ext cx="4290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Experiments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8570" y="1183640"/>
            <a:ext cx="8886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1.</a:t>
            </a:r>
            <a:r>
              <a:rPr lang="zh-CN" altLang="en-US" b="1"/>
              <a:t> constructed a ECPE corpus based  on the benchmark ECE corpus (Gui et al., 2016a)</a:t>
            </a:r>
            <a:endParaRPr lang="zh-CN" altLang="en-US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045" y="1756410"/>
            <a:ext cx="5928360" cy="11506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95425" y="3307715"/>
            <a:ext cx="8300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Train set 90%  ,Test set 10% . experiments 20 times and report the average result. 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805" y="4144010"/>
            <a:ext cx="9189720" cy="18669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216660" y="3867150"/>
            <a:ext cx="2423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2.ECPE result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495425" y="2907030"/>
            <a:ext cx="10330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/>
              <a:t>构造出的</a:t>
            </a:r>
            <a:r>
              <a:rPr lang="zh-CN" altLang="en-US"/>
              <a:t>数据集中每个</a:t>
            </a:r>
            <a:r>
              <a:rPr lang="en-US" altLang="zh-CN"/>
              <a:t>document</a:t>
            </a:r>
            <a:r>
              <a:rPr lang="zh-CN" altLang="en-US"/>
              <a:t>中只有一个</a:t>
            </a:r>
            <a:r>
              <a:rPr lang="en-US" altLang="zh-CN"/>
              <a:t>emotion</a:t>
            </a:r>
            <a:r>
              <a:rPr lang="zh-CN" altLang="en-US"/>
              <a:t>，有一个或多个</a:t>
            </a:r>
            <a:r>
              <a:rPr lang="en-US" altLang="zh-CN"/>
              <a:t>cause.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8" y="275772"/>
            <a:ext cx="841828" cy="84182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52"/>
          <a:stretch>
            <a:fillRect/>
          </a:stretch>
        </p:blipFill>
        <p:spPr>
          <a:xfrm>
            <a:off x="9907769" y="4143719"/>
            <a:ext cx="2271731" cy="2714281"/>
          </a:xfrm>
          <a:prstGeom prst="rect">
            <a:avLst/>
          </a:prstGeom>
        </p:spPr>
      </p:pic>
      <p:sp>
        <p:nvSpPr>
          <p:cNvPr id="18" name="菱形 6"/>
          <p:cNvSpPr/>
          <p:nvPr/>
        </p:nvSpPr>
        <p:spPr>
          <a:xfrm>
            <a:off x="8884691" y="4076610"/>
            <a:ext cx="226805" cy="180173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菱形 7"/>
          <p:cNvSpPr/>
          <p:nvPr/>
        </p:nvSpPr>
        <p:spPr>
          <a:xfrm>
            <a:off x="9668092" y="4062825"/>
            <a:ext cx="226805" cy="207746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菱形 8"/>
          <p:cNvSpPr/>
          <p:nvPr/>
        </p:nvSpPr>
        <p:spPr>
          <a:xfrm>
            <a:off x="10451492" y="4095118"/>
            <a:ext cx="226805" cy="143160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菱形 8"/>
          <p:cNvSpPr/>
          <p:nvPr/>
        </p:nvSpPr>
        <p:spPr>
          <a:xfrm>
            <a:off x="10451492" y="4095118"/>
            <a:ext cx="226805" cy="143160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05890" y="512445"/>
            <a:ext cx="4290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sym typeface="+mn-ea"/>
              </a:rPr>
              <a:t>Experiments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15490" y="3567430"/>
            <a:ext cx="77527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• Inter-CE-Bound: Inter-CE-Bound is a variant of Inter-CE that uses the label of cause extraction to help emotion extraction.</a:t>
            </a:r>
            <a:endParaRPr lang="zh-CN" altLang="en-US"/>
          </a:p>
          <a:p>
            <a:r>
              <a:rPr lang="zh-CN" altLang="en-US"/>
              <a:t>• Inter-EC-Bound: Inter-EC-Bound is a variant of Inter-EC that uses the label of emotion extraction to help cause extraction.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也就是说通过加上第二步确实能过滤掉很多没有因果关系的（</a:t>
            </a:r>
            <a:r>
              <a:rPr lang="en-US" altLang="zh-CN"/>
              <a:t>emotion</a:t>
            </a:r>
            <a:r>
              <a:rPr lang="zh-CN" altLang="en-US"/>
              <a:t>，</a:t>
            </a:r>
            <a:r>
              <a:rPr lang="en-US" altLang="zh-CN"/>
              <a:t>cause</a:t>
            </a:r>
            <a:r>
              <a:rPr lang="zh-CN" altLang="en-US"/>
              <a:t>）</a:t>
            </a:r>
            <a:r>
              <a:rPr lang="en-US" altLang="zh-CN"/>
              <a:t>pair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890" y="1117600"/>
            <a:ext cx="9182100" cy="2186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387125" y="299356"/>
            <a:ext cx="12126301" cy="6596744"/>
            <a:chOff x="387125" y="299356"/>
            <a:chExt cx="12126301" cy="6596744"/>
          </a:xfrm>
        </p:grpSpPr>
        <p:grpSp>
          <p:nvGrpSpPr>
            <p:cNvPr id="51" name="组合 50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9" name="菱形 58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菱形 59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900242" y="428399"/>
              <a:ext cx="722818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11572871" y="6254988"/>
              <a:ext cx="940555" cy="641112"/>
              <a:chOff x="11395288" y="6034159"/>
              <a:chExt cx="1208632" cy="823841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11395288" y="6157363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877060" y="535940"/>
            <a:ext cx="2554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sym typeface="+mn-ea"/>
              </a:rPr>
              <a:t>Experiments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11120755" y="1031240"/>
            <a:ext cx="8083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igh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level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  RL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1177905" y="5182870"/>
            <a:ext cx="694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los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func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51790" y="5459730"/>
            <a:ext cx="1312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gradient</a:t>
            </a:r>
            <a:endParaRPr lang="en-US" altLang="zh-CN" b="1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5455" y="1539240"/>
            <a:ext cx="4305300" cy="27813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95500" y="4445635"/>
            <a:ext cx="72028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It should be noted that our Inter-EC model does not use the emotion annotations on the test data.</a:t>
            </a:r>
            <a:endParaRPr lang="zh-CN" altLang="en-US"/>
          </a:p>
          <a:p>
            <a:r>
              <a:rPr lang="zh-CN" altLang="en-US"/>
              <a:t>In order to compare with the traditional meth_x0002_ods for the ECE task under the same experimentalsettings, we furthermore implemented a simplification of CANN (CANN-E), which removes the dependency of emotion annotation in the test data.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4826</Words>
  <Application>WPS 演示</Application>
  <PresentationFormat>宽屏</PresentationFormat>
  <Paragraphs>243</Paragraphs>
  <Slides>20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Times New Roman</vt:lpstr>
      <vt:lpstr>Century Gothic</vt:lpstr>
      <vt:lpstr>Agency FB</vt:lpstr>
      <vt:lpstr>经典综艺体简</vt:lpstr>
      <vt:lpstr>等线</vt:lpstr>
      <vt:lpstr>微软雅黑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驰</dc:creator>
  <cp:lastModifiedBy>秦琦</cp:lastModifiedBy>
  <cp:revision>93</cp:revision>
  <dcterms:created xsi:type="dcterms:W3CDTF">2018-11-02T06:25:00Z</dcterms:created>
  <dcterms:modified xsi:type="dcterms:W3CDTF">2019-09-08T05:43:56Z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2052-11.1.0.9022</vt:lpwstr>
  </property>
</Properties>
</file>