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3" r:id="rId2"/>
    <p:sldId id="264" r:id="rId3"/>
    <p:sldId id="270" r:id="rId4"/>
    <p:sldId id="266" r:id="rId5"/>
    <p:sldId id="265" r:id="rId6"/>
    <p:sldId id="271" r:id="rId7"/>
    <p:sldId id="267" r:id="rId8"/>
    <p:sldId id="268" r:id="rId9"/>
    <p:sldId id="269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彭 晗" initials="彭" lastIdx="1" clrIdx="0">
    <p:extLst>
      <p:ext uri="{19B8F6BF-5375-455C-9EA6-DF929625EA0E}">
        <p15:presenceInfo xmlns:p15="http://schemas.microsoft.com/office/powerpoint/2012/main" userId="4b8f5f4858a5d7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99B"/>
    <a:srgbClr val="FFFFFF"/>
    <a:srgbClr val="F8B500"/>
    <a:srgbClr val="FFF2CC"/>
    <a:srgbClr val="FAA6A6"/>
    <a:srgbClr val="E56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0" autoAdjust="0"/>
    <p:restoredTop sz="85194" autoAdjust="0"/>
  </p:normalViewPr>
  <p:slideViewPr>
    <p:cSldViewPr snapToGrid="0" snapToObjects="1">
      <p:cViewPr varScale="1">
        <p:scale>
          <a:sx n="97" d="100"/>
          <a:sy n="97" d="100"/>
        </p:scale>
        <p:origin x="10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09ABF-F8AF-40D6-B927-C0BA9AD3D40B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80A42-200F-43F5-AA1C-6F8A0ACA6F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58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ACL2019</a:t>
            </a:r>
            <a:r>
              <a:rPr lang="zh-CN" altLang="en-US" dirty="0"/>
              <a:t>的一篇多轮对话生成的</a:t>
            </a:r>
            <a:r>
              <a:rPr lang="en-US" altLang="zh-CN" dirty="0"/>
              <a:t>long paper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893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92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这里是作者的一个</a:t>
            </a:r>
            <a:r>
              <a:rPr lang="en-US" altLang="zh-CN" dirty="0"/>
              <a:t>baseline</a:t>
            </a:r>
            <a:r>
              <a:rPr lang="zh-CN" altLang="en-US" dirty="0"/>
              <a:t>比较，主要对比的就是之前的一堆</a:t>
            </a:r>
            <a:r>
              <a:rPr lang="en-US" altLang="zh-CN" dirty="0" err="1"/>
              <a:t>hred</a:t>
            </a:r>
            <a:r>
              <a:rPr lang="zh-CN" altLang="en-US" dirty="0"/>
              <a:t>。这里边有两个</a:t>
            </a:r>
            <a:r>
              <a:rPr lang="en-US" altLang="zh-CN" dirty="0" err="1"/>
              <a:t>hredGAN</a:t>
            </a:r>
            <a:r>
              <a:rPr lang="zh-CN" altLang="en-US" dirty="0"/>
              <a:t>，这两个区别是噪声的加入方式不一样，一个是在</a:t>
            </a:r>
            <a:r>
              <a:rPr lang="en-US" altLang="zh-CN" dirty="0"/>
              <a:t>utterance</a:t>
            </a:r>
            <a:r>
              <a:rPr lang="zh-CN" altLang="en-US" dirty="0"/>
              <a:t>级别上加噪音，一个是在单词级别上加噪音。不过作者具体也没阐述是怎么具体的是实现上的区别，这个还得看看代码。</a:t>
            </a:r>
            <a:endParaRPr lang="en-US" altLang="zh-CN" dirty="0"/>
          </a:p>
          <a:p>
            <a:r>
              <a:rPr lang="zh-CN" altLang="en-US" dirty="0"/>
              <a:t>然后第一个数据集比较小，作者认为在这种场景下能够更加体现出对抗生成的优势。然后这里边的</a:t>
            </a:r>
            <a:r>
              <a:rPr lang="en-US" altLang="zh-CN" dirty="0" err="1"/>
              <a:t>nasl</a:t>
            </a:r>
            <a:r>
              <a:rPr lang="zh-CN" altLang="en-US" dirty="0"/>
              <a:t>指的是生成句子的标准化平均长度。</a:t>
            </a:r>
            <a:endParaRPr lang="en-US" altLang="zh-CN" dirty="0"/>
          </a:p>
          <a:p>
            <a:r>
              <a:rPr lang="zh-CN" altLang="en-US" dirty="0"/>
              <a:t>对比一下，效果的确是好一些，主要观察</a:t>
            </a:r>
            <a:r>
              <a:rPr lang="en-US" altLang="zh-CN" dirty="0"/>
              <a:t>ppl</a:t>
            </a:r>
            <a:r>
              <a:rPr lang="zh-CN" altLang="en-US" dirty="0"/>
              <a:t>和</a:t>
            </a:r>
            <a:r>
              <a:rPr lang="en-US" altLang="zh-CN" dirty="0"/>
              <a:t>NASL</a:t>
            </a:r>
            <a:r>
              <a:rPr lang="zh-CN" altLang="en-US" dirty="0"/>
              <a:t>就可以发现生成句子的多样性和长度都有提升。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172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左边展示的是判别器的一个</a:t>
            </a:r>
            <a:r>
              <a:rPr lang="en-US" altLang="zh-CN" dirty="0"/>
              <a:t>rank</a:t>
            </a:r>
            <a:r>
              <a:rPr lang="zh-CN" altLang="en-US" dirty="0"/>
              <a:t>情况，可以发现对于同一个</a:t>
            </a:r>
            <a:r>
              <a:rPr lang="en-US" altLang="zh-CN" dirty="0"/>
              <a:t>context</a:t>
            </a:r>
            <a:r>
              <a:rPr lang="zh-CN" altLang="en-US" dirty="0"/>
              <a:t>，的确比较好的回复的</a:t>
            </a:r>
            <a:r>
              <a:rPr lang="en-US" altLang="zh-CN" dirty="0"/>
              <a:t>rank</a:t>
            </a:r>
            <a:r>
              <a:rPr lang="zh-CN" altLang="en-US" dirty="0"/>
              <a:t>值比较高。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右边展示的是</a:t>
            </a:r>
            <a:r>
              <a:rPr lang="en-US" altLang="zh-CN" dirty="0"/>
              <a:t>baseline</a:t>
            </a:r>
            <a:r>
              <a:rPr lang="zh-CN" altLang="en-US" dirty="0"/>
              <a:t>的对比情况，可以发现对于同一个</a:t>
            </a:r>
            <a:r>
              <a:rPr lang="en-US" altLang="zh-CN" dirty="0"/>
              <a:t>context</a:t>
            </a:r>
            <a:r>
              <a:rPr lang="zh-CN" altLang="en-US" dirty="0"/>
              <a:t>，</a:t>
            </a:r>
            <a:r>
              <a:rPr lang="en-US" altLang="zh-CN" dirty="0" err="1"/>
              <a:t>hredGAN</a:t>
            </a:r>
            <a:r>
              <a:rPr lang="zh-CN" altLang="en-US" dirty="0"/>
              <a:t>的生成效果的确是比较好，句子也比较长。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772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Naacl2019</a:t>
            </a:r>
            <a:r>
              <a:rPr lang="zh-CN" altLang="en-US" dirty="0"/>
              <a:t>的</a:t>
            </a:r>
            <a:r>
              <a:rPr lang="en-US" altLang="zh-CN" dirty="0"/>
              <a:t>long</a:t>
            </a:r>
            <a:r>
              <a:rPr lang="zh-CN" altLang="en-US" dirty="0"/>
              <a:t>，这篇文章的题目和上一篇的题目特别的像，其实这两篇完全是一批人搞出来的。这篇的核心思想就是把上一篇的</a:t>
            </a:r>
            <a:r>
              <a:rPr lang="en-US" altLang="zh-CN" dirty="0" err="1"/>
              <a:t>hredGAN</a:t>
            </a:r>
            <a:r>
              <a:rPr lang="zh-CN" altLang="en-US" dirty="0"/>
              <a:t>拿出来改一改，加入一点</a:t>
            </a:r>
            <a:r>
              <a:rPr lang="en-US" altLang="zh-CN" dirty="0"/>
              <a:t>persona</a:t>
            </a:r>
            <a:r>
              <a:rPr lang="zh-CN" altLang="en-US" dirty="0"/>
              <a:t>的信息，然后就发了。所以这篇我就大致粗略的讲一下，跟上一篇比较创新点不是特别多，所以就不细讲了。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462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直接上模型吧，对比上一篇的模型，在</a:t>
            </a:r>
            <a:r>
              <a:rPr lang="en-US" altLang="zh-CN" dirty="0"/>
              <a:t>generator</a:t>
            </a:r>
            <a:r>
              <a:rPr lang="zh-CN" altLang="en-US" dirty="0"/>
              <a:t>的部分做了一点改动，就是加入了黄色的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attributes</a:t>
            </a:r>
            <a:r>
              <a:rPr lang="zh-CN" altLang="en-US" dirty="0"/>
              <a:t>，这个</a:t>
            </a:r>
            <a:r>
              <a:rPr lang="en-US" altLang="zh-CN" dirty="0"/>
              <a:t>attribute</a:t>
            </a:r>
            <a:r>
              <a:rPr lang="zh-CN" altLang="en-US" dirty="0"/>
              <a:t>其实就是</a:t>
            </a:r>
            <a:r>
              <a:rPr lang="en-US" altLang="zh-CN" dirty="0"/>
              <a:t>speaker</a:t>
            </a:r>
            <a:r>
              <a:rPr lang="zh-CN" altLang="en-US" dirty="0"/>
              <a:t>的一些属性。引入</a:t>
            </a:r>
            <a:r>
              <a:rPr lang="en-US" altLang="zh-CN" dirty="0"/>
              <a:t>speaker</a:t>
            </a:r>
            <a:r>
              <a:rPr lang="zh-CN" altLang="en-US" dirty="0"/>
              <a:t>属性大致由两种方法吧，之前的大组会我也讲过一些。一种是直接建一个</a:t>
            </a:r>
            <a:r>
              <a:rPr lang="en-US" altLang="zh-CN" dirty="0"/>
              <a:t>embedding</a:t>
            </a:r>
            <a:r>
              <a:rPr lang="zh-CN" altLang="en-US" dirty="0"/>
              <a:t>矩阵，然后就类似于</a:t>
            </a:r>
            <a:r>
              <a:rPr lang="en-US" altLang="zh-CN" dirty="0"/>
              <a:t>word embedding</a:t>
            </a:r>
            <a:r>
              <a:rPr lang="zh-CN" altLang="en-US" dirty="0"/>
              <a:t>查表一样，给每一个说话人加一个</a:t>
            </a:r>
            <a:r>
              <a:rPr lang="en-US" altLang="zh-CN" dirty="0"/>
              <a:t>embedding</a:t>
            </a:r>
            <a:r>
              <a:rPr lang="zh-CN" altLang="en-US" dirty="0"/>
              <a:t>的嵌入，这个最早见于</a:t>
            </a:r>
            <a:r>
              <a:rPr lang="en-US" altLang="zh-CN" dirty="0"/>
              <a:t>2016</a:t>
            </a:r>
            <a:r>
              <a:rPr lang="zh-CN" altLang="en-US" dirty="0"/>
              <a:t>年的一篇文章</a:t>
            </a:r>
            <a:r>
              <a:rPr lang="en-US" altLang="zh-CN" dirty="0">
                <a:effectLst/>
              </a:rPr>
              <a:t>A Persona-Based Neural Conversation Model</a:t>
            </a:r>
            <a:r>
              <a:rPr lang="zh-CN" altLang="en-US" dirty="0">
                <a:effectLst/>
              </a:rPr>
              <a:t>，然后第二种方法是为每一个</a:t>
            </a:r>
            <a:r>
              <a:rPr lang="en-US" altLang="zh-CN" dirty="0">
                <a:effectLst/>
              </a:rPr>
              <a:t>speaker</a:t>
            </a:r>
            <a:r>
              <a:rPr lang="zh-CN" altLang="en-US" dirty="0">
                <a:effectLst/>
              </a:rPr>
              <a:t>撰写一些描述，然后作为他的属性，这个最早出现</a:t>
            </a:r>
            <a:r>
              <a:rPr lang="en-US" altLang="zh-CN" dirty="0">
                <a:effectLst/>
              </a:rPr>
              <a:t>acl2018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/>
              <a:t>Personalizing Dialogue Agents: I have a dog, do you have pets too?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然后这篇文章的实验都是采用了较为简单的</a:t>
            </a:r>
            <a:r>
              <a:rPr lang="en-US" altLang="zh-CN" dirty="0">
                <a:effectLst/>
              </a:rPr>
              <a:t>embedding</a:t>
            </a:r>
            <a:r>
              <a:rPr lang="zh-CN" altLang="en-US" dirty="0">
                <a:effectLst/>
              </a:rPr>
              <a:t>方式，给每个说话人建一个</a:t>
            </a:r>
            <a:r>
              <a:rPr lang="en-US" altLang="zh-CN" dirty="0">
                <a:effectLst/>
              </a:rPr>
              <a:t>id</a:t>
            </a:r>
            <a:r>
              <a:rPr lang="zh-CN" altLang="en-US" dirty="0">
                <a:effectLst/>
              </a:rPr>
              <a:t>，然后来查表。</a:t>
            </a:r>
            <a:endParaRPr lang="en-US" altLang="zh-CN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379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文章里边提出了两种</a:t>
            </a:r>
            <a:r>
              <a:rPr lang="en-US" altLang="zh-CN" dirty="0" err="1"/>
              <a:t>phredGAN</a:t>
            </a:r>
            <a:r>
              <a:rPr lang="zh-CN" altLang="en-US" dirty="0"/>
              <a:t>，这两个在</a:t>
            </a:r>
            <a:r>
              <a:rPr lang="en-US" altLang="zh-CN" dirty="0"/>
              <a:t>D</a:t>
            </a:r>
            <a:r>
              <a:rPr lang="zh-CN" altLang="en-US" dirty="0"/>
              <a:t>中有着稍微细微的差别，两个的</a:t>
            </a:r>
            <a:r>
              <a:rPr lang="en-US" altLang="zh-CN" dirty="0"/>
              <a:t>G</a:t>
            </a:r>
            <a:r>
              <a:rPr lang="zh-CN" altLang="en-US" dirty="0"/>
              <a:t>是完全相同的。左边这个把</a:t>
            </a:r>
            <a:r>
              <a:rPr lang="en-US" altLang="zh-CN" dirty="0"/>
              <a:t>attribute</a:t>
            </a:r>
            <a:r>
              <a:rPr lang="zh-CN" altLang="en-US" dirty="0"/>
              <a:t>作为了判别器的输出，右边则是把</a:t>
            </a:r>
            <a:r>
              <a:rPr lang="en-US" altLang="zh-CN" dirty="0"/>
              <a:t>attribute</a:t>
            </a:r>
            <a:r>
              <a:rPr lang="zh-CN" altLang="en-US" dirty="0"/>
              <a:t>作为了判别器的目标。所以左边这个因为没有对</a:t>
            </a:r>
            <a:r>
              <a:rPr lang="en-US" altLang="zh-CN" dirty="0"/>
              <a:t>Attribute</a:t>
            </a:r>
            <a:r>
              <a:rPr lang="zh-CN" altLang="en-US" dirty="0"/>
              <a:t>的预测，所以圈里边这项的超参数是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63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然后这是这两种</a:t>
            </a:r>
            <a:r>
              <a:rPr lang="en-US" altLang="zh-CN" dirty="0"/>
              <a:t>GAN</a:t>
            </a:r>
            <a:r>
              <a:rPr lang="zh-CN" altLang="en-US" dirty="0"/>
              <a:t>的不同的优化目标函数，首先</a:t>
            </a:r>
            <a:r>
              <a:rPr lang="en-US" altLang="zh-CN" dirty="0"/>
              <a:t>GAN a</a:t>
            </a:r>
            <a:r>
              <a:rPr lang="zh-CN" altLang="en-US" dirty="0"/>
              <a:t>，就是在判别器里边里边引入了</a:t>
            </a:r>
            <a:r>
              <a:rPr lang="en-US" altLang="zh-CN" dirty="0"/>
              <a:t>c</a:t>
            </a:r>
            <a:r>
              <a:rPr lang="zh-CN" altLang="en-US" dirty="0"/>
              <a:t>，然后</a:t>
            </a:r>
            <a:r>
              <a:rPr lang="en-US" altLang="zh-CN" dirty="0"/>
              <a:t>GAN d</a:t>
            </a:r>
            <a:r>
              <a:rPr lang="zh-CN" altLang="en-US" dirty="0"/>
              <a:t>，弄了两个判别器，判别器</a:t>
            </a:r>
            <a:r>
              <a:rPr lang="en-US" altLang="zh-CN" dirty="0"/>
              <a:t>adv</a:t>
            </a:r>
            <a:r>
              <a:rPr lang="zh-CN" altLang="en-US" dirty="0"/>
              <a:t>和之前的</a:t>
            </a:r>
            <a:r>
              <a:rPr lang="en-US" altLang="zh-CN" dirty="0" err="1"/>
              <a:t>hredGAN</a:t>
            </a:r>
            <a:r>
              <a:rPr lang="zh-CN" altLang="en-US" dirty="0"/>
              <a:t>一样，判别器</a:t>
            </a:r>
            <a:r>
              <a:rPr lang="en-US" altLang="zh-CN" dirty="0" err="1"/>
              <a:t>att</a:t>
            </a:r>
            <a:r>
              <a:rPr lang="zh-CN" altLang="en-US" dirty="0"/>
              <a:t>则是用来预测说，我生成的这句话是不是和我预设这个</a:t>
            </a:r>
            <a:r>
              <a:rPr lang="en-US" altLang="zh-CN" dirty="0"/>
              <a:t>attribute</a:t>
            </a:r>
            <a:r>
              <a:rPr lang="zh-CN" altLang="en-US" dirty="0"/>
              <a:t>一致。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21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这是两个判别器，然后判别器算分的公式和</a:t>
            </a:r>
            <a:r>
              <a:rPr lang="en-US" altLang="zh-CN" dirty="0" err="1"/>
              <a:t>hredGAN</a:t>
            </a:r>
            <a:r>
              <a:rPr lang="zh-CN" altLang="en-US" dirty="0"/>
              <a:t>基本上完全一样。然后总体上训练的算法也都差不多。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293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Baseline</a:t>
            </a:r>
            <a:r>
              <a:rPr lang="zh-CN" altLang="en-US" dirty="0"/>
              <a:t>主要对标了</a:t>
            </a:r>
            <a:r>
              <a:rPr lang="en-US" altLang="zh-CN" dirty="0"/>
              <a:t>2016</a:t>
            </a:r>
            <a:r>
              <a:rPr lang="zh-CN" altLang="en-US" dirty="0"/>
              <a:t>年的那一篇文章中的两个模型，一个是</a:t>
            </a:r>
            <a:r>
              <a:rPr lang="en-US" altLang="zh-CN" dirty="0"/>
              <a:t>speaker model</a:t>
            </a:r>
            <a:r>
              <a:rPr lang="zh-CN" altLang="en-US" dirty="0"/>
              <a:t>一个是</a:t>
            </a:r>
            <a:r>
              <a:rPr lang="en-US" altLang="zh-CN" dirty="0"/>
              <a:t>speaker addressee model</a:t>
            </a:r>
            <a:r>
              <a:rPr lang="zh-CN" altLang="en-US" dirty="0"/>
              <a:t>，这两个模型没有建模</a:t>
            </a:r>
            <a:r>
              <a:rPr lang="en-US" altLang="zh-CN" dirty="0"/>
              <a:t>context</a:t>
            </a:r>
            <a:r>
              <a:rPr lang="zh-CN" altLang="en-US" dirty="0"/>
              <a:t>，只是加入了</a:t>
            </a:r>
            <a:r>
              <a:rPr lang="en-US" altLang="zh-CN" dirty="0"/>
              <a:t>persona </a:t>
            </a:r>
            <a:r>
              <a:rPr lang="zh-CN" altLang="en-US" dirty="0"/>
              <a:t>的</a:t>
            </a:r>
            <a:r>
              <a:rPr lang="en-US" altLang="zh-CN" dirty="0"/>
              <a:t>embedding</a:t>
            </a:r>
            <a:r>
              <a:rPr lang="zh-CN" altLang="en-US" dirty="0"/>
              <a:t>信息。</a:t>
            </a:r>
            <a:endParaRPr lang="en-US" altLang="zh-CN" dirty="0"/>
          </a:p>
          <a:p>
            <a:r>
              <a:rPr lang="zh-CN" altLang="en-US" dirty="0"/>
              <a:t>然后看结果，两个数据集中</a:t>
            </a:r>
            <a:r>
              <a:rPr lang="en-US" altLang="zh-CN" dirty="0" err="1"/>
              <a:t>sm</a:t>
            </a:r>
            <a:r>
              <a:rPr lang="zh-CN" altLang="en-US" dirty="0"/>
              <a:t>和</a:t>
            </a:r>
            <a:r>
              <a:rPr lang="en-US" altLang="zh-CN" dirty="0" err="1"/>
              <a:t>sam</a:t>
            </a:r>
            <a:r>
              <a:rPr lang="zh-CN" altLang="en-US" dirty="0"/>
              <a:t>在</a:t>
            </a:r>
            <a:r>
              <a:rPr lang="en-US" altLang="zh-CN" dirty="0"/>
              <a:t>ppl</a:t>
            </a:r>
            <a:r>
              <a:rPr lang="zh-CN" altLang="en-US" dirty="0"/>
              <a:t>方面都是最好的，然后</a:t>
            </a:r>
            <a:r>
              <a:rPr lang="en-US" altLang="zh-CN" dirty="0" err="1"/>
              <a:t>hredGAN</a:t>
            </a:r>
            <a:r>
              <a:rPr lang="zh-CN" altLang="en-US" dirty="0"/>
              <a:t>和</a:t>
            </a:r>
            <a:r>
              <a:rPr lang="en-US" altLang="zh-CN" dirty="0" err="1"/>
              <a:t>phred</a:t>
            </a:r>
            <a:r>
              <a:rPr lang="zh-CN" altLang="en-US" dirty="0"/>
              <a:t>基本上是比较差的，而文章提出的模型能够弥补这两个模型的劣势，同时兼顾到了上下文信息的建模问题。</a:t>
            </a:r>
            <a:endParaRPr lang="en-US" altLang="zh-CN" dirty="0"/>
          </a:p>
          <a:p>
            <a:r>
              <a:rPr lang="zh-CN" altLang="en-US" dirty="0"/>
              <a:t>然后看后边的生成结果在自回归和手动评测，基本上</a:t>
            </a:r>
            <a:r>
              <a:rPr lang="en-US" altLang="zh-CN" dirty="0" err="1"/>
              <a:t>phredGAN</a:t>
            </a:r>
            <a:r>
              <a:rPr lang="zh-CN" altLang="en-US" dirty="0"/>
              <a:t>效果都是比较好的。</a:t>
            </a:r>
            <a:endParaRPr lang="en-US" altLang="zh-CN" dirty="0"/>
          </a:p>
          <a:p>
            <a:r>
              <a:rPr lang="zh-CN" altLang="en-US" dirty="0"/>
              <a:t>然后再第二个数据集上面，基本上</a:t>
            </a:r>
            <a:r>
              <a:rPr lang="en-US" altLang="zh-CN" dirty="0" err="1"/>
              <a:t>hredGAN</a:t>
            </a:r>
            <a:r>
              <a:rPr lang="zh-CN" altLang="en-US" dirty="0"/>
              <a:t>和</a:t>
            </a:r>
            <a:r>
              <a:rPr lang="en-US" altLang="zh-CN" dirty="0" err="1"/>
              <a:t>phredGAN</a:t>
            </a:r>
            <a:r>
              <a:rPr lang="zh-CN" altLang="en-US" dirty="0"/>
              <a:t>大致在手工评测上是差不多的，作者认为因为这个数据集里边只有两种</a:t>
            </a:r>
            <a:r>
              <a:rPr lang="en-US" altLang="zh-CN" dirty="0"/>
              <a:t>persona</a:t>
            </a:r>
            <a:r>
              <a:rPr lang="zh-CN" altLang="en-US" dirty="0"/>
              <a:t>，再加上数据集大，所以语料中已经包含了这两个</a:t>
            </a:r>
            <a:r>
              <a:rPr lang="en-US" altLang="zh-CN" dirty="0"/>
              <a:t>persona</a:t>
            </a:r>
            <a:r>
              <a:rPr lang="zh-CN" altLang="en-US" dirty="0"/>
              <a:t>的信息了。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87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这篇文章的核心思想是，使用</a:t>
            </a:r>
            <a:r>
              <a:rPr lang="en-US" altLang="zh-CN" dirty="0"/>
              <a:t>herd</a:t>
            </a:r>
            <a:r>
              <a:rPr lang="zh-CN" altLang="en-US" dirty="0"/>
              <a:t>对多轮对话进行建模，然后融入</a:t>
            </a:r>
            <a:r>
              <a:rPr lang="en-US" altLang="zh-CN" dirty="0"/>
              <a:t>GAN</a:t>
            </a:r>
            <a:r>
              <a:rPr lang="zh-CN" altLang="en-US" dirty="0"/>
              <a:t>的方法来促进模型的多样性。</a:t>
            </a:r>
            <a:r>
              <a:rPr lang="en-US" altLang="zh-CN" dirty="0"/>
              <a:t>GAN</a:t>
            </a:r>
            <a:r>
              <a:rPr lang="zh-CN" altLang="en-US" dirty="0"/>
              <a:t>是通过一种采样的操作，来隐式的拟合未知分布。通过使用</a:t>
            </a:r>
            <a:r>
              <a:rPr lang="en-US" altLang="zh-CN" dirty="0"/>
              <a:t>GAN</a:t>
            </a:r>
            <a:r>
              <a:rPr lang="zh-CN" altLang="en-US" dirty="0"/>
              <a:t>，为回复的生成过程加入取样得来的噪音，这样就可以生成各种不同的回复从而提升模型的多样性。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46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这里边的粗体</a:t>
            </a:r>
            <a:r>
              <a:rPr lang="en-US" altLang="zh-CN" dirty="0"/>
              <a:t>X</a:t>
            </a:r>
            <a:r>
              <a:rPr lang="zh-CN" altLang="en-US" dirty="0"/>
              <a:t>是上下文信息，带有下标</a:t>
            </a:r>
            <a:r>
              <a:rPr lang="en-US" altLang="zh-CN" dirty="0" err="1"/>
              <a:t>i</a:t>
            </a:r>
            <a:r>
              <a:rPr lang="zh-CN" altLang="en-US" dirty="0"/>
              <a:t>的</a:t>
            </a:r>
            <a:r>
              <a:rPr lang="en-US" altLang="zh-CN" dirty="0"/>
              <a:t>x</a:t>
            </a:r>
            <a:r>
              <a:rPr lang="zh-CN" altLang="en-US" dirty="0"/>
              <a:t>是对话中第</a:t>
            </a:r>
            <a:r>
              <a:rPr lang="en-US" altLang="zh-CN" dirty="0" err="1"/>
              <a:t>i</a:t>
            </a:r>
            <a:r>
              <a:rPr lang="zh-CN" altLang="en-US" dirty="0"/>
              <a:t>轮的一个</a:t>
            </a:r>
            <a:r>
              <a:rPr lang="en-US" altLang="zh-CN" dirty="0"/>
              <a:t>utterance</a:t>
            </a:r>
            <a:r>
              <a:rPr lang="zh-CN" altLang="en-US" dirty="0"/>
              <a:t>，然后模型的模型就是生成出</a:t>
            </a:r>
            <a:r>
              <a:rPr lang="en-US" altLang="zh-CN" dirty="0" err="1"/>
              <a:t>yi</a:t>
            </a:r>
            <a:r>
              <a:rPr lang="zh-CN" altLang="en-US" dirty="0"/>
              <a:t>，这里的</a:t>
            </a:r>
            <a:r>
              <a:rPr lang="en-US" altLang="zh-CN" dirty="0" err="1"/>
              <a:t>yi</a:t>
            </a:r>
            <a:r>
              <a:rPr lang="zh-CN" altLang="en-US" dirty="0"/>
              <a:t>表示的是，在对话的第</a:t>
            </a:r>
            <a:r>
              <a:rPr lang="en-US" altLang="zh-CN" dirty="0" err="1"/>
              <a:t>i</a:t>
            </a:r>
            <a:r>
              <a:rPr lang="zh-CN" altLang="en-US" dirty="0"/>
              <a:t>轮时，模型所生成的回复。</a:t>
            </a:r>
            <a:endParaRPr lang="en-US" altLang="zh-CN" dirty="0"/>
          </a:p>
          <a:p>
            <a:r>
              <a:rPr lang="zh-CN" altLang="en-US" dirty="0"/>
              <a:t>下方的第一个等式，描述的比较常见的生成式的概率乘积。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第二个等式，其中的</a:t>
            </a:r>
            <a:r>
              <a:rPr lang="en-US" altLang="zh-CN" dirty="0"/>
              <a:t>theta G</a:t>
            </a:r>
            <a:r>
              <a:rPr lang="zh-CN" altLang="en-US" dirty="0"/>
              <a:t>表示的是</a:t>
            </a:r>
            <a:r>
              <a:rPr lang="en-US" altLang="zh-CN" dirty="0"/>
              <a:t>GAN</a:t>
            </a:r>
            <a:r>
              <a:rPr lang="zh-CN" altLang="en-US" dirty="0"/>
              <a:t>中生成器的模型参数，那么这个等式它的涵义就是，左边：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这已知上文和已经生成的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的条件下，生成的下一个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yij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yij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的概率分布，而右边：则表示这个概率分布是由生成器的模型参数所决定的。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然后第三个等式，这个实际上就是一个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teacher forcing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了，这个在生成式模型中也是很常见的。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最后一个等式，这个等式里边有一个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表示的是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的生成器中所注入的高斯噪音，那么这个等式也就是说，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yij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是属于后边这个由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所定义出的概率分布的。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343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对于原始的</a:t>
            </a:r>
            <a:r>
              <a:rPr lang="en-US" altLang="zh-CN" dirty="0"/>
              <a:t>GAN</a:t>
            </a:r>
            <a:r>
              <a:rPr lang="zh-CN" altLang="en-US" dirty="0"/>
              <a:t>的优化目标，通常只会定义</a:t>
            </a:r>
            <a:r>
              <a:rPr lang="en-US" altLang="zh-CN" dirty="0"/>
              <a:t>GAN </a:t>
            </a:r>
            <a:r>
              <a:rPr lang="zh-CN" altLang="en-US" dirty="0"/>
              <a:t>‘</a:t>
            </a:r>
            <a:r>
              <a:rPr lang="en-US" altLang="zh-CN" dirty="0"/>
              <a:t>s objective</a:t>
            </a:r>
            <a:r>
              <a:rPr lang="zh-CN" altLang="en-US" dirty="0"/>
              <a:t>，针对生成式的任务，通常可以加上传统的</a:t>
            </a:r>
            <a:r>
              <a:rPr lang="en-US" altLang="zh-CN" dirty="0"/>
              <a:t>loss</a:t>
            </a:r>
            <a:r>
              <a:rPr lang="zh-CN" altLang="en-US" dirty="0"/>
              <a:t>函数训练效果会比较好。这个再后边也会再提到。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068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看一下模型的架构，首先是生成器，生成器基本上就是一个</a:t>
            </a:r>
            <a:r>
              <a:rPr lang="en-US" altLang="zh-CN" dirty="0"/>
              <a:t>HRED</a:t>
            </a:r>
            <a:r>
              <a:rPr lang="zh-CN" altLang="en-US" dirty="0"/>
              <a:t>，传统的</a:t>
            </a:r>
            <a:r>
              <a:rPr lang="en-US" altLang="zh-CN" dirty="0" err="1"/>
              <a:t>hred</a:t>
            </a:r>
            <a:r>
              <a:rPr lang="zh-CN" altLang="en-US" dirty="0"/>
              <a:t>只有三个</a:t>
            </a:r>
            <a:r>
              <a:rPr lang="en-US" altLang="zh-CN" dirty="0"/>
              <a:t>RNN</a:t>
            </a:r>
            <a:r>
              <a:rPr lang="zh-CN" altLang="en-US" dirty="0"/>
              <a:t>，也就是</a:t>
            </a:r>
            <a:r>
              <a:rPr lang="en-US" altLang="zh-CN" dirty="0" err="1"/>
              <a:t>cRNN</a:t>
            </a:r>
            <a:r>
              <a:rPr lang="zh-CN" altLang="en-US" dirty="0"/>
              <a:t>，</a:t>
            </a:r>
            <a:r>
              <a:rPr lang="en-US" altLang="zh-CN" dirty="0" err="1"/>
              <a:t>eRNN</a:t>
            </a:r>
            <a:r>
              <a:rPr lang="zh-CN" altLang="en-US" dirty="0"/>
              <a:t>以及</a:t>
            </a:r>
            <a:r>
              <a:rPr lang="en-US" altLang="zh-CN" dirty="0" err="1"/>
              <a:t>dRNN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首先是</a:t>
            </a:r>
            <a:r>
              <a:rPr lang="en-US" altLang="zh-CN" dirty="0" err="1"/>
              <a:t>eRNN</a:t>
            </a:r>
            <a:r>
              <a:rPr lang="zh-CN" altLang="en-US" dirty="0"/>
              <a:t>，这个没什么好说的，就是把把一个</a:t>
            </a:r>
            <a:r>
              <a:rPr lang="en-US" altLang="zh-CN" dirty="0"/>
              <a:t>utterance</a:t>
            </a:r>
            <a:r>
              <a:rPr lang="zh-CN" altLang="en-US" dirty="0"/>
              <a:t>过一个</a:t>
            </a:r>
            <a:r>
              <a:rPr lang="en-US" altLang="zh-CN" dirty="0" err="1"/>
              <a:t>rnn</a:t>
            </a:r>
            <a:r>
              <a:rPr lang="zh-CN" altLang="en-US" dirty="0"/>
              <a:t>，然后得到这个</a:t>
            </a:r>
            <a:r>
              <a:rPr lang="en-US" altLang="zh-CN" dirty="0"/>
              <a:t>utterance</a:t>
            </a:r>
            <a:r>
              <a:rPr lang="zh-CN" altLang="en-US" dirty="0"/>
              <a:t>的句子级别的嵌入表示，文章里边是用</a:t>
            </a:r>
            <a:r>
              <a:rPr lang="en-US" altLang="zh-CN" dirty="0"/>
              <a:t>last hidden state</a:t>
            </a:r>
            <a:r>
              <a:rPr lang="zh-CN" altLang="en-US" dirty="0"/>
              <a:t>作为表示的</a:t>
            </a:r>
            <a:endParaRPr lang="en-US" altLang="zh-CN" dirty="0"/>
          </a:p>
          <a:p>
            <a:r>
              <a:rPr lang="zh-CN" altLang="en-US" dirty="0"/>
              <a:t>然后是</a:t>
            </a:r>
            <a:r>
              <a:rPr lang="en-US" altLang="zh-CN" dirty="0" err="1"/>
              <a:t>cRNN</a:t>
            </a:r>
            <a:r>
              <a:rPr lang="zh-CN" altLang="en-US" dirty="0"/>
              <a:t>，这个</a:t>
            </a:r>
            <a:r>
              <a:rPr lang="en-US" altLang="zh-CN" dirty="0"/>
              <a:t>RNN</a:t>
            </a:r>
            <a:r>
              <a:rPr lang="zh-CN" altLang="en-US" dirty="0"/>
              <a:t>的输入是每句话的嵌入表示，那这个</a:t>
            </a:r>
            <a:r>
              <a:rPr lang="en-US" altLang="zh-CN" dirty="0" err="1"/>
              <a:t>rnn</a:t>
            </a:r>
            <a:r>
              <a:rPr lang="zh-CN" altLang="en-US" dirty="0"/>
              <a:t>的输入就是上边</a:t>
            </a:r>
            <a:r>
              <a:rPr lang="en-US" altLang="zh-CN" dirty="0" err="1"/>
              <a:t>eRNN</a:t>
            </a:r>
            <a:r>
              <a:rPr lang="zh-CN" altLang="en-US" dirty="0"/>
              <a:t>所解析出来的句子表示</a:t>
            </a:r>
            <a:endParaRPr lang="en-US" altLang="zh-CN" dirty="0"/>
          </a:p>
          <a:p>
            <a:r>
              <a:rPr lang="zh-CN" altLang="en-US" dirty="0"/>
              <a:t>最后是</a:t>
            </a:r>
            <a:r>
              <a:rPr lang="en-US" altLang="zh-CN" dirty="0" err="1"/>
              <a:t>dRNN</a:t>
            </a:r>
            <a:r>
              <a:rPr lang="zh-CN" altLang="en-US" dirty="0"/>
              <a:t>，这个</a:t>
            </a:r>
            <a:r>
              <a:rPr lang="en-US" altLang="zh-CN" dirty="0"/>
              <a:t>RNN</a:t>
            </a:r>
            <a:r>
              <a:rPr lang="zh-CN" altLang="en-US" dirty="0"/>
              <a:t>是用来生成新的回复的。</a:t>
            </a:r>
            <a:endParaRPr lang="en-US" altLang="zh-CN" dirty="0"/>
          </a:p>
          <a:p>
            <a:r>
              <a:rPr lang="zh-CN" altLang="en-US" dirty="0"/>
              <a:t>作者再这篇文章里边加了一个</a:t>
            </a:r>
            <a:r>
              <a:rPr lang="en-US" altLang="zh-CN" dirty="0" err="1"/>
              <a:t>aRNN</a:t>
            </a:r>
            <a:r>
              <a:rPr lang="zh-CN" altLang="en-US" dirty="0"/>
              <a:t>，</a:t>
            </a:r>
            <a:r>
              <a:rPr lang="en-US" altLang="zh-CN" dirty="0"/>
              <a:t>attention RNN</a:t>
            </a:r>
            <a:r>
              <a:rPr lang="zh-CN" altLang="en-US" dirty="0"/>
              <a:t>，这个其实就是一个</a:t>
            </a:r>
            <a:r>
              <a:rPr lang="en-US" altLang="zh-CN" dirty="0"/>
              <a:t>attention</a:t>
            </a:r>
            <a:r>
              <a:rPr lang="zh-CN" altLang="en-US" dirty="0"/>
              <a:t>操作，假如说生成一句话</a:t>
            </a:r>
            <a:r>
              <a:rPr lang="en-US" altLang="zh-CN" dirty="0"/>
              <a:t>y</a:t>
            </a:r>
            <a:r>
              <a:rPr lang="zh-CN" altLang="en-US" dirty="0"/>
              <a:t>，那么取离他最近的上文，拿他的</a:t>
            </a:r>
            <a:r>
              <a:rPr lang="en-US" altLang="zh-CN" dirty="0"/>
              <a:t>hidden states</a:t>
            </a:r>
            <a:r>
              <a:rPr lang="zh-CN" altLang="en-US" dirty="0"/>
              <a:t>分别和</a:t>
            </a:r>
            <a:r>
              <a:rPr lang="en-US" altLang="zh-CN" dirty="0"/>
              <a:t>decoder</a:t>
            </a:r>
            <a:r>
              <a:rPr lang="zh-CN" altLang="en-US" dirty="0"/>
              <a:t>当前的的</a:t>
            </a:r>
            <a:r>
              <a:rPr lang="en-US" altLang="zh-CN" dirty="0"/>
              <a:t>hidden state</a:t>
            </a:r>
            <a:r>
              <a:rPr lang="zh-CN" altLang="en-US" dirty="0"/>
              <a:t>做一个</a:t>
            </a:r>
            <a:r>
              <a:rPr lang="en-US" altLang="zh-CN" dirty="0"/>
              <a:t>attention</a:t>
            </a:r>
            <a:r>
              <a:rPr lang="zh-CN" altLang="en-US" dirty="0"/>
              <a:t>，然后</a:t>
            </a:r>
            <a:r>
              <a:rPr lang="en-US" altLang="zh-CN" dirty="0"/>
              <a:t>weight sum</a:t>
            </a:r>
            <a:r>
              <a:rPr lang="zh-CN" altLang="en-US" dirty="0"/>
              <a:t>一下。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63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这里是一个生成器的模型图，注意的一点是，假如语料有</a:t>
            </a:r>
            <a:r>
              <a:rPr lang="en-US" altLang="zh-CN" dirty="0"/>
              <a:t>5</a:t>
            </a:r>
            <a:r>
              <a:rPr lang="zh-CN" altLang="en-US" dirty="0"/>
              <a:t>轮，那么肯定不能说输入</a:t>
            </a:r>
            <a:r>
              <a:rPr lang="en-US" altLang="zh-CN" dirty="0"/>
              <a:t>4</a:t>
            </a:r>
            <a:r>
              <a:rPr lang="zh-CN" altLang="en-US" dirty="0"/>
              <a:t>轮，得到</a:t>
            </a:r>
            <a:r>
              <a:rPr lang="en-US" altLang="zh-CN" dirty="0"/>
              <a:t>context</a:t>
            </a:r>
            <a:r>
              <a:rPr lang="zh-CN" altLang="en-US" dirty="0"/>
              <a:t>信息，然后只由最后一轮的</a:t>
            </a:r>
            <a:r>
              <a:rPr lang="en-US" altLang="zh-CN" dirty="0"/>
              <a:t>ground truth</a:t>
            </a:r>
            <a:r>
              <a:rPr lang="zh-CN" altLang="en-US" dirty="0"/>
              <a:t>做一个监督信号，这样比较浪费语料，所以应该是第</a:t>
            </a:r>
            <a:r>
              <a:rPr lang="en-US" altLang="zh-CN" dirty="0" err="1"/>
              <a:t>i</a:t>
            </a:r>
            <a:r>
              <a:rPr lang="zh-CN" altLang="en-US" dirty="0"/>
              <a:t>轮反馈前</a:t>
            </a:r>
            <a:r>
              <a:rPr lang="en-US" altLang="zh-CN" dirty="0"/>
              <a:t>i-1</a:t>
            </a:r>
            <a:r>
              <a:rPr lang="zh-CN" altLang="en-US" dirty="0"/>
              <a:t>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747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这个图是生成器的</a:t>
            </a:r>
            <a:r>
              <a:rPr lang="en-US" altLang="zh-CN" dirty="0"/>
              <a:t>decoder RNN</a:t>
            </a:r>
            <a:r>
              <a:rPr lang="zh-CN" altLang="en-US" dirty="0"/>
              <a:t>部分，这里边</a:t>
            </a:r>
            <a:r>
              <a:rPr lang="en-US" altLang="zh-CN" dirty="0"/>
              <a:t>x0i+1</a:t>
            </a:r>
            <a:r>
              <a:rPr lang="zh-CN" altLang="en-US" dirty="0"/>
              <a:t>一般应该是开头的</a:t>
            </a:r>
            <a:r>
              <a:rPr lang="en-US" altLang="zh-CN" dirty="0"/>
              <a:t>begin</a:t>
            </a:r>
            <a:r>
              <a:rPr lang="zh-CN" altLang="en-US" dirty="0"/>
              <a:t>符，所以取后边的</a:t>
            </a:r>
            <a:r>
              <a:rPr lang="en-US" altLang="zh-CN" dirty="0"/>
              <a:t>token</a:t>
            </a:r>
            <a:r>
              <a:rPr lang="zh-CN" altLang="en-US" dirty="0"/>
              <a:t>以及生成的</a:t>
            </a:r>
            <a:r>
              <a:rPr lang="en-US" altLang="zh-CN" dirty="0"/>
              <a:t>y</a:t>
            </a:r>
            <a:r>
              <a:rPr lang="zh-CN" altLang="en-US" dirty="0"/>
              <a:t>，传送到后边判别器。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801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然后看判别器，判别器的作用其实就是得出一个</a:t>
            </a:r>
            <a:r>
              <a:rPr lang="en-US" altLang="zh-CN" dirty="0"/>
              <a:t>context</a:t>
            </a:r>
            <a:r>
              <a:rPr lang="zh-CN" altLang="en-US" dirty="0"/>
              <a:t>和</a:t>
            </a:r>
            <a:r>
              <a:rPr lang="en-US" altLang="zh-CN" dirty="0"/>
              <a:t>response</a:t>
            </a:r>
            <a:r>
              <a:rPr lang="zh-CN" altLang="en-US" dirty="0"/>
              <a:t>的</a:t>
            </a:r>
            <a:r>
              <a:rPr lang="en-US" altLang="zh-CN" dirty="0"/>
              <a:t>matching score</a:t>
            </a:r>
            <a:r>
              <a:rPr lang="zh-CN" altLang="en-US" dirty="0"/>
              <a:t>，这里边</a:t>
            </a:r>
            <a:r>
              <a:rPr lang="en-US" altLang="zh-CN" dirty="0"/>
              <a:t>context</a:t>
            </a:r>
            <a:r>
              <a:rPr lang="zh-CN" altLang="en-US" dirty="0"/>
              <a:t>的信息是直接用生成器中</a:t>
            </a:r>
            <a:r>
              <a:rPr lang="en-US" altLang="zh-CN" dirty="0" err="1"/>
              <a:t>cRNN</a:t>
            </a:r>
            <a:r>
              <a:rPr lang="zh-CN" altLang="en-US" dirty="0"/>
              <a:t>得出的</a:t>
            </a:r>
            <a:r>
              <a:rPr lang="en-US" altLang="zh-CN" dirty="0"/>
              <a:t>h</a:t>
            </a:r>
            <a:r>
              <a:rPr lang="zh-CN" altLang="en-US" dirty="0"/>
              <a:t>来表示的。</a:t>
            </a:r>
            <a:r>
              <a:rPr lang="en-US" altLang="zh-CN" dirty="0"/>
              <a:t>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61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infer</a:t>
            </a:r>
            <a:r>
              <a:rPr lang="zh-CN" altLang="en-US" dirty="0"/>
              <a:t>的过程，作者把训练好的判别器也用上了，这里边这个公式其实是不好计算的。</a:t>
            </a:r>
            <a:endParaRPr lang="en-US" altLang="zh-CN" dirty="0"/>
          </a:p>
          <a:p>
            <a:r>
              <a:rPr lang="zh-CN" altLang="en-US" dirty="0"/>
              <a:t>首先看括号里边的左半部分，这个其实和我们平时做生成时</a:t>
            </a:r>
            <a:r>
              <a:rPr lang="en-US" altLang="zh-CN" dirty="0"/>
              <a:t>infer</a:t>
            </a:r>
            <a:r>
              <a:rPr lang="zh-CN" altLang="en-US" dirty="0"/>
              <a:t>出一句话的过程是一样的，要么是贪心要么是</a:t>
            </a:r>
            <a:r>
              <a:rPr lang="en-US" altLang="zh-CN" dirty="0"/>
              <a:t>beam search</a:t>
            </a:r>
          </a:p>
          <a:p>
            <a:r>
              <a:rPr lang="zh-CN" altLang="en-US" dirty="0"/>
              <a:t>右边的话，是用判别器来对筛选出来的几个回复打分，最后选出一个得分最高的。</a:t>
            </a:r>
            <a:endParaRPr lang="en-US" altLang="zh-CN" dirty="0"/>
          </a:p>
          <a:p>
            <a:r>
              <a:rPr lang="zh-CN" altLang="en-US" dirty="0"/>
              <a:t>所以其实</a:t>
            </a:r>
            <a:r>
              <a:rPr lang="en-US" altLang="zh-CN" dirty="0"/>
              <a:t>infer</a:t>
            </a:r>
            <a:r>
              <a:rPr lang="zh-CN" altLang="en-US" dirty="0"/>
              <a:t>是这样的一个过程，先使用贪心的方法生成出</a:t>
            </a:r>
            <a:r>
              <a:rPr lang="en-US" altLang="zh-CN" dirty="0"/>
              <a:t>L</a:t>
            </a:r>
            <a:r>
              <a:rPr lang="zh-CN" altLang="en-US" dirty="0"/>
              <a:t>个回复，然后用</a:t>
            </a:r>
            <a:r>
              <a:rPr lang="en-US" altLang="zh-CN" dirty="0"/>
              <a:t>D</a:t>
            </a:r>
            <a:r>
              <a:rPr lang="zh-CN" altLang="en-US" dirty="0"/>
              <a:t>来对这个</a:t>
            </a:r>
            <a:r>
              <a:rPr lang="en-US" altLang="zh-CN" dirty="0"/>
              <a:t>L</a:t>
            </a:r>
            <a:r>
              <a:rPr lang="zh-CN" altLang="en-US" dirty="0"/>
              <a:t>个回复做一个</a:t>
            </a:r>
            <a:r>
              <a:rPr lang="en-US" altLang="zh-CN" dirty="0"/>
              <a:t>rank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作者也说，这个操作加入了判别器</a:t>
            </a:r>
            <a:r>
              <a:rPr lang="en-US" altLang="zh-CN" dirty="0"/>
              <a:t>rank</a:t>
            </a:r>
            <a:r>
              <a:rPr lang="zh-CN" altLang="en-US" dirty="0"/>
              <a:t>的这么一个方法，所以和以往的工作都是不同的。</a:t>
            </a:r>
            <a:endParaRPr lang="en-US" altLang="zh-CN" dirty="0"/>
          </a:p>
          <a:p>
            <a:r>
              <a:rPr lang="zh-CN" altLang="en-US" dirty="0"/>
              <a:t>所以作者也在前边说，这个工作结合了生成式和检索式来改善性能。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80A42-200F-43F5-AA1C-6F8A0ACA6F1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33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6A6F-4B07-CB4D-81AF-4B57D711D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C3F50-BF1C-2D40-86FF-A3021CB35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84F4B-5E72-3344-B7FD-082C4A56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A484-6411-D847-BAB5-017CF9BEFD1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0C157-0E01-ED47-99A4-74BF5114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20C63-F61D-6345-9434-2804D722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EA5-DB2A-804D-9A6F-9EA1D8000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2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0EB8-6690-2B48-BE78-112D8BCF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804D9-0754-8048-8598-4A377A7E5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F6634-6D6B-BE4E-9867-87B6600B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A484-6411-D847-BAB5-017CF9BEFD1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FB9CE-9136-024F-B4C7-44EF30A3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D31B8-C17C-2245-A652-D295ABD5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EA5-DB2A-804D-9A6F-9EA1D8000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0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4165C4-F7AB-E342-AF33-FF746C07C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98C96-3DB1-B74E-8205-91ADB14D9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4CD0D-B91A-1542-B346-0DB05C1E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A484-6411-D847-BAB5-017CF9BEFD1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8CDA7-8112-D44A-9828-98279496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69BD3-63D8-0445-AA94-17FEF370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EA5-DB2A-804D-9A6F-9EA1D8000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0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64F6-7A34-1643-94B7-33BF6205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3539-D058-B945-913F-F198DDA2D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5948E-B2F5-734C-8F1F-DCA73617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A484-6411-D847-BAB5-017CF9BEFD1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B6B3B-F984-BD4E-B65F-59DC16AC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FBDFD-DCA4-0440-B7C6-AC476392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EA5-DB2A-804D-9A6F-9EA1D8000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7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9895-3CE0-FF4F-AA14-3C2CFCCA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B441F-6DCB-DD41-85B2-71E725812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71637-C62F-AF4A-93D4-BF1B0D1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A484-6411-D847-BAB5-017CF9BEFD1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7B66B-4E6E-DF48-A59D-CA8B9B36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09A2A-D372-1646-853C-A77A5CAB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EA5-DB2A-804D-9A6F-9EA1D8000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3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74BF-817D-BB4F-B5CB-5880EB7B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1E02-3FFA-5340-8403-78292972E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4CFDB-19D4-DD48-A371-0C115805F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F1AD2-D52B-2346-8B32-61B4059A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A484-6411-D847-BAB5-017CF9BEFD1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96266-652E-6E41-873E-1DBE3D21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BECA4-3D3B-AD47-A4EC-C3070ED4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EA5-DB2A-804D-9A6F-9EA1D8000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8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CB35-3572-904B-9E6B-39EFBEAB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233C0-6D6E-CA40-87F0-9BAAF46C7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E8D2A-3882-7F4D-88CD-121D11954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2AF59-29D6-EB4C-8360-454DD3999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5B055-CACB-5741-9D25-D4DCED95B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5E6E2-C5AF-9940-8E47-D8EBB334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A484-6411-D847-BAB5-017CF9BEFD1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4D2DA-9AA4-0E46-92F7-770DD2BA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0BF89-B9D5-1B49-957B-784BB077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EA5-DB2A-804D-9A6F-9EA1D8000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3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8C7B-4848-B540-9C76-7A599F01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178F1-16B9-E746-BBE7-BAC7DE8E9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A484-6411-D847-BAB5-017CF9BEFD1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FEF38-1643-C042-80A6-C8F5E533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B572A-B44B-E64A-9A31-38F6F495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EA5-DB2A-804D-9A6F-9EA1D8000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18BB7-46E5-0640-AB3B-524A01B9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A484-6411-D847-BAB5-017CF9BEFD1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FB13B-A9A1-8449-BF56-6171457D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66478-1090-0748-B571-53D9051A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EA5-DB2A-804D-9A6F-9EA1D8000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6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430A-4EE1-1F42-86B5-E2D81076C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44398-A5BF-A34F-9B3F-A6B0015FC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84985-4E08-9241-B3B0-33D371812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306E8-3602-5941-867E-E69BD22B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A484-6411-D847-BAB5-017CF9BEFD1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F6F5D-3734-254A-95BB-E0644393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AE0DA-708B-8945-864D-A7366481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EA5-DB2A-804D-9A6F-9EA1D8000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6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80F2-66B0-DE42-9E4C-6CE168A27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90FA-2944-6446-BDD3-B6939029E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9F2D4-2524-AD4A-B64A-AC47AB8AD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45A42-C7D7-2245-8CC2-99DF7C14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A484-6411-D847-BAB5-017CF9BEFD1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7DDD3-E9BD-A244-A4B4-908F3E3C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9DC02-F817-5542-A277-078EACFD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5EA5-DB2A-804D-9A6F-9EA1D8000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4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601AF3-57EC-DD4F-9BC0-35BE42C5B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15ED5-08B9-D14F-80D4-1E909FCF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605A3-6EE0-4643-8282-47EDF9FD4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FA484-6411-D847-BAB5-017CF9BEFD1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083EF-8281-874A-BF7B-0B6DE6375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3B784-4B34-FB4A-9314-7DDB325CB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F5EA5-DB2A-804D-9A6F-9EA1D8000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2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BA823E2-E771-4E19-91FC-F2ECC65AB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222" y="1064212"/>
            <a:ext cx="8961556" cy="396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2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763A6857-6620-4A05-A62A-BC62FEF64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FE35DC6-462B-4A3A-AF14-4B1FDAF22EB5}"/>
              </a:ext>
            </a:extLst>
          </p:cNvPr>
          <p:cNvSpPr/>
          <p:nvPr/>
        </p:nvSpPr>
        <p:spPr>
          <a:xfrm>
            <a:off x="1110844" y="367010"/>
            <a:ext cx="29803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Algorithm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447D79-A3E4-470C-ADC7-F03A82A67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293" y="0"/>
            <a:ext cx="5695361" cy="685800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906F3A3-E50D-4956-89D9-DD368C117E6A}"/>
              </a:ext>
            </a:extLst>
          </p:cNvPr>
          <p:cNvCxnSpPr>
            <a:cxnSpLocks/>
          </p:cNvCxnSpPr>
          <p:nvPr/>
        </p:nvCxnSpPr>
        <p:spPr>
          <a:xfrm>
            <a:off x="2815700" y="2920182"/>
            <a:ext cx="232041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A97939C-DBF3-4C09-AF1F-E262FF233B8D}"/>
              </a:ext>
            </a:extLst>
          </p:cNvPr>
          <p:cNvCxnSpPr/>
          <p:nvPr/>
        </p:nvCxnSpPr>
        <p:spPr>
          <a:xfrm>
            <a:off x="5535561" y="2094271"/>
            <a:ext cx="17206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CE143BC-599F-4C9F-A489-45B00C276328}"/>
              </a:ext>
            </a:extLst>
          </p:cNvPr>
          <p:cNvCxnSpPr>
            <a:cxnSpLocks/>
          </p:cNvCxnSpPr>
          <p:nvPr/>
        </p:nvCxnSpPr>
        <p:spPr>
          <a:xfrm>
            <a:off x="5535561" y="4183626"/>
            <a:ext cx="188779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E569E58-F5D0-40EC-A5C9-65B3945D49B3}"/>
              </a:ext>
            </a:extLst>
          </p:cNvPr>
          <p:cNvCxnSpPr>
            <a:cxnSpLocks/>
          </p:cNvCxnSpPr>
          <p:nvPr/>
        </p:nvCxnSpPr>
        <p:spPr>
          <a:xfrm>
            <a:off x="5510980" y="5112774"/>
            <a:ext cx="188779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5F0AB5E-DB44-430C-AA42-E56B0592DE5F}"/>
              </a:ext>
            </a:extLst>
          </p:cNvPr>
          <p:cNvCxnSpPr>
            <a:cxnSpLocks/>
          </p:cNvCxnSpPr>
          <p:nvPr/>
        </p:nvCxnSpPr>
        <p:spPr>
          <a:xfrm>
            <a:off x="5535561" y="5835445"/>
            <a:ext cx="33429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56226C2-EA04-423B-B7E8-E4834E9A9060}"/>
              </a:ext>
            </a:extLst>
          </p:cNvPr>
          <p:cNvCxnSpPr>
            <a:cxnSpLocks/>
          </p:cNvCxnSpPr>
          <p:nvPr/>
        </p:nvCxnSpPr>
        <p:spPr>
          <a:xfrm>
            <a:off x="3190568" y="4085304"/>
            <a:ext cx="232041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F29E418-85C7-482E-A921-DFAAAAD7D389}"/>
              </a:ext>
            </a:extLst>
          </p:cNvPr>
          <p:cNvCxnSpPr>
            <a:cxnSpLocks/>
          </p:cNvCxnSpPr>
          <p:nvPr/>
        </p:nvCxnSpPr>
        <p:spPr>
          <a:xfrm>
            <a:off x="3190568" y="4999704"/>
            <a:ext cx="232041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8BE2944-0E12-4010-BA78-E826689B5E1C}"/>
              </a:ext>
            </a:extLst>
          </p:cNvPr>
          <p:cNvCxnSpPr>
            <a:cxnSpLocks/>
          </p:cNvCxnSpPr>
          <p:nvPr/>
        </p:nvCxnSpPr>
        <p:spPr>
          <a:xfrm>
            <a:off x="3190568" y="5781368"/>
            <a:ext cx="232041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CFF740C-FDD3-46AE-948D-7022C6CB9743}"/>
              </a:ext>
            </a:extLst>
          </p:cNvPr>
          <p:cNvCxnSpPr>
            <a:cxnSpLocks/>
          </p:cNvCxnSpPr>
          <p:nvPr/>
        </p:nvCxnSpPr>
        <p:spPr>
          <a:xfrm>
            <a:off x="5510980" y="3770671"/>
            <a:ext cx="499970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359F9CD-27FD-4366-89C8-DD77C77681C0}"/>
              </a:ext>
            </a:extLst>
          </p:cNvPr>
          <p:cNvCxnSpPr>
            <a:cxnSpLocks/>
          </p:cNvCxnSpPr>
          <p:nvPr/>
        </p:nvCxnSpPr>
        <p:spPr>
          <a:xfrm>
            <a:off x="5510980" y="4021394"/>
            <a:ext cx="20500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6CFB9B47-6C5A-4E78-A6B3-1502329EC17D}"/>
              </a:ext>
            </a:extLst>
          </p:cNvPr>
          <p:cNvSpPr/>
          <p:nvPr/>
        </p:nvSpPr>
        <p:spPr>
          <a:xfrm>
            <a:off x="5220929" y="2094271"/>
            <a:ext cx="290051" cy="16763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CBC471C-6A40-44FE-8126-134F5CA8A0D2}"/>
              </a:ext>
            </a:extLst>
          </p:cNvPr>
          <p:cNvSpPr txBox="1"/>
          <p:nvPr/>
        </p:nvSpPr>
        <p:spPr>
          <a:xfrm>
            <a:off x="452050" y="2735516"/>
            <a:ext cx="238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make full use of corpus</a:t>
            </a:r>
            <a:endParaRPr lang="zh-CN" altLang="en-US" b="1" i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C3333E9-F518-4494-A931-5014B8DB8FA4}"/>
              </a:ext>
            </a:extLst>
          </p:cNvPr>
          <p:cNvSpPr/>
          <p:nvPr/>
        </p:nvSpPr>
        <p:spPr>
          <a:xfrm>
            <a:off x="479326" y="3680765"/>
            <a:ext cx="27112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i="1" dirty="0">
                <a:solidFill>
                  <a:srgbClr val="333333"/>
                </a:solidFill>
                <a:latin typeface="Arial" panose="020B0604020202020204" pitchFamily="34" charset="0"/>
              </a:rPr>
              <a:t>If the accuracy of D does not meet the requirement of 0.99, then the parameters in D need to be updated.</a:t>
            </a:r>
            <a:endParaRPr lang="zh-CN" altLang="en-US" sz="1200" b="1" i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27E4B4-479F-4EED-86F3-DDD00AE6A476}"/>
              </a:ext>
            </a:extLst>
          </p:cNvPr>
          <p:cNvSpPr/>
          <p:nvPr/>
        </p:nvSpPr>
        <p:spPr>
          <a:xfrm>
            <a:off x="389604" y="4696427"/>
            <a:ext cx="28906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i="1" dirty="0">
                <a:solidFill>
                  <a:srgbClr val="333333"/>
                </a:solidFill>
                <a:latin typeface="Arial" panose="020B0604020202020204" pitchFamily="34" charset="0"/>
              </a:rPr>
              <a:t>If the accuracy of D does not meet the requirement of 0.75, then update the parameters in G according to MLE loss.</a:t>
            </a:r>
          </a:p>
          <a:p>
            <a:endParaRPr lang="en-US" altLang="zh-CN" sz="1200" b="1" i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200" b="1" i="1" dirty="0">
                <a:solidFill>
                  <a:srgbClr val="333333"/>
                </a:solidFill>
                <a:latin typeface="Arial" panose="020B0604020202020204" pitchFamily="34" charset="0"/>
              </a:rPr>
              <a:t>If the accuracy of D reaches the requirement of 0.75, the traditional optimization objective of GAN should be used to fine tune the parameters in G.</a:t>
            </a:r>
            <a:endParaRPr lang="en-US" altLang="zh-CN" sz="1200" b="1" i="1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D4A6002C-75D8-476D-8991-91AC1F575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67" y="1729187"/>
            <a:ext cx="4049485" cy="40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4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5C330E2-E072-4D30-82AD-2FA3422AF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118" y="1290340"/>
            <a:ext cx="9884108" cy="3910925"/>
          </a:xfrm>
          <a:prstGeom prst="rect">
            <a:avLst/>
          </a:prstGeom>
        </p:spPr>
      </p:pic>
      <p:pic>
        <p:nvPicPr>
          <p:cNvPr id="3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EF46FFAA-C810-48F5-A86F-743EE87B1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0C8FBAF-C779-4148-9E57-BC274430E750}"/>
              </a:ext>
            </a:extLst>
          </p:cNvPr>
          <p:cNvSpPr/>
          <p:nvPr/>
        </p:nvSpPr>
        <p:spPr>
          <a:xfrm>
            <a:off x="1046311" y="367010"/>
            <a:ext cx="31094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A05F01-2AE0-4B44-9EA1-D924C83D5C49}"/>
              </a:ext>
            </a:extLst>
          </p:cNvPr>
          <p:cNvSpPr/>
          <p:nvPr/>
        </p:nvSpPr>
        <p:spPr>
          <a:xfrm>
            <a:off x="1597344" y="5382994"/>
            <a:ext cx="8997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i="1" dirty="0"/>
              <a:t>Movie Triples Corpus (MTC) dataset</a:t>
            </a:r>
            <a:r>
              <a:rPr lang="en-US" altLang="zh-CN" b="1" i="1" dirty="0"/>
              <a:t>: 240000 dialogue triples</a:t>
            </a:r>
          </a:p>
          <a:p>
            <a:pPr marL="342900" indent="-342900">
              <a:buFont typeface="+mj-lt"/>
              <a:buAutoNum type="arabicPeriod"/>
            </a:pPr>
            <a:r>
              <a:rPr lang="fr-FR" altLang="zh-CN" b="1" i="1" dirty="0"/>
              <a:t>Ubuntu Dialogue Corpus (UDC) dataset: </a:t>
            </a:r>
            <a:r>
              <a:rPr lang="en-US" altLang="zh-CN" b="1" i="1" dirty="0"/>
              <a:t>1.85 million conversations with an average of 5 utterances per conversation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4065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A4315B43-366C-418A-84F3-EEE9FD2C6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DDE370-4B6B-47BB-AAC5-B0C120053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718" y="0"/>
            <a:ext cx="4994413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F9E64B-BE8D-4890-9F89-E704697C03B0}"/>
              </a:ext>
            </a:extLst>
          </p:cNvPr>
          <p:cNvSpPr txBox="1"/>
          <p:nvPr/>
        </p:nvSpPr>
        <p:spPr>
          <a:xfrm>
            <a:off x="97848" y="3111682"/>
            <a:ext cx="1470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/>
              <a:t>Discriminator Ranking</a:t>
            </a:r>
            <a:endParaRPr lang="zh-CN" altLang="en-US" b="1" i="1" dirty="0"/>
          </a:p>
        </p:txBody>
      </p:sp>
      <p:sp>
        <p:nvSpPr>
          <p:cNvPr id="8" name="箭头: 圆角右 7">
            <a:extLst>
              <a:ext uri="{FF2B5EF4-FFF2-40B4-BE49-F238E27FC236}">
                <a16:creationId xmlns:a16="http://schemas.microsoft.com/office/drawing/2014/main" id="{C06CFE77-1C7A-40C2-8866-9F59A6CCB95B}"/>
              </a:ext>
            </a:extLst>
          </p:cNvPr>
          <p:cNvSpPr/>
          <p:nvPr/>
        </p:nvSpPr>
        <p:spPr>
          <a:xfrm>
            <a:off x="1094607" y="2625666"/>
            <a:ext cx="730970" cy="48601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67D576B-6E8A-4164-B233-223E454FA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960" y="0"/>
            <a:ext cx="4191434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7710CCE-932E-40EF-AEFC-ED95BD5E521B}"/>
              </a:ext>
            </a:extLst>
          </p:cNvPr>
          <p:cNvSpPr/>
          <p:nvPr/>
        </p:nvSpPr>
        <p:spPr>
          <a:xfrm>
            <a:off x="49128" y="389503"/>
            <a:ext cx="177644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</a:t>
            </a:r>
          </a:p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Study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107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C51C92B6-43C7-4038-859D-BE84E0174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369847-7AD3-40C7-B06D-488C0DD06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433" y="1656475"/>
            <a:ext cx="10123134" cy="377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3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E60BCB91-A8AA-403A-9215-6DDA9D44C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4C52922-735B-402A-B2A3-14411C645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444" y="1072729"/>
            <a:ext cx="10119112" cy="514216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5B18E4F-F51B-4D90-A738-07AEDD6F73BA}"/>
              </a:ext>
            </a:extLst>
          </p:cNvPr>
          <p:cNvSpPr/>
          <p:nvPr/>
        </p:nvSpPr>
        <p:spPr>
          <a:xfrm>
            <a:off x="814385" y="217321"/>
            <a:ext cx="30619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Generator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F437EC-091E-40C1-A511-49695B5839D6}"/>
              </a:ext>
            </a:extLst>
          </p:cNvPr>
          <p:cNvSpPr/>
          <p:nvPr/>
        </p:nvSpPr>
        <p:spPr>
          <a:xfrm>
            <a:off x="5235833" y="458443"/>
            <a:ext cx="62383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b="1" i="1" dirty="0"/>
              <a:t>A Persona-Based Neural Conversation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i="1" dirty="0"/>
              <a:t>Personalizing Dialogue Agents: I have a dog, do you have pets too?</a:t>
            </a:r>
          </a:p>
        </p:txBody>
      </p:sp>
    </p:spTree>
    <p:extLst>
      <p:ext uri="{BB962C8B-B14F-4D97-AF65-F5344CB8AC3E}">
        <p14:creationId xmlns:p14="http://schemas.microsoft.com/office/powerpoint/2010/main" val="47257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4DA7535-FA25-4183-97E0-D363F742B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31" y="4493341"/>
            <a:ext cx="4381500" cy="762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EFCA5C1-D0ED-49CC-8F96-21239B0D1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199" y="4421903"/>
            <a:ext cx="4162425" cy="9048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660014D-60F2-4BCD-826E-6E4850D92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0350" y="1037305"/>
            <a:ext cx="6591300" cy="28765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7513947-B5F2-43D9-B602-1778631ACC3F}"/>
              </a:ext>
            </a:extLst>
          </p:cNvPr>
          <p:cNvSpPr/>
          <p:nvPr/>
        </p:nvSpPr>
        <p:spPr>
          <a:xfrm>
            <a:off x="919931" y="268549"/>
            <a:ext cx="2851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3C19A3-06E8-421E-A0DC-D4507F94E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918" y="5336608"/>
            <a:ext cx="5220525" cy="12626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3E3492-245D-47A8-BBFD-1E833F5946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8199" y="5326778"/>
            <a:ext cx="5317766" cy="1039450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473F1172-76A6-44F2-9D6F-BE28CF4C0FC5}"/>
              </a:ext>
            </a:extLst>
          </p:cNvPr>
          <p:cNvSpPr/>
          <p:nvPr/>
        </p:nvSpPr>
        <p:spPr>
          <a:xfrm>
            <a:off x="5447071" y="2615381"/>
            <a:ext cx="3372464" cy="599767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154C7D88-419C-44C5-9D0A-B5A1BA272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61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22CDBE5-F6EC-4151-95ED-BDE70B92D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534" y="1646374"/>
            <a:ext cx="6521110" cy="18821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9CB5768-33F5-44D4-8389-6A85E3732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339" y="845406"/>
            <a:ext cx="4381500" cy="762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5661500-E7DA-40E3-A4F7-BFCD1AC4079A}"/>
              </a:ext>
            </a:extLst>
          </p:cNvPr>
          <p:cNvSpPr/>
          <p:nvPr/>
        </p:nvSpPr>
        <p:spPr>
          <a:xfrm>
            <a:off x="919931" y="268549"/>
            <a:ext cx="2851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9F61F5-F68A-41A3-8428-A89749953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2877" y="3429000"/>
            <a:ext cx="4162425" cy="904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1A21EB-3DE0-4613-B642-FF6DA9AEAE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7809" y="4257958"/>
            <a:ext cx="6762750" cy="14573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3BDC796-DB4F-4948-A5FF-0DD961A11A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3534" y="5473356"/>
            <a:ext cx="6677025" cy="1419225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78F760FE-17E2-4532-899E-4D04192DDE2F}"/>
              </a:ext>
            </a:extLst>
          </p:cNvPr>
          <p:cNvSpPr/>
          <p:nvPr/>
        </p:nvSpPr>
        <p:spPr>
          <a:xfrm>
            <a:off x="6096000" y="2290916"/>
            <a:ext cx="540774" cy="33429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BEED62C-8944-4A30-82EC-A80E00250E86}"/>
              </a:ext>
            </a:extLst>
          </p:cNvPr>
          <p:cNvSpPr/>
          <p:nvPr/>
        </p:nvSpPr>
        <p:spPr>
          <a:xfrm>
            <a:off x="6346722" y="2748117"/>
            <a:ext cx="540774" cy="33429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0C72ECCF-ABE2-4C27-8020-8D65FFCF4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70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EF35B6F-45DF-4D68-9890-D86A2058E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12" y="1042690"/>
            <a:ext cx="6886575" cy="54483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E9987BE-510F-4701-9208-80473683A419}"/>
              </a:ext>
            </a:extLst>
          </p:cNvPr>
          <p:cNvSpPr/>
          <p:nvPr/>
        </p:nvSpPr>
        <p:spPr>
          <a:xfrm>
            <a:off x="537955" y="367010"/>
            <a:ext cx="4126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Discriminator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4F499E29-73A3-4183-A36B-7D98A2139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31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7FF112F-7041-4393-A49E-EADB3B8E9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652" y="845765"/>
            <a:ext cx="7778436" cy="485183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0B457C3-7DF5-443F-ABD8-2FF4662C4A06}"/>
              </a:ext>
            </a:extLst>
          </p:cNvPr>
          <p:cNvSpPr/>
          <p:nvPr/>
        </p:nvSpPr>
        <p:spPr>
          <a:xfrm>
            <a:off x="1046311" y="249023"/>
            <a:ext cx="31094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C2D794-2908-4F7E-A1C4-B9BAC4D94738}"/>
              </a:ext>
            </a:extLst>
          </p:cNvPr>
          <p:cNvSpPr/>
          <p:nvPr/>
        </p:nvSpPr>
        <p:spPr>
          <a:xfrm>
            <a:off x="1597344" y="5697602"/>
            <a:ext cx="8997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i="1" dirty="0"/>
              <a:t>TV Series Transcripts dataset: Big Bang Theory and Friends, collect utterances from the top 12 speakers</a:t>
            </a:r>
          </a:p>
          <a:p>
            <a:pPr marL="342900" indent="-342900">
              <a:buFont typeface="+mj-lt"/>
              <a:buAutoNum type="arabicPeriod"/>
            </a:pPr>
            <a:r>
              <a:rPr lang="fr-FR" altLang="zh-CN" b="1" i="1" dirty="0"/>
              <a:t>Ubuntu Dialogue Corpus (UDC) dataset: </a:t>
            </a:r>
            <a:r>
              <a:rPr lang="en-US" altLang="zh-CN" b="1" i="1" dirty="0"/>
              <a:t>assign two types of speaker IDs -&gt;  questioner and helper</a:t>
            </a:r>
            <a:endParaRPr lang="zh-CN" altLang="en-US" b="1" i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297866-1FC8-4E09-9D8F-AC671D52E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6" y="2030347"/>
            <a:ext cx="2992235" cy="202054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70034CA-5D8E-4B8C-959B-079D5488A3E2}"/>
              </a:ext>
            </a:extLst>
          </p:cNvPr>
          <p:cNvSpPr/>
          <p:nvPr/>
        </p:nvSpPr>
        <p:spPr>
          <a:xfrm>
            <a:off x="334297" y="3588774"/>
            <a:ext cx="1337187" cy="2064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9F98549-BBC1-479D-BEBD-AB67211E68A9}"/>
              </a:ext>
            </a:extLst>
          </p:cNvPr>
          <p:cNvSpPr/>
          <p:nvPr/>
        </p:nvSpPr>
        <p:spPr>
          <a:xfrm>
            <a:off x="1927123" y="3588774"/>
            <a:ext cx="1166338" cy="20647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7952D1B-F928-4929-A773-6AF7928AD3B5}"/>
              </a:ext>
            </a:extLst>
          </p:cNvPr>
          <p:cNvSpPr/>
          <p:nvPr/>
        </p:nvSpPr>
        <p:spPr>
          <a:xfrm>
            <a:off x="78658" y="3795252"/>
            <a:ext cx="884106" cy="20647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9AFBDC31-AFE3-45AE-AC2F-E69B1A54F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73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24F31D5-063A-41CA-ABAE-FFF4EB05138F}"/>
              </a:ext>
            </a:extLst>
          </p:cNvPr>
          <p:cNvSpPr/>
          <p:nvPr/>
        </p:nvSpPr>
        <p:spPr>
          <a:xfrm>
            <a:off x="1203157" y="1490008"/>
            <a:ext cx="105396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We propose an adversarial learning approach for generating multi-turn dialogue responses. Our proposed framework, </a:t>
            </a:r>
            <a:r>
              <a:rPr lang="zh-CN" altLang="en-US" sz="2800" i="1" u="sng" dirty="0"/>
              <a:t>hredGAN</a:t>
            </a:r>
            <a:r>
              <a:rPr lang="zh-CN" altLang="en-US" sz="2800" dirty="0"/>
              <a:t>, is based on conditional generative adversarial networks (GANs)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2F94F5-E4CE-4621-A846-50DBB503DDCD}"/>
              </a:ext>
            </a:extLst>
          </p:cNvPr>
          <p:cNvSpPr/>
          <p:nvPr/>
        </p:nvSpPr>
        <p:spPr>
          <a:xfrm>
            <a:off x="1203158" y="566678"/>
            <a:ext cx="25269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Abstract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381D4E-88C4-4471-920D-5D5560C68DA0}"/>
              </a:ext>
            </a:extLst>
          </p:cNvPr>
          <p:cNvSpPr/>
          <p:nvPr/>
        </p:nvSpPr>
        <p:spPr>
          <a:xfrm>
            <a:off x="1203158" y="3420978"/>
            <a:ext cx="3281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E1B6C8B-F5CF-4D08-A00D-F6CF8E2CFC24}"/>
              </a:ext>
            </a:extLst>
          </p:cNvPr>
          <p:cNvSpPr/>
          <p:nvPr/>
        </p:nvSpPr>
        <p:spPr>
          <a:xfrm>
            <a:off x="1203158" y="4344308"/>
            <a:ext cx="105396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HRED for multi-turn dialogue generation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GAN for more diverse, more informative and topic relevance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391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B2F94F5-E4CE-4621-A846-50DBB503DDCD}"/>
              </a:ext>
            </a:extLst>
          </p:cNvPr>
          <p:cNvSpPr/>
          <p:nvPr/>
        </p:nvSpPr>
        <p:spPr>
          <a:xfrm>
            <a:off x="1203158" y="587924"/>
            <a:ext cx="3621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Formulation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9B22B6-0F55-4C7F-960E-8655F2BF3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824" y="1667303"/>
            <a:ext cx="3429000" cy="3905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07D4992-1A1B-43DB-9A47-040F4DB2B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771" y="2193978"/>
            <a:ext cx="3171825" cy="542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F11A67-B746-4FE1-A728-BB96D4ED7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106" y="2826528"/>
            <a:ext cx="2333625" cy="5048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A5635AA-8B57-43F0-A325-836954CCE8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1528" y="2879730"/>
            <a:ext cx="1000125" cy="419100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C25D8ED-5C0D-4DF1-AF20-6821A66B5AEC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4788824" y="1559585"/>
            <a:ext cx="1178839" cy="30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A4916AB-A5E5-492D-8E82-B9712D31D6CA}"/>
              </a:ext>
            </a:extLst>
          </p:cNvPr>
          <p:cNvSpPr txBox="1"/>
          <p:nvPr/>
        </p:nvSpPr>
        <p:spPr>
          <a:xfrm>
            <a:off x="5935581" y="1324114"/>
            <a:ext cx="1162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Context</a:t>
            </a:r>
            <a:endParaRPr lang="zh-CN" altLang="en-US" sz="2000" b="1" i="1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7750125-223D-40A1-AEB8-5A543E291E1B}"/>
              </a:ext>
            </a:extLst>
          </p:cNvPr>
          <p:cNvCxnSpPr>
            <a:cxnSpLocks/>
          </p:cNvCxnSpPr>
          <p:nvPr/>
        </p:nvCxnSpPr>
        <p:spPr>
          <a:xfrm flipH="1">
            <a:off x="4820910" y="2114831"/>
            <a:ext cx="1162796" cy="37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650B56C-998D-4821-96C5-05594F8C98BE}"/>
              </a:ext>
            </a:extLst>
          </p:cNvPr>
          <p:cNvSpPr txBox="1"/>
          <p:nvPr/>
        </p:nvSpPr>
        <p:spPr>
          <a:xfrm>
            <a:off x="5967663" y="1892421"/>
            <a:ext cx="211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Each Utterance</a:t>
            </a:r>
            <a:endParaRPr lang="zh-CN" altLang="en-US" sz="2400" b="1" i="1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2C7C61A-E3A5-4844-84D5-EA3B6F4F4A85}"/>
              </a:ext>
            </a:extLst>
          </p:cNvPr>
          <p:cNvCxnSpPr>
            <a:cxnSpLocks/>
          </p:cNvCxnSpPr>
          <p:nvPr/>
        </p:nvCxnSpPr>
        <p:spPr>
          <a:xfrm flipH="1">
            <a:off x="4828929" y="2732827"/>
            <a:ext cx="1162796" cy="37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4105ED7-CE89-4730-B0DF-34A5D9D11033}"/>
              </a:ext>
            </a:extLst>
          </p:cNvPr>
          <p:cNvSpPr txBox="1"/>
          <p:nvPr/>
        </p:nvSpPr>
        <p:spPr>
          <a:xfrm>
            <a:off x="5911265" y="2576496"/>
            <a:ext cx="288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Response Generation</a:t>
            </a:r>
            <a:endParaRPr lang="zh-CN" altLang="en-US" sz="2400" b="1" i="1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CEA2172-B83C-40B3-955E-444DC05FDE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2172" y="3420978"/>
            <a:ext cx="6467475" cy="11811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7AEC2F3-323D-4622-8D7C-2CAF11FAED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3612" y="4562432"/>
            <a:ext cx="5934075" cy="714375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765B49F-27ED-47DE-A385-1B7D9F14B0D7}"/>
              </a:ext>
            </a:extLst>
          </p:cNvPr>
          <p:cNvCxnSpPr>
            <a:cxnSpLocks/>
          </p:cNvCxnSpPr>
          <p:nvPr/>
        </p:nvCxnSpPr>
        <p:spPr>
          <a:xfrm flipV="1">
            <a:off x="1359824" y="3429000"/>
            <a:ext cx="9857402" cy="24502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CD80EE0-1AB2-42FA-8143-9D94A5D91633}"/>
              </a:ext>
            </a:extLst>
          </p:cNvPr>
          <p:cNvSpPr txBox="1"/>
          <p:nvPr/>
        </p:nvSpPr>
        <p:spPr>
          <a:xfrm>
            <a:off x="7098272" y="4724226"/>
            <a:ext cx="4397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/>
              <a:t> the parameters of the generator model</a:t>
            </a:r>
            <a:endParaRPr lang="zh-CN" altLang="en-US" sz="2000" b="1" i="1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2DE69021-1FAC-4DA3-B226-926AEA43A6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7933" y="5522328"/>
            <a:ext cx="6048375" cy="685800"/>
          </a:xfrm>
          <a:prstGeom prst="rect">
            <a:avLst/>
          </a:prstGeom>
        </p:spPr>
      </p:pic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F37B356-C687-46B0-ACD7-E181241FD1DC}"/>
              </a:ext>
            </a:extLst>
          </p:cNvPr>
          <p:cNvCxnSpPr>
            <a:cxnSpLocks/>
          </p:cNvCxnSpPr>
          <p:nvPr/>
        </p:nvCxnSpPr>
        <p:spPr>
          <a:xfrm flipH="1">
            <a:off x="7224474" y="5900660"/>
            <a:ext cx="4383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C950B907-5C94-4898-9EF3-A68C5AA5FA96}"/>
              </a:ext>
            </a:extLst>
          </p:cNvPr>
          <p:cNvSpPr txBox="1"/>
          <p:nvPr/>
        </p:nvSpPr>
        <p:spPr>
          <a:xfrm>
            <a:off x="7712206" y="5669827"/>
            <a:ext cx="2176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Teacher Forcing</a:t>
            </a:r>
            <a:endParaRPr lang="zh-CN" altLang="en-US" sz="2400" b="1" i="1" dirty="0"/>
          </a:p>
        </p:txBody>
      </p:sp>
      <p:sp>
        <p:nvSpPr>
          <p:cNvPr id="46" name="箭头: 下弧形 45">
            <a:extLst>
              <a:ext uri="{FF2B5EF4-FFF2-40B4-BE49-F238E27FC236}">
                <a16:creationId xmlns:a16="http://schemas.microsoft.com/office/drawing/2014/main" id="{00F4498F-177D-4803-8909-5143A82EFE9A}"/>
              </a:ext>
            </a:extLst>
          </p:cNvPr>
          <p:cNvSpPr/>
          <p:nvPr/>
        </p:nvSpPr>
        <p:spPr>
          <a:xfrm>
            <a:off x="5302623" y="5122218"/>
            <a:ext cx="3497894" cy="345018"/>
          </a:xfrm>
          <a:prstGeom prst="curvedUp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3F3A2294-CEE5-4547-A112-D317888509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8958" y="6101505"/>
            <a:ext cx="3505200" cy="752475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CA38850D-3381-4A3C-AADF-183066BFE34C}"/>
              </a:ext>
            </a:extLst>
          </p:cNvPr>
          <p:cNvSpPr/>
          <p:nvPr/>
        </p:nvSpPr>
        <p:spPr>
          <a:xfrm>
            <a:off x="5402308" y="6280969"/>
            <a:ext cx="2407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/>
              <a:t>Z is injected noisy</a:t>
            </a:r>
            <a:endParaRPr lang="zh-CN" altLang="en-US" sz="2400" b="1" i="1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1189CEE-DB21-48B5-9AA4-F148BF9AC943}"/>
              </a:ext>
            </a:extLst>
          </p:cNvPr>
          <p:cNvCxnSpPr>
            <a:cxnSpLocks/>
          </p:cNvCxnSpPr>
          <p:nvPr/>
        </p:nvCxnSpPr>
        <p:spPr>
          <a:xfrm flipH="1">
            <a:off x="4824791" y="6511801"/>
            <a:ext cx="4383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74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578B5E7-86A3-43EE-88A9-34AB069748E3}"/>
              </a:ext>
            </a:extLst>
          </p:cNvPr>
          <p:cNvSpPr/>
          <p:nvPr/>
        </p:nvSpPr>
        <p:spPr>
          <a:xfrm>
            <a:off x="1124825" y="673314"/>
            <a:ext cx="2851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F1A231-F765-4256-97AF-AE0467324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57" y="1728787"/>
            <a:ext cx="6515100" cy="1133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41BE33-959A-48F0-B532-C3E27023D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57" y="2964052"/>
            <a:ext cx="5772150" cy="6953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6BEAF0-ACF6-47C4-AB8B-F3C5FCF89D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157" y="3997059"/>
            <a:ext cx="6724650" cy="952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A022CE-F6A1-467E-94D6-DBB30D1F39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357" y="4975500"/>
            <a:ext cx="6438900" cy="1333500"/>
          </a:xfrm>
          <a:prstGeom prst="rect">
            <a:avLst/>
          </a:prstGeom>
        </p:spPr>
      </p:pic>
      <p:sp>
        <p:nvSpPr>
          <p:cNvPr id="8" name="双大括号 7">
            <a:extLst>
              <a:ext uri="{FF2B5EF4-FFF2-40B4-BE49-F238E27FC236}">
                <a16:creationId xmlns:a16="http://schemas.microsoft.com/office/drawing/2014/main" id="{0C3B38C3-8B0E-4597-845F-F4B4E528ABCB}"/>
              </a:ext>
            </a:extLst>
          </p:cNvPr>
          <p:cNvSpPr/>
          <p:nvPr/>
        </p:nvSpPr>
        <p:spPr>
          <a:xfrm>
            <a:off x="588481" y="1828800"/>
            <a:ext cx="7052649" cy="1830577"/>
          </a:xfrm>
          <a:prstGeom prst="brace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双大括号 9">
            <a:extLst>
              <a:ext uri="{FF2B5EF4-FFF2-40B4-BE49-F238E27FC236}">
                <a16:creationId xmlns:a16="http://schemas.microsoft.com/office/drawing/2014/main" id="{5A162F64-87FE-40F5-B542-C8BC79557B34}"/>
              </a:ext>
            </a:extLst>
          </p:cNvPr>
          <p:cNvSpPr/>
          <p:nvPr/>
        </p:nvSpPr>
        <p:spPr>
          <a:xfrm>
            <a:off x="452679" y="4128380"/>
            <a:ext cx="7315199" cy="2056306"/>
          </a:xfrm>
          <a:prstGeom prst="brace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弧形 8">
            <a:extLst>
              <a:ext uri="{FF2B5EF4-FFF2-40B4-BE49-F238E27FC236}">
                <a16:creationId xmlns:a16="http://schemas.microsoft.com/office/drawing/2014/main" id="{5FEE777B-7D39-49BD-AE41-8B0E700121EB}"/>
              </a:ext>
            </a:extLst>
          </p:cNvPr>
          <p:cNvSpPr/>
          <p:nvPr/>
        </p:nvSpPr>
        <p:spPr>
          <a:xfrm>
            <a:off x="7785864" y="2780302"/>
            <a:ext cx="751559" cy="2214193"/>
          </a:xfrm>
          <a:prstGeom prst="curvedLeftArrow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9C87554-2707-42AC-AB38-D7552D323C72}"/>
              </a:ext>
            </a:extLst>
          </p:cNvPr>
          <p:cNvSpPr/>
          <p:nvPr/>
        </p:nvSpPr>
        <p:spPr>
          <a:xfrm>
            <a:off x="8682157" y="2718983"/>
            <a:ext cx="3115209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Previous approaches have shown that it is beneficial to </a:t>
            </a:r>
            <a:r>
              <a:rPr lang="zh-CN" altLang="en-US" b="1" i="1" dirty="0"/>
              <a:t>mix the GAN objective with a more traditional loss such as cross entropy loss </a:t>
            </a:r>
            <a:r>
              <a:rPr lang="zh-CN" altLang="en-US" dirty="0"/>
              <a:t>(Lamb et al.</a:t>
            </a:r>
            <a:r>
              <a:rPr lang="en-US" altLang="zh-CN" dirty="0"/>
              <a:t>,</a:t>
            </a:r>
            <a:r>
              <a:rPr lang="zh-CN" altLang="en-US" dirty="0"/>
              <a:t>2016; Li et al., 2017). </a:t>
            </a:r>
            <a:endParaRPr lang="en-US" altLang="zh-CN" dirty="0"/>
          </a:p>
          <a:p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1" i="1" dirty="0"/>
              <a:t>A. Lamb, A. </a:t>
            </a:r>
            <a:r>
              <a:rPr lang="en-US" altLang="zh-CN" sz="1100" b="1" i="1" dirty="0" err="1"/>
              <a:t>Goyah</a:t>
            </a:r>
            <a:r>
              <a:rPr lang="en-US" altLang="zh-CN" sz="1100" b="1" i="1" dirty="0"/>
              <a:t>, Y. Zhang, S. Zhang, A. </a:t>
            </a:r>
            <a:r>
              <a:rPr lang="en-US" altLang="zh-CN" sz="1100" b="1" i="1" dirty="0" err="1"/>
              <a:t>Courville,and</a:t>
            </a:r>
            <a:r>
              <a:rPr lang="en-US" altLang="zh-CN" sz="1100" b="1" i="1" dirty="0"/>
              <a:t> Y. </a:t>
            </a:r>
            <a:r>
              <a:rPr lang="en-US" altLang="zh-CN" sz="1100" b="1" i="1" dirty="0" err="1"/>
              <a:t>Bengio</a:t>
            </a:r>
            <a:r>
              <a:rPr lang="en-US" altLang="zh-CN" sz="1100" b="1" i="1" dirty="0"/>
              <a:t>. 2016. Professor forcing: A new algorithm for training recurrent networks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1" i="1" dirty="0"/>
              <a:t>J. Li, W. Monroe, T. Shi, A. Ritter, and D. Jurafsky.2017. Adversarial learning for neural dialogue generation</a:t>
            </a:r>
          </a:p>
        </p:txBody>
      </p:sp>
    </p:spTree>
    <p:extLst>
      <p:ext uri="{BB962C8B-B14F-4D97-AF65-F5344CB8AC3E}">
        <p14:creationId xmlns:p14="http://schemas.microsoft.com/office/powerpoint/2010/main" val="101062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9264285-189D-481D-AB97-D8862DA11CCE}"/>
              </a:ext>
            </a:extLst>
          </p:cNvPr>
          <p:cNvSpPr/>
          <p:nvPr/>
        </p:nvSpPr>
        <p:spPr>
          <a:xfrm>
            <a:off x="1482981" y="587924"/>
            <a:ext cx="30619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Generator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DEFFBD-FB10-48CA-96E7-163F02F970C9}"/>
              </a:ext>
            </a:extLst>
          </p:cNvPr>
          <p:cNvSpPr txBox="1"/>
          <p:nvPr/>
        </p:nvSpPr>
        <p:spPr>
          <a:xfrm>
            <a:off x="7390579" y="1997838"/>
            <a:ext cx="36487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b="1" i="1" dirty="0"/>
              <a:t>Context RNN -&gt; model context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b="1" i="1" dirty="0"/>
              <a:t>Encoder RNN -&gt;encode each utterance to sentence embedding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b="1" i="1" dirty="0"/>
              <a:t>*Attention RNN -&gt; attend to different part of input during generation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b="1" i="1" dirty="0"/>
              <a:t>Decoder RNN -&gt; decode generation response</a:t>
            </a:r>
            <a:endParaRPr lang="zh-CN" altLang="en-US" sz="2000" b="1" i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BE86BD5-7B04-4B88-BFB9-BB98E6BE2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333" y="1773647"/>
            <a:ext cx="5629275" cy="13049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80732A-BD1D-4855-923B-3BC2BC110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417" y="3226880"/>
            <a:ext cx="5322478" cy="4042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1B4E065-D338-4319-BE28-A449E5965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0765" y="3781948"/>
            <a:ext cx="4419600" cy="685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679514E-B0B1-4C2B-BCF6-299D84B7D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0669" y="4720528"/>
            <a:ext cx="1181100" cy="5619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7275F23-A4AA-49EB-B291-BA93DED263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9048" y="4714466"/>
            <a:ext cx="33718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2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9264285-189D-481D-AB97-D8862DA11CCE}"/>
              </a:ext>
            </a:extLst>
          </p:cNvPr>
          <p:cNvSpPr/>
          <p:nvPr/>
        </p:nvSpPr>
        <p:spPr>
          <a:xfrm>
            <a:off x="1482979" y="587924"/>
            <a:ext cx="30619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Generator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2BDBB9-1976-4922-9C17-CBBE7DA8C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957" y="1647203"/>
            <a:ext cx="9986035" cy="43506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7E58B6-211A-4134-9BB1-F9C12B9F0AD4}"/>
              </a:ext>
            </a:extLst>
          </p:cNvPr>
          <p:cNvSpPr txBox="1"/>
          <p:nvPr/>
        </p:nvSpPr>
        <p:spPr>
          <a:xfrm>
            <a:off x="5269522" y="713735"/>
            <a:ext cx="66007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b="1" i="1" dirty="0"/>
              <a:t>Context RNN -&gt; model context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i="1" dirty="0"/>
              <a:t>Encoder RNN -&gt;encode each utterance to sentence embedding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i="1" dirty="0"/>
              <a:t>*Attention RNN -&gt; attend to different part of input during generation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b="1" i="1" dirty="0"/>
              <a:t>Decoder RNN -&gt; decode generation response</a:t>
            </a:r>
            <a:endParaRPr lang="zh-CN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7427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A84005F-4B8B-4585-8258-5137B17C5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527" y="828675"/>
            <a:ext cx="6867525" cy="52006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B1214E0-0266-4820-AE45-2840E5DD0EAE}"/>
              </a:ext>
            </a:extLst>
          </p:cNvPr>
          <p:cNvSpPr/>
          <p:nvPr/>
        </p:nvSpPr>
        <p:spPr>
          <a:xfrm>
            <a:off x="1070024" y="367010"/>
            <a:ext cx="30619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Generator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3D142A-035C-4D3A-9658-01596DCCE0F5}"/>
              </a:ext>
            </a:extLst>
          </p:cNvPr>
          <p:cNvSpPr txBox="1"/>
          <p:nvPr/>
        </p:nvSpPr>
        <p:spPr>
          <a:xfrm>
            <a:off x="8221474" y="1843950"/>
            <a:ext cx="36487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b="1" i="1" dirty="0"/>
              <a:t>Context RNN -&gt; model context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b="1" i="1" dirty="0"/>
              <a:t>Encoder RNN -&gt;encode each utterance to sentence embedding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b="1" i="1" dirty="0"/>
              <a:t>*Attention RNN -&gt; attend to different part of input during generation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b="1" i="1" dirty="0"/>
              <a:t>Decoder RNN -&gt; decode generation response</a:t>
            </a:r>
            <a:endParaRPr lang="zh-CN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19930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285907E-B982-4D6C-8AAA-12C693591763}"/>
              </a:ext>
            </a:extLst>
          </p:cNvPr>
          <p:cNvSpPr/>
          <p:nvPr/>
        </p:nvSpPr>
        <p:spPr>
          <a:xfrm>
            <a:off x="537955" y="367010"/>
            <a:ext cx="4126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Discriminator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61C796-6299-4826-AFE9-D6A2B1B1F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771" y="1433512"/>
            <a:ext cx="4343400" cy="3990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AAAA99-7A16-4D8B-9B4D-6B4126A21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23676"/>
            <a:ext cx="5447736" cy="14137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C66DD0-C3B9-4F85-A3B2-B0978D5553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284227"/>
            <a:ext cx="5055564" cy="21402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FFC1957-C4E8-4610-BE61-1C19254BF25F}"/>
              </a:ext>
            </a:extLst>
          </p:cNvPr>
          <p:cNvSpPr txBox="1"/>
          <p:nvPr/>
        </p:nvSpPr>
        <p:spPr>
          <a:xfrm>
            <a:off x="6096000" y="1413734"/>
            <a:ext cx="4153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/>
              <a:t>Context &lt;-&gt; Response Matching Score</a:t>
            </a:r>
            <a:endParaRPr lang="zh-CN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78647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ADMINI~1\AppData\Local\Temp\360zip$Temp\360$4\标志_红色.png">
            <a:extLst>
              <a:ext uri="{FF2B5EF4-FFF2-40B4-BE49-F238E27FC236}">
                <a16:creationId xmlns:a16="http://schemas.microsoft.com/office/drawing/2014/main" id="{F18AA1DF-6983-7742-A6BA-568632E5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26" y="5982490"/>
            <a:ext cx="653020" cy="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C085E2A-43F1-4899-ADD7-E0E7D7F9C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885" y="1650284"/>
            <a:ext cx="6591300" cy="6667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B04141F-F3CC-4332-8E97-D488F8A5CF95}"/>
              </a:ext>
            </a:extLst>
          </p:cNvPr>
          <p:cNvSpPr/>
          <p:nvPr/>
        </p:nvSpPr>
        <p:spPr>
          <a:xfrm>
            <a:off x="1182176" y="367010"/>
            <a:ext cx="28377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Inference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ABDDA4E-AE9A-4AEE-9974-2EEF0D928EA3}"/>
              </a:ext>
            </a:extLst>
          </p:cNvPr>
          <p:cNvCxnSpPr/>
          <p:nvPr/>
        </p:nvCxnSpPr>
        <p:spPr>
          <a:xfrm flipV="1">
            <a:off x="3126658" y="2231923"/>
            <a:ext cx="2163097" cy="133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5C3DD698-008C-47DE-A0DC-138CDFEBEE31}"/>
              </a:ext>
            </a:extLst>
          </p:cNvPr>
          <p:cNvSpPr/>
          <p:nvPr/>
        </p:nvSpPr>
        <p:spPr>
          <a:xfrm>
            <a:off x="2195851" y="3569110"/>
            <a:ext cx="18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dirty="0"/>
              <a:t> </a:t>
            </a:r>
            <a:r>
              <a:rPr lang="en-US" altLang="zh-CN" b="1" i="1" dirty="0"/>
              <a:t>G</a:t>
            </a:r>
            <a:r>
              <a:rPr lang="zh-CN" altLang="en-US" b="1" i="1" dirty="0"/>
              <a:t>reedy decoding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05AB61A-9978-4877-BF92-9485ADB80862}"/>
              </a:ext>
            </a:extLst>
          </p:cNvPr>
          <p:cNvCxnSpPr>
            <a:cxnSpLocks/>
          </p:cNvCxnSpPr>
          <p:nvPr/>
        </p:nvCxnSpPr>
        <p:spPr>
          <a:xfrm flipH="1" flipV="1">
            <a:off x="7334866" y="2274480"/>
            <a:ext cx="1120876" cy="129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A8150F5-265B-421B-B87C-BBE9D91FBBDE}"/>
              </a:ext>
            </a:extLst>
          </p:cNvPr>
          <p:cNvSpPr/>
          <p:nvPr/>
        </p:nvSpPr>
        <p:spPr>
          <a:xfrm>
            <a:off x="7543729" y="3574026"/>
            <a:ext cx="2266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Discriminator ranking</a:t>
            </a:r>
            <a:endParaRPr lang="zh-CN" altLang="en-US" b="1" i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6BCC43-55D2-427C-9DAA-23B65F3AA6ED}"/>
              </a:ext>
            </a:extLst>
          </p:cNvPr>
          <p:cNvSpPr/>
          <p:nvPr/>
        </p:nvSpPr>
        <p:spPr>
          <a:xfrm>
            <a:off x="3048000" y="42922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i="1" dirty="0"/>
              <a:t>“</a:t>
            </a:r>
            <a:r>
              <a:rPr lang="zh-CN" altLang="en-US" b="1" i="1" dirty="0"/>
              <a:t>This is in contrast to existing work where the discriminator is usually discarded during inference.</a:t>
            </a:r>
            <a:r>
              <a:rPr lang="en-US" altLang="zh-CN" b="1" i="1" dirty="0"/>
              <a:t>”</a:t>
            </a:r>
            <a:endParaRPr lang="zh-CN" altLang="en-US" b="1" i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F9921AE-DFFF-4479-9BD9-4F36172A4DB2}"/>
              </a:ext>
            </a:extLst>
          </p:cNvPr>
          <p:cNvSpPr/>
          <p:nvPr/>
        </p:nvSpPr>
        <p:spPr>
          <a:xfrm>
            <a:off x="3048000" y="50826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i="1" dirty="0"/>
              <a:t>“</a:t>
            </a:r>
            <a:r>
              <a:rPr lang="zh-CN" altLang="en-US" b="1" i="1" dirty="0"/>
              <a:t>hredGAN combines ideas from both generative and retrieval-based multi-turn dialogue systems to improve their individual performances.</a:t>
            </a:r>
            <a:r>
              <a:rPr lang="en-US" altLang="zh-CN" b="1" i="1" dirty="0"/>
              <a:t>”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82019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2151</Words>
  <Application>Microsoft Office PowerPoint</Application>
  <PresentationFormat>宽屏</PresentationFormat>
  <Paragraphs>115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Artemis Huang</dc:creator>
  <cp:lastModifiedBy>彭 晗</cp:lastModifiedBy>
  <cp:revision>64</cp:revision>
  <dcterms:created xsi:type="dcterms:W3CDTF">2019-03-29T04:42:47Z</dcterms:created>
  <dcterms:modified xsi:type="dcterms:W3CDTF">2019-10-06T17:32:53Z</dcterms:modified>
</cp:coreProperties>
</file>