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9" r:id="rId3"/>
    <p:sldId id="265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1" r:id="rId12"/>
    <p:sldId id="278" r:id="rId13"/>
    <p:sldId id="266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  <p:sldId id="286" r:id="rId23"/>
    <p:sldId id="288" r:id="rId24"/>
    <p:sldId id="287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8088-A9A1-49FA-9622-0FE4C4ADF20E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0A05-8049-4D28-BAE9-1D2D1E381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9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0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3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0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4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51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33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8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82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6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5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7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9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22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6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44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34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89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07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48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6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4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6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4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96BE-CDDC-42D1-A503-F2DA73D0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E6E32-6021-41D8-A5CE-28C9CA247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B1BA7-A9CA-4218-8880-FEBEC2F3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ABDC7-6EE1-4D94-83FE-E621C0E9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2517D-FA93-4335-BBE6-A661A761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5D5F-B235-4288-9B90-481955C5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ADF38-2E8E-4EA9-B7F0-11BE8CF9D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CDD60-34EE-45F7-BE6B-A14A371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61B5-EB6A-4399-89CF-73941A4E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91F76-D15C-4BE2-9A9C-96DB5056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3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B6A12-B737-4202-86B7-F511B0A65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6E5E1-7133-404B-9657-4DDF3981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257BD-E500-4535-AE24-AEC5C012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11758-198E-4CD4-B7FB-8666489E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8F69B-5173-4642-B2AD-B0637EAF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2F0A3-F477-4B45-8F41-93420127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40D32-D794-4002-9F6B-6EF41754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C8429-DA54-4A12-8474-66EBE34C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6BA91-06B7-4A22-B30E-E0F34B54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7C747-FC0D-4123-8C38-D552D6D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99C5-81CA-4D6F-9E9B-5BE1EF49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5D460-A457-4165-AA15-6991AC27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1FE01-7CD5-4EC4-95F7-FE1C920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B135D-0DBB-479F-B412-B239C5C9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F41C7-CEC8-4995-A409-49E9C6DD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3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393D-8EEF-4321-9300-FCA2B7B1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A2EC5-1394-464E-829D-C4C3BE0C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E3A17-BE7F-481B-81CC-4FE7DCCE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505AD6-6302-49CC-8411-DDC6F59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F064-3636-4F2B-B3CF-76A5B894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420AE-0579-4631-BB4E-F32CB84C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A11C6-7E15-4D75-A69D-C56A464C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95056-0CD5-4F25-AEFA-A218E728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BA4D5-6D48-4941-8D33-D3D57A3C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2C1EB4-0D2B-4654-A74D-C9E60BA76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07AE0-3F47-4081-9F26-1CAEBA3D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9306B0-1CA5-4008-9FB0-0DBAC5E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E12DE5-8045-4179-A493-6C7C7579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DF6E4-D692-48E2-96E7-29EAEC57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262F4-5881-413E-88FC-E4FDAF4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3AA63B-D1DB-4261-890F-9783886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6E864A-33A8-4306-906A-AD35514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333027-DFE1-4866-A495-5009F64F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2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A8DED-8006-4923-A742-862CE8F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9629B5-3C0B-4F11-8F83-DDAFB327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6EAB9-EE8D-4B74-9F9B-1F61CEE5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DB07-8AFE-42D5-A536-49DB1860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D0E01-D235-4D65-ADEF-EF5E883F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786AF-A062-49A4-BEBB-A1552F96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55A5-B3DE-4918-9BBF-3D7AE78A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0C6B2-16AE-4CD8-98B6-B23ADA05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8E421-C769-423C-8CBC-23602508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34DB-CF17-4C49-A687-E9D90763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DC29D4-F41F-4ADF-BD6E-EDE79DCC0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3C773-9C1D-4583-808D-A3248E71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7901F-6E8E-4AF1-9786-5065ECFC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1C723-68D2-48EA-B271-B6FAA01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BD96A-1AF8-4F0B-81E8-3C76842E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9FA183-4163-486C-B341-B630E503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52AEB-2170-493E-9B54-826982CB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6D184-504A-44FB-8D35-4A47D0ED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A2A46-C6B5-4C78-A5F7-DC3E47D3EF89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6A30F-FC10-4514-A5B0-C5B64CD93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14893-A0BD-4A56-B91F-FB9535B3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8FB6-7A88-4E5A-985A-6E407AE17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FA3A44-8C50-4B7A-AF4B-70D30B616A97}"/>
              </a:ext>
            </a:extLst>
          </p:cNvPr>
          <p:cNvSpPr/>
          <p:nvPr/>
        </p:nvSpPr>
        <p:spPr>
          <a:xfrm>
            <a:off x="848627" y="1958758"/>
            <a:ext cx="10494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NimbusRomNo9L-Medi"/>
              </a:rPr>
              <a:t>Read, Attend and Comment: A Deep Architecture for Automatic News Comment Generation</a:t>
            </a:r>
          </a:p>
          <a:p>
            <a:pPr algn="ctr"/>
            <a:endParaRPr lang="en-US" altLang="zh-CN" sz="4000" dirty="0">
              <a:latin typeface="NimbusRomNo9L-Medi"/>
            </a:endParaRPr>
          </a:p>
          <a:p>
            <a:pPr algn="ctr"/>
            <a:r>
              <a:rPr lang="en-US" altLang="zh-CN" sz="2400" dirty="0"/>
              <a:t>EMNLP 2019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3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Learning method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258154-CE5E-4098-AFEB-317D60F38285}"/>
              </a:ext>
            </a:extLst>
          </p:cNvPr>
          <p:cNvSpPr/>
          <p:nvPr/>
        </p:nvSpPr>
        <p:spPr>
          <a:xfrm>
            <a:off x="1310487" y="2307805"/>
            <a:ext cx="10128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To calculate the gradient, we have to enumerate all possible start positions, so employ a Monte Carlo sampling method.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D1EEB9-BD66-4498-AB76-9E93A0D0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87" y="1232097"/>
            <a:ext cx="3338515" cy="10428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F65C80-7036-4000-8795-77B3879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268" y="1232097"/>
            <a:ext cx="3338515" cy="96562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233C056-1D0C-4634-B59C-6EEDFBDA9E1E}"/>
              </a:ext>
            </a:extLst>
          </p:cNvPr>
          <p:cNvSpPr/>
          <p:nvPr/>
        </p:nvSpPr>
        <p:spPr>
          <a:xfrm>
            <a:off x="4899259" y="1530417"/>
            <a:ext cx="1771048" cy="3465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B28434-60D0-47AD-AEC0-4F38AD35892E}"/>
              </a:ext>
            </a:extLst>
          </p:cNvPr>
          <p:cNvSpPr/>
          <p:nvPr/>
        </p:nvSpPr>
        <p:spPr>
          <a:xfrm>
            <a:off x="1310486" y="3169465"/>
            <a:ext cx="9585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Although the Monte Carlo estimator is unbiased, it typically suffers from high variance.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BDEC85-9BF8-42A8-BAA4-67804D2BE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082" y="3812642"/>
            <a:ext cx="3484826" cy="92333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160891-6B52-4ED3-AE72-0264130F4735}"/>
              </a:ext>
            </a:extLst>
          </p:cNvPr>
          <p:cNvSpPr/>
          <p:nvPr/>
        </p:nvSpPr>
        <p:spPr>
          <a:xfrm>
            <a:off x="1327082" y="4967784"/>
            <a:ext cx="9703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To calculate                      , we first encode the word sequences of                       with GRUs respectively,</a:t>
            </a:r>
          </a:p>
          <a:p>
            <a:r>
              <a:rPr lang="en-US" altLang="zh-CN" dirty="0">
                <a:latin typeface="NimbusRomNo9L-Regu"/>
              </a:rPr>
              <a:t>and then feed the last hidden states of the GRUs to a three-layer MLP. </a:t>
            </a:r>
            <a:endParaRPr lang="en-US" altLang="zh-CN" dirty="0">
              <a:latin typeface="CMSY10"/>
            </a:endParaRPr>
          </a:p>
          <a:p>
            <a:r>
              <a:rPr lang="en-US" altLang="zh-CN" dirty="0">
                <a:latin typeface="CMSY10"/>
              </a:rPr>
              <a:t>      </a:t>
            </a:r>
            <a:r>
              <a:rPr lang="en-US" altLang="zh-CN" dirty="0">
                <a:latin typeface="NimbusRomNo9L-Regu"/>
              </a:rPr>
              <a:t>is calculated as an average of                                                         over the current mini-batch.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B0CEB8-0791-4F79-9F37-6DCC5199E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4757" y="5008815"/>
            <a:ext cx="1076325" cy="323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F691B6-0E5E-4D36-B135-847FF311E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663" y="5008815"/>
            <a:ext cx="1057275" cy="304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2AA2A2-EAC3-4219-A7BB-1B16F67EA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8302" y="5606653"/>
            <a:ext cx="247650" cy="228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75A08-C023-41CD-A603-F91DA22FA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4370" y="5599434"/>
            <a:ext cx="2857500" cy="2952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4CE7AE-D6F3-4554-B89F-63A60F53E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4432" y="5982490"/>
            <a:ext cx="4532598" cy="5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B69372-6064-4CA1-A3CB-F0471B72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950595"/>
            <a:ext cx="5114925" cy="4591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FE12575-A180-4A44-BA7F-D6E6455C4AD3}"/>
              </a:ext>
            </a:extLst>
          </p:cNvPr>
          <p:cNvSpPr/>
          <p:nvPr/>
        </p:nvSpPr>
        <p:spPr>
          <a:xfrm>
            <a:off x="6272464" y="1128910"/>
            <a:ext cx="4796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To speed up convergence, we initialize our model through pre-training the reading network and the generation network.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444F61-0D14-4665-AC77-4F91A017B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41" y="4034236"/>
            <a:ext cx="3581400" cy="7715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303D2E-3734-40C0-8B2D-91E1240BDE14}"/>
              </a:ext>
            </a:extLst>
          </p:cNvPr>
          <p:cNvSpPr/>
          <p:nvPr/>
        </p:nvSpPr>
        <p:spPr>
          <a:xfrm>
            <a:off x="6272464" y="2545478"/>
            <a:ext cx="4796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we construct an artificial span set, and learn the parameters of the two networks by maximizing the following objective.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9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0FE513-7F92-4284-96D6-4DEFDD6A5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32" y="394636"/>
            <a:ext cx="8475834" cy="3034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D83040-18A4-4B57-B8E8-843F3D2D2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835" y="3632475"/>
            <a:ext cx="4933950" cy="2676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36266F-917C-41EE-B039-451B1D7BB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174" y="3618994"/>
            <a:ext cx="4339991" cy="25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FA3A44-8C50-4B7A-AF4B-70D30B616A97}"/>
              </a:ext>
            </a:extLst>
          </p:cNvPr>
          <p:cNvSpPr/>
          <p:nvPr/>
        </p:nvSpPr>
        <p:spPr>
          <a:xfrm>
            <a:off x="848627" y="1958758"/>
            <a:ext cx="10494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NimbusRomNo9L-Medi"/>
              </a:rPr>
              <a:t>Coherent Comment Generation for Chinese</a:t>
            </a:r>
          </a:p>
          <a:p>
            <a:pPr algn="ctr"/>
            <a:r>
              <a:rPr lang="en-US" altLang="zh-CN" sz="4000" dirty="0">
                <a:latin typeface="NimbusRomNo9L-Medi"/>
              </a:rPr>
              <a:t>Articles with a Graph-to-Sequence Model</a:t>
            </a:r>
          </a:p>
          <a:p>
            <a:pPr algn="ctr"/>
            <a:r>
              <a:rPr lang="en-US" altLang="zh-CN" sz="4000" dirty="0"/>
              <a:t>		</a:t>
            </a:r>
          </a:p>
          <a:p>
            <a:pPr algn="ctr"/>
            <a:r>
              <a:rPr lang="en-US" altLang="zh-CN" sz="2400" dirty="0"/>
              <a:t>ACL 2019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9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propose to represent the article with a topic interaction graph, which organizes the sentences of the article into several topic centered vertices.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propose a graph-to-sequence model that generates comments based on the topic interaction graph.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collect and release a large scale (200,000) article-comment corpus that contains title, content and the comments of the news articles.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335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Model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CD80F2-E96B-4494-B6FF-E7A14B7B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47" y="2002907"/>
            <a:ext cx="10115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558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Graph construction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47D7E9-3D79-4053-A4B0-492795EFF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2" y="1476375"/>
            <a:ext cx="5200650" cy="39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9EF1AB-15EF-4FBE-B2DB-F2561ADBF0BC}"/>
              </a:ext>
            </a:extLst>
          </p:cNvPr>
          <p:cNvSpPr/>
          <p:nvPr/>
        </p:nvSpPr>
        <p:spPr>
          <a:xfrm>
            <a:off x="6305970" y="2129937"/>
            <a:ext cx="5340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Do word segmentation and named entity recognition on the news articles</a:t>
            </a:r>
          </a:p>
          <a:p>
            <a:endParaRPr lang="en-US" altLang="zh-CN" dirty="0">
              <a:latin typeface="NimbusRomNo9L-Regu"/>
            </a:endParaRPr>
          </a:p>
          <a:p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Apply keyword extraction algorithms like </a:t>
            </a:r>
            <a:r>
              <a:rPr lang="en-US" altLang="zh-CN" dirty="0" err="1">
                <a:latin typeface="NimbusRomNo9L-Regu"/>
              </a:rPr>
              <a:t>TextRank</a:t>
            </a:r>
            <a:r>
              <a:rPr lang="en-US" altLang="zh-CN" dirty="0">
                <a:latin typeface="NimbusRomNo9L-Regu"/>
              </a:rPr>
              <a:t> to obtain additional keywords.</a:t>
            </a:r>
          </a:p>
          <a:p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If vertices vi and </a:t>
            </a:r>
            <a:r>
              <a:rPr lang="en-US" altLang="zh-CN" dirty="0" err="1">
                <a:latin typeface="NimbusRomNo9L-Regu"/>
              </a:rPr>
              <a:t>vj</a:t>
            </a:r>
            <a:r>
              <a:rPr lang="en-US" altLang="zh-CN" dirty="0">
                <a:latin typeface="NimbusRomNo9L-Regu"/>
              </a:rPr>
              <a:t> share at least one sentence, we add an edge </a:t>
            </a:r>
            <a:r>
              <a:rPr lang="en-US" altLang="zh-CN" dirty="0" err="1">
                <a:latin typeface="NimbusRomNo9L-Regu"/>
              </a:rPr>
              <a:t>eij</a:t>
            </a:r>
            <a:r>
              <a:rPr lang="en-US" altLang="zh-CN" dirty="0">
                <a:latin typeface="NimbusRomNo9L-Regu"/>
              </a:rPr>
              <a:t> between them, the weight of which is calculated by the number of shared sentences</a:t>
            </a:r>
            <a:r>
              <a:rPr lang="en-US" altLang="zh-CN" dirty="0"/>
              <a:t>.</a:t>
            </a:r>
            <a:endParaRPr lang="zh-CN" alt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9357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Vertex Encoder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C68B4-157C-4357-B577-269F6B4AB230}"/>
              </a:ext>
            </a:extLst>
          </p:cNvPr>
          <p:cNvSpPr/>
          <p:nvPr/>
        </p:nvSpPr>
        <p:spPr>
          <a:xfrm>
            <a:off x="2117024" y="14091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imbusRomNo9L-Regu"/>
              </a:rPr>
              <a:t>word embedding + position embedding</a:t>
            </a:r>
          </a:p>
          <a:p>
            <a:r>
              <a:rPr lang="en-US" altLang="zh-CN" dirty="0">
                <a:latin typeface="NimbusRomNo9L-Regu"/>
              </a:rPr>
              <a:t>Keywords at position 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9FB56-DC8E-4E6E-B722-A262E45E1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948" y="2194135"/>
            <a:ext cx="1600200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E425ED-0597-432F-984A-F834BD62C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388" y="2790023"/>
            <a:ext cx="4371975" cy="1123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F9CB4B-35ED-488A-BD8F-A291B80C3FA7}"/>
              </a:ext>
            </a:extLst>
          </p:cNvPr>
          <p:cNvSpPr/>
          <p:nvPr/>
        </p:nvSpPr>
        <p:spPr>
          <a:xfrm>
            <a:off x="2117023" y="4248555"/>
            <a:ext cx="878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Since the keyword </a:t>
            </a:r>
            <a:r>
              <a:rPr lang="en-US" altLang="zh-CN" dirty="0">
                <a:latin typeface="CMMI10"/>
              </a:rPr>
              <a:t>k </a:t>
            </a:r>
            <a:r>
              <a:rPr lang="en-US" altLang="zh-CN" dirty="0">
                <a:latin typeface="NimbusRomNo9L-Regu"/>
              </a:rPr>
              <a:t>is the most important information in the vertex, we use the hidden vector of the inserted keyword </a:t>
            </a:r>
            <a:r>
              <a:rPr lang="en-US" altLang="zh-CN" dirty="0">
                <a:latin typeface="CMMI10"/>
              </a:rPr>
              <a:t>a</a:t>
            </a:r>
            <a:r>
              <a:rPr lang="en-US" altLang="zh-CN" sz="1100" b="0" i="0" u="none" strike="noStrike" baseline="0" dirty="0">
                <a:latin typeface="CMR8"/>
              </a:rPr>
              <a:t>0 </a:t>
            </a:r>
            <a:r>
              <a:rPr lang="en-US" altLang="zh-CN" dirty="0">
                <a:latin typeface="NimbusRomNo9L-Regu"/>
              </a:rPr>
              <a:t>in the last layer as the vector that represents the whole vertex.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1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286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Graph Encoder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423114-BB95-4827-92DD-BFBB31F682BB}"/>
              </a:ext>
            </a:extLst>
          </p:cNvPr>
          <p:cNvSpPr/>
          <p:nvPr/>
        </p:nvSpPr>
        <p:spPr>
          <a:xfrm>
            <a:off x="2116834" y="1501449"/>
            <a:ext cx="39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based graph convolutional model (GCN).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CC76A2-77CB-4837-9A18-D0E5D3A7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834" y="3059409"/>
            <a:ext cx="3352800" cy="106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E83A2B-0076-4F4E-B50A-8EDE7BA63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415" y="2156235"/>
            <a:ext cx="1085850" cy="33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4E1BAA-CDCD-48FA-BB34-4CD337B99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415" y="2650352"/>
            <a:ext cx="1428750" cy="409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741E79-A4B4-4E83-B698-D70A82FBD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915" y="4126209"/>
            <a:ext cx="2552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686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Decoder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8F2021-8614-46CF-A2E7-99C0D1846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22" y="1474719"/>
            <a:ext cx="2686050" cy="1657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9CC2F1-D080-44A3-9C92-BC8CDB18DB43}"/>
              </a:ext>
            </a:extLst>
          </p:cNvPr>
          <p:cNvSpPr/>
          <p:nvPr/>
        </p:nvSpPr>
        <p:spPr>
          <a:xfrm>
            <a:off x="1636296" y="3274442"/>
            <a:ext cx="958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At each decoding step, a context vector </a:t>
            </a:r>
            <a:r>
              <a:rPr lang="en-US" altLang="zh-CN" dirty="0">
                <a:latin typeface="CMMI10"/>
              </a:rPr>
              <a:t>c</a:t>
            </a:r>
            <a:r>
              <a:rPr lang="en-US" altLang="zh-CN" sz="1100" b="0" i="0" u="none" strike="noStrike" baseline="0" dirty="0">
                <a:latin typeface="CMMI8"/>
              </a:rPr>
              <a:t>i </a:t>
            </a:r>
            <a:r>
              <a:rPr lang="en-US" altLang="zh-CN" dirty="0">
                <a:latin typeface="NimbusRomNo9L-Regu"/>
              </a:rPr>
              <a:t>is calculated by doing attention on the outputs of the GCN.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B094F-B778-47D8-AB8F-48A733D21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296" y="4036143"/>
            <a:ext cx="4048125" cy="10572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95E53C-5E74-4F36-ADE7-D3299ECB1DAD}"/>
              </a:ext>
            </a:extLst>
          </p:cNvPr>
          <p:cNvSpPr/>
          <p:nvPr/>
        </p:nvSpPr>
        <p:spPr>
          <a:xfrm>
            <a:off x="1636295" y="5200396"/>
            <a:ext cx="9432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we adopt copy mechanism by merging the predicted word token probability distribution with the attention distribution.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6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this paper, we propose a “read-attend-comment” procedure for news comment generation and formalize the procedure with a reading network and a generation network.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reading network comprehends a news article and distills some important points from it, then the generation network creates a comment by attending to the extracted discrete points and the news title.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optimize the model in an end-to-end manner by maximizing a variational lower bound of the true objective using the back-propagation algorithm.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96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D457D4-BE7C-4ECC-AEA6-EB41F187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60" y="457034"/>
            <a:ext cx="8961621" cy="59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FA3A44-8C50-4B7A-AF4B-70D30B616A97}"/>
              </a:ext>
            </a:extLst>
          </p:cNvPr>
          <p:cNvSpPr/>
          <p:nvPr/>
        </p:nvSpPr>
        <p:spPr>
          <a:xfrm>
            <a:off x="848627" y="1958758"/>
            <a:ext cx="10494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atin typeface="NimbusRomNo9L-Medi"/>
              </a:rPr>
              <a:t>Automatic Generation of Personalized Comment Based on User Profile</a:t>
            </a:r>
          </a:p>
          <a:p>
            <a:pPr algn="ctr"/>
            <a:r>
              <a:rPr lang="en-US" altLang="zh-CN" sz="4000" dirty="0"/>
              <a:t>				</a:t>
            </a:r>
          </a:p>
          <a:p>
            <a:pPr algn="ctr"/>
            <a:r>
              <a:rPr lang="en-US" altLang="zh-CN" sz="2400" dirty="0"/>
              <a:t>ACL 2019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501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Overview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since different user has different expression habits, it is necessary to take the user’s profile into consideration when generating comments.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example, a user with individual description </a:t>
            </a:r>
            <a:r>
              <a:rPr lang="zh-CN" altLang="en-US" dirty="0"/>
              <a:t>“只爱朱一龙” </a:t>
            </a:r>
            <a:r>
              <a:rPr lang="en-US" altLang="zh-CN" dirty="0"/>
              <a:t>(I only love </a:t>
            </a:r>
            <a:r>
              <a:rPr lang="en-US" altLang="zh-CN" dirty="0" err="1"/>
              <a:t>Yilong</a:t>
            </a:r>
            <a:r>
              <a:rPr lang="en-US" altLang="zh-CN" dirty="0"/>
              <a:t> Zhu), tends to writes a positive and adoring comments on the microblog related to Zhu.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model utilizes user feature embedding with a gated memory and attends to user description to model personality of users. In addition, external user representation is taken into consideration during the decoding to enhance the comments generation</a:t>
            </a:r>
          </a:p>
        </p:txBody>
      </p:sp>
    </p:spTree>
    <p:extLst>
      <p:ext uri="{BB962C8B-B14F-4D97-AF65-F5344CB8AC3E}">
        <p14:creationId xmlns:p14="http://schemas.microsoft.com/office/powerpoint/2010/main" val="19885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164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Data Preparation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instance in the dataset has province, city, gender, age, marital status, individual description of user’s, comment added by user and homologous blog content.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Individual description: We tokenized all text like individual description, comment and blog content into words.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Numeric feature: discrete variables such as province, city, gender and marital status were treated uniformly by one-hot coding.</a:t>
            </a:r>
          </a:p>
        </p:txBody>
      </p:sp>
    </p:spTree>
    <p:extLst>
      <p:ext uri="{BB962C8B-B14F-4D97-AF65-F5344CB8AC3E}">
        <p14:creationId xmlns:p14="http://schemas.microsoft.com/office/powerpoint/2010/main" val="12431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Model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D9956-80DB-4FB6-B5BB-525B9E026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1433512"/>
            <a:ext cx="10296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1" y="549261"/>
            <a:ext cx="8420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User Feature Embedding with Gated Memory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Map user’s numeric feature F to a dense vector through a fully-connected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However, if the user feature embedding is static during decoding, the grammatical correctness of sentences generated may be sacrificed.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tackle this problem, we design an gated memory module to dynamically express personality during decoding.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 each time step t, the model computes an update gate according to the current state of the decoder.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F2B88-100A-4E8E-B4D9-9BA7F8BE4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22" y="3748181"/>
            <a:ext cx="345757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1B354D-48D4-4BF8-A11C-C86724449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25" y="5290066"/>
            <a:ext cx="3990975" cy="46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C679E2-A459-4E56-B2ED-9AFFD7E01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025" y="5813439"/>
            <a:ext cx="1781175" cy="495300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67A3F752-C6B0-45F8-BAB5-7DA3B701B8D5}"/>
              </a:ext>
            </a:extLst>
          </p:cNvPr>
          <p:cNvSpPr/>
          <p:nvPr/>
        </p:nvSpPr>
        <p:spPr>
          <a:xfrm>
            <a:off x="6608457" y="3748181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190ADC-41F0-4D90-8320-73FDE35A87B7}"/>
              </a:ext>
            </a:extLst>
          </p:cNvPr>
          <p:cNvSpPr/>
          <p:nvPr/>
        </p:nvSpPr>
        <p:spPr>
          <a:xfrm>
            <a:off x="6920104" y="402071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A5C254-3205-4189-81C7-91E4A1FA2DF1}"/>
              </a:ext>
            </a:extLst>
          </p:cNvPr>
          <p:cNvSpPr/>
          <p:nvPr/>
        </p:nvSpPr>
        <p:spPr>
          <a:xfrm>
            <a:off x="6920104" y="4020715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48C94B2F-DBB7-4B28-AD1C-AAB8DB62ADDB}"/>
              </a:ext>
            </a:extLst>
          </p:cNvPr>
          <p:cNvSpPr/>
          <p:nvPr/>
        </p:nvSpPr>
        <p:spPr>
          <a:xfrm>
            <a:off x="6608457" y="5299591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C250E3-3C99-44BE-B111-9E3A50A776A5}"/>
              </a:ext>
            </a:extLst>
          </p:cNvPr>
          <p:cNvSpPr/>
          <p:nvPr/>
        </p:nvSpPr>
        <p:spPr>
          <a:xfrm>
            <a:off x="6920104" y="557212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2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4423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Blog-User Co-Attention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A4A32-BCA3-4993-9D53-E5152711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93" y="1540292"/>
            <a:ext cx="2838450" cy="504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84C951-7734-487E-810C-69AF618C7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58" y="2128186"/>
            <a:ext cx="2571750" cy="1562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BA0ACB-6D89-474E-9772-2E8BB188FC3B}"/>
              </a:ext>
            </a:extLst>
          </p:cNvPr>
          <p:cNvSpPr/>
          <p:nvPr/>
        </p:nvSpPr>
        <p:spPr>
          <a:xfrm>
            <a:off x="5599337" y="2045117"/>
            <a:ext cx="4918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Decoder state at each time step make attention attend blog representation and user’s individual description.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F90AAE-DDCD-493C-898E-F46AFDB0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818" y="4398686"/>
            <a:ext cx="1600200" cy="571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DA6E6C8-25F5-4275-A81D-D516DFC7E787}"/>
              </a:ext>
            </a:extLst>
          </p:cNvPr>
          <p:cNvSpPr/>
          <p:nvPr/>
        </p:nvSpPr>
        <p:spPr>
          <a:xfrm>
            <a:off x="5599337" y="4222771"/>
            <a:ext cx="4918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Concat</a:t>
            </a:r>
            <a:r>
              <a:rPr lang="en-US" altLang="zh-CN" dirty="0"/>
              <a:t> as context vector.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External Personality Expression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5F410-26A6-45C0-8694-C00EADC0C313}"/>
              </a:ext>
            </a:extLst>
          </p:cNvPr>
          <p:cNvSpPr/>
          <p:nvPr/>
        </p:nvSpPr>
        <p:spPr>
          <a:xfrm>
            <a:off x="1806340" y="1444932"/>
            <a:ext cx="877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To fully exploit the user information when selecting words for generation, we first compute a user representation </a:t>
            </a:r>
            <a:r>
              <a:rPr lang="en-US" altLang="zh-CN" dirty="0">
                <a:latin typeface="CMMI10"/>
              </a:rPr>
              <a:t>      </a:t>
            </a:r>
            <a:r>
              <a:rPr lang="en-US" altLang="zh-CN" dirty="0">
                <a:latin typeface="NimbusRomNo9L-Regu"/>
              </a:rPr>
              <a:t>with user feature embedding and user description context.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D9E0D-E8A7-4885-928A-955193F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200" y="2402159"/>
            <a:ext cx="2038350" cy="47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3CEC24-C7AA-4C36-BAC2-C62E168E5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458" y="1744693"/>
            <a:ext cx="361950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AE1768-D64E-4552-B7C5-72ED61400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458" y="3189305"/>
            <a:ext cx="30384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F2847-C3FF-4FD3-B6C1-FDE97027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36" y="574875"/>
            <a:ext cx="4343751" cy="55062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D160FD-4B9F-477C-AE2C-621D0A085C9F}"/>
              </a:ext>
            </a:extLst>
          </p:cNvPr>
          <p:cNvSpPr/>
          <p:nvPr/>
        </p:nvSpPr>
        <p:spPr>
          <a:xfrm>
            <a:off x="6503469" y="8037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NimbusRomNo9L-Regu"/>
              </a:rPr>
              <a:t>To further enrich the information provided by</a:t>
            </a:r>
          </a:p>
          <a:p>
            <a:r>
              <a:rPr lang="en-US" altLang="zh-CN" dirty="0">
                <a:latin typeface="NimbusRomNo9L-Regu"/>
              </a:rPr>
              <a:t>user description, we collected most common </a:t>
            </a:r>
            <a:r>
              <a:rPr lang="en-US" altLang="zh-CN" dirty="0">
                <a:latin typeface="CMMI10"/>
              </a:rPr>
              <a:t>k</a:t>
            </a:r>
          </a:p>
          <a:p>
            <a:r>
              <a:rPr lang="en-US" altLang="zh-CN" dirty="0">
                <a:latin typeface="NimbusRomNo9L-Regu"/>
              </a:rPr>
              <a:t>words in user historical comments (</a:t>
            </a:r>
            <a:r>
              <a:rPr lang="en-US" altLang="zh-CN" dirty="0">
                <a:latin typeface="CMMI10"/>
              </a:rPr>
              <a:t>k </a:t>
            </a:r>
            <a:r>
              <a:rPr lang="en-US" altLang="zh-CN" dirty="0">
                <a:latin typeface="CMR10"/>
              </a:rPr>
              <a:t>= 20 </a:t>
            </a:r>
            <a:r>
              <a:rPr lang="en-US" altLang="zh-CN" dirty="0">
                <a:latin typeface="NimbusRomNo9L-Regu"/>
              </a:rPr>
              <a:t>in our</a:t>
            </a:r>
          </a:p>
          <a:p>
            <a:r>
              <a:rPr lang="en-US" altLang="zh-CN" dirty="0">
                <a:latin typeface="NimbusRomNo9L-Regu"/>
              </a:rPr>
              <a:t>experiment). We concatenate the common words</a:t>
            </a:r>
          </a:p>
          <a:p>
            <a:r>
              <a:rPr lang="en-US" altLang="zh-CN" dirty="0">
                <a:latin typeface="NimbusRomNo9L-Regu"/>
              </a:rPr>
              <a:t>with the user individual description.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1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1314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Model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3381D1-1F4E-4087-BFFD-0E3BAA2B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45" y="1134036"/>
            <a:ext cx="8388467" cy="44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161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Reading network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Representation layer</a:t>
            </a:r>
          </a:p>
          <a:p>
            <a:r>
              <a:rPr lang="en-US" altLang="zh-CN" dirty="0"/>
              <a:t>     word embedding </a:t>
            </a:r>
          </a:p>
          <a:p>
            <a:r>
              <a:rPr lang="en-US" altLang="zh-CN" dirty="0"/>
              <a:t>     position embedding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title representation                                           transforms into a sequence of hidden vectors with a     </a:t>
            </a:r>
          </a:p>
          <a:p>
            <a:r>
              <a:rPr lang="en-US" altLang="zh-CN" dirty="0"/>
              <a:t>     recurrent neural network with gated recurrent units (RNN GRUs).</a:t>
            </a:r>
          </a:p>
          <a:p>
            <a:endParaRPr lang="en-US" altLang="zh-CN" dirty="0"/>
          </a:p>
          <a:p>
            <a:r>
              <a:rPr lang="en-US" altLang="zh-CN" dirty="0"/>
              <a:t>     body representation                                             transforms into hidden vectors with self-attention.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4EC37-CE6E-47BF-9DFA-5A93FF1A8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358" b="6549"/>
          <a:stretch/>
        </p:blipFill>
        <p:spPr>
          <a:xfrm>
            <a:off x="2836347" y="1874847"/>
            <a:ext cx="513246" cy="3293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965B5-DA6D-47A9-93C5-492F6C150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960" y="1884472"/>
            <a:ext cx="552450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FA02EA-2E10-4D01-9BAA-67E71DB61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260" y="2187250"/>
            <a:ext cx="1085850" cy="323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8B1434-4C3F-4816-A80B-0B6801F24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518" y="2554840"/>
            <a:ext cx="3248025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8CCD98-6054-4BB2-9708-184846A3B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005" y="3214083"/>
            <a:ext cx="250507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3C0E71-A9B7-4881-813F-2D5A99C3B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8260" y="4057414"/>
            <a:ext cx="2676525" cy="381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E2FDF9-27EA-461D-B82E-07B465D77B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585" y="4773502"/>
            <a:ext cx="3181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161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Reading network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Fusion layer</a:t>
            </a:r>
          </a:p>
          <a:p>
            <a:r>
              <a:rPr lang="en-US" altLang="zh-CN" dirty="0"/>
              <a:t>     The fusion layer takes                        as inputs, and produces                                 as new representation     </a:t>
            </a:r>
          </a:p>
          <a:p>
            <a:r>
              <a:rPr lang="en-US" altLang="zh-CN" dirty="0"/>
              <a:t>     of the entire news article by fusing          into        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503E47-41B1-4AB8-921E-057F7CC4A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24" y="1922052"/>
            <a:ext cx="1752600" cy="266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8802C9-A5EA-4E3C-B055-E9E0D068C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613" y="2131002"/>
            <a:ext cx="457200" cy="352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F72F00-0780-49C1-9334-266F5BFB5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28" y="1863298"/>
            <a:ext cx="1352550" cy="304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2E0F52-8859-416C-96DE-CA0453CB9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093" y="2168098"/>
            <a:ext cx="400050" cy="2952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3391429-53F5-44A2-B82D-9F1529F761B2}"/>
              </a:ext>
            </a:extLst>
          </p:cNvPr>
          <p:cNvSpPr txBox="1"/>
          <p:nvPr/>
        </p:nvSpPr>
        <p:spPr>
          <a:xfrm>
            <a:off x="5781449" y="3047965"/>
            <a:ext cx="45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this step, we aim to recognize useful information in the title.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530AEA1-5B24-4A0E-B0EC-1924499C1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222" y="4707003"/>
            <a:ext cx="2352675" cy="7143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2135011-D4C2-4D2D-81F5-53B8A9252615}"/>
              </a:ext>
            </a:extLst>
          </p:cNvPr>
          <p:cNvSpPr txBox="1"/>
          <p:nvPr/>
        </p:nvSpPr>
        <p:spPr>
          <a:xfrm>
            <a:off x="5879143" y="4602525"/>
            <a:ext cx="45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combine the new title representation and body representation with a gate which balances the impact and filters noise.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B73D4A9-1272-4770-A887-B2256FD59F1F}"/>
                  </a:ext>
                </a:extLst>
              </p:cNvPr>
              <p:cNvSpPr/>
              <p:nvPr/>
            </p:nvSpPr>
            <p:spPr>
              <a:xfrm>
                <a:off x="2156539" y="3180372"/>
                <a:ext cx="295536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𝑎𝑡𝑡𝑛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B73D4A9-1272-4770-A887-B2256FD59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39" y="3180372"/>
                <a:ext cx="2955361" cy="381515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5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161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Reading network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Prediction layer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refers to a two-layer MLP, and                    is a probability distribution with the first entry as                      and the second entry as</a:t>
            </a:r>
          </a:p>
          <a:p>
            <a:r>
              <a:rPr lang="en-US" altLang="zh-CN" dirty="0"/>
              <a:t>           </a:t>
            </a:r>
          </a:p>
          <a:p>
            <a:r>
              <a:rPr lang="en-US" altLang="zh-CN" dirty="0"/>
              <a:t>            The advantage of the approach is that it allows us to efficiently and flexibly detect a variable</a:t>
            </a:r>
          </a:p>
          <a:p>
            <a:r>
              <a:rPr lang="en-US" altLang="zh-CN" dirty="0"/>
              <a:t>number of spans from a variable-length news article.</a:t>
            </a:r>
          </a:p>
          <a:p>
            <a:endParaRPr lang="en-US" altLang="zh-CN" dirty="0"/>
          </a:p>
          <a:p>
            <a:r>
              <a:rPr lang="en-US" altLang="zh-CN" dirty="0"/>
              <a:t>            Recognize the </a:t>
            </a:r>
            <a:r>
              <a:rPr lang="en-US" altLang="zh-CN" dirty="0" err="1"/>
              <a:t>i-th</a:t>
            </a:r>
            <a:r>
              <a:rPr lang="en-US" altLang="zh-CN" dirty="0"/>
              <a:t> word as a start position if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541FA-2059-42D4-97B5-57FF0A51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31" y="2029599"/>
            <a:ext cx="2571750" cy="409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E25BD9-0CBD-47A2-B623-BBF098246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99" y="2439174"/>
            <a:ext cx="962025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F7A2D3-FED5-46C3-B5B5-398D7DB21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787" y="2439174"/>
            <a:ext cx="1114425" cy="295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397D5F-E182-432D-B2F9-8E77A21AB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28" y="2734449"/>
            <a:ext cx="1095375" cy="33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A9CD42-E1BB-44F6-97ED-AB3494F0E7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489" y="2734449"/>
            <a:ext cx="1038225" cy="314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4A3E60-CF0A-47D9-998F-89CA21F6B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5037" y="4045577"/>
            <a:ext cx="1276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161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Reading network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EB17CA-3BB1-4A16-B3E2-7E10CC0B8D5E}"/>
              </a:ext>
            </a:extLst>
          </p:cNvPr>
          <p:cNvSpPr/>
          <p:nvPr/>
        </p:nvSpPr>
        <p:spPr>
          <a:xfrm>
            <a:off x="685382" y="1567934"/>
            <a:ext cx="1065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Prediction layer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35B82C-308E-4E0B-B025-270C6C6F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34" y="2253471"/>
            <a:ext cx="4290004" cy="4055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3C6BA9-194D-48B1-B981-27835F34E593}"/>
                  </a:ext>
                </a:extLst>
              </p:cNvPr>
              <p:cNvSpPr txBox="1"/>
              <p:nvPr/>
            </p:nvSpPr>
            <p:spPr>
              <a:xfrm>
                <a:off x="6296890" y="4494998"/>
                <a:ext cx="46490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parameter r attention-pooling V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attention-pooling 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3C6BA9-194D-48B1-B981-27835F34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90" y="4494998"/>
                <a:ext cx="4649002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9659684-76EC-463B-8BAF-97A6D1E2C716}"/>
              </a:ext>
            </a:extLst>
          </p:cNvPr>
          <p:cNvSpPr txBox="1"/>
          <p:nvPr/>
        </p:nvSpPr>
        <p:spPr>
          <a:xfrm>
            <a:off x="6296890" y="2784503"/>
            <a:ext cx="46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the end position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097CC7-46E4-4BD4-8162-548309A47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34036"/>
            <a:ext cx="4457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Generation network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7820E-70CB-4CD8-98A9-A4F994C12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11" y="1404536"/>
            <a:ext cx="1047750" cy="31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956F0-039C-49B2-9120-1C1393072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261" y="1435818"/>
            <a:ext cx="4486275" cy="285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4F08A1-B95A-4840-94E6-194DBE3CE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011" y="2020643"/>
            <a:ext cx="1400175" cy="247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142A53A-E3F1-4E3D-9041-5CE587BF3EE3}"/>
              </a:ext>
            </a:extLst>
          </p:cNvPr>
          <p:cNvSpPr txBox="1"/>
          <p:nvPr/>
        </p:nvSpPr>
        <p:spPr>
          <a:xfrm>
            <a:off x="2962519" y="1959802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input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316798-2D65-410C-B881-1720250B6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416" y="2601740"/>
            <a:ext cx="4010025" cy="333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96B4F8-0999-4FE4-BD03-B312E1DA7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9455" y="3332336"/>
            <a:ext cx="4895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BA8A511-9729-47A0-BA78-F32277F049A6}"/>
              </a:ext>
            </a:extLst>
          </p:cNvPr>
          <p:cNvSpPr/>
          <p:nvPr/>
        </p:nvSpPr>
        <p:spPr>
          <a:xfrm>
            <a:off x="685382" y="549261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Learning method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3F3032-43DE-4C3A-A2D4-0D6EEB3AB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79" y="1304172"/>
            <a:ext cx="4324350" cy="1362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258154-CE5E-4098-AFEB-317D60F38285}"/>
              </a:ext>
            </a:extLst>
          </p:cNvPr>
          <p:cNvSpPr/>
          <p:nvPr/>
        </p:nvSpPr>
        <p:spPr>
          <a:xfrm>
            <a:off x="1450205" y="3053962"/>
            <a:ext cx="7395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Objective is difficult to optimize, as logarithm is outside the summation.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7AA8EB-7AA6-474B-A819-DAA8B383D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584" y="3553676"/>
            <a:ext cx="4267200" cy="828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D1EEB9-BD66-4498-AB76-9E93A0D00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866" y="4658515"/>
            <a:ext cx="4238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1057</Words>
  <Application>Microsoft Office PowerPoint</Application>
  <PresentationFormat>宽屏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CMMI10</vt:lpstr>
      <vt:lpstr>CMMI8</vt:lpstr>
      <vt:lpstr>CMR10</vt:lpstr>
      <vt:lpstr>CMR8</vt:lpstr>
      <vt:lpstr>CMSY10</vt:lpstr>
      <vt:lpstr>NimbusRomNo9L-Medi</vt:lpstr>
      <vt:lpstr>NimbusRomNo9L-Regu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Mingzhe</dc:creator>
  <cp:lastModifiedBy>Li Mingzhe</cp:lastModifiedBy>
  <cp:revision>27</cp:revision>
  <dcterms:created xsi:type="dcterms:W3CDTF">2019-10-13T05:21:02Z</dcterms:created>
  <dcterms:modified xsi:type="dcterms:W3CDTF">2019-10-14T01:56:16Z</dcterms:modified>
</cp:coreProperties>
</file>