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8" r:id="rId5"/>
    <p:sldId id="258" r:id="rId6"/>
    <p:sldId id="262" r:id="rId7"/>
    <p:sldId id="261" r:id="rId8"/>
    <p:sldId id="260" r:id="rId9"/>
    <p:sldId id="263" r:id="rId10"/>
    <p:sldId id="264" r:id="rId11"/>
    <p:sldId id="265" r:id="rId12"/>
    <p:sldId id="266" r:id="rId13"/>
    <p:sldId id="267" r:id="rId14"/>
    <p:sldId id="271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3C6A9D-235C-4DA6-B828-6FAF2EA6F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6668CB-5351-4937-90FB-4FFDAC813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696355-297C-41DD-8C27-0C8C6B13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D35C-15A0-4C94-8700-707CE2B0DCE6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BAD1E4-85CF-4629-BF68-BDA0B2128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683671-C7FF-4D74-9D93-05459336F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7831-9C46-40C4-B4A5-1940A4A5CA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625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A5B4F-5D8F-4FB0-A1E2-0F7024C70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314B16-F05B-4B52-99D9-6237EBFC5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9D6C75-EEBE-4C19-ACB3-07F6457E7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D35C-15A0-4C94-8700-707CE2B0DCE6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D773CF-E2F1-4DB8-88DD-325B6B8C2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615ED5-D8C7-4083-9A85-31F7A7B07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7831-9C46-40C4-B4A5-1940A4A5CA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58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769B46-0E1A-4C1C-B448-B62A10BF95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B6F578-73F4-4893-ADF4-F99816D41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A4DC62-CF88-445E-A741-CB31B33D5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D35C-15A0-4C94-8700-707CE2B0DCE6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B9470B-94FC-4C9C-89E1-1901F43D7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8A34A4-E408-4E4E-B5EA-D44C28F02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7831-9C46-40C4-B4A5-1940A4A5CA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814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B4FC1-5B6C-4A62-BA3E-52D34639C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7FC211-7BAA-45C9-90A2-64C791CE1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E5AAA9-9B69-4786-ABB8-427208B73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D35C-15A0-4C94-8700-707CE2B0DCE6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9EE4C9-2DA2-425D-BDB0-47EA745F0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B46AA9-0D17-4000-954B-74C46D41F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7831-9C46-40C4-B4A5-1940A4A5CA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48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1A7D63-F259-4482-BA4A-9FBA23ADE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877748-B66F-4274-98FB-B1FDB0DB9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01E4A0-8B0C-43A9-A7F5-14B209309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D35C-15A0-4C94-8700-707CE2B0DCE6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ECD583-364C-42D5-A90F-12817884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BB2BAD-91F2-4334-937C-4228792BC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7831-9C46-40C4-B4A5-1940A4A5CA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15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1DAE8-2519-45EA-BE9A-D77BB4C01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7EB6F3-F99E-42AE-8C2A-374C59C29D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66B692-C869-4B74-8C45-DF34BFB2D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8197E9-84BE-4CF2-A7D2-EBA08A680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D35C-15A0-4C94-8700-707CE2B0DCE6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257DEB-687E-4FD1-A48D-5D7A4FBD4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F14955-D836-4759-B6AE-C71C44D0C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7831-9C46-40C4-B4A5-1940A4A5CA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324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5C681-B0D6-49B2-806C-D1A2E900D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DBB376-DF38-4E55-922D-81177E5C0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CAD78C-566D-4C07-949C-DDECA0AF7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F90595-C7EC-45A5-BC4A-B2F76ED444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5397CC-8021-4BB0-B100-9CB15CEFE5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A4265E-27D6-4100-AD21-2DCEC432E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D35C-15A0-4C94-8700-707CE2B0DCE6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602958-EB19-4F00-AFDA-6F8B043D1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103144-AE0E-47C2-80DB-E2A901478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7831-9C46-40C4-B4A5-1940A4A5CA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559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0501B9-6BDE-4BAA-B8E5-2EBF1BB9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06DD5B-A698-433F-832A-8FB77A930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D35C-15A0-4C94-8700-707CE2B0DCE6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3C36C1-9CA6-4F91-82CB-69E0CFE3C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1C1E3B-0228-44A6-9A15-3AE371752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7831-9C46-40C4-B4A5-1940A4A5CA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628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B273AA-6D07-42C5-94A9-F10542E4E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D35C-15A0-4C94-8700-707CE2B0DCE6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07782F-425F-4DEE-AF8D-D27AA50E0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A4DCCB-4BF6-4E91-8EB4-BBD6F1F17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7831-9C46-40C4-B4A5-1940A4A5CA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181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BB93D3-8AE5-41A6-8AA0-4862982DA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0E338-8DE1-4D00-BE56-579946B19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C92487-2AB0-42DD-B2CF-74C9C809D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CCE088-8734-428B-8ED0-8921449F1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D35C-15A0-4C94-8700-707CE2B0DCE6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F2245-2768-44A4-B562-3E9622278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2B7E2A-7468-4CA0-90F6-FB47E0945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7831-9C46-40C4-B4A5-1940A4A5CA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329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068B75-B769-44CD-B379-D169E36C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9CED22-146E-49FD-B5DD-985704D682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1889C7-8666-451B-B8AA-2CB3A478F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A826C4-A74B-4158-99DA-424563EC9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D35C-15A0-4C94-8700-707CE2B0DCE6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1B966B-C027-48BD-A3D4-8F06EE0B1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B85200-95A9-4D2F-A10E-2828BE13C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7831-9C46-40C4-B4A5-1940A4A5CA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76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B196C1-C1BC-4D9D-818D-73FFD385A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136EE1-D672-45BE-B8DF-413F9AD68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F09B77-FB8F-4235-869A-F1CDA6907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7D35C-15A0-4C94-8700-707CE2B0DCE6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58EF43-8E4F-44DE-9C71-6C0972A07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0F8B67-A7B2-4D16-8DF9-2B8C5FD428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B7831-9C46-40C4-B4A5-1940A4A5CA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200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EA8B38C-3AE9-4660-9E6C-AFD73D694E0C}"/>
              </a:ext>
            </a:extLst>
          </p:cNvPr>
          <p:cNvSpPr txBox="1"/>
          <p:nvPr/>
        </p:nvSpPr>
        <p:spPr>
          <a:xfrm>
            <a:off x="2017336" y="2366128"/>
            <a:ext cx="91628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Attention and Explanation</a:t>
            </a:r>
            <a:endParaRPr lang="zh-CN" altLang="en-US" sz="6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26CFBE4-5376-4308-85B6-E35E87CCF545}"/>
              </a:ext>
            </a:extLst>
          </p:cNvPr>
          <p:cNvSpPr txBox="1"/>
          <p:nvPr/>
        </p:nvSpPr>
        <p:spPr>
          <a:xfrm>
            <a:off x="8041066" y="4034672"/>
            <a:ext cx="1489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By  </a:t>
            </a:r>
            <a:r>
              <a:rPr lang="zh-CN" altLang="en-US" dirty="0"/>
              <a:t>王孟宇</a:t>
            </a:r>
          </a:p>
        </p:txBody>
      </p:sp>
    </p:spTree>
    <p:extLst>
      <p:ext uri="{BB962C8B-B14F-4D97-AF65-F5344CB8AC3E}">
        <p14:creationId xmlns:p14="http://schemas.microsoft.com/office/powerpoint/2010/main" val="56381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3394050-300A-436B-8EED-681EFC10BE30}"/>
              </a:ext>
            </a:extLst>
          </p:cNvPr>
          <p:cNvSpPr txBox="1"/>
          <p:nvPr/>
        </p:nvSpPr>
        <p:spPr>
          <a:xfrm>
            <a:off x="2179162" y="716437"/>
            <a:ext cx="7833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Attention is not Explanation</a:t>
            </a:r>
            <a:endParaRPr lang="zh-CN" altLang="en-US" sz="4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E92AC30-DFDD-4E1E-8F83-2782D93551E8}"/>
              </a:ext>
            </a:extLst>
          </p:cNvPr>
          <p:cNvSpPr txBox="1"/>
          <p:nvPr/>
        </p:nvSpPr>
        <p:spPr>
          <a:xfrm>
            <a:off x="197963" y="141402"/>
            <a:ext cx="207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NAACL 2019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2CE39C-AB0F-4C38-90F9-57EEECEB3D42}"/>
              </a:ext>
            </a:extLst>
          </p:cNvPr>
          <p:cNvSpPr txBox="1"/>
          <p:nvPr/>
        </p:nvSpPr>
        <p:spPr>
          <a:xfrm>
            <a:off x="3272671" y="1547434"/>
            <a:ext cx="564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ii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Counterfactual Attention Weights</a:t>
            </a:r>
            <a:endParaRPr lang="en-US" altLang="zh-CN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8DDE14A-BC27-49C2-B76A-B61BF305A8CC}"/>
              </a:ext>
            </a:extLst>
          </p:cNvPr>
          <p:cNvSpPr txBox="1"/>
          <p:nvPr/>
        </p:nvSpPr>
        <p:spPr>
          <a:xfrm>
            <a:off x="4524865" y="2009099"/>
            <a:ext cx="3142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Adversarial Attention</a:t>
            </a:r>
            <a:endParaRPr lang="zh-CN" altLang="en-US" sz="24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3C5F866-28A7-4844-BDBD-C0F25A090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810" y="2840096"/>
            <a:ext cx="60483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164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3394050-300A-436B-8EED-681EFC10BE30}"/>
              </a:ext>
            </a:extLst>
          </p:cNvPr>
          <p:cNvSpPr txBox="1"/>
          <p:nvPr/>
        </p:nvSpPr>
        <p:spPr>
          <a:xfrm>
            <a:off x="2179162" y="716437"/>
            <a:ext cx="7833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Attention is not Explanation</a:t>
            </a:r>
            <a:endParaRPr lang="zh-CN" altLang="en-US" sz="4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E92AC30-DFDD-4E1E-8F83-2782D93551E8}"/>
              </a:ext>
            </a:extLst>
          </p:cNvPr>
          <p:cNvSpPr txBox="1"/>
          <p:nvPr/>
        </p:nvSpPr>
        <p:spPr>
          <a:xfrm>
            <a:off x="197963" y="141402"/>
            <a:ext cx="207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NAACL 2019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2CE39C-AB0F-4C38-90F9-57EEECEB3D42}"/>
              </a:ext>
            </a:extLst>
          </p:cNvPr>
          <p:cNvSpPr txBox="1"/>
          <p:nvPr/>
        </p:nvSpPr>
        <p:spPr>
          <a:xfrm>
            <a:off x="3272671" y="1547434"/>
            <a:ext cx="564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ii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Counterfactual Attention Weights</a:t>
            </a:r>
            <a:endParaRPr lang="en-US" altLang="zh-CN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8DDE14A-BC27-49C2-B76A-B61BF305A8CC}"/>
              </a:ext>
            </a:extLst>
          </p:cNvPr>
          <p:cNvSpPr txBox="1"/>
          <p:nvPr/>
        </p:nvSpPr>
        <p:spPr>
          <a:xfrm>
            <a:off x="4524865" y="2009099"/>
            <a:ext cx="3142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Adversarial Attention</a:t>
            </a:r>
            <a:endParaRPr lang="zh-CN" altLang="en-US" sz="2400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54B43C7-77D2-4254-8C1D-138FABC8A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048" y="2009099"/>
            <a:ext cx="8675900" cy="468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030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3394050-300A-436B-8EED-681EFC10BE30}"/>
              </a:ext>
            </a:extLst>
          </p:cNvPr>
          <p:cNvSpPr txBox="1"/>
          <p:nvPr/>
        </p:nvSpPr>
        <p:spPr>
          <a:xfrm>
            <a:off x="2179162" y="716437"/>
            <a:ext cx="7833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Attention is not Explanation</a:t>
            </a:r>
            <a:endParaRPr lang="zh-CN" altLang="en-US" sz="4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E92AC30-DFDD-4E1E-8F83-2782D93551E8}"/>
              </a:ext>
            </a:extLst>
          </p:cNvPr>
          <p:cNvSpPr txBox="1"/>
          <p:nvPr/>
        </p:nvSpPr>
        <p:spPr>
          <a:xfrm>
            <a:off x="197963" y="141402"/>
            <a:ext cx="207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NAACL 2019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2CE39C-AB0F-4C38-90F9-57EEECEB3D42}"/>
              </a:ext>
            </a:extLst>
          </p:cNvPr>
          <p:cNvSpPr txBox="1"/>
          <p:nvPr/>
        </p:nvSpPr>
        <p:spPr>
          <a:xfrm>
            <a:off x="3272671" y="1547434"/>
            <a:ext cx="564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ii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Counterfactual Attention Weights</a:t>
            </a:r>
            <a:endParaRPr lang="en-US" altLang="zh-CN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8DDE14A-BC27-49C2-B76A-B61BF305A8CC}"/>
              </a:ext>
            </a:extLst>
          </p:cNvPr>
          <p:cNvSpPr txBox="1"/>
          <p:nvPr/>
        </p:nvSpPr>
        <p:spPr>
          <a:xfrm>
            <a:off x="4524865" y="2009099"/>
            <a:ext cx="3142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Adversarial Attention</a:t>
            </a:r>
            <a:endParaRPr lang="zh-CN" altLang="en-US" sz="24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F75BF33-8752-4C37-90C4-B4462322E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535" y="2642146"/>
            <a:ext cx="7764925" cy="348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75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3394050-300A-436B-8EED-681EFC10BE30}"/>
              </a:ext>
            </a:extLst>
          </p:cNvPr>
          <p:cNvSpPr txBox="1"/>
          <p:nvPr/>
        </p:nvSpPr>
        <p:spPr>
          <a:xfrm>
            <a:off x="1821727" y="716437"/>
            <a:ext cx="8548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Attention is not </a:t>
            </a:r>
            <a:r>
              <a:rPr lang="en-US" altLang="zh-CN" sz="4800" dirty="0" err="1"/>
              <a:t>not</a:t>
            </a:r>
            <a:r>
              <a:rPr lang="en-US" altLang="zh-CN" sz="4800" dirty="0"/>
              <a:t> Explanation</a:t>
            </a:r>
            <a:endParaRPr lang="zh-CN" altLang="en-US" sz="4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E92AC30-DFDD-4E1E-8F83-2782D93551E8}"/>
              </a:ext>
            </a:extLst>
          </p:cNvPr>
          <p:cNvSpPr txBox="1"/>
          <p:nvPr/>
        </p:nvSpPr>
        <p:spPr>
          <a:xfrm>
            <a:off x="197963" y="141402"/>
            <a:ext cx="207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EMNLP 2019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A1138F-20A7-4DCE-AB09-7C6BF8A0D1EB}"/>
              </a:ext>
            </a:extLst>
          </p:cNvPr>
          <p:cNvSpPr txBox="1"/>
          <p:nvPr/>
        </p:nvSpPr>
        <p:spPr>
          <a:xfrm>
            <a:off x="1684253" y="1960776"/>
            <a:ext cx="88234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800" dirty="0"/>
              <a:t>They detach the attention distribution and output layer of their pretrained network. </a:t>
            </a:r>
          </a:p>
          <a:p>
            <a:pPr marL="342900" indent="-342900">
              <a:buAutoNum type="arabicPeriod"/>
            </a:pPr>
            <a:r>
              <a:rPr lang="en-US" altLang="zh-CN" sz="2800" dirty="0"/>
              <a:t>They compute an independent adversarial distribution for each instance.</a:t>
            </a:r>
            <a:endParaRPr lang="zh-CN" altLang="en-US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AC678F0-8A66-4EC1-BD14-E8C63A53CC6E}"/>
              </a:ext>
            </a:extLst>
          </p:cNvPr>
          <p:cNvSpPr txBox="1"/>
          <p:nvPr/>
        </p:nvSpPr>
        <p:spPr>
          <a:xfrm>
            <a:off x="1684252" y="3932548"/>
            <a:ext cx="88234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800" b="1" dirty="0"/>
              <a:t>Attention Distribution is not a Primitive.</a:t>
            </a:r>
          </a:p>
          <a:p>
            <a:pPr marL="342900" indent="-342900">
              <a:buAutoNum type="arabicPeriod"/>
            </a:pPr>
            <a:r>
              <a:rPr lang="en-US" altLang="zh-CN" sz="2800" b="1" dirty="0"/>
              <a:t>Existence does not Entail Exclusivity.</a:t>
            </a:r>
            <a:endParaRPr lang="zh-CN" altLang="en-US" sz="28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3F4907A-CA51-40AE-B970-22D020D08784}"/>
              </a:ext>
            </a:extLst>
          </p:cNvPr>
          <p:cNvSpPr txBox="1"/>
          <p:nvPr/>
        </p:nvSpPr>
        <p:spPr>
          <a:xfrm>
            <a:off x="1792660" y="5044664"/>
            <a:ext cx="86066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Jain and Wallace have not </a:t>
            </a:r>
            <a:r>
              <a:rPr lang="en-US" altLang="zh-CN" sz="2800" b="1" dirty="0"/>
              <a:t>shown the existence of an adversarial model </a:t>
            </a:r>
            <a:r>
              <a:rPr lang="en-US" altLang="zh-CN" sz="2800" dirty="0"/>
              <a:t>that produces the claimed adversarial distributions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80210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3394050-300A-436B-8EED-681EFC10BE30}"/>
              </a:ext>
            </a:extLst>
          </p:cNvPr>
          <p:cNvSpPr txBox="1"/>
          <p:nvPr/>
        </p:nvSpPr>
        <p:spPr>
          <a:xfrm>
            <a:off x="1821727" y="716437"/>
            <a:ext cx="8548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Attention is not </a:t>
            </a:r>
            <a:r>
              <a:rPr lang="en-US" altLang="zh-CN" sz="4800" dirty="0" err="1"/>
              <a:t>not</a:t>
            </a:r>
            <a:r>
              <a:rPr lang="en-US" altLang="zh-CN" sz="4800" dirty="0"/>
              <a:t> Explanation</a:t>
            </a:r>
            <a:endParaRPr lang="zh-CN" altLang="en-US" sz="4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E92AC30-DFDD-4E1E-8F83-2782D93551E8}"/>
              </a:ext>
            </a:extLst>
          </p:cNvPr>
          <p:cNvSpPr txBox="1"/>
          <p:nvPr/>
        </p:nvSpPr>
        <p:spPr>
          <a:xfrm>
            <a:off x="197963" y="141402"/>
            <a:ext cx="207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EMNLP 2019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DA0F589-A243-4A84-BB18-8CF74D39F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5" y="1668295"/>
            <a:ext cx="1159192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023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3394050-300A-436B-8EED-681EFC10BE30}"/>
              </a:ext>
            </a:extLst>
          </p:cNvPr>
          <p:cNvSpPr txBox="1"/>
          <p:nvPr/>
        </p:nvSpPr>
        <p:spPr>
          <a:xfrm>
            <a:off x="1821727" y="716437"/>
            <a:ext cx="8548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Attention is not </a:t>
            </a:r>
            <a:r>
              <a:rPr lang="en-US" altLang="zh-CN" sz="4800" dirty="0" err="1"/>
              <a:t>not</a:t>
            </a:r>
            <a:r>
              <a:rPr lang="en-US" altLang="zh-CN" sz="4800" dirty="0"/>
              <a:t> Explanation</a:t>
            </a:r>
            <a:endParaRPr lang="zh-CN" altLang="en-US" sz="4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E92AC30-DFDD-4E1E-8F83-2782D93551E8}"/>
              </a:ext>
            </a:extLst>
          </p:cNvPr>
          <p:cNvSpPr txBox="1"/>
          <p:nvPr/>
        </p:nvSpPr>
        <p:spPr>
          <a:xfrm>
            <a:off x="197963" y="141402"/>
            <a:ext cx="207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EMNLP 2019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9B0F8A2-8082-4741-8BC2-83C198C25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666" y="2580439"/>
            <a:ext cx="6968667" cy="363419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25385C2-071E-4677-A8A1-D7D9EFC94629}"/>
              </a:ext>
            </a:extLst>
          </p:cNvPr>
          <p:cNvSpPr txBox="1"/>
          <p:nvPr/>
        </p:nvSpPr>
        <p:spPr>
          <a:xfrm>
            <a:off x="3371652" y="1753137"/>
            <a:ext cx="54486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(3.2) whether attention is really needed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13635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3394050-300A-436B-8EED-681EFC10BE30}"/>
              </a:ext>
            </a:extLst>
          </p:cNvPr>
          <p:cNvSpPr txBox="1"/>
          <p:nvPr/>
        </p:nvSpPr>
        <p:spPr>
          <a:xfrm>
            <a:off x="1821727" y="716437"/>
            <a:ext cx="8548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Attention is not </a:t>
            </a:r>
            <a:r>
              <a:rPr lang="en-US" altLang="zh-CN" sz="4800" dirty="0" err="1"/>
              <a:t>not</a:t>
            </a:r>
            <a:r>
              <a:rPr lang="en-US" altLang="zh-CN" sz="4800" dirty="0"/>
              <a:t> Explanation</a:t>
            </a:r>
            <a:endParaRPr lang="zh-CN" altLang="en-US" sz="4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E92AC30-DFDD-4E1E-8F83-2782D93551E8}"/>
              </a:ext>
            </a:extLst>
          </p:cNvPr>
          <p:cNvSpPr txBox="1"/>
          <p:nvPr/>
        </p:nvSpPr>
        <p:spPr>
          <a:xfrm>
            <a:off x="197963" y="141402"/>
            <a:ext cx="207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EMNLP 2019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A7C292-659B-4202-A1AD-8909EF3547B2}"/>
              </a:ext>
            </a:extLst>
          </p:cNvPr>
          <p:cNvSpPr txBox="1"/>
          <p:nvPr/>
        </p:nvSpPr>
        <p:spPr>
          <a:xfrm>
            <a:off x="2644215" y="1547434"/>
            <a:ext cx="69035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(3.4) Diagnosing Attention Distributions by Guiding Simpler Models</a:t>
            </a:r>
            <a:endParaRPr lang="zh-CN" altLang="en-US" sz="28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CADF00C-C545-4E94-A238-E3746E930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967" y="2592076"/>
            <a:ext cx="6528065" cy="380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264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3394050-300A-436B-8EED-681EFC10BE30}"/>
              </a:ext>
            </a:extLst>
          </p:cNvPr>
          <p:cNvSpPr txBox="1"/>
          <p:nvPr/>
        </p:nvSpPr>
        <p:spPr>
          <a:xfrm>
            <a:off x="1821727" y="716437"/>
            <a:ext cx="8548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Attention is not </a:t>
            </a:r>
            <a:r>
              <a:rPr lang="en-US" altLang="zh-CN" sz="4800" dirty="0" err="1"/>
              <a:t>not</a:t>
            </a:r>
            <a:r>
              <a:rPr lang="en-US" altLang="zh-CN" sz="4800" dirty="0"/>
              <a:t> Explanation</a:t>
            </a:r>
            <a:endParaRPr lang="zh-CN" altLang="en-US" sz="4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E92AC30-DFDD-4E1E-8F83-2782D93551E8}"/>
              </a:ext>
            </a:extLst>
          </p:cNvPr>
          <p:cNvSpPr txBox="1"/>
          <p:nvPr/>
        </p:nvSpPr>
        <p:spPr>
          <a:xfrm>
            <a:off x="197963" y="141402"/>
            <a:ext cx="207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EMNLP 2019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A7C292-659B-4202-A1AD-8909EF3547B2}"/>
              </a:ext>
            </a:extLst>
          </p:cNvPr>
          <p:cNvSpPr txBox="1"/>
          <p:nvPr/>
        </p:nvSpPr>
        <p:spPr>
          <a:xfrm>
            <a:off x="2644215" y="1547434"/>
            <a:ext cx="69035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(3.4) Diagnosing Attention Distributions by Guiding Simpler Models</a:t>
            </a:r>
            <a:endParaRPr lang="zh-CN" altLang="en-US" sz="28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9D0EDF2-0D6F-42AD-81E4-D42B72A4E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929" y="2501541"/>
            <a:ext cx="8026138" cy="287404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AA7E369-85E6-4344-A814-81BEAD31C9B8}"/>
              </a:ext>
            </a:extLst>
          </p:cNvPr>
          <p:cNvSpPr txBox="1"/>
          <p:nvPr/>
        </p:nvSpPr>
        <p:spPr>
          <a:xfrm>
            <a:off x="1919923" y="5310566"/>
            <a:ext cx="83521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These findings strengthen the case counter to the claim that attention weights are arbitrary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67590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3394050-300A-436B-8EED-681EFC10BE30}"/>
              </a:ext>
            </a:extLst>
          </p:cNvPr>
          <p:cNvSpPr txBox="1"/>
          <p:nvPr/>
        </p:nvSpPr>
        <p:spPr>
          <a:xfrm>
            <a:off x="1821727" y="716437"/>
            <a:ext cx="8548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Attention is not </a:t>
            </a:r>
            <a:r>
              <a:rPr lang="en-US" altLang="zh-CN" sz="4800" dirty="0" err="1"/>
              <a:t>not</a:t>
            </a:r>
            <a:r>
              <a:rPr lang="en-US" altLang="zh-CN" sz="4800" dirty="0"/>
              <a:t> Explanation</a:t>
            </a:r>
            <a:endParaRPr lang="zh-CN" altLang="en-US" sz="4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E92AC30-DFDD-4E1E-8F83-2782D93551E8}"/>
              </a:ext>
            </a:extLst>
          </p:cNvPr>
          <p:cNvSpPr txBox="1"/>
          <p:nvPr/>
        </p:nvSpPr>
        <p:spPr>
          <a:xfrm>
            <a:off x="197963" y="141402"/>
            <a:ext cx="207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EMNLP 2019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A7C292-659B-4202-A1AD-8909EF3547B2}"/>
              </a:ext>
            </a:extLst>
          </p:cNvPr>
          <p:cNvSpPr txBox="1"/>
          <p:nvPr/>
        </p:nvSpPr>
        <p:spPr>
          <a:xfrm>
            <a:off x="3906621" y="1548872"/>
            <a:ext cx="4378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(4) Training an Adversary</a:t>
            </a:r>
            <a:endParaRPr lang="zh-CN" altLang="en-US" sz="28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5D6E4DE-ABA3-461E-B51F-3E0EA1B41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011" y="3010717"/>
            <a:ext cx="8235973" cy="229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373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3394050-300A-436B-8EED-681EFC10BE30}"/>
              </a:ext>
            </a:extLst>
          </p:cNvPr>
          <p:cNvSpPr txBox="1"/>
          <p:nvPr/>
        </p:nvSpPr>
        <p:spPr>
          <a:xfrm>
            <a:off x="1821727" y="716437"/>
            <a:ext cx="8548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Attention is not </a:t>
            </a:r>
            <a:r>
              <a:rPr lang="en-US" altLang="zh-CN" sz="4800" dirty="0" err="1"/>
              <a:t>not</a:t>
            </a:r>
            <a:r>
              <a:rPr lang="en-US" altLang="zh-CN" sz="4800" dirty="0"/>
              <a:t> Explanation</a:t>
            </a:r>
            <a:endParaRPr lang="zh-CN" altLang="en-US" sz="4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E92AC30-DFDD-4E1E-8F83-2782D93551E8}"/>
              </a:ext>
            </a:extLst>
          </p:cNvPr>
          <p:cNvSpPr txBox="1"/>
          <p:nvPr/>
        </p:nvSpPr>
        <p:spPr>
          <a:xfrm>
            <a:off x="197963" y="141402"/>
            <a:ext cx="207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EMNLP 2019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A7C292-659B-4202-A1AD-8909EF3547B2}"/>
              </a:ext>
            </a:extLst>
          </p:cNvPr>
          <p:cNvSpPr txBox="1"/>
          <p:nvPr/>
        </p:nvSpPr>
        <p:spPr>
          <a:xfrm>
            <a:off x="3906621" y="1548872"/>
            <a:ext cx="4378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(4) Training an Adversary</a:t>
            </a:r>
            <a:endParaRPr lang="zh-CN" altLang="en-US" sz="2800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9A7C33C-93E3-43D8-A2A7-DCA137E50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98" y="2646869"/>
            <a:ext cx="1135380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083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3394050-300A-436B-8EED-681EFC10BE30}"/>
              </a:ext>
            </a:extLst>
          </p:cNvPr>
          <p:cNvSpPr txBox="1"/>
          <p:nvPr/>
        </p:nvSpPr>
        <p:spPr>
          <a:xfrm>
            <a:off x="2179162" y="716437"/>
            <a:ext cx="7833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Attention is not Explanation</a:t>
            </a:r>
            <a:endParaRPr lang="zh-CN" altLang="en-US" sz="4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E92AC30-DFDD-4E1E-8F83-2782D93551E8}"/>
              </a:ext>
            </a:extLst>
          </p:cNvPr>
          <p:cNvSpPr txBox="1"/>
          <p:nvPr/>
        </p:nvSpPr>
        <p:spPr>
          <a:xfrm>
            <a:off x="197963" y="141402"/>
            <a:ext cx="207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NAACL 2019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2CE39C-AB0F-4C38-90F9-57EEECEB3D42}"/>
              </a:ext>
            </a:extLst>
          </p:cNvPr>
          <p:cNvSpPr txBox="1"/>
          <p:nvPr/>
        </p:nvSpPr>
        <p:spPr>
          <a:xfrm>
            <a:off x="1142213" y="2620651"/>
            <a:ext cx="99075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LcParenBoth"/>
            </a:pPr>
            <a:r>
              <a:rPr lang="en-US" altLang="zh-CN" sz="2400" dirty="0"/>
              <a:t>Attention weights should correlate with feature importance measures (e.g., gradient-based measures)</a:t>
            </a:r>
          </a:p>
          <a:p>
            <a:pPr marL="400050" indent="-400050">
              <a:buAutoNum type="romanLcParenBoth"/>
            </a:pPr>
            <a:endParaRPr lang="en-US" altLang="zh-CN" sz="2400" dirty="0"/>
          </a:p>
          <a:p>
            <a:pPr marL="400050" indent="-400050">
              <a:buAutoNum type="romanLcParenBoth"/>
            </a:pPr>
            <a:r>
              <a:rPr lang="en-US" altLang="zh-CN" sz="2400" dirty="0"/>
              <a:t>Alternative (or counterfactual)  attention weight configurations ought to yield corresponding changes in prediction (and if they do not then are equally plausible as explanations)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79892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3394050-300A-436B-8EED-681EFC10BE30}"/>
              </a:ext>
            </a:extLst>
          </p:cNvPr>
          <p:cNvSpPr txBox="1"/>
          <p:nvPr/>
        </p:nvSpPr>
        <p:spPr>
          <a:xfrm>
            <a:off x="1821727" y="716437"/>
            <a:ext cx="8548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Attention is not </a:t>
            </a:r>
            <a:r>
              <a:rPr lang="en-US" altLang="zh-CN" sz="4800" dirty="0" err="1"/>
              <a:t>not</a:t>
            </a:r>
            <a:r>
              <a:rPr lang="en-US" altLang="zh-CN" sz="4800" dirty="0"/>
              <a:t> Explanation</a:t>
            </a:r>
            <a:endParaRPr lang="zh-CN" altLang="en-US" sz="4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E92AC30-DFDD-4E1E-8F83-2782D93551E8}"/>
              </a:ext>
            </a:extLst>
          </p:cNvPr>
          <p:cNvSpPr txBox="1"/>
          <p:nvPr/>
        </p:nvSpPr>
        <p:spPr>
          <a:xfrm>
            <a:off x="197963" y="141402"/>
            <a:ext cx="207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EMNLP 2019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A7C292-659B-4202-A1AD-8909EF3547B2}"/>
              </a:ext>
            </a:extLst>
          </p:cNvPr>
          <p:cNvSpPr txBox="1"/>
          <p:nvPr/>
        </p:nvSpPr>
        <p:spPr>
          <a:xfrm>
            <a:off x="5070438" y="1548872"/>
            <a:ext cx="2051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Conclusion</a:t>
            </a:r>
            <a:endParaRPr lang="zh-CN" altLang="en-US" sz="28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03A5EA7-9A63-4967-8987-7B1C5BF654C5}"/>
              </a:ext>
            </a:extLst>
          </p:cNvPr>
          <p:cNvSpPr txBox="1"/>
          <p:nvPr/>
        </p:nvSpPr>
        <p:spPr>
          <a:xfrm>
            <a:off x="2026760" y="2743200"/>
            <a:ext cx="81384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800" dirty="0"/>
              <a:t>Whether or not attention is explanation depends on the definition of </a:t>
            </a:r>
            <a:r>
              <a:rPr lang="en-US" altLang="zh-CN" sz="2800" dirty="0" err="1"/>
              <a:t>explainability</a:t>
            </a:r>
            <a:r>
              <a:rPr lang="en-US" altLang="zh-CN" sz="2800" dirty="0"/>
              <a:t> one is looking for: plausible or faithful explanations (or both).</a:t>
            </a:r>
          </a:p>
          <a:p>
            <a:pPr marL="342900" indent="-342900">
              <a:buAutoNum type="arabicPeriod"/>
            </a:pPr>
            <a:endParaRPr lang="en-US" altLang="zh-CN" sz="2800" dirty="0"/>
          </a:p>
          <a:p>
            <a:pPr marL="342900" indent="-342900">
              <a:buAutoNum type="arabicPeriod"/>
            </a:pPr>
            <a:r>
              <a:rPr lang="en-US" altLang="zh-CN" sz="2800" dirty="0"/>
              <a:t>Adversarial distributions can be found for LSTM models in some classification tasks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75166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3394050-300A-436B-8EED-681EFC10BE30}"/>
              </a:ext>
            </a:extLst>
          </p:cNvPr>
          <p:cNvSpPr txBox="1"/>
          <p:nvPr/>
        </p:nvSpPr>
        <p:spPr>
          <a:xfrm>
            <a:off x="2425434" y="510734"/>
            <a:ext cx="73411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Is Attention Interpretable?</a:t>
            </a:r>
            <a:endParaRPr lang="zh-CN" altLang="en-US" sz="4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E92AC30-DFDD-4E1E-8F83-2782D93551E8}"/>
              </a:ext>
            </a:extLst>
          </p:cNvPr>
          <p:cNvSpPr txBox="1"/>
          <p:nvPr/>
        </p:nvSpPr>
        <p:spPr>
          <a:xfrm>
            <a:off x="197963" y="141402"/>
            <a:ext cx="207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ACL 2019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A7C292-659B-4202-A1AD-8909EF3547B2}"/>
              </a:ext>
            </a:extLst>
          </p:cNvPr>
          <p:cNvSpPr txBox="1"/>
          <p:nvPr/>
        </p:nvSpPr>
        <p:spPr>
          <a:xfrm>
            <a:off x="5070438" y="1548872"/>
            <a:ext cx="2051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Conclusion</a:t>
            </a:r>
            <a:endParaRPr lang="zh-CN" altLang="en-US" sz="28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03A5EA7-9A63-4967-8987-7B1C5BF654C5}"/>
              </a:ext>
            </a:extLst>
          </p:cNvPr>
          <p:cNvSpPr txBox="1"/>
          <p:nvPr/>
        </p:nvSpPr>
        <p:spPr>
          <a:xfrm>
            <a:off x="1868074" y="2279233"/>
            <a:ext cx="845584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What is clear is that in the settings we have examined, attention is not an optimal method of identifying which attended elements are responsible for an output. </a:t>
            </a:r>
          </a:p>
          <a:p>
            <a:r>
              <a:rPr lang="en-US" altLang="zh-CN" sz="2800" dirty="0"/>
              <a:t>Attention may yet be interpretable in other ways, but as an importance ranking, it fails to explain model decisions.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97723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DA7C292-659B-4202-A1AD-8909EF3547B2}"/>
              </a:ext>
            </a:extLst>
          </p:cNvPr>
          <p:cNvSpPr txBox="1"/>
          <p:nvPr/>
        </p:nvSpPr>
        <p:spPr>
          <a:xfrm>
            <a:off x="4251193" y="2413337"/>
            <a:ext cx="36896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/>
              <a:t>Summary</a:t>
            </a:r>
            <a:endParaRPr lang="zh-CN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4136211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DA7C292-659B-4202-A1AD-8909EF3547B2}"/>
              </a:ext>
            </a:extLst>
          </p:cNvPr>
          <p:cNvSpPr txBox="1"/>
          <p:nvPr/>
        </p:nvSpPr>
        <p:spPr>
          <a:xfrm>
            <a:off x="4686545" y="2347349"/>
            <a:ext cx="28189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/>
              <a:t>Thanks</a:t>
            </a:r>
            <a:endParaRPr lang="zh-CN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466978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3394050-300A-436B-8EED-681EFC10BE30}"/>
              </a:ext>
            </a:extLst>
          </p:cNvPr>
          <p:cNvSpPr txBox="1"/>
          <p:nvPr/>
        </p:nvSpPr>
        <p:spPr>
          <a:xfrm>
            <a:off x="2179162" y="716437"/>
            <a:ext cx="7833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Attention is not Explanation</a:t>
            </a:r>
            <a:endParaRPr lang="zh-CN" altLang="en-US" sz="4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E92AC30-DFDD-4E1E-8F83-2782D93551E8}"/>
              </a:ext>
            </a:extLst>
          </p:cNvPr>
          <p:cNvSpPr txBox="1"/>
          <p:nvPr/>
        </p:nvSpPr>
        <p:spPr>
          <a:xfrm>
            <a:off x="197963" y="141402"/>
            <a:ext cx="207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NAACL 2019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2CE39C-AB0F-4C38-90F9-57EEECEB3D42}"/>
              </a:ext>
            </a:extLst>
          </p:cNvPr>
          <p:cNvSpPr txBox="1"/>
          <p:nvPr/>
        </p:nvSpPr>
        <p:spPr>
          <a:xfrm>
            <a:off x="1142213" y="2620651"/>
            <a:ext cx="99075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LcParenBoth"/>
            </a:pPr>
            <a:r>
              <a:rPr lang="en-US" altLang="zh-CN" sz="2400" dirty="0"/>
              <a:t>To what extent do induced attention weights correlate with measures of feature importance – specifically, those resulting from gradients and  eave-one-out (LOO) methods?</a:t>
            </a:r>
          </a:p>
          <a:p>
            <a:pPr marL="400050" indent="-400050">
              <a:buAutoNum type="romanLcParenBoth"/>
            </a:pPr>
            <a:endParaRPr lang="en-US" altLang="zh-CN" sz="2400" dirty="0"/>
          </a:p>
          <a:p>
            <a:pPr marL="400050" indent="-400050">
              <a:buAutoNum type="romanLcParenBoth"/>
            </a:pPr>
            <a:r>
              <a:rPr lang="en-US" altLang="zh-CN" sz="2400" dirty="0"/>
              <a:t>Would alternative attention weights (and hence distinct  heatmaps/“explanations”) necessarily yield different predictions?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06726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3394050-300A-436B-8EED-681EFC10BE30}"/>
              </a:ext>
            </a:extLst>
          </p:cNvPr>
          <p:cNvSpPr txBox="1"/>
          <p:nvPr/>
        </p:nvSpPr>
        <p:spPr>
          <a:xfrm>
            <a:off x="2179162" y="716437"/>
            <a:ext cx="7833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Attention is not Explanation</a:t>
            </a:r>
            <a:endParaRPr lang="zh-CN" altLang="en-US" sz="4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E92AC30-DFDD-4E1E-8F83-2782D93551E8}"/>
              </a:ext>
            </a:extLst>
          </p:cNvPr>
          <p:cNvSpPr txBox="1"/>
          <p:nvPr/>
        </p:nvSpPr>
        <p:spPr>
          <a:xfrm>
            <a:off x="197963" y="141402"/>
            <a:ext cx="207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NAACL 2019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4BAE60D-BCDF-403F-834C-EAE45C2B9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186" y="2216231"/>
            <a:ext cx="5381625" cy="210502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8701601-AB5B-48B4-9AC2-4AFD1EA7C163}"/>
              </a:ext>
            </a:extLst>
          </p:cNvPr>
          <p:cNvSpPr txBox="1"/>
          <p:nvPr/>
        </p:nvSpPr>
        <p:spPr>
          <a:xfrm>
            <a:off x="3824138" y="4806355"/>
            <a:ext cx="4543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Kendall correlation coefficient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49124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3394050-300A-436B-8EED-681EFC10BE30}"/>
              </a:ext>
            </a:extLst>
          </p:cNvPr>
          <p:cNvSpPr txBox="1"/>
          <p:nvPr/>
        </p:nvSpPr>
        <p:spPr>
          <a:xfrm>
            <a:off x="2179162" y="716437"/>
            <a:ext cx="7833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Attention is not Explanation</a:t>
            </a:r>
            <a:endParaRPr lang="zh-CN" altLang="en-US" sz="4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E92AC30-DFDD-4E1E-8F83-2782D93551E8}"/>
              </a:ext>
            </a:extLst>
          </p:cNvPr>
          <p:cNvSpPr txBox="1"/>
          <p:nvPr/>
        </p:nvSpPr>
        <p:spPr>
          <a:xfrm>
            <a:off x="197963" y="141402"/>
            <a:ext cx="207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NAACL 2019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2CE39C-AB0F-4C38-90F9-57EEECEB3D42}"/>
              </a:ext>
            </a:extLst>
          </p:cNvPr>
          <p:cNvSpPr txBox="1"/>
          <p:nvPr/>
        </p:nvSpPr>
        <p:spPr>
          <a:xfrm>
            <a:off x="1234911" y="1583703"/>
            <a:ext cx="9717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LcParenBoth"/>
            </a:pPr>
            <a:r>
              <a:rPr lang="en-US" altLang="zh-CN" sz="2400" b="1" dirty="0"/>
              <a:t>Correlation Between Attention an Feature Importance Measures</a:t>
            </a:r>
            <a:endParaRPr lang="en-US" altLang="zh-CN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9A9B2DC-BBBA-458D-97D2-C5463CEA5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143" y="2397747"/>
            <a:ext cx="57150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600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5DC067F-08A1-4B02-8883-17BF9C502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91" y="481575"/>
            <a:ext cx="11001218" cy="5894850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F8379A83-CC9F-40DF-8EF8-DF3754EA6A51}"/>
              </a:ext>
            </a:extLst>
          </p:cNvPr>
          <p:cNvSpPr/>
          <p:nvPr/>
        </p:nvSpPr>
        <p:spPr>
          <a:xfrm>
            <a:off x="989814" y="1555423"/>
            <a:ext cx="1291472" cy="4147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E285E8D-3A64-4E8B-ADC3-DDA7AF329202}"/>
              </a:ext>
            </a:extLst>
          </p:cNvPr>
          <p:cNvSpPr/>
          <p:nvPr/>
        </p:nvSpPr>
        <p:spPr>
          <a:xfrm>
            <a:off x="989814" y="3498511"/>
            <a:ext cx="1291472" cy="4147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88EBFBA-D5F0-46D6-B8A3-743AE5B2A22E}"/>
              </a:ext>
            </a:extLst>
          </p:cNvPr>
          <p:cNvSpPr/>
          <p:nvPr/>
        </p:nvSpPr>
        <p:spPr>
          <a:xfrm>
            <a:off x="1010237" y="4037408"/>
            <a:ext cx="1291472" cy="4147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5C66148-12F8-4157-BCBF-A482CAE24BCC}"/>
              </a:ext>
            </a:extLst>
          </p:cNvPr>
          <p:cNvSpPr/>
          <p:nvPr/>
        </p:nvSpPr>
        <p:spPr>
          <a:xfrm>
            <a:off x="1038519" y="4508747"/>
            <a:ext cx="1242767" cy="3460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5CF7520-2850-4B6E-BEAA-C6F7717FB05F}"/>
              </a:ext>
            </a:extLst>
          </p:cNvPr>
          <p:cNvSpPr/>
          <p:nvPr/>
        </p:nvSpPr>
        <p:spPr>
          <a:xfrm>
            <a:off x="5912176" y="614717"/>
            <a:ext cx="2345703" cy="4147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CB79370-CCB2-4609-9785-65A0101120AF}"/>
              </a:ext>
            </a:extLst>
          </p:cNvPr>
          <p:cNvSpPr/>
          <p:nvPr/>
        </p:nvSpPr>
        <p:spPr>
          <a:xfrm>
            <a:off x="1040089" y="5283723"/>
            <a:ext cx="1242767" cy="27023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747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3394050-300A-436B-8EED-681EFC10BE30}"/>
              </a:ext>
            </a:extLst>
          </p:cNvPr>
          <p:cNvSpPr txBox="1"/>
          <p:nvPr/>
        </p:nvSpPr>
        <p:spPr>
          <a:xfrm>
            <a:off x="2179162" y="716437"/>
            <a:ext cx="7833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Attention is not Explanation</a:t>
            </a:r>
            <a:endParaRPr lang="zh-CN" altLang="en-US" sz="4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E92AC30-DFDD-4E1E-8F83-2782D93551E8}"/>
              </a:ext>
            </a:extLst>
          </p:cNvPr>
          <p:cNvSpPr txBox="1"/>
          <p:nvPr/>
        </p:nvSpPr>
        <p:spPr>
          <a:xfrm>
            <a:off x="197963" y="141402"/>
            <a:ext cx="207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NAACL 2019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2CE39C-AB0F-4C38-90F9-57EEECEB3D42}"/>
              </a:ext>
            </a:extLst>
          </p:cNvPr>
          <p:cNvSpPr txBox="1"/>
          <p:nvPr/>
        </p:nvSpPr>
        <p:spPr>
          <a:xfrm>
            <a:off x="1234911" y="1583703"/>
            <a:ext cx="9717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LcParenBoth"/>
            </a:pPr>
            <a:r>
              <a:rPr lang="en-US" altLang="zh-CN" sz="2400" b="1" dirty="0"/>
              <a:t>Correlation Between Attention an Feature Importance Measures</a:t>
            </a:r>
            <a:endParaRPr lang="en-US" altLang="zh-CN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2031CD-BC63-4A0C-B953-9D96DEF5BBA2}"/>
              </a:ext>
            </a:extLst>
          </p:cNvPr>
          <p:cNvSpPr txBox="1"/>
          <p:nvPr/>
        </p:nvSpPr>
        <p:spPr>
          <a:xfrm>
            <a:off x="1432874" y="2318994"/>
            <a:ext cx="88140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In general, observed correlations are modest for the </a:t>
            </a:r>
            <a:r>
              <a:rPr lang="en-US" altLang="zh-CN" dirty="0" err="1"/>
              <a:t>BiLSTM</a:t>
            </a:r>
            <a:r>
              <a:rPr lang="en-US" altLang="zh-CN" dirty="0"/>
              <a:t> model. The centrality of observed densities hovers around or below 0.5 in most of the corpora considered.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The more consistently significant correlations observed on these datasets is likely attributable to the increased length of the documents that they comprise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Gradients for inputs in the “average” (linear projection) embedding based models show much higher correspondence with attention weights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344E39C-7E59-43A8-A4E3-B676DECB6398}"/>
              </a:ext>
            </a:extLst>
          </p:cNvPr>
          <p:cNvSpPr txBox="1"/>
          <p:nvPr/>
        </p:nvSpPr>
        <p:spPr>
          <a:xfrm>
            <a:off x="1417948" y="4779389"/>
            <a:ext cx="93513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results here suggest that, in general, attention weights do not strongly or consistently agree with standard feature importance scores. The exception to this is when one uses a very simple (averaging) encoder model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1380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3394050-300A-436B-8EED-681EFC10BE30}"/>
              </a:ext>
            </a:extLst>
          </p:cNvPr>
          <p:cNvSpPr txBox="1"/>
          <p:nvPr/>
        </p:nvSpPr>
        <p:spPr>
          <a:xfrm>
            <a:off x="2179162" y="716437"/>
            <a:ext cx="7833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Attention is not Explanation</a:t>
            </a:r>
            <a:endParaRPr lang="zh-CN" altLang="en-US" sz="4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E92AC30-DFDD-4E1E-8F83-2782D93551E8}"/>
              </a:ext>
            </a:extLst>
          </p:cNvPr>
          <p:cNvSpPr txBox="1"/>
          <p:nvPr/>
        </p:nvSpPr>
        <p:spPr>
          <a:xfrm>
            <a:off x="197963" y="141402"/>
            <a:ext cx="207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NAACL 2019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2CE39C-AB0F-4C38-90F9-57EEECEB3D42}"/>
              </a:ext>
            </a:extLst>
          </p:cNvPr>
          <p:cNvSpPr txBox="1"/>
          <p:nvPr/>
        </p:nvSpPr>
        <p:spPr>
          <a:xfrm>
            <a:off x="3272671" y="1547434"/>
            <a:ext cx="564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ii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Counterfactual Attention Weights</a:t>
            </a:r>
            <a:endParaRPr lang="en-US" altLang="zh-CN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8DDE14A-BC27-49C2-B76A-B61BF305A8CC}"/>
              </a:ext>
            </a:extLst>
          </p:cNvPr>
          <p:cNvSpPr txBox="1"/>
          <p:nvPr/>
        </p:nvSpPr>
        <p:spPr>
          <a:xfrm>
            <a:off x="4389749" y="2010289"/>
            <a:ext cx="3384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Attention Permutation</a:t>
            </a:r>
            <a:endParaRPr lang="zh-CN" altLang="en-US" sz="2400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5F63D53-1767-4030-A9BD-E8F21871E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347" y="2471954"/>
            <a:ext cx="59150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740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3394050-300A-436B-8EED-681EFC10BE30}"/>
              </a:ext>
            </a:extLst>
          </p:cNvPr>
          <p:cNvSpPr txBox="1"/>
          <p:nvPr/>
        </p:nvSpPr>
        <p:spPr>
          <a:xfrm>
            <a:off x="2179162" y="716437"/>
            <a:ext cx="7833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Attention is not Explanation</a:t>
            </a:r>
            <a:endParaRPr lang="zh-CN" altLang="en-US" sz="4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E92AC30-DFDD-4E1E-8F83-2782D93551E8}"/>
              </a:ext>
            </a:extLst>
          </p:cNvPr>
          <p:cNvSpPr txBox="1"/>
          <p:nvPr/>
        </p:nvSpPr>
        <p:spPr>
          <a:xfrm>
            <a:off x="197963" y="141402"/>
            <a:ext cx="207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NAACL 2019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2CE39C-AB0F-4C38-90F9-57EEECEB3D42}"/>
              </a:ext>
            </a:extLst>
          </p:cNvPr>
          <p:cNvSpPr txBox="1"/>
          <p:nvPr/>
        </p:nvSpPr>
        <p:spPr>
          <a:xfrm>
            <a:off x="3272671" y="1547434"/>
            <a:ext cx="564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ii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Counterfactual Attention Weights</a:t>
            </a:r>
            <a:endParaRPr lang="en-US" altLang="zh-CN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8DDE14A-BC27-49C2-B76A-B61BF305A8CC}"/>
              </a:ext>
            </a:extLst>
          </p:cNvPr>
          <p:cNvSpPr txBox="1"/>
          <p:nvPr/>
        </p:nvSpPr>
        <p:spPr>
          <a:xfrm>
            <a:off x="4389749" y="2010289"/>
            <a:ext cx="3384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Attention Permutation</a:t>
            </a:r>
            <a:endParaRPr lang="zh-CN" altLang="en-US" sz="24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D49D577-4B8A-4ED7-A960-A7D71803A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999" y="2378431"/>
            <a:ext cx="8743999" cy="442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189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586</Words>
  <Application>Microsoft Office PowerPoint</Application>
  <PresentationFormat>宽屏</PresentationFormat>
  <Paragraphs>85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Mengyu</dc:creator>
  <cp:lastModifiedBy>Wang Mengyu</cp:lastModifiedBy>
  <cp:revision>16</cp:revision>
  <dcterms:created xsi:type="dcterms:W3CDTF">2019-09-22T08:58:00Z</dcterms:created>
  <dcterms:modified xsi:type="dcterms:W3CDTF">2019-09-22T16:47:31Z</dcterms:modified>
</cp:coreProperties>
</file>