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321" r:id="rId4"/>
    <p:sldId id="346" r:id="rId5"/>
    <p:sldId id="347" r:id="rId6"/>
    <p:sldId id="267" r:id="rId7"/>
    <p:sldId id="350" r:id="rId8"/>
    <p:sldId id="348" r:id="rId9"/>
    <p:sldId id="351" r:id="rId10"/>
    <p:sldId id="352" r:id="rId11"/>
    <p:sldId id="353" r:id="rId12"/>
    <p:sldId id="354" r:id="rId13"/>
    <p:sldId id="355" r:id="rId14"/>
    <p:sldId id="364" r:id="rId15"/>
    <p:sldId id="365" r:id="rId16"/>
    <p:sldId id="366" r:id="rId17"/>
    <p:sldId id="367" r:id="rId18"/>
    <p:sldId id="368" r:id="rId19"/>
    <p:sldId id="369" r:id="rId20"/>
    <p:sldId id="370" r:id="rId21"/>
    <p:sldId id="371" r:id="rId22"/>
    <p:sldId id="372" r:id="rId23"/>
    <p:sldId id="363" r:id="rId24"/>
    <p:sldId id="26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1442"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F5CE8-0420-4AB9-B509-1CE3B013B432}" type="datetimeFigureOut">
              <a:rPr lang="zh-CN" altLang="en-US" smtClean="0"/>
              <a:t>2019/9/16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34CBF-519F-4A33-9599-BBD24B7C8A6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不必主动提及这一点：短文</a:t>
            </a:r>
            <a:r>
              <a:rPr lang="en-US" altLang="zh-CN" dirty="0"/>
              <a:t>)</a:t>
            </a:r>
          </a:p>
          <a:p>
            <a:r>
              <a:rPr lang="zh-CN" altLang="en-US" dirty="0"/>
              <a:t>比较少人做这个，但是我挺喜欢看这种做分析研究的</a:t>
            </a:r>
            <a:endParaRPr lang="en-US" altLang="zh-CN" dirty="0"/>
          </a:p>
          <a:p>
            <a:r>
              <a:rPr lang="zh-CN" altLang="en-US" dirty="0"/>
              <a:t>揭示了目前对话系统仍存在的一些需要改进的地方</a:t>
            </a:r>
            <a:endParaRPr lang="en-US" altLang="zh-CN" dirty="0"/>
          </a:p>
          <a:p>
            <a:r>
              <a:rPr lang="en-US" altLang="zh-CN" dirty="0" err="1"/>
              <a:t>Bengio</a:t>
            </a:r>
            <a:r>
              <a:rPr lang="zh-CN" altLang="en-US" dirty="0"/>
              <a:t>署名，但其实不复杂。</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他们希望这成为一种测试对话系统真实有效性的又一范式</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1593188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我对于他研究的内容感兴趣，但是其实觉得他的方法有些无聊，</a:t>
            </a:r>
            <a:r>
              <a:rPr lang="en-US" altLang="zh-CN" dirty="0"/>
              <a:t>plug-and-play</a:t>
            </a:r>
            <a:r>
              <a:rPr lang="zh-CN" altLang="en-US" dirty="0"/>
              <a:t>这种</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2505411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显然是不适合面对面的，这太傻了</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1324209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实际上在我大学前生活的环境里面，</a:t>
            </a:r>
            <a:r>
              <a:rPr lang="en-US" altLang="zh-CN" dirty="0"/>
              <a:t>MIN</a:t>
            </a:r>
            <a:r>
              <a:rPr lang="zh-CN" altLang="en-US" dirty="0"/>
              <a:t>这种类别的对话是非常少的，总的来说闽南人相对温文尔雅</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3040920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1241626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extLst>
      <p:ext uri="{BB962C8B-B14F-4D97-AF65-F5344CB8AC3E}">
        <p14:creationId xmlns:p14="http://schemas.microsoft.com/office/powerpoint/2010/main" val="4142364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2228639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Plug and play</a:t>
            </a:r>
          </a:p>
          <a:p>
            <a:r>
              <a:rPr lang="zh-CN" altLang="en-US" dirty="0"/>
              <a:t>也就是复读机</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1025050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Plug and play</a:t>
            </a:r>
          </a:p>
          <a:p>
            <a:r>
              <a:rPr lang="zh-CN" altLang="en-US" dirty="0"/>
              <a:t>也就是复读机</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2582470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235132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实际上我想很多人都想到了这个结论，另一篇文章也提到</a:t>
            </a:r>
            <a:r>
              <a:rPr lang="en-US" altLang="zh-CN" sz="1200" kern="1200" dirty="0">
                <a:solidFill>
                  <a:schemeClr val="tx1"/>
                </a:solidFill>
                <a:latin typeface="+mn-lt"/>
                <a:ea typeface="+mn-ea"/>
                <a:cs typeface="+mn-cs"/>
              </a:rPr>
              <a:t>BERT</a:t>
            </a:r>
            <a:r>
              <a:rPr lang="zh-CN" altLang="en-US" sz="1200" kern="1200" dirty="0">
                <a:solidFill>
                  <a:schemeClr val="tx1"/>
                </a:solidFill>
                <a:latin typeface="+mn-lt"/>
                <a:ea typeface="+mn-ea"/>
                <a:cs typeface="+mn-cs"/>
              </a:rPr>
              <a:t>只是基于统计线索。不过很少有人会去验证这些东西</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这和我的想法是一致的</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循环神经网络理论上潜力更大</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 但是</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他的</a:t>
            </a:r>
            <a:r>
              <a:rPr lang="en-US" altLang="zh-CN" sz="1200" kern="1200" dirty="0">
                <a:solidFill>
                  <a:schemeClr val="tx1"/>
                </a:solidFill>
                <a:latin typeface="+mn-lt"/>
                <a:ea typeface="+mn-ea"/>
                <a:cs typeface="+mn-cs"/>
              </a:rPr>
              <a:t>transformer</a:t>
            </a:r>
            <a:r>
              <a:rPr lang="zh-CN" altLang="en-US" sz="1200" kern="1200" dirty="0">
                <a:solidFill>
                  <a:schemeClr val="tx1"/>
                </a:solidFill>
                <a:latin typeface="+mn-lt"/>
                <a:ea typeface="+mn-ea"/>
                <a:cs typeface="+mn-cs"/>
              </a:rPr>
              <a:t>加了顺序信息了吗</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他没有提到。默认是应该有的</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第一部分是单句，第二部分是利用全部历史</a:t>
            </a:r>
            <a:endParaRPr lang="en-US" altLang="zh-CN" dirty="0"/>
          </a:p>
          <a:p>
            <a:r>
              <a:rPr lang="zh-CN" altLang="en-US" dirty="0"/>
              <a:t>仍然不高，但是似乎没多少</a:t>
            </a:r>
            <a:r>
              <a:rPr lang="en-US" altLang="zh-CN" dirty="0"/>
              <a:t>baseline</a:t>
            </a:r>
            <a:r>
              <a:rPr lang="zh-CN" altLang="en-US" dirty="0"/>
              <a:t>。他有个好，别人的</a:t>
            </a:r>
            <a:r>
              <a:rPr lang="en-US" altLang="zh-CN" dirty="0"/>
              <a:t>baseline</a:t>
            </a:r>
            <a:r>
              <a:rPr lang="zh-CN" altLang="en-US" dirty="0"/>
              <a:t>他也给加了</a:t>
            </a:r>
            <a:r>
              <a:rPr lang="en-US" altLang="zh-CN" dirty="0"/>
              <a:t>Glove</a:t>
            </a:r>
            <a:r>
              <a:rPr lang="zh-CN" altLang="en-US" dirty="0"/>
              <a:t>和</a:t>
            </a:r>
            <a:r>
              <a:rPr lang="en-US" altLang="zh-CN" dirty="0"/>
              <a:t>Elmo</a:t>
            </a:r>
            <a:r>
              <a:rPr lang="zh-CN" altLang="en-US" dirty="0"/>
              <a:t>来跑</a:t>
            </a:r>
            <a:endParaRPr lang="en-US" altLang="zh-CN" dirty="0"/>
          </a:p>
          <a:p>
            <a:r>
              <a:rPr lang="zh-CN" altLang="en-US" dirty="0"/>
              <a:t>说实话，这种</a:t>
            </a:r>
            <a:r>
              <a:rPr lang="en-US" altLang="zh-CN" dirty="0"/>
              <a:t>baseline</a:t>
            </a:r>
            <a:r>
              <a:rPr lang="zh-CN" altLang="en-US" dirty="0"/>
              <a:t>，还不如在咨询师电脑前面贴个“我们现在处于什么</a:t>
            </a:r>
            <a:r>
              <a:rPr lang="en-US" altLang="zh-CN" dirty="0"/>
              <a:t>MISC</a:t>
            </a:r>
            <a:r>
              <a:rPr lang="zh-CN" altLang="en-US" dirty="0"/>
              <a:t>状态”的纸条，但凡对此稍微有些注意的人，都能够意识到那种错误。当然也可能是数据集不够大的缘故</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3922744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276342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1205928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从混淆矩阵上直观来看，分类的结果不会离谱</a:t>
            </a: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有一些</a:t>
            </a:r>
            <a:r>
              <a:rPr lang="en-US" altLang="zh-CN" sz="1200" kern="1200" dirty="0">
                <a:solidFill>
                  <a:schemeClr val="tx1"/>
                </a:solidFill>
                <a:latin typeface="+mn-lt"/>
                <a:ea typeface="+mn-ea"/>
                <a:cs typeface="+mn-cs"/>
              </a:rPr>
              <a:t>ablation study</a:t>
            </a:r>
            <a:r>
              <a:rPr lang="zh-CN" altLang="en-US" sz="1200" kern="1200" dirty="0">
                <a:solidFill>
                  <a:schemeClr val="tx1"/>
                </a:solidFill>
                <a:latin typeface="+mn-lt"/>
                <a:ea typeface="+mn-ea"/>
                <a:cs typeface="+mn-cs"/>
              </a:rPr>
              <a:t>就不提了，毕竟这种</a:t>
            </a:r>
            <a:r>
              <a:rPr lang="en-US" altLang="zh-CN" sz="1200" kern="1200" dirty="0">
                <a:solidFill>
                  <a:schemeClr val="tx1"/>
                </a:solidFill>
                <a:latin typeface="+mn-lt"/>
                <a:ea typeface="+mn-ea"/>
                <a:cs typeface="+mn-cs"/>
              </a:rPr>
              <a:t>plug &amp;</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play</a:t>
            </a:r>
            <a:r>
              <a:rPr lang="zh-CN" altLang="en-US" sz="1200" kern="1200" dirty="0">
                <a:solidFill>
                  <a:schemeClr val="tx1"/>
                </a:solidFill>
                <a:latin typeface="+mn-lt"/>
                <a:ea typeface="+mn-ea"/>
                <a:cs typeface="+mn-cs"/>
              </a:rPr>
              <a:t>，换一个任务的话，不同模块不同参数设置的最优解是不同的</a:t>
            </a:r>
            <a:endParaRPr lang="en-US"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74046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这篇心理咨询对话状态分类偏应用了，而且方法并不高明，结果比之前好得多但还是不实用，为什么会中呢，是因为是新任务吗</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mn-lt"/>
                <a:ea typeface="+mn-ea"/>
                <a:cs typeface="+mn-cs"/>
              </a:rPr>
              <a:t>其实我个人认为顺序也是信息，但是呢，有一些网络文章提到顺序的稍微更改不太影响人类阅读。</a:t>
            </a:r>
          </a:p>
          <a:p>
            <a:r>
              <a:rPr lang="zh-CN" altLang="en-US" sz="1200" kern="1200" dirty="0">
                <a:solidFill>
                  <a:schemeClr val="tx1"/>
                </a:solidFill>
                <a:latin typeface="+mn-lt"/>
                <a:ea typeface="+mn-ea"/>
                <a:cs typeface="+mn-cs"/>
              </a:rPr>
              <a:t>所以主观上我觉得这是没能处理好顺序信息，客观上这反而可能有点揭示了抗干扰强。</a:t>
            </a:r>
          </a:p>
          <a:p>
            <a:r>
              <a:rPr lang="zh-CN" altLang="en-US" sz="1200" kern="1200" dirty="0">
                <a:solidFill>
                  <a:schemeClr val="tx1"/>
                </a:solidFill>
                <a:latin typeface="+mn-lt"/>
                <a:ea typeface="+mn-ea"/>
                <a:cs typeface="+mn-cs"/>
              </a:rPr>
              <a:t>但这是其中一点有待讨论的</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2883174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你回复可不能改顺序</a:t>
            </a:r>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extLst>
      <p:ext uri="{BB962C8B-B14F-4D97-AF65-F5344CB8AC3E}">
        <p14:creationId xmlns:p14="http://schemas.microsoft.com/office/powerpoint/2010/main" val="1901176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70140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Babi</a:t>
            </a:r>
            <a:r>
              <a:rPr lang="zh-CN" altLang="en-US" dirty="0"/>
              <a:t>和</a:t>
            </a:r>
            <a:r>
              <a:rPr lang="en-US" altLang="zh-CN"/>
              <a:t>persona</a:t>
            </a:r>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4096197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extLst>
      <p:ext uri="{BB962C8B-B14F-4D97-AF65-F5344CB8AC3E}">
        <p14:creationId xmlns:p14="http://schemas.microsoft.com/office/powerpoint/2010/main" val="4223070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4D0430B-9A4D-4862-B09E-268CB6C6618B}" type="datetimeFigureOut">
              <a:rPr lang="zh-CN" altLang="en-US" smtClean="0"/>
              <a:t>2019/9/16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261520-875D-4BE9-8DFC-AA8E41CE7DC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0430B-9A4D-4862-B09E-268CB6C6618B}" type="datetimeFigureOut">
              <a:rPr lang="zh-CN" altLang="en-US" smtClean="0"/>
              <a:t>2019/9/16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61520-875D-4BE9-8DFC-AA8E41CE7D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tm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tm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tm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1.tm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2.tm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tm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6.tm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7.tm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9.tmp"/><Relationship Id="rId5" Type="http://schemas.openxmlformats.org/officeDocument/2006/relationships/image" Target="../media/image18.tm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tm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1268054" y="47523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4887" y="1733633"/>
            <a:ext cx="10894695" cy="830997"/>
          </a:xfrm>
          <a:prstGeom prst="rect">
            <a:avLst/>
          </a:prstGeom>
          <a:noFill/>
        </p:spPr>
        <p:txBody>
          <a:bodyPr wrap="square" rtlCol="0">
            <a:spAutoFit/>
            <a:scene3d>
              <a:camera prst="orthographicFront"/>
              <a:lightRig rig="threePt" dir="t"/>
            </a:scene3d>
            <a:sp3d contourW="12700"/>
          </a:bodyPr>
          <a:lstStyle/>
          <a:p>
            <a:pPr algn="ctr"/>
            <a:r>
              <a:rPr lang="en-US" altLang="zh-CN" sz="2400" b="1" dirty="0">
                <a:latin typeface="Times New Roman" panose="02020603050405020304" charset="0"/>
                <a:ea typeface="Times New Roman" panose="02020603050405020304" charset="0"/>
                <a:cs typeface="Times New Roman" panose="02020603050405020304" charset="0"/>
              </a:rPr>
              <a:t>Do Neural Dialog Systems Use the Conversation History Effectively?</a:t>
            </a:r>
          </a:p>
          <a:p>
            <a:pPr algn="ctr"/>
            <a:r>
              <a:rPr lang="en-US" altLang="zh-CN" sz="2400" b="1" dirty="0">
                <a:latin typeface="Times New Roman" panose="02020603050405020304" charset="0"/>
                <a:ea typeface="Times New Roman" panose="02020603050405020304" charset="0"/>
                <a:cs typeface="Times New Roman" panose="02020603050405020304" charset="0"/>
              </a:rPr>
              <a:t>An Empirical Study</a:t>
            </a:r>
            <a:endParaRPr altLang="zh-CN" sz="2400" b="1" dirty="0">
              <a:latin typeface="Times New Roman" panose="02020603050405020304" charset="0"/>
              <a:ea typeface="Times New Roman" panose="02020603050405020304" charset="0"/>
              <a:cs typeface="Times New Roman" panose="02020603050405020304"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1" r="40911" b="519"/>
          <a:stretch>
            <a:fillRect/>
          </a:stretch>
        </p:blipFill>
        <p:spPr>
          <a:xfrm>
            <a:off x="10564378" y="142349"/>
            <a:ext cx="1706997" cy="6753751"/>
          </a:xfrm>
          <a:prstGeom prst="rect">
            <a:avLst/>
          </a:prstGeom>
        </p:spPr>
      </p:pic>
      <p:grpSp>
        <p:nvGrpSpPr>
          <p:cNvPr id="9" name="组合 8"/>
          <p:cNvGrpSpPr/>
          <p:nvPr/>
        </p:nvGrpSpPr>
        <p:grpSpPr>
          <a:xfrm>
            <a:off x="4383157" y="5311233"/>
            <a:ext cx="2796026" cy="535894"/>
            <a:chOff x="1244534" y="3555188"/>
            <a:chExt cx="1765300" cy="316802"/>
          </a:xfrm>
        </p:grpSpPr>
        <p:sp>
          <p:nvSpPr>
            <p:cNvPr id="10" name="矩形 9"/>
            <p:cNvSpPr/>
            <p:nvPr/>
          </p:nvSpPr>
          <p:spPr>
            <a:xfrm>
              <a:off x="1244534" y="3555188"/>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244534" y="3613938"/>
              <a:ext cx="1765299" cy="173558"/>
            </a:xfrm>
            <a:prstGeom prst="rect">
              <a:avLst/>
            </a:prstGeom>
            <a:noFill/>
          </p:spPr>
          <p:txBody>
            <a:bodyPr wrap="square" rtlCol="0">
              <a:spAutoFit/>
              <a:scene3d>
                <a:camera prst="orthographicFront"/>
                <a:lightRig rig="threePt" dir="t"/>
              </a:scene3d>
              <a:sp3d contourW="12700"/>
            </a:bodyPr>
            <a:lstStyle/>
            <a:p>
              <a:pPr algn="ctr"/>
              <a:r>
                <a:rPr lang="zh-CN" altLang="en-US" sz="2000" b="1" dirty="0">
                  <a:solidFill>
                    <a:schemeClr val="bg1"/>
                  </a:solidFill>
                  <a:latin typeface="Century Gothic" panose="020B0502020202020204" pitchFamily="34" charset="0"/>
                </a:rPr>
                <a:t>汇报人：徐瑞健</a:t>
              </a:r>
            </a:p>
          </p:txBody>
        </p:sp>
      </p:grpSp>
      <p:sp>
        <p:nvSpPr>
          <p:cNvPr id="5" name="文本框 4"/>
          <p:cNvSpPr txBox="1"/>
          <p:nvPr/>
        </p:nvSpPr>
        <p:spPr>
          <a:xfrm>
            <a:off x="8239760" y="4599305"/>
            <a:ext cx="2593975" cy="368300"/>
          </a:xfrm>
          <a:prstGeom prst="rect">
            <a:avLst/>
          </a:prstGeom>
          <a:noFill/>
        </p:spPr>
        <p:txBody>
          <a:bodyPr wrap="square" rtlCol="0">
            <a:spAutoFit/>
          </a:bodyPr>
          <a:lstStyle/>
          <a:p>
            <a:r>
              <a:rPr lang="en-US" altLang="zh-CN"/>
              <a:t>ACL 2019</a:t>
            </a:r>
          </a:p>
        </p:txBody>
      </p:sp>
      <p:pic>
        <p:nvPicPr>
          <p:cNvPr id="7" name="图片 6">
            <a:extLst>
              <a:ext uri="{FF2B5EF4-FFF2-40B4-BE49-F238E27FC236}">
                <a16:creationId xmlns:a16="http://schemas.microsoft.com/office/drawing/2014/main" id="{312DDCA7-9841-445A-AD52-FFDABC2142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7467" y="3056040"/>
            <a:ext cx="7249537" cy="15432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Century Gothic" panose="020B0502020202020204" pitchFamily="34" charset="0"/>
              </a:rPr>
              <a:t>Model</a:t>
            </a:r>
            <a:r>
              <a:rPr lang="en-US" altLang="zh-CN" sz="2800" b="1" dirty="0">
                <a:solidFill>
                  <a:schemeClr val="tx1">
                    <a:lumMod val="75000"/>
                    <a:lumOff val="25000"/>
                  </a:schemeClr>
                </a:solidFill>
                <a:latin typeface="Century Gothic" panose="020B0502020202020204" pitchFamily="34" charset="0"/>
              </a:rPr>
              <a:t>s</a:t>
            </a:r>
            <a:endParaRPr lang="zh-CN" altLang="en-US" sz="2800" b="1" dirty="0">
              <a:solidFill>
                <a:schemeClr val="tx1">
                  <a:lumMod val="75000"/>
                  <a:lumOff val="25000"/>
                </a:schemeClr>
              </a:solidFill>
              <a:latin typeface="Century Gothic" panose="020B0502020202020204" pitchFamily="34" charset="0"/>
            </a:endParaRPr>
          </a:p>
        </p:txBody>
      </p:sp>
      <p:sp>
        <p:nvSpPr>
          <p:cNvPr id="39" name="文本框 38">
            <a:extLst>
              <a:ext uri="{FF2B5EF4-FFF2-40B4-BE49-F238E27FC236}">
                <a16:creationId xmlns:a16="http://schemas.microsoft.com/office/drawing/2014/main" id="{D7F3D85E-ED51-4C3E-83AB-2F1CF65A5BAB}"/>
              </a:ext>
            </a:extLst>
          </p:cNvPr>
          <p:cNvSpPr txBox="1"/>
          <p:nvPr/>
        </p:nvSpPr>
        <p:spPr>
          <a:xfrm>
            <a:off x="1156970" y="1337945"/>
            <a:ext cx="9237345" cy="4985980"/>
          </a:xfrm>
          <a:prstGeom prst="rect">
            <a:avLst/>
          </a:prstGeom>
          <a:noFill/>
        </p:spPr>
        <p:txBody>
          <a:bodyPr wrap="square" rtlCol="0">
            <a:spAutoFit/>
          </a:bodyPr>
          <a:lstStyle/>
          <a:p>
            <a:pPr marL="342900" indent="-342900">
              <a:buAutoNum type="arabicParenR"/>
            </a:pPr>
            <a:r>
              <a:rPr lang="en-US" altLang="zh-CN" sz="2000" dirty="0"/>
              <a:t>Models tend to show only tiny changes in perplexity in most cases, even under extreme changes to the dialog history, suggesting that they use far from all the information that is available to them.</a:t>
            </a:r>
          </a:p>
          <a:p>
            <a:pPr marL="342900" indent="-342900">
              <a:buAutoNum type="arabicParenR"/>
            </a:pPr>
            <a:endParaRPr lang="en-US" altLang="zh-CN" dirty="0"/>
          </a:p>
          <a:p>
            <a:pPr marL="457200" indent="-457200">
              <a:buAutoNum type="arabicParenR"/>
            </a:pPr>
            <a:r>
              <a:rPr lang="en-US" altLang="zh-CN" sz="2000" dirty="0"/>
              <a:t>Transformers are insensitive to </a:t>
            </a:r>
            <a:r>
              <a:rPr lang="en-US" altLang="zh-CN" sz="2000" dirty="0" err="1"/>
              <a:t>wordreordering</a:t>
            </a:r>
            <a:r>
              <a:rPr lang="en-US" altLang="zh-CN" sz="2000" dirty="0"/>
              <a:t>, indicating that they could be learning bag-of-words like representations.</a:t>
            </a:r>
          </a:p>
          <a:p>
            <a:pPr marL="457200" indent="-457200">
              <a:buAutoNum type="arabicParenR"/>
            </a:pPr>
            <a:endParaRPr lang="en-US" altLang="zh-CN" sz="2000" dirty="0"/>
          </a:p>
          <a:p>
            <a:pPr marL="457200" indent="-457200">
              <a:buAutoNum type="arabicParenR"/>
            </a:pPr>
            <a:r>
              <a:rPr lang="en-US" altLang="zh-CN" sz="2000" dirty="0"/>
              <a:t>The use of an attention mechanism in seq2seq </a:t>
            </a:r>
            <a:r>
              <a:rPr lang="en-US" altLang="zh-CN" sz="2000" dirty="0" err="1"/>
              <a:t>lstm</a:t>
            </a:r>
            <a:r>
              <a:rPr lang="en-US" altLang="zh-CN" sz="2000" dirty="0"/>
              <a:t> </a:t>
            </a:r>
            <a:r>
              <a:rPr lang="en-US" altLang="zh-CN" sz="2000" dirty="0" err="1"/>
              <a:t>att</a:t>
            </a:r>
            <a:r>
              <a:rPr lang="en-US" altLang="zh-CN" sz="2000" dirty="0"/>
              <a:t> and transformers makes these models use more information from earlier parts of the </a:t>
            </a:r>
            <a:r>
              <a:rPr lang="en-US" altLang="zh-CN" sz="2000" dirty="0" err="1"/>
              <a:t>onversation</a:t>
            </a:r>
            <a:r>
              <a:rPr lang="en-US" altLang="zh-CN" sz="2000" dirty="0"/>
              <a:t> than vanilla seq2seq models as seen from increases in perplexity when using only the last utterance.</a:t>
            </a:r>
          </a:p>
          <a:p>
            <a:pPr marL="457200" indent="-457200">
              <a:buAutoNum type="arabicParenR"/>
            </a:pPr>
            <a:endParaRPr lang="en-US" altLang="zh-CN" sz="2000" dirty="0"/>
          </a:p>
          <a:p>
            <a:pPr marL="457200" indent="-457200">
              <a:buAutoNum type="arabicParenR"/>
            </a:pPr>
            <a:r>
              <a:rPr lang="en-US" altLang="zh-CN" sz="2000" dirty="0"/>
              <a:t>While transformers converge faster and to lower test perplexities, they don’t seem to capture the conversational dynamics across utterances in the dialog history and are less sensitive to perturbations that scramble this structure than recurrent models.</a:t>
            </a:r>
          </a:p>
        </p:txBody>
      </p:sp>
    </p:spTree>
    <p:extLst>
      <p:ext uri="{BB962C8B-B14F-4D97-AF65-F5344CB8AC3E}">
        <p14:creationId xmlns:p14="http://schemas.microsoft.com/office/powerpoint/2010/main" val="15250594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1268054" y="47523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64887" y="1733633"/>
            <a:ext cx="10894695" cy="830997"/>
          </a:xfrm>
          <a:prstGeom prst="rect">
            <a:avLst/>
          </a:prstGeom>
          <a:noFill/>
        </p:spPr>
        <p:txBody>
          <a:bodyPr wrap="square" rtlCol="0">
            <a:spAutoFit/>
            <a:scene3d>
              <a:camera prst="orthographicFront"/>
              <a:lightRig rig="threePt" dir="t"/>
            </a:scene3d>
            <a:sp3d contourW="12700"/>
          </a:bodyPr>
          <a:lstStyle/>
          <a:p>
            <a:pPr algn="ctr"/>
            <a:r>
              <a:rPr lang="en-US" altLang="zh-CN" sz="2400" b="1" dirty="0">
                <a:latin typeface="Times New Roman" panose="02020603050405020304" charset="0"/>
                <a:ea typeface="Times New Roman" panose="02020603050405020304" charset="0"/>
                <a:cs typeface="Times New Roman" panose="02020603050405020304" charset="0"/>
              </a:rPr>
              <a:t>Observing Dialogue in Therapy:</a:t>
            </a:r>
          </a:p>
          <a:p>
            <a:pPr algn="ctr"/>
            <a:r>
              <a:rPr lang="en-US" altLang="zh-CN" sz="2400" b="1" dirty="0">
                <a:latin typeface="Times New Roman" panose="02020603050405020304" charset="0"/>
                <a:ea typeface="Times New Roman" panose="02020603050405020304" charset="0"/>
                <a:cs typeface="Times New Roman" panose="02020603050405020304" charset="0"/>
              </a:rPr>
              <a:t>Categorizing and Forecasting Behavioral Codes</a:t>
            </a:r>
            <a:endParaRPr altLang="zh-CN" sz="2400" b="1" dirty="0">
              <a:latin typeface="Times New Roman" panose="02020603050405020304" charset="0"/>
              <a:ea typeface="Times New Roman" panose="02020603050405020304" charset="0"/>
              <a:cs typeface="Times New Roman" panose="02020603050405020304"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l="-1" r="40911" b="519"/>
          <a:stretch>
            <a:fillRect/>
          </a:stretch>
        </p:blipFill>
        <p:spPr>
          <a:xfrm>
            <a:off x="10564378" y="142349"/>
            <a:ext cx="1706997" cy="6753751"/>
          </a:xfrm>
          <a:prstGeom prst="rect">
            <a:avLst/>
          </a:prstGeom>
        </p:spPr>
      </p:pic>
      <p:sp>
        <p:nvSpPr>
          <p:cNvPr id="5" name="文本框 4"/>
          <p:cNvSpPr txBox="1"/>
          <p:nvPr/>
        </p:nvSpPr>
        <p:spPr>
          <a:xfrm>
            <a:off x="8258810" y="5023977"/>
            <a:ext cx="2593975" cy="368300"/>
          </a:xfrm>
          <a:prstGeom prst="rect">
            <a:avLst/>
          </a:prstGeom>
          <a:noFill/>
        </p:spPr>
        <p:txBody>
          <a:bodyPr wrap="square" rtlCol="0">
            <a:spAutoFit/>
          </a:bodyPr>
          <a:lstStyle/>
          <a:p>
            <a:r>
              <a:rPr lang="en-US" altLang="zh-CN" dirty="0"/>
              <a:t>ACL 2019</a:t>
            </a:r>
          </a:p>
        </p:txBody>
      </p:sp>
      <p:pic>
        <p:nvPicPr>
          <p:cNvPr id="4" name="图片 3">
            <a:extLst>
              <a:ext uri="{FF2B5EF4-FFF2-40B4-BE49-F238E27FC236}">
                <a16:creationId xmlns:a16="http://schemas.microsoft.com/office/drawing/2014/main" id="{D788E109-5E20-46C4-B8E3-82A3E1DCF5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6733" y="2726813"/>
            <a:ext cx="7018534" cy="2134980"/>
          </a:xfrm>
          <a:prstGeom prst="rect">
            <a:avLst/>
          </a:prstGeom>
        </p:spPr>
      </p:pic>
    </p:spTree>
    <p:extLst>
      <p:ext uri="{BB962C8B-B14F-4D97-AF65-F5344CB8AC3E}">
        <p14:creationId xmlns:p14="http://schemas.microsoft.com/office/powerpoint/2010/main" val="172850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3" name="文本框 2"/>
          <p:cNvSpPr txBox="1"/>
          <p:nvPr/>
        </p:nvSpPr>
        <p:spPr>
          <a:xfrm>
            <a:off x="1565910" y="600075"/>
            <a:ext cx="5297805" cy="52197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Motivation</a:t>
            </a:r>
            <a:endParaRPr lang="zh-CN" altLang="en-US" sz="2800" b="1" dirty="0">
              <a:solidFill>
                <a:schemeClr val="tx1">
                  <a:lumMod val="75000"/>
                  <a:lumOff val="25000"/>
                </a:schemeClr>
              </a:solidFill>
              <a:latin typeface="Century Gothic" panose="020B0502020202020204" pitchFamily="34" charset="0"/>
            </a:endParaRPr>
          </a:p>
        </p:txBody>
      </p:sp>
      <p:sp>
        <p:nvSpPr>
          <p:cNvPr id="4" name="文本框 3"/>
          <p:cNvSpPr txBox="1"/>
          <p:nvPr/>
        </p:nvSpPr>
        <p:spPr>
          <a:xfrm>
            <a:off x="1156970" y="1337945"/>
            <a:ext cx="9237345" cy="2523768"/>
          </a:xfrm>
          <a:prstGeom prst="rect">
            <a:avLst/>
          </a:prstGeom>
          <a:noFill/>
        </p:spPr>
        <p:txBody>
          <a:bodyPr wrap="square" rtlCol="0">
            <a:spAutoFit/>
          </a:bodyPr>
          <a:lstStyle/>
          <a:p>
            <a:r>
              <a:rPr lang="en-US" altLang="zh-CN" sz="2000" b="1" dirty="0"/>
              <a:t>“we argue for modeling dialogue observers instead of participants, </a:t>
            </a:r>
            <a:r>
              <a:rPr lang="en-US" altLang="zh-CN" dirty="0"/>
              <a:t>and focus on</a:t>
            </a:r>
          </a:p>
          <a:p>
            <a:r>
              <a:rPr lang="en-US" altLang="zh-CN" dirty="0"/>
              <a:t>Psychotherapy. ”</a:t>
            </a:r>
          </a:p>
          <a:p>
            <a:endParaRPr lang="en-US" altLang="zh-CN" sz="2000" dirty="0"/>
          </a:p>
          <a:p>
            <a:r>
              <a:rPr lang="en-US" altLang="zh-CN" sz="2000" dirty="0"/>
              <a:t>Such assistance would be especially helpful in the increasingly prevalent online or text-based counseling services.</a:t>
            </a:r>
          </a:p>
          <a:p>
            <a:endParaRPr lang="en-US" altLang="zh-CN" sz="2000" dirty="0"/>
          </a:p>
          <a:p>
            <a:r>
              <a:rPr lang="en-US" altLang="zh-CN" sz="2000" dirty="0"/>
              <a:t>Previous models use information from utterances yet to be said, thus can not be used in ongoing session.</a:t>
            </a:r>
          </a:p>
        </p:txBody>
      </p:sp>
    </p:spTree>
    <p:extLst>
      <p:ext uri="{BB962C8B-B14F-4D97-AF65-F5344CB8AC3E}">
        <p14:creationId xmlns:p14="http://schemas.microsoft.com/office/powerpoint/2010/main" val="26829286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3" name="文本框 2"/>
          <p:cNvSpPr txBox="1"/>
          <p:nvPr/>
        </p:nvSpPr>
        <p:spPr>
          <a:xfrm>
            <a:off x="1565910" y="600075"/>
            <a:ext cx="8597265" cy="954107"/>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Categories &amp; Labels</a:t>
            </a:r>
            <a:r>
              <a:rPr lang="zh-CN" altLang="en-US" sz="2800" b="1" dirty="0">
                <a:solidFill>
                  <a:schemeClr val="tx1">
                    <a:lumMod val="75000"/>
                    <a:lumOff val="25000"/>
                  </a:schemeClr>
                </a:solidFill>
                <a:latin typeface="Century Gothic" panose="020B0502020202020204" pitchFamily="34" charset="0"/>
              </a:rPr>
              <a:t>：</a:t>
            </a:r>
            <a:endParaRPr lang="en-US" altLang="zh-CN" sz="2800" b="1" dirty="0">
              <a:solidFill>
                <a:schemeClr val="tx1">
                  <a:lumMod val="75000"/>
                  <a:lumOff val="25000"/>
                </a:schemeClr>
              </a:solidFill>
              <a:latin typeface="Century Gothic" panose="020B0502020202020204" pitchFamily="34" charset="0"/>
            </a:endParaRPr>
          </a:p>
          <a:p>
            <a:r>
              <a:rPr lang="en-US" altLang="zh-CN" sz="2800" b="1" dirty="0">
                <a:solidFill>
                  <a:schemeClr val="tx1">
                    <a:lumMod val="75000"/>
                    <a:lumOff val="25000"/>
                  </a:schemeClr>
                </a:solidFill>
                <a:latin typeface="Century Gothic" panose="020B0502020202020204" pitchFamily="34" charset="0"/>
              </a:rPr>
              <a:t>Motivational Interviewing Skill Codes </a:t>
            </a:r>
            <a:r>
              <a:rPr lang="zh-CN" altLang="en-US" sz="2800" b="1" dirty="0">
                <a:solidFill>
                  <a:schemeClr val="tx1">
                    <a:lumMod val="75000"/>
                    <a:lumOff val="25000"/>
                  </a:schemeClr>
                </a:solidFill>
                <a:latin typeface="Century Gothic" panose="020B0502020202020204" pitchFamily="34" charset="0"/>
              </a:rPr>
              <a:t>（</a:t>
            </a:r>
            <a:r>
              <a:rPr lang="en-US" altLang="zh-CN" sz="2800" b="1" dirty="0">
                <a:solidFill>
                  <a:schemeClr val="tx1">
                    <a:lumMod val="75000"/>
                    <a:lumOff val="25000"/>
                  </a:schemeClr>
                </a:solidFill>
                <a:latin typeface="Century Gothic" panose="020B0502020202020204" pitchFamily="34" charset="0"/>
              </a:rPr>
              <a:t>MISC</a:t>
            </a:r>
            <a:r>
              <a:rPr lang="zh-CN" altLang="en-US" sz="2800" b="1" dirty="0">
                <a:solidFill>
                  <a:schemeClr val="tx1">
                    <a:lumMod val="75000"/>
                    <a:lumOff val="25000"/>
                  </a:schemeClr>
                </a:solidFill>
                <a:latin typeface="Century Gothic" panose="020B0502020202020204" pitchFamily="34" charset="0"/>
              </a:rPr>
              <a:t>）</a:t>
            </a:r>
          </a:p>
        </p:txBody>
      </p:sp>
      <p:pic>
        <p:nvPicPr>
          <p:cNvPr id="4" name="图片 3">
            <a:extLst>
              <a:ext uri="{FF2B5EF4-FFF2-40B4-BE49-F238E27FC236}">
                <a16:creationId xmlns:a16="http://schemas.microsoft.com/office/drawing/2014/main" id="{D87EF23E-C0A3-4771-96A9-F62B638F49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8707" y="1600129"/>
            <a:ext cx="9171669" cy="5087179"/>
          </a:xfrm>
          <a:prstGeom prst="rect">
            <a:avLst/>
          </a:prstGeom>
        </p:spPr>
      </p:pic>
    </p:spTree>
    <p:extLst>
      <p:ext uri="{BB962C8B-B14F-4D97-AF65-F5344CB8AC3E}">
        <p14:creationId xmlns:p14="http://schemas.microsoft.com/office/powerpoint/2010/main" val="668160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Contribution</a:t>
            </a:r>
            <a:endParaRPr lang="zh-CN" altLang="en-US" sz="2800" b="1" dirty="0">
              <a:solidFill>
                <a:schemeClr val="tx1">
                  <a:lumMod val="75000"/>
                  <a:lumOff val="25000"/>
                </a:schemeClr>
              </a:solidFill>
              <a:latin typeface="Century Gothic" panose="020B0502020202020204" pitchFamily="34" charset="0"/>
            </a:endParaRPr>
          </a:p>
        </p:txBody>
      </p:sp>
      <p:sp>
        <p:nvSpPr>
          <p:cNvPr id="39" name="文本框 38">
            <a:extLst>
              <a:ext uri="{FF2B5EF4-FFF2-40B4-BE49-F238E27FC236}">
                <a16:creationId xmlns:a16="http://schemas.microsoft.com/office/drawing/2014/main" id="{D7F3D85E-ED51-4C3E-83AB-2F1CF65A5BAB}"/>
              </a:ext>
            </a:extLst>
          </p:cNvPr>
          <p:cNvSpPr txBox="1"/>
          <p:nvPr/>
        </p:nvSpPr>
        <p:spPr>
          <a:xfrm>
            <a:off x="1156970" y="1337945"/>
            <a:ext cx="9237345" cy="1938992"/>
          </a:xfrm>
          <a:prstGeom prst="rect">
            <a:avLst/>
          </a:prstGeom>
          <a:noFill/>
        </p:spPr>
        <p:txBody>
          <a:bodyPr wrap="square" rtlCol="0">
            <a:spAutoFit/>
          </a:bodyPr>
          <a:lstStyle/>
          <a:p>
            <a:pPr marL="457200" indent="-457200">
              <a:buAutoNum type="arabicParenR"/>
            </a:pPr>
            <a:r>
              <a:rPr lang="en-US" altLang="zh-CN" sz="2000" dirty="0"/>
              <a:t>define the tasks of categorizing and forecasting Motivational Interviewing Skill Codes to provide real-time assistance to therapists</a:t>
            </a:r>
          </a:p>
          <a:p>
            <a:pPr marL="457200" indent="-457200">
              <a:buAutoNum type="arabicParenR"/>
            </a:pPr>
            <a:endParaRPr lang="en-US" altLang="zh-CN" sz="2000" dirty="0"/>
          </a:p>
          <a:p>
            <a:pPr marL="457200" indent="-457200">
              <a:buAutoNum type="arabicParenR"/>
            </a:pPr>
            <a:r>
              <a:rPr lang="en-US" altLang="zh-CN" sz="2000" dirty="0"/>
              <a:t>propose neural models for both tasks that outperform several baselines</a:t>
            </a:r>
          </a:p>
          <a:p>
            <a:pPr marL="457200" indent="-457200">
              <a:buAutoNum type="arabicParenR"/>
            </a:pPr>
            <a:endParaRPr lang="en-US" altLang="zh-CN" sz="2000" dirty="0"/>
          </a:p>
          <a:p>
            <a:pPr marL="457200" indent="-457200">
              <a:buAutoNum type="arabicParenR"/>
            </a:pPr>
            <a:r>
              <a:rPr lang="en-US" altLang="zh-CN" sz="2000" dirty="0"/>
              <a:t>show the impact of various modeling choices via extensive analysis.</a:t>
            </a:r>
          </a:p>
        </p:txBody>
      </p:sp>
    </p:spTree>
    <p:extLst>
      <p:ext uri="{BB962C8B-B14F-4D97-AF65-F5344CB8AC3E}">
        <p14:creationId xmlns:p14="http://schemas.microsoft.com/office/powerpoint/2010/main" val="10242480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Example</a:t>
            </a:r>
            <a:endParaRPr lang="zh-CN" altLang="en-US" sz="2800" b="1" dirty="0">
              <a:solidFill>
                <a:schemeClr val="tx1">
                  <a:lumMod val="75000"/>
                  <a:lumOff val="25000"/>
                </a:schemeClr>
              </a:solidFill>
              <a:latin typeface="Century Gothic" panose="020B0502020202020204" pitchFamily="34" charset="0"/>
            </a:endParaRPr>
          </a:p>
        </p:txBody>
      </p:sp>
      <p:pic>
        <p:nvPicPr>
          <p:cNvPr id="3" name="图片 2">
            <a:extLst>
              <a:ext uri="{FF2B5EF4-FFF2-40B4-BE49-F238E27FC236}">
                <a16:creationId xmlns:a16="http://schemas.microsoft.com/office/drawing/2014/main" id="{B10502FA-9B36-489A-8B0F-96DEF1174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859" y="2305226"/>
            <a:ext cx="5714281" cy="2247547"/>
          </a:xfrm>
          <a:prstGeom prst="rect">
            <a:avLst/>
          </a:prstGeom>
        </p:spPr>
      </p:pic>
    </p:spTree>
    <p:extLst>
      <p:ext uri="{BB962C8B-B14F-4D97-AF65-F5344CB8AC3E}">
        <p14:creationId xmlns:p14="http://schemas.microsoft.com/office/powerpoint/2010/main" val="33750041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617601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4 Tasks with corresponding Models</a:t>
            </a:r>
            <a:endParaRPr lang="zh-CN" altLang="en-US" sz="2800" b="1" dirty="0">
              <a:solidFill>
                <a:schemeClr val="tx1">
                  <a:lumMod val="75000"/>
                  <a:lumOff val="25000"/>
                </a:schemeClr>
              </a:solidFill>
              <a:latin typeface="Century Gothic" panose="020B0502020202020204" pitchFamily="34" charset="0"/>
            </a:endParaRPr>
          </a:p>
        </p:txBody>
      </p:sp>
      <p:graphicFrame>
        <p:nvGraphicFramePr>
          <p:cNvPr id="2" name="表格 2">
            <a:extLst>
              <a:ext uri="{FF2B5EF4-FFF2-40B4-BE49-F238E27FC236}">
                <a16:creationId xmlns:a16="http://schemas.microsoft.com/office/drawing/2014/main" id="{B79E9C88-DBB2-4557-833A-F9794E5CF450}"/>
              </a:ext>
            </a:extLst>
          </p:cNvPr>
          <p:cNvGraphicFramePr>
            <a:graphicFrameLocks noGrp="1"/>
          </p:cNvGraphicFramePr>
          <p:nvPr>
            <p:extLst>
              <p:ext uri="{D42A27DB-BD31-4B8C-83A1-F6EECF244321}">
                <p14:modId xmlns:p14="http://schemas.microsoft.com/office/powerpoint/2010/main" val="1740220923"/>
              </p:ext>
            </p:extLst>
          </p:nvPr>
        </p:nvGraphicFramePr>
        <p:xfrm>
          <a:off x="2032000" y="1482090"/>
          <a:ext cx="8127999" cy="194691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63015837"/>
                    </a:ext>
                  </a:extLst>
                </a:gridCol>
                <a:gridCol w="2709333">
                  <a:extLst>
                    <a:ext uri="{9D8B030D-6E8A-4147-A177-3AD203B41FA5}">
                      <a16:colId xmlns:a16="http://schemas.microsoft.com/office/drawing/2014/main" val="1097599087"/>
                    </a:ext>
                  </a:extLst>
                </a:gridCol>
                <a:gridCol w="2709333">
                  <a:extLst>
                    <a:ext uri="{9D8B030D-6E8A-4147-A177-3AD203B41FA5}">
                      <a16:colId xmlns:a16="http://schemas.microsoft.com/office/drawing/2014/main" val="3256307418"/>
                    </a:ext>
                  </a:extLst>
                </a:gridCol>
              </a:tblGrid>
              <a:tr h="648970">
                <a:tc>
                  <a:txBody>
                    <a:bodyPr/>
                    <a:lstStyle/>
                    <a:p>
                      <a:endParaRPr lang="zh-CN" altLang="en-US" dirty="0"/>
                    </a:p>
                  </a:txBody>
                  <a:tcPr/>
                </a:tc>
                <a:tc>
                  <a:txBody>
                    <a:bodyPr/>
                    <a:lstStyle/>
                    <a:p>
                      <a:r>
                        <a:rPr lang="en-US" altLang="zh-CN" sz="1800" b="0" i="0" u="none" strike="noStrike" kern="1200" baseline="0" dirty="0">
                          <a:solidFill>
                            <a:schemeClr val="lt1"/>
                          </a:solidFill>
                          <a:latin typeface="+mn-lt"/>
                          <a:ea typeface="+mn-ea"/>
                          <a:cs typeface="+mn-cs"/>
                        </a:rPr>
                        <a:t>Categorization</a:t>
                      </a:r>
                      <a:endParaRPr lang="zh-CN" altLang="en-US" dirty="0"/>
                    </a:p>
                  </a:txBody>
                  <a:tcPr/>
                </a:tc>
                <a:tc>
                  <a:txBody>
                    <a:bodyPr/>
                    <a:lstStyle/>
                    <a:p>
                      <a:r>
                        <a:rPr lang="en-US" altLang="zh-CN" sz="1800" b="0" i="0" u="none" strike="noStrike" kern="1200" baseline="0" dirty="0">
                          <a:solidFill>
                            <a:schemeClr val="lt1"/>
                          </a:solidFill>
                          <a:latin typeface="+mn-lt"/>
                          <a:ea typeface="+mn-ea"/>
                          <a:cs typeface="+mn-cs"/>
                        </a:rPr>
                        <a:t>Forecasting</a:t>
                      </a:r>
                      <a:endParaRPr lang="zh-CN" altLang="en-US" dirty="0"/>
                    </a:p>
                  </a:txBody>
                  <a:tcPr/>
                </a:tc>
                <a:extLst>
                  <a:ext uri="{0D108BD9-81ED-4DB2-BD59-A6C34878D82A}">
                    <a16:rowId xmlns:a16="http://schemas.microsoft.com/office/drawing/2014/main" val="2373677920"/>
                  </a:ext>
                </a:extLst>
              </a:tr>
              <a:tr h="648970">
                <a:tc>
                  <a:txBody>
                    <a:bodyPr/>
                    <a:lstStyle/>
                    <a:p>
                      <a:r>
                        <a:rPr lang="en-US" altLang="zh-CN" dirty="0"/>
                        <a:t>Therapist</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379439656"/>
                  </a:ext>
                </a:extLst>
              </a:tr>
              <a:tr h="648970">
                <a:tc>
                  <a:txBody>
                    <a:bodyPr/>
                    <a:lstStyle/>
                    <a:p>
                      <a:r>
                        <a:rPr lang="en-US" altLang="zh-CN" dirty="0"/>
                        <a:t>patient</a:t>
                      </a:r>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136169173"/>
                  </a:ext>
                </a:extLst>
              </a:tr>
            </a:tbl>
          </a:graphicData>
        </a:graphic>
      </p:graphicFrame>
    </p:spTree>
    <p:extLst>
      <p:ext uri="{BB962C8B-B14F-4D97-AF65-F5344CB8AC3E}">
        <p14:creationId xmlns:p14="http://schemas.microsoft.com/office/powerpoint/2010/main" val="16909718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Models</a:t>
            </a:r>
            <a:endParaRPr lang="zh-CN" altLang="en-US" sz="2800" b="1" dirty="0">
              <a:solidFill>
                <a:schemeClr val="tx1">
                  <a:lumMod val="75000"/>
                  <a:lumOff val="25000"/>
                </a:schemeClr>
              </a:solidFill>
              <a:latin typeface="Century Gothic" panose="020B0502020202020204" pitchFamily="34" charset="0"/>
            </a:endParaRPr>
          </a:p>
        </p:txBody>
      </p:sp>
      <p:sp>
        <p:nvSpPr>
          <p:cNvPr id="39" name="文本框 38">
            <a:extLst>
              <a:ext uri="{FF2B5EF4-FFF2-40B4-BE49-F238E27FC236}">
                <a16:creationId xmlns:a16="http://schemas.microsoft.com/office/drawing/2014/main" id="{D7F3D85E-ED51-4C3E-83AB-2F1CF65A5BAB}"/>
              </a:ext>
            </a:extLst>
          </p:cNvPr>
          <p:cNvSpPr txBox="1"/>
          <p:nvPr/>
        </p:nvSpPr>
        <p:spPr>
          <a:xfrm>
            <a:off x="1156970" y="1337945"/>
            <a:ext cx="9237345" cy="4401205"/>
          </a:xfrm>
          <a:prstGeom prst="rect">
            <a:avLst/>
          </a:prstGeom>
          <a:noFill/>
        </p:spPr>
        <p:txBody>
          <a:bodyPr wrap="square" rtlCol="0">
            <a:spAutoFit/>
          </a:bodyPr>
          <a:lstStyle/>
          <a:p>
            <a:pPr marL="457200" indent="-457200">
              <a:buAutoNum type="arabicParenR"/>
            </a:pPr>
            <a:r>
              <a:rPr lang="en-US" altLang="zh-CN" sz="2000" b="1" dirty="0"/>
              <a:t>Encoding Dialogue</a:t>
            </a:r>
          </a:p>
          <a:p>
            <a:pPr lvl="1"/>
            <a:r>
              <a:rPr lang="en-US" altLang="zh-CN" sz="2000" dirty="0"/>
              <a:t>Hierarchical recurrent encoder (HGRU)</a:t>
            </a:r>
          </a:p>
          <a:p>
            <a:pPr lvl="2"/>
            <a:r>
              <a:rPr lang="en-US" altLang="zh-CN" sz="2000" dirty="0"/>
              <a:t>Bidirectional on word-level, unidirectional on utterance-level</a:t>
            </a:r>
          </a:p>
          <a:p>
            <a:pPr marL="457200" indent="-457200">
              <a:buAutoNum type="arabicParenR"/>
            </a:pPr>
            <a:endParaRPr lang="en-US" altLang="zh-CN" sz="2000" dirty="0"/>
          </a:p>
          <a:p>
            <a:pPr marL="457200" indent="-457200">
              <a:buAutoNum type="arabicParenR"/>
            </a:pPr>
            <a:r>
              <a:rPr lang="en-US" altLang="zh-CN" sz="2000" b="1" dirty="0"/>
              <a:t>Word-level attention</a:t>
            </a:r>
          </a:p>
          <a:p>
            <a:pPr lvl="1"/>
            <a:r>
              <a:rPr lang="en-US" altLang="zh-CN" sz="2000" dirty="0"/>
              <a:t>“we may need to discover that the therapist is mirroring a recent client utterance.”</a:t>
            </a:r>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en-US" altLang="zh-CN" sz="2000" dirty="0"/>
              <a:t>If word attention is used, attended vectors will be treated as word encodings,</a:t>
            </a:r>
            <a:r>
              <a:rPr lang="zh-CN" altLang="en-US" sz="2000" dirty="0"/>
              <a:t> </a:t>
            </a:r>
            <a:r>
              <a:rPr lang="en-US" altLang="zh-CN" sz="2000" dirty="0"/>
              <a:t>and encoded a second time using a </a:t>
            </a:r>
            <a:r>
              <a:rPr lang="en-US" altLang="zh-CN" sz="2000" dirty="0" err="1"/>
              <a:t>BiGRU</a:t>
            </a:r>
            <a:r>
              <a:rPr lang="en-US" altLang="zh-CN" sz="2000" dirty="0"/>
              <a:t>.</a:t>
            </a:r>
          </a:p>
        </p:txBody>
      </p:sp>
      <p:pic>
        <p:nvPicPr>
          <p:cNvPr id="3" name="图片 2">
            <a:extLst>
              <a:ext uri="{FF2B5EF4-FFF2-40B4-BE49-F238E27FC236}">
                <a16:creationId xmlns:a16="http://schemas.microsoft.com/office/drawing/2014/main" id="{1E3F5290-A1F5-41B7-86BE-25FBAACD3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1605" y="3288510"/>
            <a:ext cx="5921289" cy="1607339"/>
          </a:xfrm>
          <a:prstGeom prst="rect">
            <a:avLst/>
          </a:prstGeom>
        </p:spPr>
      </p:pic>
    </p:spTree>
    <p:extLst>
      <p:ext uri="{BB962C8B-B14F-4D97-AF65-F5344CB8AC3E}">
        <p14:creationId xmlns:p14="http://schemas.microsoft.com/office/powerpoint/2010/main" val="33326711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Models</a:t>
            </a:r>
            <a:endParaRPr lang="zh-CN" altLang="en-US" sz="2800" b="1" dirty="0">
              <a:solidFill>
                <a:schemeClr val="tx1">
                  <a:lumMod val="75000"/>
                  <a:lumOff val="25000"/>
                </a:schemeClr>
              </a:solidFill>
              <a:latin typeface="Century Gothic" panose="020B0502020202020204" pitchFamily="34" charset="0"/>
            </a:endParaRPr>
          </a:p>
        </p:txBody>
      </p:sp>
      <p:sp>
        <p:nvSpPr>
          <p:cNvPr id="39" name="文本框 38">
            <a:extLst>
              <a:ext uri="{FF2B5EF4-FFF2-40B4-BE49-F238E27FC236}">
                <a16:creationId xmlns:a16="http://schemas.microsoft.com/office/drawing/2014/main" id="{D7F3D85E-ED51-4C3E-83AB-2F1CF65A5BAB}"/>
              </a:ext>
            </a:extLst>
          </p:cNvPr>
          <p:cNvSpPr txBox="1"/>
          <p:nvPr/>
        </p:nvSpPr>
        <p:spPr>
          <a:xfrm>
            <a:off x="1156970" y="1337945"/>
            <a:ext cx="9237345" cy="3170099"/>
          </a:xfrm>
          <a:prstGeom prst="rect">
            <a:avLst/>
          </a:prstGeom>
          <a:noFill/>
        </p:spPr>
        <p:txBody>
          <a:bodyPr wrap="square" rtlCol="0">
            <a:spAutoFit/>
          </a:bodyPr>
          <a:lstStyle/>
          <a:p>
            <a:r>
              <a:rPr lang="en-US" altLang="zh-CN" sz="2000" b="1" dirty="0"/>
              <a:t>3)  Utterance-level attention</a:t>
            </a:r>
          </a:p>
          <a:p>
            <a:pPr lvl="1"/>
            <a:r>
              <a:rPr lang="en-US" altLang="zh-CN" sz="2000" dirty="0"/>
              <a:t>Transformer style</a:t>
            </a:r>
          </a:p>
          <a:p>
            <a:pPr lvl="1"/>
            <a:endParaRPr lang="en-US" altLang="zh-CN" sz="2000" dirty="0"/>
          </a:p>
          <a:p>
            <a:pPr marL="457200" indent="-457200">
              <a:buAutoNum type="arabicParenR"/>
            </a:pPr>
            <a:endParaRPr lang="en-US" altLang="zh-CN" sz="2000" dirty="0"/>
          </a:p>
          <a:p>
            <a:pPr lvl="1"/>
            <a:endParaRPr lang="en-US" altLang="zh-CN" sz="2000" dirty="0"/>
          </a:p>
          <a:p>
            <a:pPr lvl="1"/>
            <a:endParaRPr lang="en-US" altLang="zh-CN" sz="2000" dirty="0"/>
          </a:p>
          <a:p>
            <a:endParaRPr lang="en-US" altLang="zh-CN" sz="2000" b="1" dirty="0"/>
          </a:p>
          <a:p>
            <a:r>
              <a:rPr lang="en-US" altLang="zh-CN" sz="2000" b="1" dirty="0"/>
              <a:t>4)  Output layer</a:t>
            </a:r>
          </a:p>
          <a:p>
            <a:pPr lvl="1"/>
            <a:r>
              <a:rPr lang="en-US" altLang="zh-CN" sz="2000" dirty="0"/>
              <a:t>Two layer MLPs over the vector that use a </a:t>
            </a:r>
            <a:r>
              <a:rPr lang="en-US" altLang="zh-CN" sz="2000" dirty="0" err="1"/>
              <a:t>ReLU</a:t>
            </a:r>
            <a:r>
              <a:rPr lang="en-US" altLang="zh-CN" sz="2000" dirty="0"/>
              <a:t> hidden layer and a </a:t>
            </a:r>
            <a:r>
              <a:rPr lang="en-US" altLang="zh-CN" sz="2000" dirty="0" err="1"/>
              <a:t>softmax</a:t>
            </a:r>
            <a:r>
              <a:rPr lang="en-US" altLang="zh-CN" sz="2000" dirty="0"/>
              <a:t> layer for the outputs.</a:t>
            </a:r>
          </a:p>
        </p:txBody>
      </p:sp>
      <p:pic>
        <p:nvPicPr>
          <p:cNvPr id="5" name="图片 4">
            <a:extLst>
              <a:ext uri="{FF2B5EF4-FFF2-40B4-BE49-F238E27FC236}">
                <a16:creationId xmlns:a16="http://schemas.microsoft.com/office/drawing/2014/main" id="{EA3B1A00-4F53-47C0-A2E3-091786C085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6444" y="2057329"/>
            <a:ext cx="6173061" cy="1009791"/>
          </a:xfrm>
          <a:prstGeom prst="rect">
            <a:avLst/>
          </a:prstGeom>
        </p:spPr>
      </p:pic>
    </p:spTree>
    <p:extLst>
      <p:ext uri="{BB962C8B-B14F-4D97-AF65-F5344CB8AC3E}">
        <p14:creationId xmlns:p14="http://schemas.microsoft.com/office/powerpoint/2010/main" val="6386597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Dataset &amp; Experiment</a:t>
            </a:r>
            <a:endParaRPr lang="zh-CN" altLang="en-US" sz="2800" b="1" dirty="0">
              <a:solidFill>
                <a:schemeClr val="tx1">
                  <a:lumMod val="75000"/>
                  <a:lumOff val="25000"/>
                </a:schemeClr>
              </a:solidFill>
              <a:latin typeface="Century Gothic" panose="020B0502020202020204" pitchFamily="34" charset="0"/>
            </a:endParaRPr>
          </a:p>
        </p:txBody>
      </p:sp>
      <p:sp>
        <p:nvSpPr>
          <p:cNvPr id="39" name="文本框 38">
            <a:extLst>
              <a:ext uri="{FF2B5EF4-FFF2-40B4-BE49-F238E27FC236}">
                <a16:creationId xmlns:a16="http://schemas.microsoft.com/office/drawing/2014/main" id="{D7F3D85E-ED51-4C3E-83AB-2F1CF65A5BAB}"/>
              </a:ext>
            </a:extLst>
          </p:cNvPr>
          <p:cNvSpPr txBox="1"/>
          <p:nvPr/>
        </p:nvSpPr>
        <p:spPr>
          <a:xfrm>
            <a:off x="1156970" y="1337945"/>
            <a:ext cx="9237345" cy="4093428"/>
          </a:xfrm>
          <a:prstGeom prst="rect">
            <a:avLst/>
          </a:prstGeom>
          <a:noFill/>
        </p:spPr>
        <p:txBody>
          <a:bodyPr wrap="square" rtlCol="0">
            <a:spAutoFit/>
          </a:bodyPr>
          <a:lstStyle/>
          <a:p>
            <a:pPr lvl="1"/>
            <a:r>
              <a:rPr lang="en-US" altLang="zh-CN" sz="2000" dirty="0"/>
              <a:t>243 training MI sessions and 110 testing sessions. We used 24 training sessions for development. 500 utterances on average. </a:t>
            </a:r>
          </a:p>
          <a:p>
            <a:pPr lvl="1"/>
            <a:endParaRPr lang="en-US" altLang="zh-CN" sz="2000" dirty="0"/>
          </a:p>
          <a:p>
            <a:pPr lvl="1"/>
            <a:r>
              <a:rPr lang="en-US" altLang="zh-CN" sz="2000" dirty="0"/>
              <a:t>Use a sliding window of size N = 8 utterances </a:t>
            </a:r>
            <a:r>
              <a:rPr lang="en-US" altLang="zh-CN" dirty="0"/>
              <a:t>with padding for the initial ones.</a:t>
            </a:r>
          </a:p>
          <a:p>
            <a:pPr lvl="1"/>
            <a:endParaRPr lang="en-US" altLang="zh-CN" sz="2000" dirty="0"/>
          </a:p>
          <a:p>
            <a:pPr lvl="1"/>
            <a:r>
              <a:rPr lang="en-US" altLang="zh-CN" sz="2000" dirty="0"/>
              <a:t>Glove, Elmo, Spacy…</a:t>
            </a:r>
          </a:p>
          <a:p>
            <a:pPr lvl="1"/>
            <a:endParaRPr lang="en-US" altLang="zh-CN" sz="2000" dirty="0"/>
          </a:p>
          <a:p>
            <a:pPr lvl="1"/>
            <a:r>
              <a:rPr lang="en-US" altLang="zh-CN" sz="2000" dirty="0"/>
              <a:t>Focal loss for label extremely imbalance problem</a:t>
            </a:r>
          </a:p>
          <a:p>
            <a:pPr lvl="1"/>
            <a:endParaRPr lang="en-US" altLang="zh-CN" sz="2000" dirty="0"/>
          </a:p>
          <a:p>
            <a:pPr lvl="1"/>
            <a:endParaRPr lang="en-US" altLang="zh-CN" sz="2000" dirty="0"/>
          </a:p>
          <a:p>
            <a:pPr lvl="1"/>
            <a:endParaRPr lang="en-US" altLang="zh-CN" sz="2000" dirty="0"/>
          </a:p>
          <a:p>
            <a:pPr lvl="1"/>
            <a:r>
              <a:rPr lang="en-US" altLang="zh-CN" sz="2000" dirty="0"/>
              <a:t>The minority label is the most important in this task.</a:t>
            </a:r>
          </a:p>
          <a:p>
            <a:pPr lvl="1"/>
            <a:endParaRPr lang="en-US" altLang="zh-CN" sz="2000" dirty="0"/>
          </a:p>
        </p:txBody>
      </p:sp>
      <p:pic>
        <p:nvPicPr>
          <p:cNvPr id="3" name="图片 2">
            <a:extLst>
              <a:ext uri="{FF2B5EF4-FFF2-40B4-BE49-F238E27FC236}">
                <a16:creationId xmlns:a16="http://schemas.microsoft.com/office/drawing/2014/main" id="{34B4F22B-6432-4862-8D32-4E8A56177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160" y="3940494"/>
            <a:ext cx="4153480" cy="562053"/>
          </a:xfrm>
          <a:prstGeom prst="rect">
            <a:avLst/>
          </a:prstGeom>
        </p:spPr>
      </p:pic>
    </p:spTree>
    <p:extLst>
      <p:ext uri="{BB962C8B-B14F-4D97-AF65-F5344CB8AC3E}">
        <p14:creationId xmlns:p14="http://schemas.microsoft.com/office/powerpoint/2010/main" val="37471216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3" name="文本框 2"/>
          <p:cNvSpPr txBox="1"/>
          <p:nvPr/>
        </p:nvSpPr>
        <p:spPr>
          <a:xfrm>
            <a:off x="1565910" y="600075"/>
            <a:ext cx="5297805" cy="52197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Result</a:t>
            </a:r>
            <a:endParaRPr lang="zh-CN" altLang="en-US" sz="2800" b="1" dirty="0">
              <a:solidFill>
                <a:schemeClr val="tx1">
                  <a:lumMod val="75000"/>
                  <a:lumOff val="25000"/>
                </a:schemeClr>
              </a:solidFill>
              <a:latin typeface="Century Gothic" panose="020B0502020202020204" pitchFamily="34" charset="0"/>
            </a:endParaRPr>
          </a:p>
        </p:txBody>
      </p:sp>
      <p:sp>
        <p:nvSpPr>
          <p:cNvPr id="4" name="文本框 3"/>
          <p:cNvSpPr txBox="1"/>
          <p:nvPr/>
        </p:nvSpPr>
        <p:spPr>
          <a:xfrm>
            <a:off x="1156970" y="1337945"/>
            <a:ext cx="9237345" cy="4401205"/>
          </a:xfrm>
          <a:prstGeom prst="rect">
            <a:avLst/>
          </a:prstGeom>
          <a:noFill/>
        </p:spPr>
        <p:txBody>
          <a:bodyPr wrap="square" rtlCol="0">
            <a:spAutoFit/>
          </a:bodyPr>
          <a:lstStyle/>
          <a:p>
            <a:r>
              <a:rPr lang="en-US" altLang="zh-CN" sz="2000" b="1" dirty="0"/>
              <a:t>confirm that models do not make use of a lot of the information available to it, by subjecting the dialog history to a variety of synthetic perturbations.</a:t>
            </a:r>
          </a:p>
          <a:p>
            <a:endParaRPr lang="en-US" altLang="zh-CN" sz="2000" dirty="0"/>
          </a:p>
          <a:p>
            <a:endParaRPr lang="en-US" altLang="zh-CN" sz="2000" dirty="0"/>
          </a:p>
          <a:p>
            <a:pPr marL="457200" indent="-457200">
              <a:buAutoNum type="arabicParenR"/>
            </a:pPr>
            <a:r>
              <a:rPr lang="en-US" altLang="zh-CN" sz="2000" dirty="0"/>
              <a:t>both recurrent and transformer-based seq2seq models are insensitive to most kinds of perturbations considered in this work</a:t>
            </a:r>
          </a:p>
          <a:p>
            <a:pPr marL="457200" indent="-457200">
              <a:buAutoNum type="arabicParenR"/>
            </a:pPr>
            <a:endParaRPr lang="en-US" altLang="zh-CN" sz="2000" dirty="0"/>
          </a:p>
          <a:p>
            <a:pPr marL="457200" indent="-457200">
              <a:buAutoNum type="arabicParenR"/>
            </a:pPr>
            <a:r>
              <a:rPr lang="en-US" altLang="zh-CN" sz="2000" dirty="0"/>
              <a:t>both are particularly insensitive even to extreme perturbations such as randomly shuffling or reversing words within every utterance in the conversation history</a:t>
            </a:r>
          </a:p>
          <a:p>
            <a:pPr marL="457200" indent="-457200">
              <a:buAutoNum type="arabicParenR"/>
            </a:pPr>
            <a:endParaRPr lang="en-US" altLang="zh-CN" sz="2000" dirty="0"/>
          </a:p>
          <a:p>
            <a:pPr marL="457200" indent="-457200">
              <a:buAutoNum type="arabicParenR"/>
            </a:pPr>
            <a:r>
              <a:rPr lang="en-US" altLang="zh-CN" sz="2000" dirty="0"/>
              <a:t>recurrent models are more sensitive to the ordering of utterances within the dialog history, suggesting that they could be modeling conversation dynamics better than transformers.</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Result: Categorization</a:t>
            </a:r>
            <a:endParaRPr lang="zh-CN" altLang="en-US" sz="2800" b="1" dirty="0">
              <a:solidFill>
                <a:schemeClr val="tx1">
                  <a:lumMod val="75000"/>
                  <a:lumOff val="25000"/>
                </a:schemeClr>
              </a:solidFill>
              <a:latin typeface="Century Gothic" panose="020B0502020202020204" pitchFamily="34" charset="0"/>
            </a:endParaRPr>
          </a:p>
        </p:txBody>
      </p:sp>
      <p:pic>
        <p:nvPicPr>
          <p:cNvPr id="3" name="图片 2">
            <a:extLst>
              <a:ext uri="{FF2B5EF4-FFF2-40B4-BE49-F238E27FC236}">
                <a16:creationId xmlns:a16="http://schemas.microsoft.com/office/drawing/2014/main" id="{3CB762AE-1415-4148-99D2-D59C0C6902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206" y="1337945"/>
            <a:ext cx="5134692" cy="4286848"/>
          </a:xfrm>
          <a:prstGeom prst="rect">
            <a:avLst/>
          </a:prstGeom>
        </p:spPr>
      </p:pic>
    </p:spTree>
    <p:extLst>
      <p:ext uri="{BB962C8B-B14F-4D97-AF65-F5344CB8AC3E}">
        <p14:creationId xmlns:p14="http://schemas.microsoft.com/office/powerpoint/2010/main" val="4031614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Result: Categorization</a:t>
            </a:r>
            <a:endParaRPr lang="zh-CN" altLang="en-US" sz="2800" b="1" dirty="0">
              <a:solidFill>
                <a:schemeClr val="tx1">
                  <a:lumMod val="75000"/>
                  <a:lumOff val="25000"/>
                </a:schemeClr>
              </a:solidFill>
              <a:latin typeface="Century Gothic" panose="020B0502020202020204" pitchFamily="34" charset="0"/>
            </a:endParaRPr>
          </a:p>
        </p:txBody>
      </p:sp>
      <p:pic>
        <p:nvPicPr>
          <p:cNvPr id="5" name="图片 4">
            <a:extLst>
              <a:ext uri="{FF2B5EF4-FFF2-40B4-BE49-F238E27FC236}">
                <a16:creationId xmlns:a16="http://schemas.microsoft.com/office/drawing/2014/main" id="{F62770B9-66EB-4DD4-83D3-27CF26C5C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308" y="1447503"/>
            <a:ext cx="10269383" cy="4248743"/>
          </a:xfrm>
          <a:prstGeom prst="rect">
            <a:avLst/>
          </a:prstGeom>
        </p:spPr>
      </p:pic>
    </p:spTree>
    <p:extLst>
      <p:ext uri="{BB962C8B-B14F-4D97-AF65-F5344CB8AC3E}">
        <p14:creationId xmlns:p14="http://schemas.microsoft.com/office/powerpoint/2010/main" val="560411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Result</a:t>
            </a:r>
            <a:r>
              <a:rPr lang="zh-CN" altLang="en-US" sz="2800" b="1" dirty="0">
                <a:solidFill>
                  <a:schemeClr val="tx1">
                    <a:lumMod val="75000"/>
                    <a:lumOff val="25000"/>
                  </a:schemeClr>
                </a:solidFill>
                <a:latin typeface="Century Gothic" panose="020B0502020202020204" pitchFamily="34" charset="0"/>
              </a:rPr>
              <a:t>： </a:t>
            </a:r>
            <a:r>
              <a:rPr lang="en-US" altLang="zh-CN" sz="2800" b="1" dirty="0">
                <a:solidFill>
                  <a:schemeClr val="tx1">
                    <a:lumMod val="75000"/>
                    <a:lumOff val="25000"/>
                  </a:schemeClr>
                </a:solidFill>
                <a:latin typeface="Century Gothic" panose="020B0502020202020204" pitchFamily="34" charset="0"/>
              </a:rPr>
              <a:t>Forecasting</a:t>
            </a:r>
            <a:endParaRPr lang="zh-CN" altLang="en-US" sz="2800" b="1" dirty="0">
              <a:solidFill>
                <a:schemeClr val="tx1">
                  <a:lumMod val="75000"/>
                  <a:lumOff val="25000"/>
                </a:schemeClr>
              </a:solidFill>
              <a:latin typeface="Century Gothic" panose="020B0502020202020204" pitchFamily="34" charset="0"/>
            </a:endParaRPr>
          </a:p>
        </p:txBody>
      </p:sp>
      <p:pic>
        <p:nvPicPr>
          <p:cNvPr id="3" name="图片 2">
            <a:extLst>
              <a:ext uri="{FF2B5EF4-FFF2-40B4-BE49-F238E27FC236}">
                <a16:creationId xmlns:a16="http://schemas.microsoft.com/office/drawing/2014/main" id="{B5B8B3B8-3D2F-4C84-865F-9FD497768CE8}"/>
              </a:ext>
            </a:extLst>
          </p:cNvPr>
          <p:cNvPicPr>
            <a:picLocks noChangeAspect="1"/>
          </p:cNvPicPr>
          <p:nvPr/>
        </p:nvPicPr>
        <p:blipFill rotWithShape="1">
          <a:blip r:embed="rId4">
            <a:extLst>
              <a:ext uri="{28A0092B-C50C-407E-A947-70E740481C1C}">
                <a14:useLocalDpi xmlns:a14="http://schemas.microsoft.com/office/drawing/2010/main" val="0"/>
              </a:ext>
            </a:extLst>
          </a:blip>
          <a:srcRect l="42902"/>
          <a:stretch/>
        </p:blipFill>
        <p:spPr>
          <a:xfrm>
            <a:off x="837292" y="4028653"/>
            <a:ext cx="6896100" cy="2404852"/>
          </a:xfrm>
          <a:prstGeom prst="rect">
            <a:avLst/>
          </a:prstGeom>
        </p:spPr>
      </p:pic>
      <p:pic>
        <p:nvPicPr>
          <p:cNvPr id="7" name="图片 6">
            <a:extLst>
              <a:ext uri="{FF2B5EF4-FFF2-40B4-BE49-F238E27FC236}">
                <a16:creationId xmlns:a16="http://schemas.microsoft.com/office/drawing/2014/main" id="{3666F0C7-D8B5-4E0E-B699-43F8344B8E93}"/>
              </a:ext>
            </a:extLst>
          </p:cNvPr>
          <p:cNvPicPr>
            <a:picLocks noChangeAspect="1"/>
          </p:cNvPicPr>
          <p:nvPr/>
        </p:nvPicPr>
        <p:blipFill rotWithShape="1">
          <a:blip r:embed="rId4">
            <a:extLst>
              <a:ext uri="{28A0092B-C50C-407E-A947-70E740481C1C}">
                <a14:useLocalDpi xmlns:a14="http://schemas.microsoft.com/office/drawing/2010/main" val="0"/>
              </a:ext>
            </a:extLst>
          </a:blip>
          <a:srcRect r="62540"/>
          <a:stretch/>
        </p:blipFill>
        <p:spPr>
          <a:xfrm>
            <a:off x="837292" y="1456903"/>
            <a:ext cx="4524375" cy="2404852"/>
          </a:xfrm>
          <a:prstGeom prst="rect">
            <a:avLst/>
          </a:prstGeom>
        </p:spPr>
      </p:pic>
    </p:spTree>
    <p:extLst>
      <p:ext uri="{BB962C8B-B14F-4D97-AF65-F5344CB8AC3E}">
        <p14:creationId xmlns:p14="http://schemas.microsoft.com/office/powerpoint/2010/main" val="9226200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3" name="文本框 2"/>
          <p:cNvSpPr txBox="1"/>
          <p:nvPr/>
        </p:nvSpPr>
        <p:spPr>
          <a:xfrm>
            <a:off x="1565910" y="600075"/>
            <a:ext cx="5297805" cy="52197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Result: Confusion matrix</a:t>
            </a:r>
            <a:endParaRPr lang="zh-CN" altLang="en-US" sz="2800" b="1" dirty="0">
              <a:solidFill>
                <a:schemeClr val="tx1">
                  <a:lumMod val="75000"/>
                  <a:lumOff val="25000"/>
                </a:schemeClr>
              </a:solidFill>
              <a:latin typeface="Century Gothic" panose="020B0502020202020204" pitchFamily="34" charset="0"/>
            </a:endParaRPr>
          </a:p>
        </p:txBody>
      </p:sp>
      <p:pic>
        <p:nvPicPr>
          <p:cNvPr id="5" name="图片 4">
            <a:extLst>
              <a:ext uri="{FF2B5EF4-FFF2-40B4-BE49-F238E27FC236}">
                <a16:creationId xmlns:a16="http://schemas.microsoft.com/office/drawing/2014/main" id="{F2C8799B-2DA9-41EC-938A-185A6B8F2C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292" y="1395239"/>
            <a:ext cx="3000794" cy="2486372"/>
          </a:xfrm>
          <a:prstGeom prst="rect">
            <a:avLst/>
          </a:prstGeom>
        </p:spPr>
      </p:pic>
      <p:pic>
        <p:nvPicPr>
          <p:cNvPr id="7" name="图片 6">
            <a:extLst>
              <a:ext uri="{FF2B5EF4-FFF2-40B4-BE49-F238E27FC236}">
                <a16:creationId xmlns:a16="http://schemas.microsoft.com/office/drawing/2014/main" id="{43A61EB0-9B4B-4623-8C0B-F347B81741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4812" y="1395239"/>
            <a:ext cx="6220693" cy="5115639"/>
          </a:xfrm>
          <a:prstGeom prst="rect">
            <a:avLst/>
          </a:prstGeom>
        </p:spPr>
      </p:pic>
    </p:spTree>
    <p:extLst>
      <p:ext uri="{BB962C8B-B14F-4D97-AF65-F5344CB8AC3E}">
        <p14:creationId xmlns:p14="http://schemas.microsoft.com/office/powerpoint/2010/main" val="1245871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2357622" y="663195"/>
            <a:ext cx="3744766" cy="4660752"/>
          </a:xfrm>
          <a:custGeom>
            <a:avLst/>
            <a:gdLst>
              <a:gd name="connsiteX0" fmla="*/ 4143589 w 4175818"/>
              <a:gd name="connsiteY0" fmla="*/ 1926265 h 4660752"/>
              <a:gd name="connsiteX1" fmla="*/ 4159704 w 4175818"/>
              <a:gd name="connsiteY1" fmla="*/ 1910151 h 4660752"/>
              <a:gd name="connsiteX2" fmla="*/ 4175818 w 4175818"/>
              <a:gd name="connsiteY2" fmla="*/ 1926265 h 4660752"/>
              <a:gd name="connsiteX3" fmla="*/ 0 w 4175818"/>
              <a:gd name="connsiteY3" fmla="*/ 969868 h 4660752"/>
              <a:gd name="connsiteX4" fmla="*/ 2734487 w 4175818"/>
              <a:gd name="connsiteY4" fmla="*/ 969868 h 4660752"/>
              <a:gd name="connsiteX5" fmla="*/ 2734487 w 4175818"/>
              <a:gd name="connsiteY5" fmla="*/ 0 h 4660752"/>
              <a:gd name="connsiteX6" fmla="*/ 3744766 w 4175818"/>
              <a:gd name="connsiteY6" fmla="*/ 0 h 4660752"/>
              <a:gd name="connsiteX7" fmla="*/ 2997159 w 4175818"/>
              <a:gd name="connsiteY7" fmla="*/ 747607 h 4660752"/>
              <a:gd name="connsiteX8" fmla="*/ 3847271 w 4175818"/>
              <a:gd name="connsiteY8" fmla="*/ 1597719 h 4660752"/>
              <a:gd name="connsiteX9" fmla="*/ 2621466 w 4175818"/>
              <a:gd name="connsiteY9" fmla="*/ 2823524 h 4660752"/>
              <a:gd name="connsiteX10" fmla="*/ 2933899 w 4175818"/>
              <a:gd name="connsiteY10" fmla="*/ 3135956 h 4660752"/>
              <a:gd name="connsiteX11" fmla="*/ 3690884 w 4175818"/>
              <a:gd name="connsiteY11" fmla="*/ 2378971 h 4660752"/>
              <a:gd name="connsiteX12" fmla="*/ 3690884 w 4175818"/>
              <a:gd name="connsiteY12" fmla="*/ 4660752 h 4660752"/>
              <a:gd name="connsiteX13" fmla="*/ 0 w 4175818"/>
              <a:gd name="connsiteY13" fmla="*/ 4660752 h 4660752"/>
              <a:gd name="connsiteX0-1" fmla="*/ 4175818 w 4175818"/>
              <a:gd name="connsiteY0-2" fmla="*/ 1926265 h 4660752"/>
              <a:gd name="connsiteX1-3" fmla="*/ 4159704 w 4175818"/>
              <a:gd name="connsiteY1-4" fmla="*/ 1910151 h 4660752"/>
              <a:gd name="connsiteX2-5" fmla="*/ 4175818 w 4175818"/>
              <a:gd name="connsiteY2-6" fmla="*/ 1926265 h 4660752"/>
              <a:gd name="connsiteX3-7" fmla="*/ 0 w 4175818"/>
              <a:gd name="connsiteY3-8" fmla="*/ 969868 h 4660752"/>
              <a:gd name="connsiteX4-9" fmla="*/ 2734487 w 4175818"/>
              <a:gd name="connsiteY4-10" fmla="*/ 969868 h 4660752"/>
              <a:gd name="connsiteX5-11" fmla="*/ 2734487 w 4175818"/>
              <a:gd name="connsiteY5-12" fmla="*/ 0 h 4660752"/>
              <a:gd name="connsiteX6-13" fmla="*/ 3744766 w 4175818"/>
              <a:gd name="connsiteY6-14" fmla="*/ 0 h 4660752"/>
              <a:gd name="connsiteX7-15" fmla="*/ 2997159 w 4175818"/>
              <a:gd name="connsiteY7-16" fmla="*/ 747607 h 4660752"/>
              <a:gd name="connsiteX8-17" fmla="*/ 3847271 w 4175818"/>
              <a:gd name="connsiteY8-18" fmla="*/ 1597719 h 4660752"/>
              <a:gd name="connsiteX9-19" fmla="*/ 2621466 w 4175818"/>
              <a:gd name="connsiteY9-20" fmla="*/ 2823524 h 4660752"/>
              <a:gd name="connsiteX10-21" fmla="*/ 2933899 w 4175818"/>
              <a:gd name="connsiteY10-22" fmla="*/ 3135956 h 4660752"/>
              <a:gd name="connsiteX11-23" fmla="*/ 3690884 w 4175818"/>
              <a:gd name="connsiteY11-24" fmla="*/ 2378971 h 4660752"/>
              <a:gd name="connsiteX12-25" fmla="*/ 3690884 w 4175818"/>
              <a:gd name="connsiteY12-26" fmla="*/ 4660752 h 4660752"/>
              <a:gd name="connsiteX13-27" fmla="*/ 0 w 4175818"/>
              <a:gd name="connsiteY13-28" fmla="*/ 4660752 h 4660752"/>
              <a:gd name="connsiteX14" fmla="*/ 0 w 4175818"/>
              <a:gd name="connsiteY14" fmla="*/ 969868 h 4660752"/>
              <a:gd name="connsiteX0-29" fmla="*/ 0 w 3847271"/>
              <a:gd name="connsiteY0-30" fmla="*/ 969868 h 4660752"/>
              <a:gd name="connsiteX1-31" fmla="*/ 2734487 w 3847271"/>
              <a:gd name="connsiteY1-32" fmla="*/ 969868 h 4660752"/>
              <a:gd name="connsiteX2-33" fmla="*/ 2734487 w 3847271"/>
              <a:gd name="connsiteY2-34" fmla="*/ 0 h 4660752"/>
              <a:gd name="connsiteX3-35" fmla="*/ 3744766 w 3847271"/>
              <a:gd name="connsiteY3-36" fmla="*/ 0 h 4660752"/>
              <a:gd name="connsiteX4-37" fmla="*/ 2997159 w 3847271"/>
              <a:gd name="connsiteY4-38" fmla="*/ 747607 h 4660752"/>
              <a:gd name="connsiteX5-39" fmla="*/ 3847271 w 3847271"/>
              <a:gd name="connsiteY5-40" fmla="*/ 1597719 h 4660752"/>
              <a:gd name="connsiteX6-41" fmla="*/ 2621466 w 3847271"/>
              <a:gd name="connsiteY6-42" fmla="*/ 2823524 h 4660752"/>
              <a:gd name="connsiteX7-43" fmla="*/ 2933899 w 3847271"/>
              <a:gd name="connsiteY7-44" fmla="*/ 3135956 h 4660752"/>
              <a:gd name="connsiteX8-45" fmla="*/ 3690884 w 3847271"/>
              <a:gd name="connsiteY8-46" fmla="*/ 2378971 h 4660752"/>
              <a:gd name="connsiteX9-47" fmla="*/ 3690884 w 3847271"/>
              <a:gd name="connsiteY9-48" fmla="*/ 4660752 h 4660752"/>
              <a:gd name="connsiteX10-49" fmla="*/ 0 w 3847271"/>
              <a:gd name="connsiteY10-50" fmla="*/ 4660752 h 4660752"/>
              <a:gd name="connsiteX11-51" fmla="*/ 0 w 3847271"/>
              <a:gd name="connsiteY11-52" fmla="*/ 969868 h 4660752"/>
              <a:gd name="connsiteX0-53" fmla="*/ 0 w 3847271"/>
              <a:gd name="connsiteY0-54" fmla="*/ 969868 h 4660752"/>
              <a:gd name="connsiteX1-55" fmla="*/ 2734487 w 3847271"/>
              <a:gd name="connsiteY1-56" fmla="*/ 969868 h 4660752"/>
              <a:gd name="connsiteX2-57" fmla="*/ 2734487 w 3847271"/>
              <a:gd name="connsiteY2-58" fmla="*/ 0 h 4660752"/>
              <a:gd name="connsiteX3-59" fmla="*/ 3744766 w 3847271"/>
              <a:gd name="connsiteY3-60" fmla="*/ 0 h 4660752"/>
              <a:gd name="connsiteX4-61" fmla="*/ 2997159 w 3847271"/>
              <a:gd name="connsiteY4-62" fmla="*/ 747607 h 4660752"/>
              <a:gd name="connsiteX5-63" fmla="*/ 3847271 w 3847271"/>
              <a:gd name="connsiteY5-64" fmla="*/ 1597719 h 4660752"/>
              <a:gd name="connsiteX6-65" fmla="*/ 2933899 w 3847271"/>
              <a:gd name="connsiteY6-66" fmla="*/ 3135956 h 4660752"/>
              <a:gd name="connsiteX7-67" fmla="*/ 3690884 w 3847271"/>
              <a:gd name="connsiteY7-68" fmla="*/ 2378971 h 4660752"/>
              <a:gd name="connsiteX8-69" fmla="*/ 3690884 w 3847271"/>
              <a:gd name="connsiteY8-70" fmla="*/ 4660752 h 4660752"/>
              <a:gd name="connsiteX9-71" fmla="*/ 0 w 3847271"/>
              <a:gd name="connsiteY9-72" fmla="*/ 4660752 h 4660752"/>
              <a:gd name="connsiteX10-73" fmla="*/ 0 w 3847271"/>
              <a:gd name="connsiteY10-74" fmla="*/ 969868 h 4660752"/>
              <a:gd name="connsiteX0-75" fmla="*/ 0 w 3847271"/>
              <a:gd name="connsiteY0-76" fmla="*/ 969868 h 4660752"/>
              <a:gd name="connsiteX1-77" fmla="*/ 2734487 w 3847271"/>
              <a:gd name="connsiteY1-78" fmla="*/ 969868 h 4660752"/>
              <a:gd name="connsiteX2-79" fmla="*/ 2734487 w 3847271"/>
              <a:gd name="connsiteY2-80" fmla="*/ 0 h 4660752"/>
              <a:gd name="connsiteX3-81" fmla="*/ 3744766 w 3847271"/>
              <a:gd name="connsiteY3-82" fmla="*/ 0 h 4660752"/>
              <a:gd name="connsiteX4-83" fmla="*/ 2997159 w 3847271"/>
              <a:gd name="connsiteY4-84" fmla="*/ 747607 h 4660752"/>
              <a:gd name="connsiteX5-85" fmla="*/ 3847271 w 3847271"/>
              <a:gd name="connsiteY5-86" fmla="*/ 1597719 h 4660752"/>
              <a:gd name="connsiteX6-87" fmla="*/ 3690884 w 3847271"/>
              <a:gd name="connsiteY6-88" fmla="*/ 2378971 h 4660752"/>
              <a:gd name="connsiteX7-89" fmla="*/ 3690884 w 3847271"/>
              <a:gd name="connsiteY7-90" fmla="*/ 4660752 h 4660752"/>
              <a:gd name="connsiteX8-91" fmla="*/ 0 w 3847271"/>
              <a:gd name="connsiteY8-92" fmla="*/ 4660752 h 4660752"/>
              <a:gd name="connsiteX9-93" fmla="*/ 0 w 3847271"/>
              <a:gd name="connsiteY9-94" fmla="*/ 969868 h 4660752"/>
              <a:gd name="connsiteX0-95" fmla="*/ 0 w 3847271"/>
              <a:gd name="connsiteY0-96" fmla="*/ 969868 h 4660752"/>
              <a:gd name="connsiteX1-97" fmla="*/ 2734487 w 3847271"/>
              <a:gd name="connsiteY1-98" fmla="*/ 969868 h 4660752"/>
              <a:gd name="connsiteX2-99" fmla="*/ 2734487 w 3847271"/>
              <a:gd name="connsiteY2-100" fmla="*/ 0 h 4660752"/>
              <a:gd name="connsiteX3-101" fmla="*/ 3744766 w 3847271"/>
              <a:gd name="connsiteY3-102" fmla="*/ 0 h 4660752"/>
              <a:gd name="connsiteX4-103" fmla="*/ 3847271 w 3847271"/>
              <a:gd name="connsiteY4-104" fmla="*/ 1597719 h 4660752"/>
              <a:gd name="connsiteX5-105" fmla="*/ 3690884 w 3847271"/>
              <a:gd name="connsiteY5-106" fmla="*/ 2378971 h 4660752"/>
              <a:gd name="connsiteX6-107" fmla="*/ 3690884 w 3847271"/>
              <a:gd name="connsiteY6-108" fmla="*/ 4660752 h 4660752"/>
              <a:gd name="connsiteX7-109" fmla="*/ 0 w 3847271"/>
              <a:gd name="connsiteY7-110" fmla="*/ 4660752 h 4660752"/>
              <a:gd name="connsiteX8-111" fmla="*/ 0 w 3847271"/>
              <a:gd name="connsiteY8-112" fmla="*/ 969868 h 4660752"/>
              <a:gd name="connsiteX0-113" fmla="*/ 3847271 w 3938711"/>
              <a:gd name="connsiteY0-114" fmla="*/ 1597719 h 4660752"/>
              <a:gd name="connsiteX1-115" fmla="*/ 3690884 w 3938711"/>
              <a:gd name="connsiteY1-116" fmla="*/ 2378971 h 4660752"/>
              <a:gd name="connsiteX2-117" fmla="*/ 3690884 w 3938711"/>
              <a:gd name="connsiteY2-118" fmla="*/ 4660752 h 4660752"/>
              <a:gd name="connsiteX3-119" fmla="*/ 0 w 3938711"/>
              <a:gd name="connsiteY3-120" fmla="*/ 4660752 h 4660752"/>
              <a:gd name="connsiteX4-121" fmla="*/ 0 w 3938711"/>
              <a:gd name="connsiteY4-122" fmla="*/ 969868 h 4660752"/>
              <a:gd name="connsiteX5-123" fmla="*/ 2734487 w 3938711"/>
              <a:gd name="connsiteY5-124" fmla="*/ 969868 h 4660752"/>
              <a:gd name="connsiteX6-125" fmla="*/ 2734487 w 3938711"/>
              <a:gd name="connsiteY6-126" fmla="*/ 0 h 4660752"/>
              <a:gd name="connsiteX7-127" fmla="*/ 3744766 w 3938711"/>
              <a:gd name="connsiteY7-128" fmla="*/ 0 h 4660752"/>
              <a:gd name="connsiteX8-129" fmla="*/ 3938711 w 3938711"/>
              <a:gd name="connsiteY8-130" fmla="*/ 1689159 h 4660752"/>
              <a:gd name="connsiteX0-131" fmla="*/ 3847271 w 3847271"/>
              <a:gd name="connsiteY0-132" fmla="*/ 1597719 h 4660752"/>
              <a:gd name="connsiteX1-133" fmla="*/ 3690884 w 3847271"/>
              <a:gd name="connsiteY1-134" fmla="*/ 2378971 h 4660752"/>
              <a:gd name="connsiteX2-135" fmla="*/ 3690884 w 3847271"/>
              <a:gd name="connsiteY2-136" fmla="*/ 4660752 h 4660752"/>
              <a:gd name="connsiteX3-137" fmla="*/ 0 w 3847271"/>
              <a:gd name="connsiteY3-138" fmla="*/ 4660752 h 4660752"/>
              <a:gd name="connsiteX4-139" fmla="*/ 0 w 3847271"/>
              <a:gd name="connsiteY4-140" fmla="*/ 969868 h 4660752"/>
              <a:gd name="connsiteX5-141" fmla="*/ 2734487 w 3847271"/>
              <a:gd name="connsiteY5-142" fmla="*/ 969868 h 4660752"/>
              <a:gd name="connsiteX6-143" fmla="*/ 2734487 w 3847271"/>
              <a:gd name="connsiteY6-144" fmla="*/ 0 h 4660752"/>
              <a:gd name="connsiteX7-145" fmla="*/ 3744766 w 3847271"/>
              <a:gd name="connsiteY7-146" fmla="*/ 0 h 4660752"/>
              <a:gd name="connsiteX0-147" fmla="*/ 3690884 w 3744766"/>
              <a:gd name="connsiteY0-148" fmla="*/ 2378971 h 4660752"/>
              <a:gd name="connsiteX1-149" fmla="*/ 3690884 w 3744766"/>
              <a:gd name="connsiteY1-150" fmla="*/ 4660752 h 4660752"/>
              <a:gd name="connsiteX2-151" fmla="*/ 0 w 3744766"/>
              <a:gd name="connsiteY2-152" fmla="*/ 4660752 h 4660752"/>
              <a:gd name="connsiteX3-153" fmla="*/ 0 w 3744766"/>
              <a:gd name="connsiteY3-154" fmla="*/ 969868 h 4660752"/>
              <a:gd name="connsiteX4-155" fmla="*/ 2734487 w 3744766"/>
              <a:gd name="connsiteY4-156" fmla="*/ 969868 h 4660752"/>
              <a:gd name="connsiteX5-157" fmla="*/ 2734487 w 3744766"/>
              <a:gd name="connsiteY5-158" fmla="*/ 0 h 4660752"/>
              <a:gd name="connsiteX6-159" fmla="*/ 3744766 w 3744766"/>
              <a:gd name="connsiteY6-160" fmla="*/ 0 h 4660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3744766" h="4660752">
                <a:moveTo>
                  <a:pt x="3690884" y="2378971"/>
                </a:moveTo>
                <a:lnTo>
                  <a:pt x="3690884" y="4660752"/>
                </a:lnTo>
                <a:lnTo>
                  <a:pt x="0" y="4660752"/>
                </a:lnTo>
                <a:lnTo>
                  <a:pt x="0" y="969868"/>
                </a:lnTo>
                <a:lnTo>
                  <a:pt x="2734487" y="969868"/>
                </a:lnTo>
                <a:lnTo>
                  <a:pt x="2734487" y="0"/>
                </a:lnTo>
                <a:lnTo>
                  <a:pt x="3744766" y="0"/>
                </a:lnTo>
              </a:path>
            </a:pathLst>
          </a:cu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99492" y="2993571"/>
            <a:ext cx="4418426" cy="830997"/>
          </a:xfrm>
          <a:prstGeom prst="rect">
            <a:avLst/>
          </a:prstGeom>
          <a:noFill/>
        </p:spPr>
        <p:txBody>
          <a:bodyPr wrap="square" rtlCol="0">
            <a:spAutoFit/>
            <a:scene3d>
              <a:camera prst="orthographicFront"/>
              <a:lightRig rig="threePt" dir="t"/>
            </a:scene3d>
            <a:sp3d contourW="12700"/>
          </a:bodyPr>
          <a:lstStyle/>
          <a:p>
            <a:r>
              <a:rPr lang="en-US" altLang="zh-CN" sz="4800" b="1" dirty="0">
                <a:solidFill>
                  <a:schemeClr val="accent1"/>
                </a:solidFill>
                <a:latin typeface="Arial" panose="020B0604020202020204" pitchFamily="34" charset="0"/>
                <a:ea typeface="经典综艺体简" panose="02010609000101010101" pitchFamily="49" charset="-122"/>
                <a:cs typeface="Arial" panose="020B0604020202020204" pitchFamily="34" charset="0"/>
              </a:rPr>
              <a:t>THANK YOU</a:t>
            </a:r>
            <a:endParaRPr lang="zh-CN" altLang="en-US" sz="4800" b="1" dirty="0">
              <a:solidFill>
                <a:schemeClr val="accent1"/>
              </a:solidFill>
              <a:latin typeface="Arial" panose="020B0604020202020204" pitchFamily="34" charset="0"/>
              <a:ea typeface="经典综艺体简" panose="02010609000101010101" pitchFamily="49" charset="-122"/>
              <a:cs typeface="Arial" panose="020B0604020202020204" pitchFamily="34" charset="0"/>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r="32997" b="519"/>
          <a:stretch>
            <a:fillRect/>
          </a:stretch>
        </p:blipFill>
        <p:spPr>
          <a:xfrm>
            <a:off x="10494528" y="142349"/>
            <a:ext cx="1935598" cy="67537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3" name="文本框 2"/>
          <p:cNvSpPr txBox="1"/>
          <p:nvPr/>
        </p:nvSpPr>
        <p:spPr>
          <a:xfrm>
            <a:off x="1565910" y="600075"/>
            <a:ext cx="5297805" cy="523220"/>
          </a:xfrm>
          <a:prstGeom prst="rect">
            <a:avLst/>
          </a:prstGeom>
          <a:noFill/>
        </p:spPr>
        <p:txBody>
          <a:bodyPr wrap="square" rtlCol="0">
            <a:spAutoFit/>
          </a:bodyPr>
          <a:lstStyle/>
          <a:p>
            <a:r>
              <a:rPr lang="zh-CN" altLang="en-US" sz="2800" b="1" dirty="0">
                <a:solidFill>
                  <a:schemeClr val="tx1">
                    <a:lumMod val="75000"/>
                    <a:lumOff val="25000"/>
                  </a:schemeClr>
                </a:solidFill>
                <a:latin typeface="Century Gothic" panose="020B0502020202020204" pitchFamily="34" charset="0"/>
              </a:rPr>
              <a:t> </a:t>
            </a:r>
            <a:r>
              <a:rPr lang="en-US" altLang="zh-CN" sz="2800" b="1" dirty="0">
                <a:solidFill>
                  <a:schemeClr val="tx1">
                    <a:lumMod val="75000"/>
                    <a:lumOff val="25000"/>
                  </a:schemeClr>
                </a:solidFill>
                <a:latin typeface="Century Gothic" panose="020B0502020202020204" pitchFamily="34" charset="0"/>
              </a:rPr>
              <a:t>Central Premise &amp;  Method</a:t>
            </a:r>
            <a:endParaRPr lang="zh-CN" altLang="en-US" sz="2800" b="1" dirty="0">
              <a:solidFill>
                <a:schemeClr val="tx1">
                  <a:lumMod val="75000"/>
                  <a:lumOff val="25000"/>
                </a:schemeClr>
              </a:solidFill>
              <a:latin typeface="Century Gothic" panose="020B0502020202020204" pitchFamily="34" charset="0"/>
            </a:endParaRPr>
          </a:p>
        </p:txBody>
      </p:sp>
      <p:sp>
        <p:nvSpPr>
          <p:cNvPr id="7" name="文本框 6">
            <a:extLst>
              <a:ext uri="{FF2B5EF4-FFF2-40B4-BE49-F238E27FC236}">
                <a16:creationId xmlns:a16="http://schemas.microsoft.com/office/drawing/2014/main" id="{2DBAA98B-A206-416D-95D7-D864A270A408}"/>
              </a:ext>
            </a:extLst>
          </p:cNvPr>
          <p:cNvSpPr txBox="1"/>
          <p:nvPr/>
        </p:nvSpPr>
        <p:spPr>
          <a:xfrm>
            <a:off x="1156970" y="1337945"/>
            <a:ext cx="9237345" cy="3170099"/>
          </a:xfrm>
          <a:prstGeom prst="rect">
            <a:avLst/>
          </a:prstGeom>
          <a:noFill/>
        </p:spPr>
        <p:txBody>
          <a:bodyPr wrap="square" rtlCol="0">
            <a:spAutoFit/>
          </a:bodyPr>
          <a:lstStyle/>
          <a:p>
            <a:r>
              <a:rPr lang="en-US" altLang="zh-CN" sz="2000" b="1" dirty="0"/>
              <a:t>models make minimal use of certain types of information if they are insensitive to perturbations that destroy them</a:t>
            </a:r>
            <a:endParaRPr lang="en-US" altLang="zh-CN" sz="2000" dirty="0"/>
          </a:p>
          <a:p>
            <a:endParaRPr lang="en-US" altLang="zh-CN" sz="2000" dirty="0"/>
          </a:p>
          <a:p>
            <a:endParaRPr lang="en-US" altLang="zh-CN" sz="2000" dirty="0"/>
          </a:p>
          <a:p>
            <a:pPr marL="457200" indent="-457200">
              <a:buAutoNum type="arabicParenR"/>
            </a:pPr>
            <a:r>
              <a:rPr lang="en-US" altLang="zh-CN" sz="2000" dirty="0"/>
              <a:t>Perturbations: word level &amp; utterance level</a:t>
            </a:r>
          </a:p>
          <a:p>
            <a:pPr marL="457200" indent="-457200">
              <a:buAutoNum type="arabicParenR"/>
            </a:pPr>
            <a:endParaRPr lang="en-US" altLang="zh-CN" sz="2000" dirty="0"/>
          </a:p>
          <a:p>
            <a:pPr marL="457200" indent="-457200">
              <a:buAutoNum type="arabicParenR"/>
            </a:pPr>
            <a:r>
              <a:rPr lang="en-US" altLang="zh-CN" sz="2000" dirty="0"/>
              <a:t>Metrics: how much the per-token perplexity increases under these changes</a:t>
            </a:r>
          </a:p>
          <a:p>
            <a:pPr marL="457200" indent="-457200">
              <a:buAutoNum type="arabicParenR"/>
            </a:pPr>
            <a:endParaRPr lang="en-US" altLang="zh-CN" sz="2000" dirty="0"/>
          </a:p>
          <a:p>
            <a:pPr marL="457200" indent="-457200">
              <a:buAutoNum type="arabicParenR"/>
            </a:pPr>
            <a:r>
              <a:rPr lang="en-US" altLang="zh-CN" sz="2000" dirty="0"/>
              <a:t>Experiment setup: All models are trained without any perturbations and sensitivity is studied only at test time.</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3" name="文本框 2"/>
          <p:cNvSpPr txBox="1"/>
          <p:nvPr/>
        </p:nvSpPr>
        <p:spPr>
          <a:xfrm>
            <a:off x="1565910" y="600075"/>
            <a:ext cx="5297805" cy="523220"/>
          </a:xfrm>
          <a:prstGeom prst="rect">
            <a:avLst/>
          </a:prstGeom>
          <a:noFill/>
        </p:spPr>
        <p:txBody>
          <a:bodyPr wrap="square" rtlCol="0">
            <a:spAutoFit/>
          </a:bodyPr>
          <a:lstStyle/>
          <a:p>
            <a:r>
              <a:rPr lang="zh-CN" altLang="en-US" sz="2800" b="1" dirty="0">
                <a:solidFill>
                  <a:schemeClr val="tx1">
                    <a:lumMod val="75000"/>
                    <a:lumOff val="25000"/>
                  </a:schemeClr>
                </a:solidFill>
                <a:latin typeface="Century Gothic" panose="020B0502020202020204" pitchFamily="34" charset="0"/>
              </a:rPr>
              <a:t> </a:t>
            </a:r>
            <a:r>
              <a:rPr lang="en-US" altLang="zh-CN" sz="2800" b="1" dirty="0">
                <a:solidFill>
                  <a:schemeClr val="tx1">
                    <a:lumMod val="75000"/>
                    <a:lumOff val="25000"/>
                  </a:schemeClr>
                </a:solidFill>
                <a:latin typeface="Century Gothic" panose="020B0502020202020204" pitchFamily="34" charset="0"/>
              </a:rPr>
              <a:t>Perturbations</a:t>
            </a:r>
            <a:endParaRPr lang="zh-CN" altLang="en-US" sz="2800" b="1" dirty="0">
              <a:solidFill>
                <a:schemeClr val="tx1">
                  <a:lumMod val="75000"/>
                  <a:lumOff val="25000"/>
                </a:schemeClr>
              </a:solidFill>
              <a:latin typeface="Century Gothic" panose="020B0502020202020204" pitchFamily="34" charset="0"/>
            </a:endParaRPr>
          </a:p>
        </p:txBody>
      </p:sp>
      <p:sp>
        <p:nvSpPr>
          <p:cNvPr id="7" name="文本框 6">
            <a:extLst>
              <a:ext uri="{FF2B5EF4-FFF2-40B4-BE49-F238E27FC236}">
                <a16:creationId xmlns:a16="http://schemas.microsoft.com/office/drawing/2014/main" id="{2DBAA98B-A206-416D-95D7-D864A270A408}"/>
              </a:ext>
            </a:extLst>
          </p:cNvPr>
          <p:cNvSpPr txBox="1"/>
          <p:nvPr/>
        </p:nvSpPr>
        <p:spPr>
          <a:xfrm>
            <a:off x="1156970" y="1337945"/>
            <a:ext cx="9237345" cy="4093428"/>
          </a:xfrm>
          <a:prstGeom prst="rect">
            <a:avLst/>
          </a:prstGeom>
          <a:noFill/>
        </p:spPr>
        <p:txBody>
          <a:bodyPr wrap="square" rtlCol="0">
            <a:spAutoFit/>
          </a:bodyPr>
          <a:lstStyle/>
          <a:p>
            <a:pPr marL="457200" indent="-457200">
              <a:buAutoNum type="arabicParenR"/>
            </a:pPr>
            <a:r>
              <a:rPr lang="en-US" altLang="zh-CN" sz="2000" b="1" dirty="0"/>
              <a:t>Utterance-level</a:t>
            </a:r>
          </a:p>
          <a:p>
            <a:pPr marL="914400" lvl="1" indent="-457200">
              <a:buAutoNum type="arabicParenR"/>
            </a:pPr>
            <a:r>
              <a:rPr lang="en-US" altLang="zh-CN" sz="2000" u="sng" dirty="0" err="1"/>
              <a:t>Shuf</a:t>
            </a:r>
            <a:r>
              <a:rPr lang="en-US" altLang="zh-CN" sz="2000" dirty="0"/>
              <a:t> that shuffles the sequence of utterances in the dialog history</a:t>
            </a:r>
          </a:p>
          <a:p>
            <a:pPr marL="914400" lvl="1" indent="-457200">
              <a:buAutoNum type="arabicParenR"/>
            </a:pPr>
            <a:r>
              <a:rPr lang="en-US" altLang="zh-CN" sz="2000" u="sng" dirty="0"/>
              <a:t>Rev</a:t>
            </a:r>
            <a:r>
              <a:rPr lang="en-US" altLang="zh-CN" sz="2000" dirty="0"/>
              <a:t> that reverses the order of utterances in the history</a:t>
            </a:r>
          </a:p>
          <a:p>
            <a:pPr marL="914400" lvl="1" indent="-457200">
              <a:buAutoNum type="arabicParenR"/>
            </a:pPr>
            <a:r>
              <a:rPr lang="en-US" altLang="zh-CN" sz="2000" u="sng" dirty="0"/>
              <a:t>Drop</a:t>
            </a:r>
            <a:r>
              <a:rPr lang="en-US" altLang="zh-CN" sz="2000" dirty="0"/>
              <a:t> that completely drops certain utterances</a:t>
            </a:r>
          </a:p>
          <a:p>
            <a:pPr marL="914400" lvl="1" indent="-457200">
              <a:buAutoNum type="arabicParenR"/>
            </a:pPr>
            <a:r>
              <a:rPr lang="en-US" altLang="zh-CN" sz="2000" u="sng" dirty="0"/>
              <a:t>Truncate</a:t>
            </a:r>
            <a:r>
              <a:rPr lang="en-US" altLang="zh-CN" sz="2000" dirty="0"/>
              <a:t> that truncates the dialog history to contain only the k most recent utterances where k&lt;= n, where n is the length of dialog history</a:t>
            </a:r>
          </a:p>
          <a:p>
            <a:pPr marL="914400" lvl="1" indent="-457200">
              <a:buAutoNum type="arabicParenR"/>
            </a:pPr>
            <a:endParaRPr lang="en-US" altLang="zh-CN" sz="2000" dirty="0"/>
          </a:p>
          <a:p>
            <a:pPr marL="457200" indent="-457200">
              <a:buAutoNum type="arabicParenR"/>
            </a:pPr>
            <a:r>
              <a:rPr lang="en-US" altLang="zh-CN" sz="2000" b="1" dirty="0"/>
              <a:t>Word-level</a:t>
            </a:r>
          </a:p>
          <a:p>
            <a:pPr marL="914400" lvl="1" indent="-457200">
              <a:buAutoNum type="arabicParenR"/>
            </a:pPr>
            <a:r>
              <a:rPr lang="en-US" altLang="zh-CN" sz="2000" u="sng" dirty="0"/>
              <a:t>word-shuffle</a:t>
            </a:r>
            <a:r>
              <a:rPr lang="en-US" altLang="zh-CN" sz="2000" dirty="0"/>
              <a:t> that randomly shuffles the words within an utterance</a:t>
            </a:r>
          </a:p>
          <a:p>
            <a:pPr marL="914400" lvl="1" indent="-457200">
              <a:buAutoNum type="arabicParenR"/>
            </a:pPr>
            <a:r>
              <a:rPr lang="en-US" altLang="zh-CN" sz="2000" u="sng" dirty="0"/>
              <a:t>reverse</a:t>
            </a:r>
            <a:r>
              <a:rPr lang="en-US" altLang="zh-CN" sz="2000" dirty="0"/>
              <a:t> that reverses the ordering of words</a:t>
            </a:r>
          </a:p>
          <a:p>
            <a:pPr marL="914400" lvl="1" indent="-457200">
              <a:buAutoNum type="arabicParenR"/>
            </a:pPr>
            <a:r>
              <a:rPr lang="en-US" altLang="zh-CN" sz="2000" u="sng" dirty="0"/>
              <a:t>word-drop</a:t>
            </a:r>
            <a:r>
              <a:rPr lang="en-US" altLang="zh-CN" sz="2000" dirty="0"/>
              <a:t> that drops 30% of the words uniformly</a:t>
            </a:r>
          </a:p>
          <a:p>
            <a:pPr marL="914400" lvl="1" indent="-457200">
              <a:buAutoNum type="arabicParenR"/>
            </a:pPr>
            <a:r>
              <a:rPr lang="en-US" altLang="zh-CN" sz="2000" u="sng" dirty="0"/>
              <a:t>noun-drop</a:t>
            </a:r>
            <a:r>
              <a:rPr lang="en-US" altLang="zh-CN" sz="2000" dirty="0"/>
              <a:t> that drops all nouns</a:t>
            </a:r>
          </a:p>
          <a:p>
            <a:pPr marL="914400" lvl="1" indent="-457200">
              <a:buAutoNum type="arabicParenR"/>
            </a:pPr>
            <a:r>
              <a:rPr lang="en-US" altLang="zh-CN" sz="2000" u="sng" dirty="0"/>
              <a:t>verb-drop</a:t>
            </a:r>
            <a:r>
              <a:rPr lang="en-US" altLang="zh-CN" sz="2000" dirty="0"/>
              <a:t> that drops all verbs</a:t>
            </a:r>
          </a:p>
        </p:txBody>
      </p:sp>
    </p:spTree>
    <p:extLst>
      <p:ext uri="{BB962C8B-B14F-4D97-AF65-F5344CB8AC3E}">
        <p14:creationId xmlns:p14="http://schemas.microsoft.com/office/powerpoint/2010/main" val="1909585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b="49352"/>
          <a:stretch>
            <a:fillRect/>
          </a:stretch>
        </p:blipFill>
        <p:spPr>
          <a:xfrm>
            <a:off x="9907769" y="4143719"/>
            <a:ext cx="2271731" cy="2714281"/>
          </a:xfrm>
          <a:prstGeom prst="rect">
            <a:avLst/>
          </a:prstGeom>
        </p:spPr>
      </p:pic>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3" name="文本框 2"/>
          <p:cNvSpPr txBox="1"/>
          <p:nvPr/>
        </p:nvSpPr>
        <p:spPr>
          <a:xfrm>
            <a:off x="1565910" y="600075"/>
            <a:ext cx="5297805" cy="523220"/>
          </a:xfrm>
          <a:prstGeom prst="rect">
            <a:avLst/>
          </a:prstGeom>
          <a:noFill/>
        </p:spPr>
        <p:txBody>
          <a:bodyPr wrap="square" rtlCol="0">
            <a:spAutoFit/>
          </a:bodyPr>
          <a:lstStyle/>
          <a:p>
            <a:r>
              <a:rPr lang="zh-CN" altLang="en-US" sz="2800" b="1" dirty="0">
                <a:solidFill>
                  <a:schemeClr val="tx1">
                    <a:lumMod val="75000"/>
                    <a:lumOff val="25000"/>
                  </a:schemeClr>
                </a:solidFill>
                <a:latin typeface="Century Gothic" panose="020B0502020202020204" pitchFamily="34" charset="0"/>
              </a:rPr>
              <a:t> </a:t>
            </a:r>
            <a:r>
              <a:rPr lang="en-US" altLang="zh-CN" sz="2800" dirty="0"/>
              <a:t>Perturbations</a:t>
            </a:r>
            <a:endParaRPr lang="zh-CN" altLang="en-US" sz="2800" b="1" dirty="0">
              <a:solidFill>
                <a:schemeClr val="tx1">
                  <a:lumMod val="75000"/>
                  <a:lumOff val="25000"/>
                </a:schemeClr>
              </a:solidFill>
              <a:latin typeface="Century Gothic" panose="020B0502020202020204" pitchFamily="34" charset="0"/>
            </a:endParaRPr>
          </a:p>
        </p:txBody>
      </p:sp>
      <p:pic>
        <p:nvPicPr>
          <p:cNvPr id="4" name="图片 3">
            <a:extLst>
              <a:ext uri="{FF2B5EF4-FFF2-40B4-BE49-F238E27FC236}">
                <a16:creationId xmlns:a16="http://schemas.microsoft.com/office/drawing/2014/main" id="{7DD9A984-1CD2-41D0-85EE-CCA65F7832B7}"/>
              </a:ext>
            </a:extLst>
          </p:cNvPr>
          <p:cNvPicPr>
            <a:picLocks noChangeAspect="1"/>
          </p:cNvPicPr>
          <p:nvPr/>
        </p:nvPicPr>
        <p:blipFill rotWithShape="1">
          <a:blip r:embed="rId5">
            <a:extLst>
              <a:ext uri="{28A0092B-C50C-407E-A947-70E740481C1C}">
                <a14:useLocalDpi xmlns:a14="http://schemas.microsoft.com/office/drawing/2010/main" val="0"/>
              </a:ext>
            </a:extLst>
          </a:blip>
          <a:srcRect r="47854"/>
          <a:stretch/>
        </p:blipFill>
        <p:spPr>
          <a:xfrm>
            <a:off x="1418995" y="2128370"/>
            <a:ext cx="5058704" cy="1357256"/>
          </a:xfrm>
          <a:prstGeom prst="rect">
            <a:avLst/>
          </a:prstGeom>
        </p:spPr>
      </p:pic>
      <p:pic>
        <p:nvPicPr>
          <p:cNvPr id="8" name="图片 7">
            <a:extLst>
              <a:ext uri="{FF2B5EF4-FFF2-40B4-BE49-F238E27FC236}">
                <a16:creationId xmlns:a16="http://schemas.microsoft.com/office/drawing/2014/main" id="{D8C7EB80-916B-4796-8233-7AFEA37315AD}"/>
              </a:ext>
            </a:extLst>
          </p:cNvPr>
          <p:cNvPicPr>
            <a:picLocks noChangeAspect="1"/>
          </p:cNvPicPr>
          <p:nvPr/>
        </p:nvPicPr>
        <p:blipFill rotWithShape="1">
          <a:blip r:embed="rId5">
            <a:extLst>
              <a:ext uri="{28A0092B-C50C-407E-A947-70E740481C1C}">
                <a14:useLocalDpi xmlns:a14="http://schemas.microsoft.com/office/drawing/2010/main" val="0"/>
              </a:ext>
            </a:extLst>
          </a:blip>
          <a:srcRect r="96295"/>
          <a:stretch/>
        </p:blipFill>
        <p:spPr>
          <a:xfrm>
            <a:off x="1418995" y="3912428"/>
            <a:ext cx="359471" cy="1357256"/>
          </a:xfrm>
          <a:prstGeom prst="rect">
            <a:avLst/>
          </a:prstGeom>
        </p:spPr>
      </p:pic>
      <p:pic>
        <p:nvPicPr>
          <p:cNvPr id="9" name="图片 8">
            <a:extLst>
              <a:ext uri="{FF2B5EF4-FFF2-40B4-BE49-F238E27FC236}">
                <a16:creationId xmlns:a16="http://schemas.microsoft.com/office/drawing/2014/main" id="{0553AFE6-843B-4BF4-A8FD-6F772DB4BFC0}"/>
              </a:ext>
            </a:extLst>
          </p:cNvPr>
          <p:cNvPicPr>
            <a:picLocks noChangeAspect="1"/>
          </p:cNvPicPr>
          <p:nvPr/>
        </p:nvPicPr>
        <p:blipFill rotWithShape="1">
          <a:blip r:embed="rId5">
            <a:extLst>
              <a:ext uri="{28A0092B-C50C-407E-A947-70E740481C1C}">
                <a14:useLocalDpi xmlns:a14="http://schemas.microsoft.com/office/drawing/2010/main" val="0"/>
              </a:ext>
            </a:extLst>
          </a:blip>
          <a:srcRect l="51126"/>
          <a:stretch/>
        </p:blipFill>
        <p:spPr>
          <a:xfrm>
            <a:off x="1778466" y="3912428"/>
            <a:ext cx="4741321" cy="1357256"/>
          </a:xfrm>
          <a:prstGeom prst="rect">
            <a:avLst/>
          </a:prstGeom>
        </p:spPr>
      </p:pic>
    </p:spTree>
    <p:extLst>
      <p:ext uri="{BB962C8B-B14F-4D97-AF65-F5344CB8AC3E}">
        <p14:creationId xmlns:p14="http://schemas.microsoft.com/office/powerpoint/2010/main" val="19379658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zh-CN" altLang="en-US" sz="2800" b="1" dirty="0">
                <a:solidFill>
                  <a:schemeClr val="tx1">
                    <a:lumMod val="75000"/>
                    <a:lumOff val="25000"/>
                  </a:schemeClr>
                </a:solidFill>
                <a:latin typeface="Century Gothic" panose="020B0502020202020204" pitchFamily="34" charset="0"/>
              </a:rPr>
              <a:t>Model</a:t>
            </a:r>
            <a:r>
              <a:rPr lang="en-US" altLang="zh-CN" sz="2800" b="1" dirty="0">
                <a:solidFill>
                  <a:schemeClr val="tx1">
                    <a:lumMod val="75000"/>
                    <a:lumOff val="25000"/>
                  </a:schemeClr>
                </a:solidFill>
                <a:latin typeface="Century Gothic" panose="020B0502020202020204" pitchFamily="34" charset="0"/>
              </a:rPr>
              <a:t>s</a:t>
            </a:r>
            <a:endParaRPr lang="zh-CN" altLang="en-US" sz="2800" b="1" dirty="0">
              <a:solidFill>
                <a:schemeClr val="tx1">
                  <a:lumMod val="75000"/>
                  <a:lumOff val="25000"/>
                </a:schemeClr>
              </a:solidFill>
              <a:latin typeface="Century Gothic" panose="020B0502020202020204" pitchFamily="34" charset="0"/>
            </a:endParaRPr>
          </a:p>
        </p:txBody>
      </p:sp>
      <p:sp>
        <p:nvSpPr>
          <p:cNvPr id="39" name="文本框 38">
            <a:extLst>
              <a:ext uri="{FF2B5EF4-FFF2-40B4-BE49-F238E27FC236}">
                <a16:creationId xmlns:a16="http://schemas.microsoft.com/office/drawing/2014/main" id="{D7F3D85E-ED51-4C3E-83AB-2F1CF65A5BAB}"/>
              </a:ext>
            </a:extLst>
          </p:cNvPr>
          <p:cNvSpPr txBox="1"/>
          <p:nvPr/>
        </p:nvSpPr>
        <p:spPr>
          <a:xfrm>
            <a:off x="1156970" y="1337945"/>
            <a:ext cx="9237345" cy="5047536"/>
          </a:xfrm>
          <a:prstGeom prst="rect">
            <a:avLst/>
          </a:prstGeom>
          <a:noFill/>
        </p:spPr>
        <p:txBody>
          <a:bodyPr wrap="square" rtlCol="0">
            <a:spAutoFit/>
          </a:bodyPr>
          <a:lstStyle/>
          <a:p>
            <a:pPr marL="457200" indent="-457200">
              <a:buAutoNum type="arabicParenR"/>
            </a:pPr>
            <a:r>
              <a:rPr lang="en-US" altLang="zh-CN" sz="2000" b="1" dirty="0"/>
              <a:t>Recurrent model</a:t>
            </a:r>
          </a:p>
          <a:p>
            <a:pPr lvl="1"/>
            <a:r>
              <a:rPr lang="en-US" altLang="zh-CN" sz="2000" dirty="0"/>
              <a:t>encoder and decoder are parameterized as LSTMs. The encoder and decoder LSTMs have 2 layers with 128 dimensional hidden states with a dropout</a:t>
            </a:r>
          </a:p>
          <a:p>
            <a:pPr lvl="1"/>
            <a:r>
              <a:rPr lang="en-US" altLang="zh-CN" sz="2000" dirty="0"/>
              <a:t>rate of 0.1.</a:t>
            </a:r>
          </a:p>
          <a:p>
            <a:pPr lvl="1"/>
            <a:endParaRPr lang="en-US" altLang="zh-CN" sz="2000" dirty="0"/>
          </a:p>
          <a:p>
            <a:pPr marL="457200" indent="-457200">
              <a:buAutoNum type="arabicParenR"/>
            </a:pPr>
            <a:r>
              <a:rPr lang="en-US" altLang="zh-CN" sz="2000" b="1" dirty="0"/>
              <a:t>Recurrent model with </a:t>
            </a:r>
            <a:r>
              <a:rPr lang="en-US" altLang="zh-CN" sz="2000" b="1" dirty="0" err="1"/>
              <a:t>Bahdanau</a:t>
            </a:r>
            <a:r>
              <a:rPr lang="en-US" altLang="zh-CN" sz="2000" b="1" dirty="0"/>
              <a:t> attention</a:t>
            </a:r>
          </a:p>
          <a:p>
            <a:pPr marL="457200" indent="-457200">
              <a:buAutoNum type="arabicParenR"/>
            </a:pPr>
            <a:endParaRPr lang="en-US" altLang="zh-CN" sz="2000" b="1" dirty="0"/>
          </a:p>
          <a:p>
            <a:pPr marL="457200" indent="-457200">
              <a:buAutoNum type="arabicParenR"/>
            </a:pPr>
            <a:r>
              <a:rPr lang="en-US" altLang="zh-CN" sz="2000" b="1" dirty="0"/>
              <a:t>Transformer</a:t>
            </a:r>
          </a:p>
          <a:p>
            <a:pPr lvl="1"/>
            <a:r>
              <a:rPr lang="en-US" altLang="zh-CN" dirty="0"/>
              <a:t>uses 300 dimensional embeddings and hidden states, 2 layers and 2 attention heads with no dropout.</a:t>
            </a:r>
          </a:p>
          <a:p>
            <a:pPr lvl="1"/>
            <a:endParaRPr lang="en-US" altLang="zh-CN" sz="3600" b="1" dirty="0"/>
          </a:p>
          <a:p>
            <a:r>
              <a:rPr lang="en-US" altLang="zh-CN" dirty="0"/>
              <a:t>No pretraining, avoiding overfit.</a:t>
            </a:r>
          </a:p>
          <a:p>
            <a:endParaRPr lang="en-US" altLang="zh-CN" dirty="0"/>
          </a:p>
          <a:p>
            <a:r>
              <a:rPr lang="en-US" altLang="zh-CN" dirty="0"/>
              <a:t>“While the models considered in this work might not be state-of-the-art on the datasets considered, we believe these models are still competitive and used commonly enough at least as baselines, that the community will benefit by understanding their behavior. </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Datasets</a:t>
            </a:r>
            <a:endParaRPr lang="zh-CN" altLang="en-US" sz="2800" b="1" dirty="0">
              <a:solidFill>
                <a:schemeClr val="tx1">
                  <a:lumMod val="75000"/>
                  <a:lumOff val="25000"/>
                </a:schemeClr>
              </a:solidFill>
              <a:latin typeface="Century Gothic" panose="020B0502020202020204" pitchFamily="34" charset="0"/>
            </a:endParaRPr>
          </a:p>
        </p:txBody>
      </p:sp>
      <p:graphicFrame>
        <p:nvGraphicFramePr>
          <p:cNvPr id="2" name="表格 2">
            <a:extLst>
              <a:ext uri="{FF2B5EF4-FFF2-40B4-BE49-F238E27FC236}">
                <a16:creationId xmlns:a16="http://schemas.microsoft.com/office/drawing/2014/main" id="{0F3AEA66-C726-4BDD-9726-FC5D3C76EB87}"/>
              </a:ext>
            </a:extLst>
          </p:cNvPr>
          <p:cNvGraphicFramePr>
            <a:graphicFrameLocks noGrp="1"/>
          </p:cNvGraphicFramePr>
          <p:nvPr>
            <p:extLst>
              <p:ext uri="{D42A27DB-BD31-4B8C-83A1-F6EECF244321}">
                <p14:modId xmlns:p14="http://schemas.microsoft.com/office/powerpoint/2010/main" val="4201867898"/>
              </p:ext>
            </p:extLst>
          </p:nvPr>
        </p:nvGraphicFramePr>
        <p:xfrm>
          <a:off x="2032000" y="250190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49003243"/>
                    </a:ext>
                  </a:extLst>
                </a:gridCol>
                <a:gridCol w="2709333">
                  <a:extLst>
                    <a:ext uri="{9D8B030D-6E8A-4147-A177-3AD203B41FA5}">
                      <a16:colId xmlns:a16="http://schemas.microsoft.com/office/drawing/2014/main" val="1038352465"/>
                    </a:ext>
                  </a:extLst>
                </a:gridCol>
                <a:gridCol w="2709333">
                  <a:extLst>
                    <a:ext uri="{9D8B030D-6E8A-4147-A177-3AD203B41FA5}">
                      <a16:colId xmlns:a16="http://schemas.microsoft.com/office/drawing/2014/main" val="2061325562"/>
                    </a:ext>
                  </a:extLst>
                </a:gridCol>
              </a:tblGrid>
              <a:tr h="370840">
                <a:tc>
                  <a:txBody>
                    <a:bodyPr/>
                    <a:lstStyle/>
                    <a:p>
                      <a:r>
                        <a:rPr lang="en-US" altLang="zh-CN" dirty="0"/>
                        <a:t>Dataset</a:t>
                      </a:r>
                      <a:endParaRPr lang="zh-CN" altLang="en-US" dirty="0"/>
                    </a:p>
                  </a:txBody>
                  <a:tcPr/>
                </a:tc>
                <a:tc>
                  <a:txBody>
                    <a:bodyPr/>
                    <a:lstStyle/>
                    <a:p>
                      <a:r>
                        <a:rPr lang="en-US" altLang="zh-CN" dirty="0"/>
                        <a:t>Cases</a:t>
                      </a:r>
                      <a:endParaRPr lang="zh-CN" altLang="en-US" dirty="0"/>
                    </a:p>
                  </a:txBody>
                  <a:tcPr/>
                </a:tc>
                <a:tc>
                  <a:txBody>
                    <a:bodyPr/>
                    <a:lstStyle/>
                    <a:p>
                      <a:r>
                        <a:rPr lang="en-US" altLang="zh-CN" dirty="0"/>
                        <a:t>Avg turns</a:t>
                      </a:r>
                      <a:endParaRPr lang="zh-CN" altLang="en-US" dirty="0"/>
                    </a:p>
                  </a:txBody>
                  <a:tcPr/>
                </a:tc>
                <a:extLst>
                  <a:ext uri="{0D108BD9-81ED-4DB2-BD59-A6C34878D82A}">
                    <a16:rowId xmlns:a16="http://schemas.microsoft.com/office/drawing/2014/main" val="4215109232"/>
                  </a:ext>
                </a:extLst>
              </a:tr>
              <a:tr h="370840">
                <a:tc>
                  <a:txBody>
                    <a:bodyPr/>
                    <a:lstStyle/>
                    <a:p>
                      <a:r>
                        <a:rPr lang="en-US" altLang="zh-CN" sz="1800" b="0" i="0" u="none" strike="noStrike" kern="1200" baseline="0" dirty="0" err="1">
                          <a:solidFill>
                            <a:schemeClr val="dk1"/>
                          </a:solidFill>
                          <a:latin typeface="+mn-lt"/>
                          <a:ea typeface="+mn-ea"/>
                          <a:cs typeface="+mn-cs"/>
                        </a:rPr>
                        <a:t>bAbI</a:t>
                      </a:r>
                      <a:r>
                        <a:rPr lang="en-US" altLang="zh-CN" sz="1800" b="0" i="0" u="none" strike="noStrike" kern="1200" baseline="0" dirty="0">
                          <a:solidFill>
                            <a:schemeClr val="dk1"/>
                          </a:solidFill>
                          <a:latin typeface="+mn-lt"/>
                          <a:ea typeface="+mn-ea"/>
                          <a:cs typeface="+mn-cs"/>
                        </a:rPr>
                        <a:t> dialog (Task 5)</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13</a:t>
                      </a:r>
                      <a:endParaRPr lang="zh-CN" altLang="en-US" dirty="0"/>
                    </a:p>
                  </a:txBody>
                  <a:tcPr/>
                </a:tc>
                <a:extLst>
                  <a:ext uri="{0D108BD9-81ED-4DB2-BD59-A6C34878D82A}">
                    <a16:rowId xmlns:a16="http://schemas.microsoft.com/office/drawing/2014/main" val="658088284"/>
                  </a:ext>
                </a:extLst>
              </a:tr>
              <a:tr h="370840">
                <a:tc>
                  <a:txBody>
                    <a:bodyPr/>
                    <a:lstStyle/>
                    <a:p>
                      <a:r>
                        <a:rPr lang="en-US" altLang="zh-CN" sz="1800" b="0" i="0" u="none" strike="noStrike" kern="1200" baseline="0" dirty="0">
                          <a:solidFill>
                            <a:schemeClr val="dk1"/>
                          </a:solidFill>
                          <a:latin typeface="+mn-lt"/>
                          <a:ea typeface="+mn-ea"/>
                          <a:cs typeface="+mn-cs"/>
                        </a:rPr>
                        <a:t>Persona Chat</a:t>
                      </a:r>
                      <a:endParaRPr lang="zh-CN" altLang="en-US" dirty="0"/>
                    </a:p>
                  </a:txBody>
                  <a:tcPr/>
                </a:tc>
                <a:tc>
                  <a:txBody>
                    <a:bodyPr/>
                    <a:lstStyle/>
                    <a:p>
                      <a:r>
                        <a:rPr lang="en-US" altLang="zh-CN" dirty="0"/>
                        <a:t>10,900</a:t>
                      </a:r>
                      <a:endParaRPr lang="zh-CN" altLang="en-US" dirty="0"/>
                    </a:p>
                  </a:txBody>
                  <a:tcPr/>
                </a:tc>
                <a:tc>
                  <a:txBody>
                    <a:bodyPr/>
                    <a:lstStyle/>
                    <a:p>
                      <a:r>
                        <a:rPr lang="en-US" altLang="zh-CN" dirty="0"/>
                        <a:t>14.8</a:t>
                      </a:r>
                      <a:endParaRPr lang="zh-CN" altLang="en-US" dirty="0"/>
                    </a:p>
                  </a:txBody>
                  <a:tcPr/>
                </a:tc>
                <a:extLst>
                  <a:ext uri="{0D108BD9-81ED-4DB2-BD59-A6C34878D82A}">
                    <a16:rowId xmlns:a16="http://schemas.microsoft.com/office/drawing/2014/main" val="1388387421"/>
                  </a:ext>
                </a:extLst>
              </a:tr>
              <a:tr h="370840">
                <a:tc>
                  <a:txBody>
                    <a:bodyPr/>
                    <a:lstStyle/>
                    <a:p>
                      <a:r>
                        <a:rPr lang="en-US" altLang="zh-CN" sz="1800" b="0" i="0" u="none" strike="noStrike" kern="1200" baseline="0" dirty="0" err="1">
                          <a:solidFill>
                            <a:schemeClr val="dk1"/>
                          </a:solidFill>
                          <a:latin typeface="+mn-lt"/>
                          <a:ea typeface="+mn-ea"/>
                          <a:cs typeface="+mn-cs"/>
                        </a:rPr>
                        <a:t>Dailydialog</a:t>
                      </a:r>
                      <a:endParaRPr lang="zh-CN" altLang="en-US" dirty="0"/>
                    </a:p>
                  </a:txBody>
                  <a:tcPr/>
                </a:tc>
                <a:tc>
                  <a:txBody>
                    <a:bodyPr/>
                    <a:lstStyle/>
                    <a:p>
                      <a:r>
                        <a:rPr lang="en-US" altLang="zh-CN" dirty="0"/>
                        <a:t>13,000</a:t>
                      </a:r>
                      <a:endParaRPr lang="zh-CN" altLang="en-US" dirty="0"/>
                    </a:p>
                  </a:txBody>
                  <a:tcPr/>
                </a:tc>
                <a:tc>
                  <a:txBody>
                    <a:bodyPr/>
                    <a:lstStyle/>
                    <a:p>
                      <a:r>
                        <a:rPr lang="en-US" altLang="zh-CN" dirty="0"/>
                        <a:t>7.9</a:t>
                      </a:r>
                      <a:endParaRPr lang="zh-CN" altLang="en-US" dirty="0"/>
                    </a:p>
                  </a:txBody>
                  <a:tcPr/>
                </a:tc>
                <a:extLst>
                  <a:ext uri="{0D108BD9-81ED-4DB2-BD59-A6C34878D82A}">
                    <a16:rowId xmlns:a16="http://schemas.microsoft.com/office/drawing/2014/main" val="1039779634"/>
                  </a:ext>
                </a:extLst>
              </a:tr>
              <a:tr h="370840">
                <a:tc>
                  <a:txBody>
                    <a:bodyPr/>
                    <a:lstStyle/>
                    <a:p>
                      <a:r>
                        <a:rPr lang="en-US" altLang="zh-CN" sz="1800" b="0" i="0" u="none" strike="noStrike" kern="1200" baseline="0" dirty="0" err="1">
                          <a:solidFill>
                            <a:schemeClr val="dk1"/>
                          </a:solidFill>
                          <a:latin typeface="+mn-lt"/>
                          <a:ea typeface="+mn-ea"/>
                          <a:cs typeface="+mn-cs"/>
                        </a:rPr>
                        <a:t>MutualFriends</a:t>
                      </a:r>
                      <a:endParaRPr lang="zh-CN" altLang="en-US" dirty="0"/>
                    </a:p>
                  </a:txBody>
                  <a:tcPr/>
                </a:tc>
                <a:tc>
                  <a:txBody>
                    <a:bodyPr/>
                    <a:lstStyle/>
                    <a:p>
                      <a:r>
                        <a:rPr lang="en-US" altLang="zh-CN" dirty="0"/>
                        <a:t>11,000</a:t>
                      </a:r>
                      <a:endParaRPr lang="zh-CN" altLang="en-US" dirty="0"/>
                    </a:p>
                  </a:txBody>
                  <a:tcPr/>
                </a:tc>
                <a:tc>
                  <a:txBody>
                    <a:bodyPr/>
                    <a:lstStyle/>
                    <a:p>
                      <a:r>
                        <a:rPr lang="en-US" altLang="zh-CN" dirty="0"/>
                        <a:t>11.41</a:t>
                      </a:r>
                      <a:endParaRPr lang="zh-CN" altLang="en-US" dirty="0"/>
                    </a:p>
                  </a:txBody>
                  <a:tcPr/>
                </a:tc>
                <a:extLst>
                  <a:ext uri="{0D108BD9-81ED-4DB2-BD59-A6C34878D82A}">
                    <a16:rowId xmlns:a16="http://schemas.microsoft.com/office/drawing/2014/main" val="3865368669"/>
                  </a:ext>
                </a:extLst>
              </a:tr>
            </a:tbl>
          </a:graphicData>
        </a:graphic>
      </p:graphicFrame>
    </p:spTree>
    <p:extLst>
      <p:ext uri="{BB962C8B-B14F-4D97-AF65-F5344CB8AC3E}">
        <p14:creationId xmlns:p14="http://schemas.microsoft.com/office/powerpoint/2010/main" val="6233404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Result</a:t>
            </a:r>
            <a:endParaRPr lang="zh-CN" altLang="en-US" sz="2800" b="1" dirty="0">
              <a:solidFill>
                <a:schemeClr val="tx1">
                  <a:lumMod val="75000"/>
                  <a:lumOff val="25000"/>
                </a:schemeClr>
              </a:solidFill>
              <a:latin typeface="Century Gothic" panose="020B0502020202020204" pitchFamily="34" charset="0"/>
            </a:endParaRPr>
          </a:p>
        </p:txBody>
      </p:sp>
      <p:pic>
        <p:nvPicPr>
          <p:cNvPr id="2" name="图片 1">
            <a:extLst>
              <a:ext uri="{FF2B5EF4-FFF2-40B4-BE49-F238E27FC236}">
                <a16:creationId xmlns:a16="http://schemas.microsoft.com/office/drawing/2014/main" id="{459FB041-F466-42EA-BFFB-C51BA44A89BC}"/>
              </a:ext>
            </a:extLst>
          </p:cNvPr>
          <p:cNvPicPr>
            <a:picLocks noChangeAspect="1"/>
          </p:cNvPicPr>
          <p:nvPr/>
        </p:nvPicPr>
        <p:blipFill>
          <a:blip r:embed="rId4"/>
          <a:stretch>
            <a:fillRect/>
          </a:stretch>
        </p:blipFill>
        <p:spPr>
          <a:xfrm>
            <a:off x="167249" y="1598733"/>
            <a:ext cx="5928751" cy="3660534"/>
          </a:xfrm>
          <a:prstGeom prst="rect">
            <a:avLst/>
          </a:prstGeom>
        </p:spPr>
      </p:pic>
      <p:pic>
        <p:nvPicPr>
          <p:cNvPr id="3" name="图片 2">
            <a:extLst>
              <a:ext uri="{FF2B5EF4-FFF2-40B4-BE49-F238E27FC236}">
                <a16:creationId xmlns:a16="http://schemas.microsoft.com/office/drawing/2014/main" id="{A07E5196-1EB1-4990-81DA-9F51D9F2ABB2}"/>
              </a:ext>
            </a:extLst>
          </p:cNvPr>
          <p:cNvPicPr>
            <a:picLocks noChangeAspect="1"/>
          </p:cNvPicPr>
          <p:nvPr/>
        </p:nvPicPr>
        <p:blipFill>
          <a:blip r:embed="rId5"/>
          <a:stretch>
            <a:fillRect/>
          </a:stretch>
        </p:blipFill>
        <p:spPr>
          <a:xfrm>
            <a:off x="6096000" y="1598733"/>
            <a:ext cx="5928751" cy="3660534"/>
          </a:xfrm>
          <a:prstGeom prst="rect">
            <a:avLst/>
          </a:prstGeom>
        </p:spPr>
      </p:pic>
    </p:spTree>
    <p:extLst>
      <p:ext uri="{BB962C8B-B14F-4D97-AF65-F5344CB8AC3E}">
        <p14:creationId xmlns:p14="http://schemas.microsoft.com/office/powerpoint/2010/main" val="40743733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378" y="275772"/>
            <a:ext cx="841828" cy="841828"/>
          </a:xfrm>
          <a:prstGeom prst="rect">
            <a:avLst/>
          </a:prstGeom>
        </p:spPr>
      </p:pic>
      <p:sp>
        <p:nvSpPr>
          <p:cNvPr id="4" name="文本框 3"/>
          <p:cNvSpPr txBox="1"/>
          <p:nvPr/>
        </p:nvSpPr>
        <p:spPr>
          <a:xfrm>
            <a:off x="1405890" y="512445"/>
            <a:ext cx="4290060" cy="523220"/>
          </a:xfrm>
          <a:prstGeom prst="rect">
            <a:avLst/>
          </a:prstGeom>
          <a:noFill/>
        </p:spPr>
        <p:txBody>
          <a:bodyPr wrap="square" rtlCol="0">
            <a:spAutoFit/>
          </a:bodyPr>
          <a:lstStyle/>
          <a:p>
            <a:r>
              <a:rPr lang="en-US" altLang="zh-CN" sz="2800" b="1" dirty="0">
                <a:solidFill>
                  <a:schemeClr val="tx1">
                    <a:lumMod val="75000"/>
                    <a:lumOff val="25000"/>
                  </a:schemeClr>
                </a:solidFill>
                <a:latin typeface="Century Gothic" panose="020B0502020202020204" pitchFamily="34" charset="0"/>
              </a:rPr>
              <a:t>Result</a:t>
            </a:r>
            <a:endParaRPr lang="zh-CN" altLang="en-US" sz="2800" b="1" dirty="0">
              <a:solidFill>
                <a:schemeClr val="tx1">
                  <a:lumMod val="75000"/>
                  <a:lumOff val="25000"/>
                </a:schemeClr>
              </a:solidFill>
              <a:latin typeface="Century Gothic" panose="020B0502020202020204" pitchFamily="34" charset="0"/>
            </a:endParaRPr>
          </a:p>
        </p:txBody>
      </p:sp>
      <p:pic>
        <p:nvPicPr>
          <p:cNvPr id="6" name="图片 5">
            <a:extLst>
              <a:ext uri="{FF2B5EF4-FFF2-40B4-BE49-F238E27FC236}">
                <a16:creationId xmlns:a16="http://schemas.microsoft.com/office/drawing/2014/main" id="{F1259E29-854D-4202-B280-876CFE70E2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945" y="1523037"/>
            <a:ext cx="10786110" cy="3811926"/>
          </a:xfrm>
          <a:prstGeom prst="rect">
            <a:avLst/>
          </a:prstGeom>
        </p:spPr>
      </p:pic>
    </p:spTree>
    <p:extLst>
      <p:ext uri="{BB962C8B-B14F-4D97-AF65-F5344CB8AC3E}">
        <p14:creationId xmlns:p14="http://schemas.microsoft.com/office/powerpoint/2010/main" val="6664451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1284</Words>
  <Application>Microsoft Office PowerPoint</Application>
  <PresentationFormat>宽屏</PresentationFormat>
  <Paragraphs>189</Paragraphs>
  <Slides>24</Slides>
  <Notes>24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24</vt:i4>
      </vt:variant>
    </vt:vector>
  </HeadingPairs>
  <TitlesOfParts>
    <vt:vector size="30" baseType="lpstr">
      <vt:lpstr>等线</vt:lpstr>
      <vt:lpstr>等线 Light</vt:lpstr>
      <vt:lpstr>Arial</vt:lpstr>
      <vt:lpstr>Century Gothic</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驰</dc:creator>
  <cp:lastModifiedBy>瑞健 徐</cp:lastModifiedBy>
  <cp:revision>323</cp:revision>
  <dcterms:created xsi:type="dcterms:W3CDTF">2018-11-02T06:25:00Z</dcterms:created>
  <dcterms:modified xsi:type="dcterms:W3CDTF">2019-09-16T01:50:39Z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