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2" r:id="rId4"/>
    <p:sldId id="259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96" r:id="rId18"/>
    <p:sldId id="278" r:id="rId19"/>
    <p:sldId id="279" r:id="rId20"/>
    <p:sldId id="281" r:id="rId21"/>
    <p:sldId id="297" r:id="rId22"/>
    <p:sldId id="282" r:id="rId23"/>
    <p:sldId id="265" r:id="rId24"/>
    <p:sldId id="283" r:id="rId25"/>
    <p:sldId id="284" r:id="rId26"/>
    <p:sldId id="285" r:id="rId27"/>
    <p:sldId id="286" r:id="rId28"/>
    <p:sldId id="298" r:id="rId29"/>
    <p:sldId id="257" r:id="rId30"/>
    <p:sldId id="29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92" autoAdjust="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79FA-8C36-4BE1-AA5F-4EBEF0B9A08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A64B-7E85-43DC-8B4F-7F61E1E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7H9JA4/article/details/102512622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A64B-7E85-43DC-8B4F-7F61E1EBC2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A64B-7E85-43DC-8B4F-7F61E1EBC2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A64B-7E85-43DC-8B4F-7F61E1EBC2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3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系解纠缠：从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l-GR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，再到</a:t>
            </a:r>
            <a:r>
              <a:rPr lang="el-GR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TCVAE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smtClean="0">
                <a:hlinkClick r:id="rId3"/>
              </a:rPr>
              <a:t>https://blog.csdn.net/l7H9JA4/article/details/102512622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A64B-7E85-43DC-8B4F-7F61E1EBC29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5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8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1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B01F-84B5-4223-9E62-DECB13FD5C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2E0F-547B-4572-B152-958D6F43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Disentangled Representation</a:t>
            </a:r>
            <a:br>
              <a:rPr lang="en-US" altLang="zh-CN" dirty="0" smtClean="0"/>
            </a:br>
            <a:r>
              <a:rPr lang="en-US" altLang="zh-CN" dirty="0" smtClean="0"/>
              <a:t>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2019/10/21 Qin Wentao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2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Invariance Induction </a:t>
            </a:r>
            <a:r>
              <a:rPr lang="en-US" altLang="zh-CN" dirty="0" smtClean="0"/>
              <a:t>Framework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: a </a:t>
                </a:r>
                <a:r>
                  <a:rPr lang="en-US" altLang="zh-CN" dirty="0" smtClean="0"/>
                  <a:t>noisy-transformer</a:t>
                </a:r>
                <a:r>
                  <a:rPr lang="el-GR" altLang="zh-CN" dirty="0" smtClean="0"/>
                  <a:t> </a:t>
                </a:r>
                <a:r>
                  <a:rPr lang="en-US" altLang="zh-CN" dirty="0"/>
                  <a:t>that converts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into its noisy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40" y="2263820"/>
            <a:ext cx="78581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Objective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59" y="1690688"/>
            <a:ext cx="8578602" cy="954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altLang="zh-CN" dirty="0" smtClean="0"/>
                  <a:t>: tries to pull information relevant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: tries to extract all the information about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: encourages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be partioned cleanly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Model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84" y="2028981"/>
            <a:ext cx="8239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Objective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computed by mean squard error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99" y="2065468"/>
            <a:ext cx="10654201" cy="2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Competition between prediction and reconstruction</a:t>
                </a:r>
              </a:p>
              <a:p>
                <a:pPr lvl="1"/>
                <a:r>
                  <a:rPr lang="en-US" altLang="zh-CN" dirty="0" smtClean="0"/>
                  <a:t>considering perfect disentanglement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the framework reduces to a predictor, only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remains functional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the framework reduces to an autoencoder, </a:t>
                </a:r>
                <a:r>
                  <a:rPr lang="en-US" altLang="zh-CN" dirty="0"/>
                  <a:t>only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remains </a:t>
                </a:r>
                <a:r>
                  <a:rPr lang="en-US" altLang="zh-CN" dirty="0" smtClean="0"/>
                  <a:t>functional</a:t>
                </a:r>
              </a:p>
              <a:p>
                <a:pPr lvl="1"/>
                <a:r>
                  <a:rPr lang="en-US" altLang="zh-CN" dirty="0"/>
                  <a:t>p</a:t>
                </a:r>
                <a:r>
                  <a:rPr lang="en-US" altLang="zh-CN" dirty="0" smtClean="0"/>
                  <a:t>rioritize prediction tasks, thus selecting </a:t>
                </a:r>
                <a:r>
                  <a:rPr lang="en-US" altLang="zh-CN" dirty="0"/>
                  <a:t>loss </a:t>
                </a:r>
                <a:r>
                  <a:rPr lang="en-US" altLang="zh-CN" dirty="0" smtClean="0"/>
                  <a:t>weights,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Equilibrium analysis of adversarial </a:t>
                </a:r>
                <a:r>
                  <a:rPr lang="en-US" altLang="zh-CN" dirty="0" smtClean="0"/>
                  <a:t>instantiation</a:t>
                </a:r>
              </a:p>
              <a:p>
                <a:pPr lvl="1"/>
                <a:r>
                  <a:rPr lang="en-US" altLang="zh-C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contains all information relevent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contains all information unrelevent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will reach an optimum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39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1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(</a:t>
            </a:r>
            <a:r>
              <a:rPr lang="en-US" altLang="zh-CN" dirty="0"/>
              <a:t>Enc, Pred, </a:t>
            </a:r>
            <a:r>
              <a:rPr lang="en-US" altLang="zh-CN" dirty="0" smtClean="0"/>
              <a:t>Dec) </a:t>
            </a:r>
            <a:r>
              <a:rPr lang="en-US" altLang="zh-CN" dirty="0"/>
              <a:t>and </a:t>
            </a:r>
            <a:r>
              <a:rPr lang="en-US" altLang="zh-CN" dirty="0" smtClean="0"/>
              <a:t>(Dis1</a:t>
            </a:r>
            <a:r>
              <a:rPr lang="en-US" altLang="zh-CN" dirty="0"/>
              <a:t>, </a:t>
            </a:r>
            <a:r>
              <a:rPr lang="en-US" altLang="zh-CN" dirty="0" smtClean="0"/>
              <a:t>Dis2) in </a:t>
            </a:r>
            <a:r>
              <a:rPr lang="en-US" altLang="zh-CN" dirty="0"/>
              <a:t>the frequency ratio of </a:t>
            </a:r>
            <a:r>
              <a:rPr lang="en-US" altLang="zh-CN" dirty="0" smtClean="0"/>
              <a:t>1:k</a:t>
            </a:r>
          </a:p>
          <a:p>
            <a:r>
              <a:rPr lang="en-US" altLang="zh-CN" dirty="0" smtClean="0"/>
              <a:t>k=5 in the experiments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2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Invariance to inherent nuisance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Effective use of synthetic data augmentation for learning invariance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Domain </a:t>
            </a:r>
            <a:r>
              <a:rPr lang="en-US" altLang="zh-CN" dirty="0" smtClean="0"/>
              <a:t>Adaptation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24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4347184"/>
            <a:ext cx="7762875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5" y="4347184"/>
            <a:ext cx="2943225" cy="174307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/>
              <a:t>Extended Yale-B: face-images of 38 subjects under various lighting </a:t>
            </a:r>
            <a:r>
              <a:rPr lang="en-US" altLang="zh-CN" dirty="0" smtClean="0"/>
              <a:t>conditons, which are classified </a:t>
            </a:r>
            <a:r>
              <a:rPr lang="en-US" altLang="zh-CN" dirty="0"/>
              <a:t>into </a:t>
            </a:r>
            <a:r>
              <a:rPr lang="en-US" altLang="zh-CN" dirty="0" smtClean="0"/>
              <a:t>5 </a:t>
            </a:r>
            <a:r>
              <a:rPr lang="en-US" altLang="zh-CN" dirty="0"/>
              <a:t>groups – front, upper-left, upper-right, </a:t>
            </a:r>
            <a:r>
              <a:rPr lang="en-US" altLang="zh-CN" dirty="0" smtClean="0"/>
              <a:t>lower-left and </a:t>
            </a:r>
            <a:r>
              <a:rPr lang="en-US" altLang="zh-CN" dirty="0"/>
              <a:t>lower-right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Chairs</a:t>
            </a:r>
            <a:r>
              <a:rPr lang="en-US" altLang="zh-CN" dirty="0"/>
              <a:t>: 1393 different chair types rendered at 31 yaw angles and two pitch angles, which are classfied into 4 groups: front, left, right and back</a:t>
            </a:r>
          </a:p>
        </p:txBody>
      </p:sp>
    </p:spTree>
    <p:extLst>
      <p:ext uri="{BB962C8B-B14F-4D97-AF65-F5344CB8AC3E}">
        <p14:creationId xmlns:p14="http://schemas.microsoft.com/office/powerpoint/2010/main" val="13072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94" y="563113"/>
            <a:ext cx="8229600" cy="587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20" y="199868"/>
            <a:ext cx="7524750" cy="624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8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r>
              <a:rPr lang="en-US" altLang="zh-CN" dirty="0" smtClean="0"/>
              <a:t>: </a:t>
            </a:r>
            <a:r>
              <a:rPr lang="en-US" altLang="zh-CN" dirty="0" smtClean="0"/>
              <a:t>Disentangled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disentangled representation should separate the distinct, informative factors of variations in the data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(Bengio et al., 2013)</a:t>
                </a:r>
              </a:p>
              <a:p>
                <a:r>
                  <a:rPr lang="en-US" altLang="zh-CN" dirty="0" smtClean="0"/>
                  <a:t>A change in a single underlying factor of variation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should lead to a change in a single factor in the learned representation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(Locatello et al., 2019)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780433" y="4129007"/>
            <a:ext cx="10140463" cy="2538287"/>
            <a:chOff x="780433" y="4129007"/>
            <a:chExt cx="10140463" cy="2538287"/>
          </a:xfrm>
        </p:grpSpPr>
        <p:sp>
          <p:nvSpPr>
            <p:cNvPr id="32" name="圆角矩形 31"/>
            <p:cNvSpPr/>
            <p:nvPr/>
          </p:nvSpPr>
          <p:spPr>
            <a:xfrm>
              <a:off x="5988411" y="4129007"/>
              <a:ext cx="4932485" cy="24909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80433" y="4148605"/>
              <a:ext cx="4932485" cy="24909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1679331" y="4835769"/>
                  <a:ext cx="272561" cy="27256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31" y="4835769"/>
                  <a:ext cx="272561" cy="272561"/>
                </a:xfrm>
                <a:prstGeom prst="ellipse">
                  <a:avLst/>
                </a:prstGeom>
                <a:blipFill>
                  <a:blip r:embed="rId4"/>
                  <a:stretch>
                    <a:fillRect l="-20000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/>
            <p:cNvSpPr/>
            <p:nvPr/>
          </p:nvSpPr>
          <p:spPr>
            <a:xfrm>
              <a:off x="1125415" y="4686300"/>
              <a:ext cx="1652954" cy="137636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1406770" y="5121518"/>
                  <a:ext cx="272561" cy="27256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770" y="5121518"/>
                  <a:ext cx="272561" cy="272561"/>
                </a:xfrm>
                <a:prstGeom prst="ellipse">
                  <a:avLst/>
                </a:prstGeom>
                <a:blipFill>
                  <a:blip r:embed="rId5"/>
                  <a:stretch>
                    <a:fillRect l="-22727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2145323" y="4998424"/>
                  <a:ext cx="272561" cy="27256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323" y="4998424"/>
                  <a:ext cx="272561" cy="272561"/>
                </a:xfrm>
                <a:prstGeom prst="ellipse">
                  <a:avLst/>
                </a:prstGeom>
                <a:blipFill>
                  <a:blip r:embed="rId6"/>
                  <a:stretch>
                    <a:fillRect l="-22222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1749670" y="5374481"/>
                  <a:ext cx="272561" cy="27256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670" y="5374481"/>
                  <a:ext cx="272561" cy="272561"/>
                </a:xfrm>
                <a:prstGeom prst="ellipse">
                  <a:avLst/>
                </a:prstGeom>
                <a:blipFill>
                  <a:blip r:embed="rId7"/>
                  <a:stretch>
                    <a:fillRect l="-15556" b="-204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2083778" y="5446828"/>
                  <a:ext cx="272561" cy="27256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778" y="5446828"/>
                  <a:ext cx="272561" cy="27256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4" idx="6"/>
              <a:endCxn id="15" idx="2"/>
            </p:cNvCxnSpPr>
            <p:nvPr/>
          </p:nvCxnSpPr>
          <p:spPr>
            <a:xfrm flipV="1">
              <a:off x="2778369" y="5374481"/>
              <a:ext cx="1765867" cy="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787162" y="4972049"/>
                  <a:ext cx="1695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162" y="4972049"/>
                  <a:ext cx="169552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流程图: 磁盘 14"/>
                <p:cNvSpPr/>
                <p:nvPr/>
              </p:nvSpPr>
              <p:spPr>
                <a:xfrm>
                  <a:off x="4544236" y="4839557"/>
                  <a:ext cx="791307" cy="1069848"/>
                </a:xfrm>
                <a:prstGeom prst="flowChartMagneticDisk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流程图: 磁盘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236" y="4839557"/>
                  <a:ext cx="791307" cy="1069848"/>
                </a:xfrm>
                <a:prstGeom prst="flowChartMagneticDisk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>
              <a:stCxn id="15" idx="4"/>
            </p:cNvCxnSpPr>
            <p:nvPr/>
          </p:nvCxnSpPr>
          <p:spPr>
            <a:xfrm>
              <a:off x="5335543" y="5374481"/>
              <a:ext cx="760457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6090294" y="4760601"/>
                  <a:ext cx="2022231" cy="1161559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94" y="4760601"/>
                  <a:ext cx="2022231" cy="116155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>
              <a:off x="8112525" y="5301870"/>
              <a:ext cx="760457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8867276" y="5134704"/>
                  <a:ext cx="654793" cy="334108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276" y="5134704"/>
                  <a:ext cx="654793" cy="334108"/>
                </a:xfrm>
                <a:prstGeom prst="rect">
                  <a:avLst/>
                </a:prstGeom>
                <a:blipFill>
                  <a:blip r:embed="rId12"/>
                  <a:stretch>
                    <a:fillRect l="-15596" r="-6422" b="-17544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9522069" y="5134704"/>
                  <a:ext cx="654793" cy="334108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069" y="5134704"/>
                  <a:ext cx="654793" cy="334108"/>
                </a:xfrm>
                <a:prstGeom prst="rect">
                  <a:avLst/>
                </a:prstGeom>
                <a:blipFill>
                  <a:blip r:embed="rId13"/>
                  <a:stretch>
                    <a:fillRect l="-15596" r="-8257" b="-17544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0171156" y="5134704"/>
                  <a:ext cx="654793" cy="334108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1156" y="5134704"/>
                  <a:ext cx="654793" cy="334108"/>
                </a:xfrm>
                <a:prstGeom prst="rect">
                  <a:avLst/>
                </a:prstGeom>
                <a:blipFill>
                  <a:blip r:embed="rId14"/>
                  <a:stretch>
                    <a:fillRect l="-19091" r="-10909" b="-17544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974508" y="6075851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Generative factors</a:t>
              </a:r>
              <a:endParaRPr lang="zh-CN" altLang="en-US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03098" y="6046428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Data</a:t>
              </a:r>
              <a:endParaRPr lang="zh-CN" altLang="en-US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0294" y="6020963"/>
              <a:ext cx="2040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Disentanglement </a:t>
              </a:r>
            </a:p>
            <a:p>
              <a:pPr algn="ctr"/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041578" y="5937351"/>
              <a:ext cx="1778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Disentangled</a:t>
              </a:r>
            </a:p>
            <a:p>
              <a:pPr algn="ctr"/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Representation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67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Bring unisance factors into data by data augmentation</a:t>
                </a:r>
              </a:p>
              <a:p>
                <a:r>
                  <a:rPr lang="en-US" altLang="zh-CN" dirty="0" smtClean="0"/>
                  <a:t>Dataset: MNIST</a:t>
                </a:r>
              </a:p>
              <a:p>
                <a:pPr lvl="1"/>
                <a:r>
                  <a:rPr lang="en-US" altLang="zh-CN" dirty="0"/>
                  <a:t>MNIST-ROT: </a:t>
                </a:r>
                <a:r>
                  <a:rPr lang="en-US" altLang="zh-CN" dirty="0" smtClean="0"/>
                  <a:t>by randomly rotating each image by an angle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{−45°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−22.5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,22.5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45°}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anout Y-axis</a:t>
                </a:r>
              </a:p>
              <a:p>
                <a:pPr lvl="1"/>
                <a:r>
                  <a:rPr lang="en-US" altLang="zh-CN" dirty="0" smtClean="0"/>
                  <a:t>Test on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5°,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5°}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20" y="4106589"/>
            <a:ext cx="8733683" cy="17831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73" y="1248569"/>
            <a:ext cx="5438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574748"/>
            <a:ext cx="8905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63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Unified Adversial </a:t>
            </a:r>
            <a:r>
              <a:rPr lang="en-US" altLang="zh-CN" b="1" dirty="0" smtClean="0"/>
              <a:t>Invariance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PAMI </a:t>
            </a:r>
            <a:r>
              <a:rPr lang="en-US" altLang="zh-CN" i="1" dirty="0"/>
              <a:t>2019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7294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An extension work to </a:t>
                </a:r>
                <a:r>
                  <a:rPr lang="en-US" altLang="zh-CN" b="1" dirty="0"/>
                  <a:t>Unsupervised Adversarial </a:t>
                </a:r>
                <a:r>
                  <a:rPr lang="en-US" altLang="zh-CN" b="1" dirty="0" smtClean="0"/>
                  <a:t>Invariance</a:t>
                </a:r>
              </a:p>
              <a:p>
                <a:r>
                  <a:rPr lang="en-US" altLang="zh-CN" dirty="0" smtClean="0"/>
                  <a:t>The nuisance factor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 is correlated with the prediction target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thus original framework won’t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irrelevant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Fair classification</a:t>
                </a:r>
              </a:p>
              <a:p>
                <a:r>
                  <a:rPr lang="en-US" altLang="zh-CN" dirty="0" smtClean="0"/>
                  <a:t>In this situation, the original framework </a:t>
                </a:r>
                <a:r>
                  <a:rPr lang="en-US" altLang="zh-CN" dirty="0"/>
                  <a:t>need </a:t>
                </a:r>
                <a:r>
                  <a:rPr lang="en-US" altLang="zh-CN" dirty="0" smtClean="0"/>
                  <a:t>supervision signal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4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Unified Adversarial Invariance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" y="1690688"/>
            <a:ext cx="10810875" cy="4295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80115" y="1690688"/>
            <a:ext cx="5373188" cy="8870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Objective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2" y="2310198"/>
            <a:ext cx="60864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Fair classification</a:t>
            </a:r>
          </a:p>
          <a:p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Adult: an income dataset of 45,222 individuals with various attributes</a:t>
            </a:r>
          </a:p>
          <a:p>
            <a:pPr lvl="1"/>
            <a:r>
              <a:rPr lang="en-US" altLang="zh-CN" dirty="0" smtClean="0"/>
              <a:t>Predict whether a person has more than $50,000 savings</a:t>
            </a:r>
          </a:p>
          <a:p>
            <a:r>
              <a:rPr lang="en-US" altLang="zh-CN" dirty="0" smtClean="0"/>
              <a:t>factor z: age</a:t>
            </a:r>
          </a:p>
          <a:p>
            <a:pPr lvl="1"/>
            <a:r>
              <a:rPr lang="en-US" altLang="zh-CN" dirty="0" smtClean="0"/>
              <a:t>binarized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5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40" y="1471613"/>
            <a:ext cx="93059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Disentangling factors of variation in deep representation using adversial training, NIPS 2016</a:t>
            </a:r>
          </a:p>
          <a:p>
            <a:r>
              <a:rPr lang="en-US" altLang="zh-CN" dirty="0" smtClean="0"/>
              <a:t>Controllable Invariance through Adversial Feature Learning, NIPS 2017</a:t>
            </a:r>
          </a:p>
          <a:p>
            <a:r>
              <a:rPr lang="en-US" altLang="zh-CN" dirty="0" smtClean="0"/>
              <a:t>Fader Networks: Manipulating Images by Sliding Attributes, NIPS 2017</a:t>
            </a:r>
          </a:p>
          <a:p>
            <a:r>
              <a:rPr lang="en-US" altLang="zh-CN" dirty="0" smtClean="0"/>
              <a:t>Unsupervised Adversial </a:t>
            </a:r>
            <a:r>
              <a:rPr lang="en-US" altLang="zh-CN" dirty="0"/>
              <a:t>I</a:t>
            </a:r>
            <a:r>
              <a:rPr lang="en-US" altLang="zh-CN" dirty="0" smtClean="0"/>
              <a:t>nvariance, NIPS 2018</a:t>
            </a:r>
          </a:p>
          <a:p>
            <a:r>
              <a:rPr lang="en-US" altLang="zh-CN" dirty="0" smtClean="0"/>
              <a:t>Disentangling </a:t>
            </a:r>
            <a:r>
              <a:rPr lang="en-US" altLang="zh-CN" dirty="0"/>
              <a:t>by Factorising, ICML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smtClean="0"/>
              <a:t>Unified Adversial Invariance, PAMI 2019</a:t>
            </a:r>
          </a:p>
          <a:p>
            <a:r>
              <a:rPr lang="en-US" altLang="zh-CN" dirty="0" smtClean="0"/>
              <a:t>The Variational Fair Autoencoder, ICLR 2016</a:t>
            </a:r>
          </a:p>
          <a:p>
            <a:r>
              <a:rPr lang="en-US" altLang="zh-CN" dirty="0" smtClean="0"/>
              <a:t>Beta-VAE: Learning Basic Visual Concepts with A Constrained Vatiational Framework, ICLR 2017</a:t>
            </a:r>
          </a:p>
          <a:p>
            <a:r>
              <a:rPr lang="en-US" altLang="zh-CN" dirty="0" smtClean="0"/>
              <a:t>Understanding Disentangling in Beta-VAE, NIPS 2017</a:t>
            </a:r>
          </a:p>
          <a:p>
            <a:r>
              <a:rPr lang="en-US" altLang="zh-CN" dirty="0" smtClean="0"/>
              <a:t>Isolating Sources of Disentanglement in VAES, NIPS 2018</a:t>
            </a:r>
          </a:p>
          <a:p>
            <a:r>
              <a:rPr lang="en-US" altLang="zh-CN" dirty="0" smtClean="0"/>
              <a:t>Invariant Representations without Adversial Training, NIPS 2018</a:t>
            </a:r>
          </a:p>
          <a:p>
            <a:r>
              <a:rPr lang="en-US" altLang="zh-CN" dirty="0" smtClean="0"/>
              <a:t>Challenging Common Assumptions in the Unsupervised Learning of Disentangled Representations, IMCL 2019, Best Paper Award</a:t>
            </a:r>
          </a:p>
        </p:txBody>
      </p:sp>
    </p:spTree>
    <p:extLst>
      <p:ext uri="{BB962C8B-B14F-4D97-AF65-F5344CB8AC3E}">
        <p14:creationId xmlns:p14="http://schemas.microsoft.com/office/powerpoint/2010/main" val="360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Relation bewteen Disentangled </a:t>
            </a:r>
            <a:r>
              <a:rPr lang="en-US" altLang="zh-CN" dirty="0"/>
              <a:t>Representation and </a:t>
            </a:r>
            <a:r>
              <a:rPr lang="en-US" altLang="zh-CN" dirty="0" smtClean="0">
                <a:solidFill>
                  <a:srgbClr val="FF0000"/>
                </a:solidFill>
              </a:rPr>
              <a:t>Invariant Representation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Invariant Representation</a:t>
                </a:r>
              </a:p>
              <a:p>
                <a:pPr lvl="1"/>
                <a:r>
                  <a:rPr lang="en-US" altLang="zh-CN" dirty="0" smtClean="0"/>
                  <a:t>Learn a representation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that is invariant to centerin generative factor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Relation with </a:t>
                </a:r>
                <a:r>
                  <a:rPr lang="en-US" altLang="zh-CN" dirty="0"/>
                  <a:t>Disentangled </a:t>
                </a:r>
                <a:r>
                  <a:rPr lang="en-US" altLang="zh-CN" dirty="0" smtClean="0"/>
                  <a:t>Representation</a:t>
                </a:r>
              </a:p>
              <a:p>
                <a:pPr lvl="1"/>
                <a:r>
                  <a:rPr lang="en-US" altLang="zh-CN" dirty="0" smtClean="0"/>
                  <a:t>Invatiant Representation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Disentangled </a:t>
                </a:r>
                <a:r>
                  <a:rPr lang="en-US" altLang="zh-CN" dirty="0" smtClean="0"/>
                  <a:t>Representation</a:t>
                </a:r>
              </a:p>
              <a:p>
                <a:pPr lvl="1"/>
                <a:r>
                  <a:rPr lang="en-US" altLang="zh-CN" dirty="0" smtClean="0"/>
                  <a:t>Two methods from </a:t>
                </a:r>
                <a:r>
                  <a:rPr lang="en-US" altLang="zh-CN" i="1" dirty="0" smtClean="0"/>
                  <a:t>DR</a:t>
                </a:r>
                <a:r>
                  <a:rPr lang="en-US" altLang="zh-CN" dirty="0" smtClean="0"/>
                  <a:t> to </a:t>
                </a:r>
                <a:r>
                  <a:rPr lang="en-US" altLang="zh-CN" i="1" dirty="0" smtClean="0"/>
                  <a:t>IR</a:t>
                </a:r>
              </a:p>
              <a:p>
                <a:pPr lvl="2"/>
                <a:r>
                  <a:rPr lang="en-US" altLang="zh-CN" dirty="0" smtClean="0"/>
                  <a:t>Post Process: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as the invariant representation </a:t>
                </a:r>
              </a:p>
              <a:p>
                <a:pPr lvl="2"/>
                <a:r>
                  <a:rPr lang="en-US" altLang="zh-CN" dirty="0" smtClean="0"/>
                  <a:t>Disentanglement </a:t>
                </a:r>
                <a:r>
                  <a:rPr lang="en-US" altLang="zh-CN" b="1" dirty="0"/>
                  <a:t>i</a:t>
                </a:r>
                <a:r>
                  <a:rPr lang="en-US" altLang="zh-CN" b="1" dirty="0" smtClean="0"/>
                  <a:t>mplicitly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does not contain “information” of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1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358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Downstream Fields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Domain adaption</a:t>
                </a:r>
              </a:p>
              <a:p>
                <a:pPr lvl="1"/>
                <a:r>
                  <a:rPr lang="en-US" altLang="zh-CN" dirty="0"/>
                  <a:t>d</a:t>
                </a:r>
                <a:r>
                  <a:rPr lang="en-US" altLang="zh-CN" dirty="0" smtClean="0"/>
                  <a:t>omain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others information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learn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that is invariant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Fair classification</a:t>
                </a:r>
              </a:p>
              <a:p>
                <a:pPr lvl="1"/>
                <a:r>
                  <a:rPr lang="en-US" altLang="zh-CN" dirty="0" smtClean="0"/>
                  <a:t>To make classification outcomes free of disparate, especially sensitive impact, like gender, race</a:t>
                </a:r>
              </a:p>
              <a:p>
                <a:pPr lvl="1"/>
                <a:r>
                  <a:rPr lang="en-US" altLang="zh-CN" dirty="0" smtClean="0"/>
                  <a:t>gender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other information </a:t>
                </a:r>
                <a:r>
                  <a:rPr lang="en-US" altLang="zh-CN" dirty="0"/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learn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is invariant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How about discarding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? There may exist one or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is indirectly connected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Robust inference</a:t>
                </a:r>
              </a:p>
              <a:p>
                <a:pPr lvl="1"/>
                <a:r>
                  <a:rPr lang="en-US" altLang="zh-CN" dirty="0" smtClean="0"/>
                  <a:t>Inferece which is insensitive to (smaller or larger) deviations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</a:t>
                </a:r>
                <a:r>
                  <a:rPr lang="en-US" altLang="zh-CN" dirty="0" smtClean="0"/>
                  <a:t>eviations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other information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learn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is invariant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Style transfer</a:t>
                </a:r>
              </a:p>
              <a:p>
                <a:pPr lvl="1"/>
                <a:r>
                  <a:rPr lang="en-US" altLang="zh-CN" dirty="0" smtClean="0"/>
                  <a:t>Style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other information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learn content-independent style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or style-independent content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...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89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63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Unsupervised </a:t>
            </a:r>
            <a:r>
              <a:rPr lang="en-US" altLang="zh-CN" b="1" dirty="0"/>
              <a:t>Adversarial </a:t>
            </a:r>
            <a:r>
              <a:rPr lang="en-US" altLang="zh-CN" b="1" dirty="0" smtClean="0"/>
              <a:t>Invariance</a:t>
            </a:r>
            <a:br>
              <a:rPr lang="en-US" altLang="zh-CN" b="1" dirty="0" smtClean="0"/>
            </a:br>
            <a:r>
              <a:rPr lang="en-US" altLang="zh-CN" i="1" dirty="0" smtClean="0"/>
              <a:t>NIPS 2018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8905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Motivation: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 prediction tasks, the model learns a conditional probabilty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data samples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target variables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However, data often contains nuisance factors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that are irrelevant to prediction, thus leading to </a:t>
                </a:r>
                <a:r>
                  <a:rPr lang="en-US" altLang="zh-CN" b="1" dirty="0" smtClean="0"/>
                  <a:t>overfitting</a:t>
                </a:r>
              </a:p>
              <a:p>
                <a:pPr lvl="2"/>
                <a:r>
                  <a:rPr lang="en-US" altLang="zh-CN" dirty="0"/>
                  <a:t>e</a:t>
                </a:r>
                <a:r>
                  <a:rPr lang="en-US" altLang="zh-CN" dirty="0" smtClean="0"/>
                  <a:t>.g, angle in face recognition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Motivation: Existing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architecture design</a:t>
            </a:r>
          </a:p>
          <a:p>
            <a:pPr lvl="1"/>
            <a:r>
              <a:rPr lang="en-US" altLang="zh-CN" dirty="0" smtClean="0"/>
              <a:t>e.g, convolutional operations + pooling strategies can capture shift-invariant spatial information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cons:</a:t>
            </a:r>
            <a:r>
              <a:rPr lang="en-US" altLang="zh-CN" dirty="0" smtClean="0"/>
              <a:t> need huge effort for engineering custom networks modules; </a:t>
            </a:r>
            <a:r>
              <a:rPr lang="en-US" altLang="zh-CN" dirty="0"/>
              <a:t>inflexible</a:t>
            </a:r>
            <a:endParaRPr lang="en-US" altLang="zh-CN" dirty="0" smtClean="0"/>
          </a:p>
          <a:p>
            <a:r>
              <a:rPr lang="en-US" altLang="zh-CN" dirty="0" smtClean="0"/>
              <a:t>Data augmentation</a:t>
            </a:r>
          </a:p>
          <a:p>
            <a:pPr lvl="1"/>
            <a:r>
              <a:rPr lang="en-US" altLang="zh-CN" dirty="0" smtClean="0"/>
              <a:t>use synthetic versions of real data, such as rotation of original images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cons: </a:t>
            </a:r>
            <a:r>
              <a:rPr lang="en-US" altLang="zh-CN" dirty="0" smtClean="0"/>
              <a:t>only robust to </a:t>
            </a:r>
            <a:r>
              <a:rPr lang="en-US" altLang="zh-CN" i="1" dirty="0" smtClean="0"/>
              <a:t>seen</a:t>
            </a:r>
            <a:r>
              <a:rPr lang="en-US" altLang="zh-CN" dirty="0" smtClean="0"/>
              <a:t> variations, perform poorly under </a:t>
            </a:r>
            <a:r>
              <a:rPr lang="en-US" altLang="zh-CN" i="1" dirty="0" smtClean="0"/>
              <a:t>unseen</a:t>
            </a:r>
            <a:r>
              <a:rPr lang="en-US" altLang="zh-CN" dirty="0" smtClean="0"/>
              <a:t> variations</a:t>
            </a:r>
          </a:p>
          <a:p>
            <a:r>
              <a:rPr lang="en-US" altLang="zh-CN" dirty="0" smtClean="0"/>
              <a:t>Supervised invariance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54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Motivation: Existing Methods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Supervised invariance representation: need annotated data </a:t>
            </a:r>
          </a:p>
          <a:p>
            <a:pPr lvl="1"/>
            <a:r>
              <a:rPr lang="en-US" altLang="zh-CN" b="1" dirty="0" smtClean="0"/>
              <a:t>Controllable </a:t>
            </a:r>
            <a:r>
              <a:rPr lang="en-US" altLang="zh-CN" b="1" dirty="0"/>
              <a:t>Invariance through Adversarial Feature </a:t>
            </a:r>
            <a:r>
              <a:rPr lang="en-US" altLang="zh-CN" b="1" dirty="0" smtClean="0"/>
              <a:t>Learning,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NIPS 2017</a:t>
            </a:r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cons: </a:t>
            </a:r>
            <a:r>
              <a:rPr lang="en-US" altLang="zh-CN" dirty="0"/>
              <a:t>requirement of domain knowledge of possible nuisance factors and their </a:t>
            </a:r>
            <a:r>
              <a:rPr lang="en-US" altLang="zh-CN" dirty="0" smtClean="0"/>
              <a:t>variations; need annotated data for </a:t>
            </a:r>
            <a:r>
              <a:rPr lang="en-US" altLang="zh-CN" dirty="0"/>
              <a:t>nuisance factors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43" y="3000518"/>
            <a:ext cx="8689301" cy="17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paper presents a novel unsupervised framework for </a:t>
                </a:r>
                <a:r>
                  <a:rPr lang="en-US" altLang="zh-CN"/>
                  <a:t>invariance </a:t>
                </a:r>
                <a:r>
                  <a:rPr lang="en-US" altLang="zh-CN" smtClean="0"/>
                  <a:t>representation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framework </a:t>
                </a:r>
                <a:r>
                  <a:rPr lang="en-US" altLang="zh-CN" dirty="0"/>
                  <a:t>promotes invariance through separating the underlying factors of variation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into two latent embeddings: e1, which contains all the information required for predicting y, and e2, which contains other information irrelevant to the prediction task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685</Words>
  <Application>Microsoft Office PowerPoint</Application>
  <PresentationFormat>宽屏</PresentationFormat>
  <Paragraphs>157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Disentangled Representation  Learning</vt:lpstr>
      <vt:lpstr>Definition: Disentangled Representation</vt:lpstr>
      <vt:lpstr>Relation bewteen Disentangled Representation and Invariant Representation</vt:lpstr>
      <vt:lpstr>Downstream Fields</vt:lpstr>
      <vt:lpstr>Unsupervised Adversarial Invariance NIPS 2018</vt:lpstr>
      <vt:lpstr>Motivation: Problem</vt:lpstr>
      <vt:lpstr>Motivation: Existing Methods</vt:lpstr>
      <vt:lpstr>Motivation: Existing Methods </vt:lpstr>
      <vt:lpstr>Overview</vt:lpstr>
      <vt:lpstr>Unsupervised Invariance Induction Framework</vt:lpstr>
      <vt:lpstr>Training Objective</vt:lpstr>
      <vt:lpstr>Adversarial Model Design</vt:lpstr>
      <vt:lpstr>Training Objective</vt:lpstr>
      <vt:lpstr>Analysis</vt:lpstr>
      <vt:lpstr>Training</vt:lpstr>
      <vt:lpstr>Experiment</vt:lpstr>
      <vt:lpstr>Experiment1</vt:lpstr>
      <vt:lpstr>Experiment1 </vt:lpstr>
      <vt:lpstr>Experiment1</vt:lpstr>
      <vt:lpstr>Experiment2</vt:lpstr>
      <vt:lpstr>Experiment2</vt:lpstr>
      <vt:lpstr>Experiment3</vt:lpstr>
      <vt:lpstr>Unified Adversial Invariance PAMI 2019</vt:lpstr>
      <vt:lpstr>Overview</vt:lpstr>
      <vt:lpstr>The Unified Adversarial Invariance Model</vt:lpstr>
      <vt:lpstr>Training Objective</vt:lpstr>
      <vt:lpstr>Experiment</vt:lpstr>
      <vt:lpstr>Experiment</vt:lpstr>
      <vt:lpstr>Related Papers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Disentangled Representation  Learning</dc:title>
  <dc:creator>qin wentao</dc:creator>
  <cp:lastModifiedBy>qin wentao</cp:lastModifiedBy>
  <cp:revision>282</cp:revision>
  <dcterms:created xsi:type="dcterms:W3CDTF">2019-10-17T14:54:33Z</dcterms:created>
  <dcterms:modified xsi:type="dcterms:W3CDTF">2019-10-21T01:07:25Z</dcterms:modified>
</cp:coreProperties>
</file>