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80" d="100"/>
          <a:sy n="80" d="100"/>
        </p:scale>
        <p:origin x="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8EB2E-591C-4273-A9DF-49C331CE6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3576C0-2129-4D73-A93C-C0A4C5269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398B98-7154-49F3-9A5B-0649871E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2E7A-4E37-4A3F-8FC0-7612A15A82AC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8F072C-F1CD-41BB-A4D1-004F4BF1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BE1CA2-E3B6-45D6-AD25-4DFC24B4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30C2-E8F9-40A6-A8FF-1CD14BEFD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26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1B85E-A1BC-445F-AAC4-157F18D41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25DC26-4B37-49EF-A9F9-BF75FA1FC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4C7D95-C1A6-4D74-8D52-73C4AC6A3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2E7A-4E37-4A3F-8FC0-7612A15A82AC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018FD8-3361-4313-8762-CA364A0E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075F00-5692-4D33-9E02-584744932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30C2-E8F9-40A6-A8FF-1CD14BEFD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100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64741F-5B5D-4415-AB2C-10F417301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27B45-D185-47C3-B0EF-47430CA25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3A67A0-C688-4BC3-9F99-2D383EFE4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2E7A-4E37-4A3F-8FC0-7612A15A82AC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2F9A4E-F1F8-438B-92F6-E6D37946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936DB4-581C-419E-B40E-F10F1835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30C2-E8F9-40A6-A8FF-1CD14BEFD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07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1FF99-6CCA-42A3-8339-61E01FC23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A1C0D1-BEAE-455E-B1FC-37E0F930C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22610-F82E-46D9-8AD7-2983DCBFA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2E7A-4E37-4A3F-8FC0-7612A15A82AC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AD1BD-D5D8-4659-BA81-59F87FE08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A24D3C-F7B2-4E77-B9F3-0F1F8ACB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30C2-E8F9-40A6-A8FF-1CD14BEFD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58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9010B-5F3B-4B6F-AA53-0CFB8C66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CE18BF-4C6C-4489-B8CB-B36D246F5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FC0D1E-AB67-420A-9840-25F18599F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2E7A-4E37-4A3F-8FC0-7612A15A82AC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47818E-AD97-4180-8AC4-8ABE16637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E2B05D-1144-4A88-B6D3-79540E967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30C2-E8F9-40A6-A8FF-1CD14BEFD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10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7F66B-8905-49B3-A215-0D4371A38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BDE090-E9F3-469E-87DB-EE44763A6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801C6E-3573-49A7-B76D-6480FDD6B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A552D7-435C-475A-9C4F-3333CA436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2E7A-4E37-4A3F-8FC0-7612A15A82AC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90099D-1F5C-46E9-9550-F5C25272F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F0CDEE-A34B-4BBA-ACF6-DD07C465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30C2-E8F9-40A6-A8FF-1CD14BEFD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8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9D3ED-3D11-411A-B25A-9786CE3D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5D2B29-7C02-413C-8580-3E799E259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CEFB65-7A91-45A0-BBFE-7A77FB2EE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55E476-2468-4A41-B938-2E50CAA28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8E4D06-F079-45FE-BAB2-C90800C13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18763F-B87B-4E7A-A8CB-E4B35F1C3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2E7A-4E37-4A3F-8FC0-7612A15A82AC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79D1A7-AE07-4908-BFDF-92ABDEC46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70F9AA-34B3-4DB4-9CC2-C8E7CDC0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30C2-E8F9-40A6-A8FF-1CD14BEFD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00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94FEF-8F78-4E7D-905A-98A02B930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EF9ACE-D8BC-4B55-9778-D3DE20F9E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2E7A-4E37-4A3F-8FC0-7612A15A82AC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345B27-E7CF-4EAB-ABEE-0C8E6E66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67B5CE-6315-4ECE-BB95-C44C8760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30C2-E8F9-40A6-A8FF-1CD14BEFD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45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9331E0-930F-488C-95F2-2C8F05412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2E7A-4E37-4A3F-8FC0-7612A15A82AC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2175CF-07D3-4ADC-B41E-C15E714F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A60DE9-678B-45C7-B124-84CFA1AE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30C2-E8F9-40A6-A8FF-1CD14BEFD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D219-954B-4D67-B8FF-9B5BF72DB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42A17-31F4-4112-9362-ADD8573A5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9E3A9F-B43C-4F3F-82EC-078647A56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D42B92-6F00-4597-AF28-522B93712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2E7A-4E37-4A3F-8FC0-7612A15A82AC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F03104-D491-4BD8-9BED-E96FB5DBA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92E8F7-0E2D-4760-B957-F78E05CC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30C2-E8F9-40A6-A8FF-1CD14BEFD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768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CBCDF-6CA4-4269-BA10-448A057A5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65FC14-4EBC-49AD-8C3E-C1B913A15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09A870-E9B4-4A0F-80AD-E08942EB8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F6BD44-9551-42B0-BE16-D55AAE2BA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2E7A-4E37-4A3F-8FC0-7612A15A82AC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EEB3FC-57E1-4CEB-BFE9-3C07004DA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2630BA-5919-4B17-B741-3CE3CA892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30C2-E8F9-40A6-A8FF-1CD14BEFD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10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F5631A-86C8-4A37-8A39-A00C52D2E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49BE1A-116D-4BF3-9C51-12DAD39AF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45AE3-E455-4A86-9294-666759D62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F2E7A-4E37-4A3F-8FC0-7612A15A82AC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8A7829-8C49-4BD7-9578-E50EF2249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BF837-48C2-40A9-8C1B-91087EDCA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330C2-E8F9-40A6-A8FF-1CD14BEFD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30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01C06-B920-44C4-88FB-7375F3709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배 열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in Modern</a:t>
            </a:r>
            <a:r>
              <a:rPr lang="ko-KR" altLang="en-US" dirty="0"/>
              <a:t> </a:t>
            </a:r>
            <a:r>
              <a:rPr lang="en-US" altLang="ko-KR" dirty="0"/>
              <a:t>JavaScript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3FAACD-721D-4374-9911-72F483A63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57069"/>
            <a:ext cx="9144000" cy="1655762"/>
          </a:xfrm>
        </p:spPr>
        <p:txBody>
          <a:bodyPr/>
          <a:lstStyle/>
          <a:p>
            <a:pPr algn="r"/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/>
              <a:t>모던 자바스크립트 딥 </a:t>
            </a:r>
            <a:r>
              <a:rPr lang="ko-KR" altLang="en-US" dirty="0" err="1"/>
              <a:t>다이브</a:t>
            </a:r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221010 </a:t>
            </a:r>
            <a:r>
              <a:rPr lang="ko-KR" altLang="en-US" dirty="0" err="1"/>
              <a:t>경오스</a:t>
            </a:r>
            <a:r>
              <a:rPr lang="ko-KR" altLang="en-US" dirty="0"/>
              <a:t> 스터디 </a:t>
            </a:r>
            <a:r>
              <a:rPr lang="en-US" altLang="ko-KR"/>
              <a:t>- </a:t>
            </a:r>
            <a:r>
              <a:rPr lang="ko-KR" altLang="en-US"/>
              <a:t>윤슬기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1463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1E267-ECEA-4A6C-BDEA-27890367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85850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배열 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732CB-3284-4503-B719-E143ABBCE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86" y="1085851"/>
            <a:ext cx="11144252" cy="512921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Array </a:t>
            </a:r>
            <a:r>
              <a:rPr lang="ko-KR" altLang="en-US" sz="2000" b="1" dirty="0"/>
              <a:t>생성자 함수</a:t>
            </a:r>
            <a:r>
              <a:rPr lang="en-US" altLang="ko-KR" sz="2000" dirty="0"/>
              <a:t>: </a:t>
            </a:r>
            <a:r>
              <a:rPr lang="ko-KR" altLang="en-US" sz="2000" dirty="0"/>
              <a:t>정적 메서드 제공</a:t>
            </a:r>
            <a:br>
              <a:rPr lang="en-US" altLang="ko-KR" sz="2000" dirty="0"/>
            </a:br>
            <a:r>
              <a:rPr lang="en-US" altLang="ko-KR" sz="2000" dirty="0"/>
              <a:t>Ex. </a:t>
            </a:r>
            <a:r>
              <a:rPr lang="en-US" altLang="ko-KR" sz="2000" dirty="0" err="1"/>
              <a:t>Array.of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Array.from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Array.isArray</a:t>
            </a:r>
            <a:r>
              <a:rPr lang="en-US" altLang="ko-KR" sz="2000" dirty="0"/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/>
              <a:t>Array.prototype</a:t>
            </a:r>
            <a:r>
              <a:rPr lang="en-US" altLang="ko-KR" sz="2000" dirty="0"/>
              <a:t>: </a:t>
            </a:r>
            <a:r>
              <a:rPr lang="ko-KR" altLang="en-US" sz="2000" dirty="0"/>
              <a:t>프로토타입 메서드 제공</a:t>
            </a:r>
            <a:br>
              <a:rPr lang="en-US" altLang="ko-KR" sz="2000" dirty="0"/>
            </a:br>
            <a:r>
              <a:rPr lang="en-US" altLang="ko-KR" sz="2000" dirty="0"/>
              <a:t>Ex. </a:t>
            </a:r>
            <a:r>
              <a:rPr lang="en-US" altLang="ko-KR" sz="2000" dirty="0" err="1"/>
              <a:t>Array.prototype.indexOf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Array.prototype.push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Array.prototype.pop</a:t>
            </a:r>
            <a:r>
              <a:rPr lang="en-US" altLang="ko-KR" sz="2000" dirty="0"/>
              <a:t>, </a:t>
            </a:r>
            <a:br>
              <a:rPr lang="en-US" altLang="ko-KR" sz="2000" dirty="0"/>
            </a:br>
            <a:r>
              <a:rPr lang="en-US" altLang="ko-KR" sz="2000" dirty="0" err="1"/>
              <a:t>Array.prototype.unshift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Array.prototype.shift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Array.prototype.concat</a:t>
            </a:r>
            <a:r>
              <a:rPr lang="en-US" altLang="ko-KR" sz="2000" dirty="0"/>
              <a:t>…</a:t>
            </a:r>
            <a:br>
              <a:rPr lang="en-US" altLang="ko-KR" sz="2000" dirty="0"/>
            </a:b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배열 메서드가 결과를 반환하는 패턴 </a:t>
            </a:r>
            <a:r>
              <a:rPr lang="en-US" altLang="ko-KR" sz="2000" dirty="0"/>
              <a:t>2</a:t>
            </a:r>
            <a:r>
              <a:rPr lang="ko-KR" altLang="en-US" sz="2000" dirty="0"/>
              <a:t>가지</a:t>
            </a:r>
            <a:br>
              <a:rPr lang="en-US" altLang="ko-KR" sz="2000" dirty="0"/>
            </a:br>
            <a:r>
              <a:rPr lang="ko-KR" altLang="en-US" sz="2000" dirty="0"/>
              <a:t>① 원본 배열을 직접 변경하는 메서드</a:t>
            </a:r>
            <a:r>
              <a:rPr lang="en-US" altLang="ko-KR" sz="2000" b="1" dirty="0"/>
              <a:t>(mutator method)</a:t>
            </a:r>
            <a:br>
              <a:rPr lang="en-US" altLang="ko-KR" sz="2000" b="1" dirty="0"/>
            </a:br>
            <a:r>
              <a:rPr lang="ko-KR" altLang="en-US" sz="2000" dirty="0"/>
              <a:t>② 원본 배열을 건드리지 않고 새로운 배열을 생성하여 반환하는 메서드</a:t>
            </a:r>
            <a:r>
              <a:rPr lang="en-US" altLang="ko-KR" sz="2000" b="1" dirty="0"/>
              <a:t>(accessor method)</a:t>
            </a:r>
            <a:br>
              <a:rPr lang="en-US" altLang="ko-KR" sz="2000" b="1" dirty="0"/>
            </a:b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가급적 원본 배열을 건드리지 않는 </a:t>
            </a:r>
            <a:r>
              <a:rPr lang="en-US" altLang="ko-KR" sz="2000" dirty="0"/>
              <a:t>accessor method</a:t>
            </a:r>
            <a:r>
              <a:rPr lang="ko-KR" altLang="en-US" sz="2000" dirty="0"/>
              <a:t>를 사용하는 것이 좋다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89236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1E267-ECEA-4A6C-BDEA-27890367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8585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배열 메서드</a:t>
            </a:r>
            <a:r>
              <a:rPr lang="en-US" altLang="ko-KR" sz="3200" dirty="0"/>
              <a:t>: </a:t>
            </a:r>
            <a:r>
              <a:rPr lang="en-US" altLang="ko-KR" sz="3200" b="1" dirty="0" err="1"/>
              <a:t>Array.isArray</a:t>
            </a:r>
            <a:endParaRPr lang="ko-KR" altLang="en-US" sz="32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732CB-3284-4503-B719-E143ABBCE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86" y="1085851"/>
            <a:ext cx="11144252" cy="29575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Array </a:t>
            </a:r>
            <a:r>
              <a:rPr lang="ko-KR" altLang="en-US" sz="2000" b="1" dirty="0"/>
              <a:t>생성자 함수</a:t>
            </a:r>
            <a:r>
              <a:rPr lang="ko-KR" altLang="en-US" sz="2000" dirty="0"/>
              <a:t>의</a:t>
            </a:r>
            <a:r>
              <a:rPr lang="ko-KR" altLang="en-US" sz="2000" b="1" dirty="0"/>
              <a:t> </a:t>
            </a:r>
            <a:r>
              <a:rPr lang="ko-KR" altLang="en-US" sz="2000" dirty="0"/>
              <a:t>정적 메서드이다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너는 배열이니</a:t>
            </a:r>
            <a:r>
              <a:rPr lang="en-US" altLang="ko-KR" sz="2000" dirty="0"/>
              <a:t>~? </a:t>
            </a:r>
            <a:br>
              <a:rPr lang="en-US" altLang="ko-KR" sz="2000" dirty="0"/>
            </a:br>
            <a:r>
              <a:rPr lang="ko-KR" altLang="en-US" sz="2000" dirty="0"/>
              <a:t>배열이면</a:t>
            </a:r>
            <a:r>
              <a:rPr lang="en-US" altLang="ko-KR" sz="2000" dirty="0"/>
              <a:t>: true, </a:t>
            </a:r>
            <a:r>
              <a:rPr lang="ko-KR" altLang="en-US" sz="2000" dirty="0"/>
              <a:t>배열이 아니면</a:t>
            </a:r>
            <a:r>
              <a:rPr lang="en-US" altLang="ko-KR" sz="2000" dirty="0"/>
              <a:t>: false</a:t>
            </a:r>
            <a:br>
              <a:rPr lang="en-US" altLang="ko-KR" sz="2000" dirty="0"/>
            </a:b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9B3EF2-DF99-4CA6-AB44-4F38D17D4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674" y="2262024"/>
            <a:ext cx="5600901" cy="454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63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1E267-ECEA-4A6C-BDEA-27890367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8585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배열 메서드</a:t>
            </a:r>
            <a:r>
              <a:rPr lang="en-US" altLang="ko-KR" sz="3200" dirty="0"/>
              <a:t>: </a:t>
            </a:r>
            <a:r>
              <a:rPr lang="en-US" altLang="ko-KR" sz="3200" b="1" dirty="0" err="1"/>
              <a:t>Array.prototype.indexOf</a:t>
            </a:r>
            <a:endParaRPr lang="ko-KR" altLang="en-US" sz="32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732CB-3284-4503-B719-E143ABBCE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86" y="1085851"/>
            <a:ext cx="11144252" cy="57721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원본 배열에서 인수로 전달된 요소를 검색하여 인덱스를 반환한다</a:t>
            </a:r>
            <a:r>
              <a:rPr lang="en-US" altLang="ko-KR" sz="2000" dirty="0"/>
              <a:t>. </a:t>
            </a:r>
            <a:br>
              <a:rPr lang="en-US" altLang="ko-KR" sz="2000" dirty="0"/>
            </a:b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원본 배열에 인수로 전달된 요소와 중복되는 요소가 여러 개 있다면 첫 번째로 검색된 요소의 인덱스를 반환한다</a:t>
            </a:r>
            <a:r>
              <a:rPr lang="en-US" altLang="ko-KR" sz="2000" dirty="0"/>
              <a:t>. </a:t>
            </a:r>
            <a:br>
              <a:rPr lang="en-US" altLang="ko-KR" sz="2000" dirty="0"/>
            </a:b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원본 배열에 인수로 전달한 요소가 존재하지 않으면 </a:t>
            </a:r>
            <a:r>
              <a:rPr lang="en-US" altLang="ko-KR" sz="2000" dirty="0"/>
              <a:t>-1</a:t>
            </a:r>
            <a:r>
              <a:rPr lang="ko-KR" altLang="en-US" sz="2000" dirty="0"/>
              <a:t>을 반환한다</a:t>
            </a:r>
            <a:r>
              <a:rPr lang="en-US" altLang="ko-KR" sz="2000" dirty="0"/>
              <a:t>. </a:t>
            </a:r>
            <a:br>
              <a:rPr lang="en-US" altLang="ko-KR" sz="2000" dirty="0"/>
            </a:br>
            <a:r>
              <a:rPr lang="ko-KR" altLang="en-US" sz="2000" dirty="0"/>
              <a:t>배열에 특정 요소가 존재하는지 확인하고 싶다면 </a:t>
            </a:r>
            <a:r>
              <a:rPr lang="en-US" altLang="ko-KR" sz="2000" dirty="0" err="1"/>
              <a:t>Array.prototype.includes</a:t>
            </a:r>
            <a:r>
              <a:rPr lang="en-US" altLang="ko-KR" sz="2000" dirty="0"/>
              <a:t> </a:t>
            </a:r>
            <a:r>
              <a:rPr lang="ko-KR" altLang="en-US" sz="2000" dirty="0"/>
              <a:t>메서드를 사용하는 편이 좋다</a:t>
            </a:r>
            <a:r>
              <a:rPr lang="en-US" altLang="ko-KR" sz="2000" dirty="0"/>
              <a:t>. </a:t>
            </a:r>
            <a:br>
              <a:rPr lang="en-US" altLang="ko-KR" sz="2000" dirty="0"/>
            </a:br>
            <a:r>
              <a:rPr lang="en-US" altLang="ko-KR" sz="2000" dirty="0" err="1"/>
              <a:t>Array.prototype.indexOf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찾고싶은</a:t>
            </a:r>
            <a:r>
              <a:rPr lang="ko-KR" altLang="en-US" sz="2000" dirty="0"/>
              <a:t> 요소의 인덱스가 </a:t>
            </a:r>
            <a:r>
              <a:rPr lang="ko-KR" altLang="en-US" sz="2000" dirty="0" err="1"/>
              <a:t>뭔지</a:t>
            </a:r>
            <a:r>
              <a:rPr lang="ko-KR" altLang="en-US" sz="2000" dirty="0"/>
              <a:t> 알려줘</a:t>
            </a:r>
            <a:r>
              <a:rPr lang="en-US" altLang="ko-KR" sz="2000" dirty="0"/>
              <a:t>!</a:t>
            </a:r>
            <a:br>
              <a:rPr lang="en-US" altLang="ko-KR" sz="2000" dirty="0"/>
            </a:br>
            <a:r>
              <a:rPr lang="en-US" altLang="ko-KR" sz="2000" dirty="0" err="1"/>
              <a:t>Array.prototype.includes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찾고싶은</a:t>
            </a:r>
            <a:r>
              <a:rPr lang="ko-KR" altLang="en-US" sz="2000" dirty="0"/>
              <a:t> 요소가 이 배열에 들어있는지 알려줘</a:t>
            </a:r>
            <a:r>
              <a:rPr lang="en-US" altLang="ko-KR" sz="2000" dirty="0"/>
              <a:t>! (true/false)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C26F73-71E6-4F95-82E9-38CA17283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824" y="0"/>
            <a:ext cx="621617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2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1E267-ECEA-4A6C-BDEA-27890367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28749"/>
          </a:xfrm>
        </p:spPr>
        <p:txBody>
          <a:bodyPr>
            <a:normAutofit/>
          </a:bodyPr>
          <a:lstStyle/>
          <a:p>
            <a:r>
              <a:rPr lang="en-US" altLang="ko-KR" sz="3200" b="1" dirty="0" err="1"/>
              <a:t>Array.prototype.</a:t>
            </a:r>
            <a:r>
              <a:rPr lang="en-US" altLang="ko-KR" sz="3200" b="1" dirty="0" err="1">
                <a:solidFill>
                  <a:srgbClr val="FF0000"/>
                </a:solidFill>
              </a:rPr>
              <a:t>push</a:t>
            </a:r>
            <a:r>
              <a:rPr lang="en-US" altLang="ko-KR" sz="3200" b="1" dirty="0"/>
              <a:t>, </a:t>
            </a:r>
            <a:r>
              <a:rPr lang="en-US" altLang="ko-KR" sz="3200" b="1" dirty="0" err="1"/>
              <a:t>Array.prototype.</a:t>
            </a:r>
            <a:r>
              <a:rPr lang="en-US" altLang="ko-KR" sz="3200" b="1" dirty="0" err="1">
                <a:solidFill>
                  <a:srgbClr val="FF0000"/>
                </a:solidFill>
              </a:rPr>
              <a:t>pop</a:t>
            </a:r>
            <a:r>
              <a:rPr lang="en-US" altLang="ko-KR" sz="3200" b="1" dirty="0"/>
              <a:t>,</a:t>
            </a:r>
            <a:br>
              <a:rPr lang="en-US" altLang="ko-KR" sz="3200" b="1" dirty="0"/>
            </a:br>
            <a:r>
              <a:rPr lang="en-US" altLang="ko-KR" sz="3200" b="1" dirty="0" err="1"/>
              <a:t>Array.prototype.</a:t>
            </a:r>
            <a:r>
              <a:rPr lang="en-US" altLang="ko-KR" sz="3200" b="1" dirty="0" err="1">
                <a:solidFill>
                  <a:srgbClr val="FF0000"/>
                </a:solidFill>
              </a:rPr>
              <a:t>unshift</a:t>
            </a:r>
            <a:r>
              <a:rPr lang="en-US" altLang="ko-KR" sz="3200" b="1" dirty="0"/>
              <a:t>, </a:t>
            </a:r>
            <a:r>
              <a:rPr lang="en-US" altLang="ko-KR" sz="3200" b="1" dirty="0" err="1"/>
              <a:t>Array.prototype.</a:t>
            </a:r>
            <a:r>
              <a:rPr lang="en-US" altLang="ko-KR" sz="3200" b="1" dirty="0" err="1">
                <a:solidFill>
                  <a:srgbClr val="FF0000"/>
                </a:solidFill>
              </a:rPr>
              <a:t>shift</a:t>
            </a:r>
            <a:r>
              <a:rPr lang="en-US" altLang="ko-KR" sz="3200" b="1" dirty="0">
                <a:solidFill>
                  <a:srgbClr val="FF0000"/>
                </a:solidFill>
              </a:rPr>
              <a:t> 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732CB-3284-4503-B719-E143ABBCE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4" y="1557339"/>
            <a:ext cx="11144252" cy="504348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mutator method</a:t>
            </a:r>
            <a:r>
              <a:rPr lang="ko-KR" altLang="en-US" sz="2000" dirty="0"/>
              <a:t>이다</a:t>
            </a:r>
            <a:r>
              <a:rPr lang="en-US" altLang="ko-KR" sz="2000" dirty="0"/>
              <a:t>. (</a:t>
            </a:r>
            <a:r>
              <a:rPr lang="ko-KR" altLang="en-US" sz="2000" dirty="0"/>
              <a:t>원본 배열을 직접 변경한다</a:t>
            </a:r>
            <a:r>
              <a:rPr lang="en-US" altLang="ko-KR" sz="2000" dirty="0"/>
              <a:t>.)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push</a:t>
            </a:r>
            <a:r>
              <a:rPr lang="en-US" altLang="ko-KR" sz="2000" dirty="0"/>
              <a:t>: </a:t>
            </a:r>
            <a:r>
              <a:rPr lang="ko-KR" altLang="en-US" sz="2000" dirty="0"/>
              <a:t>인수로 전달받은 모든 값을 원본 배열의 마지막 요소로 추가하고 변경된 </a:t>
            </a:r>
            <a:r>
              <a:rPr lang="en-US" altLang="ko-KR" sz="2000" dirty="0"/>
              <a:t>length</a:t>
            </a:r>
            <a:r>
              <a:rPr lang="ko-KR" altLang="en-US" sz="2000" dirty="0"/>
              <a:t>를 반환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pop</a:t>
            </a:r>
            <a:r>
              <a:rPr lang="en-US" altLang="ko-KR" sz="2000" dirty="0"/>
              <a:t>: </a:t>
            </a:r>
            <a:r>
              <a:rPr lang="ko-KR" altLang="en-US" sz="2000" dirty="0"/>
              <a:t>원본 배열에서 마지막 요소를 제거하고 제거한 요소를 반환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unshift</a:t>
            </a:r>
            <a:r>
              <a:rPr lang="en-US" altLang="ko-KR" sz="2000" dirty="0"/>
              <a:t>:</a:t>
            </a:r>
            <a:r>
              <a:rPr lang="ko-KR" altLang="en-US" sz="2000" dirty="0"/>
              <a:t> 인수로 전달받은 모든 값을 원본 배열의 선두로 추가하고 변경된 </a:t>
            </a:r>
            <a:r>
              <a:rPr lang="en-US" altLang="ko-KR" sz="2000" dirty="0"/>
              <a:t>length</a:t>
            </a:r>
            <a:r>
              <a:rPr lang="ko-KR" altLang="en-US" sz="2000" dirty="0"/>
              <a:t>를 반환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shift</a:t>
            </a:r>
            <a:r>
              <a:rPr lang="en-US" altLang="ko-KR" sz="2000" dirty="0"/>
              <a:t>:</a:t>
            </a:r>
            <a:r>
              <a:rPr lang="ko-KR" altLang="en-US" sz="2000" dirty="0"/>
              <a:t> 원본 배열에서 첫 번째 요소를 제거하고 제거한 요소를 반환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ES6</a:t>
            </a:r>
            <a:r>
              <a:rPr lang="ko-KR" altLang="en-US" sz="2000" dirty="0"/>
              <a:t>의 </a:t>
            </a:r>
            <a:r>
              <a:rPr lang="ko-KR" altLang="en-US" sz="2000" b="1" dirty="0"/>
              <a:t>스프레드 문법</a:t>
            </a:r>
            <a:r>
              <a:rPr lang="ko-KR" altLang="en-US" sz="2000" dirty="0"/>
              <a:t>을 사용하면 원본을 변경하는 부수효과를 없앨 수 있으며 </a:t>
            </a:r>
            <a:br>
              <a:rPr lang="en-US" altLang="ko-KR" sz="2000" dirty="0"/>
            </a:br>
            <a:r>
              <a:rPr lang="ko-KR" altLang="en-US" sz="2000" dirty="0"/>
              <a:t>동일한 메서드 효과를 볼 수 있다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0211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1E267-ECEA-4A6C-BDEA-27890367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28749"/>
          </a:xfrm>
        </p:spPr>
        <p:txBody>
          <a:bodyPr>
            <a:normAutofit/>
          </a:bodyPr>
          <a:lstStyle/>
          <a:p>
            <a:r>
              <a:rPr lang="en-US" altLang="ko-KR" sz="3200" b="1" dirty="0" err="1"/>
              <a:t>Array.prototype.</a:t>
            </a:r>
            <a:r>
              <a:rPr lang="en-US" altLang="ko-KR" sz="3200" b="1" dirty="0" err="1">
                <a:solidFill>
                  <a:srgbClr val="FF0000"/>
                </a:solidFill>
              </a:rPr>
              <a:t>concat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732CB-3284-4503-B719-E143ABBCE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4" y="1557339"/>
            <a:ext cx="11144252" cy="50434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accessor method</a:t>
            </a:r>
            <a:r>
              <a:rPr lang="ko-KR" altLang="en-US" sz="2000" dirty="0"/>
              <a:t>이다</a:t>
            </a:r>
            <a:r>
              <a:rPr lang="en-US" altLang="ko-KR" sz="2000" dirty="0"/>
              <a:t>. (</a:t>
            </a:r>
            <a:r>
              <a:rPr lang="ko-KR" altLang="en-US" sz="2000" dirty="0"/>
              <a:t>원본 배열을 변경하지 않는다</a:t>
            </a:r>
            <a:r>
              <a:rPr lang="en-US" altLang="ko-KR" sz="2000" dirty="0"/>
              <a:t>.)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인수로</a:t>
            </a:r>
            <a:r>
              <a:rPr lang="en-US" altLang="ko-KR" sz="2000" dirty="0"/>
              <a:t> </a:t>
            </a:r>
            <a:r>
              <a:rPr lang="ko-KR" altLang="en-US" sz="2000" dirty="0"/>
              <a:t>전달된 값을 원본 배열의 마지막 요소로 추가한 새로운 배열을 반환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let result = arr1.concat(arr2);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push, unshift</a:t>
            </a:r>
            <a:r>
              <a:rPr lang="ko-KR" altLang="en-US" sz="2000" dirty="0"/>
              <a:t> 메서드는 </a:t>
            </a:r>
            <a:r>
              <a:rPr lang="en-US" altLang="ko-KR" sz="2000" dirty="0" err="1"/>
              <a:t>concat</a:t>
            </a:r>
            <a:r>
              <a:rPr lang="en-US" altLang="ko-KR" sz="2000" dirty="0"/>
              <a:t> </a:t>
            </a:r>
            <a:r>
              <a:rPr lang="ko-KR" altLang="en-US" sz="2000" dirty="0"/>
              <a:t>메서드로 대체할 수 있으나</a:t>
            </a:r>
            <a:r>
              <a:rPr lang="en-US" altLang="ko-KR" sz="2000" dirty="0"/>
              <a:t>,</a:t>
            </a:r>
            <a:br>
              <a:rPr lang="en-US" altLang="ko-KR" sz="2000" dirty="0"/>
            </a:br>
            <a:r>
              <a:rPr lang="ko-KR" altLang="en-US" sz="2000" dirty="0"/>
              <a:t>원본 변경에 대한 차이점 때문에 다음 사항을 유념하여야 한다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push, unshift </a:t>
            </a:r>
            <a:r>
              <a:rPr lang="ko-KR" altLang="en-US" sz="2000" dirty="0"/>
              <a:t>메서드를 사용할 경우 원본 배열을 반드시 변수에 저장해 두어야 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 err="1"/>
              <a:t>concat</a:t>
            </a:r>
            <a:r>
              <a:rPr lang="en-US" altLang="ko-KR" sz="2000" dirty="0"/>
              <a:t> </a:t>
            </a:r>
            <a:r>
              <a:rPr lang="ko-KR" altLang="en-US" sz="2000" dirty="0"/>
              <a:t>메서드를 사용할 경우 </a:t>
            </a:r>
            <a:r>
              <a:rPr lang="ko-KR" altLang="en-US" sz="2000" dirty="0" err="1"/>
              <a:t>반환값을</a:t>
            </a:r>
            <a:r>
              <a:rPr lang="ko-KR" altLang="en-US" sz="2000" dirty="0"/>
              <a:t> 반드시 변수에 </a:t>
            </a:r>
            <a:r>
              <a:rPr lang="ko-KR" altLang="en-US" sz="2000" dirty="0" err="1"/>
              <a:t>할당받아야</a:t>
            </a:r>
            <a:r>
              <a:rPr lang="ko-KR" altLang="en-US" sz="2000" dirty="0"/>
              <a:t> 한다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결론적으로 </a:t>
            </a:r>
            <a:r>
              <a:rPr lang="en-US" altLang="ko-KR" sz="2000" dirty="0"/>
              <a:t>ES6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스프레드 문법을 일관성 있게 사용하는 것을 권장한다</a:t>
            </a:r>
            <a:r>
              <a:rPr lang="en-US" altLang="ko-KR" sz="20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6C1EA2-5B2A-4252-8EFF-2FB96BD11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819" y="1050025"/>
            <a:ext cx="7448362" cy="517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3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1E267-ECEA-4A6C-BDEA-27890367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28749"/>
          </a:xfrm>
        </p:spPr>
        <p:txBody>
          <a:bodyPr>
            <a:normAutofit/>
          </a:bodyPr>
          <a:lstStyle/>
          <a:p>
            <a:r>
              <a:rPr lang="en-US" altLang="ko-KR" sz="3200" b="1" dirty="0" err="1"/>
              <a:t>Array.prototype.</a:t>
            </a:r>
            <a:r>
              <a:rPr lang="en-US" altLang="ko-KR" sz="3200" b="1" dirty="0" err="1">
                <a:solidFill>
                  <a:srgbClr val="FF0000"/>
                </a:solidFill>
              </a:rPr>
              <a:t>splice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732CB-3284-4503-B719-E143ABBCE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4" y="1557339"/>
            <a:ext cx="11144252" cy="50434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mutator method</a:t>
            </a:r>
            <a:r>
              <a:rPr lang="ko-KR" altLang="en-US" sz="2000" dirty="0"/>
              <a:t>이다</a:t>
            </a:r>
            <a:r>
              <a:rPr lang="en-US" altLang="ko-KR" sz="2000" dirty="0"/>
              <a:t>. (</a:t>
            </a:r>
            <a:r>
              <a:rPr lang="ko-KR" altLang="en-US" sz="2000" dirty="0"/>
              <a:t>원본 배열을 직접 변경한다</a:t>
            </a:r>
            <a:r>
              <a:rPr lang="en-US" altLang="ko-KR" sz="2000" dirty="0"/>
              <a:t>.)</a:t>
            </a:r>
            <a:br>
              <a:rPr lang="en-US" altLang="ko-KR" sz="2000" dirty="0"/>
            </a:b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원본 배열의 중간에 요소를 추가하거나</a:t>
            </a:r>
            <a:r>
              <a:rPr lang="en-US" altLang="ko-KR" sz="2000" dirty="0"/>
              <a:t>, </a:t>
            </a:r>
            <a:r>
              <a:rPr lang="ko-KR" altLang="en-US" sz="2000" dirty="0"/>
              <a:t>제거하는 경우 사용한다</a:t>
            </a:r>
            <a:r>
              <a:rPr lang="en-US" altLang="ko-KR" sz="2000" dirty="0"/>
              <a:t>. </a:t>
            </a:r>
            <a:br>
              <a:rPr lang="en-US" altLang="ko-KR" sz="2000" dirty="0"/>
            </a:b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arr.splice</a:t>
            </a:r>
            <a:r>
              <a:rPr lang="en-US" altLang="ko-KR" sz="2000" dirty="0"/>
              <a:t>(start,</a:t>
            </a:r>
            <a:r>
              <a:rPr lang="ko-KR" altLang="en-US" sz="2000" dirty="0"/>
              <a:t> </a:t>
            </a:r>
            <a:r>
              <a:rPr lang="en-US" altLang="ko-KR" sz="2000" dirty="0" err="1"/>
              <a:t>deleteCount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items);</a:t>
            </a:r>
            <a:br>
              <a:rPr lang="en-US" altLang="ko-KR" sz="2000" dirty="0"/>
            </a:br>
            <a:r>
              <a:rPr lang="en-US" altLang="ko-KR" sz="2000" dirty="0"/>
              <a:t>start : </a:t>
            </a:r>
            <a:r>
              <a:rPr lang="ko-KR" altLang="en-US" sz="2000" dirty="0"/>
              <a:t>제거하기 시작할 인덱스</a:t>
            </a:r>
            <a:r>
              <a:rPr lang="en-US" altLang="ko-KR" sz="2000" dirty="0"/>
              <a:t>. </a:t>
            </a:r>
            <a:r>
              <a:rPr lang="ko-KR" altLang="en-US" sz="2000" dirty="0"/>
              <a:t>음수인 경우 배열 끝에서부터 센다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 err="1"/>
              <a:t>deleteCount</a:t>
            </a:r>
            <a:r>
              <a:rPr lang="en-US" altLang="ko-KR" sz="2000" dirty="0"/>
              <a:t> :</a:t>
            </a:r>
            <a:r>
              <a:rPr lang="ko-KR" altLang="en-US" sz="2000" dirty="0"/>
              <a:t> </a:t>
            </a:r>
            <a:r>
              <a:rPr lang="en-US" altLang="ko-KR" sz="2000" dirty="0"/>
              <a:t>start</a:t>
            </a:r>
            <a:r>
              <a:rPr lang="ko-KR" altLang="en-US" sz="2000" dirty="0"/>
              <a:t>부터 제거할 요소의 개수</a:t>
            </a:r>
            <a:r>
              <a:rPr lang="en-US" altLang="ko-KR" sz="2000" dirty="0"/>
              <a:t>. 0</a:t>
            </a:r>
            <a:r>
              <a:rPr lang="ko-KR" altLang="en-US" sz="2000" dirty="0"/>
              <a:t>이면 제거하지 않는다</a:t>
            </a:r>
            <a:r>
              <a:rPr lang="en-US" altLang="ko-KR" sz="2000" dirty="0"/>
              <a:t>. </a:t>
            </a:r>
            <a:br>
              <a:rPr lang="en-US" altLang="ko-KR" sz="2000" dirty="0"/>
            </a:br>
            <a:r>
              <a:rPr lang="en-US" altLang="ko-KR" sz="2000" dirty="0"/>
              <a:t>Items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제거한 위치에 삽입할 요소의 목록</a:t>
            </a:r>
            <a:r>
              <a:rPr lang="en-US" altLang="ko-KR" sz="2000" dirty="0"/>
              <a:t>. </a:t>
            </a:r>
            <a:r>
              <a:rPr lang="ko-KR" altLang="en-US" sz="2000" dirty="0"/>
              <a:t>생략하면 제거만 한다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05562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1E267-ECEA-4A6C-BDEA-27890367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28749"/>
          </a:xfrm>
        </p:spPr>
        <p:txBody>
          <a:bodyPr>
            <a:normAutofit/>
          </a:bodyPr>
          <a:lstStyle/>
          <a:p>
            <a:r>
              <a:rPr lang="en-US" altLang="ko-KR" sz="3200" b="1" dirty="0" err="1"/>
              <a:t>Array.prototype.</a:t>
            </a:r>
            <a:r>
              <a:rPr lang="en-US" altLang="ko-KR" sz="3200" b="1" dirty="0" err="1">
                <a:solidFill>
                  <a:srgbClr val="FF0000"/>
                </a:solidFill>
              </a:rPr>
              <a:t>slice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732CB-3284-4503-B719-E143ABBCE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4" y="1557339"/>
            <a:ext cx="11144252" cy="50434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accessor method</a:t>
            </a:r>
            <a:r>
              <a:rPr lang="ko-KR" altLang="en-US" sz="2000" dirty="0"/>
              <a:t>이다</a:t>
            </a:r>
            <a:r>
              <a:rPr lang="en-US" altLang="ko-KR" sz="2000" dirty="0"/>
              <a:t>. (</a:t>
            </a:r>
            <a:r>
              <a:rPr lang="ko-KR" altLang="en-US" sz="2000" dirty="0"/>
              <a:t>원본 배열을 변경하지 않는다</a:t>
            </a:r>
            <a:r>
              <a:rPr lang="en-US" altLang="ko-KR" sz="2000" dirty="0"/>
              <a:t>.)</a:t>
            </a:r>
            <a:br>
              <a:rPr lang="en-US" altLang="ko-KR" sz="2000" dirty="0"/>
            </a:b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인수로 전달된 범위의 요소들을 복사하여 배열로 반환</a:t>
            </a:r>
            <a:r>
              <a:rPr lang="en-US" altLang="ko-KR" sz="2000" dirty="0"/>
              <a:t>. </a:t>
            </a:r>
            <a:br>
              <a:rPr lang="en-US" altLang="ko-KR" sz="2000" dirty="0"/>
            </a:b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arr.slice</a:t>
            </a:r>
            <a:r>
              <a:rPr lang="en-US" altLang="ko-KR" sz="2000" dirty="0"/>
              <a:t>(start, end);</a:t>
            </a:r>
            <a:br>
              <a:rPr lang="en-US" altLang="ko-KR" sz="2000" dirty="0"/>
            </a:br>
            <a:r>
              <a:rPr lang="en-US" altLang="ko-KR" sz="2000" dirty="0"/>
              <a:t>start: </a:t>
            </a:r>
            <a:r>
              <a:rPr lang="ko-KR" altLang="en-US" sz="2000" dirty="0"/>
              <a:t>복사를 시작할 인덱스</a:t>
            </a:r>
            <a:r>
              <a:rPr lang="en-US" altLang="ko-KR" sz="2000" dirty="0"/>
              <a:t>. </a:t>
            </a:r>
            <a:r>
              <a:rPr lang="ko-KR" altLang="en-US" sz="2000" dirty="0"/>
              <a:t>음수인 경우 배열의 끝에서부터 센다</a:t>
            </a:r>
            <a:r>
              <a:rPr lang="en-US" altLang="ko-KR" sz="2000" dirty="0"/>
              <a:t>. </a:t>
            </a:r>
            <a:r>
              <a:rPr lang="ko-KR" altLang="en-US" sz="2000" dirty="0"/>
              <a:t>방향은 변하지 않는다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end: </a:t>
            </a:r>
            <a:r>
              <a:rPr lang="ko-KR" altLang="en-US" sz="2000" dirty="0"/>
              <a:t>복사를 종료할 인덱스</a:t>
            </a:r>
            <a:r>
              <a:rPr lang="en-US" altLang="ko-KR" sz="2000" dirty="0"/>
              <a:t>. </a:t>
            </a:r>
            <a:r>
              <a:rPr lang="ko-KR" altLang="en-US" sz="2000" dirty="0"/>
              <a:t>생략 가능하며 </a:t>
            </a:r>
            <a:r>
              <a:rPr lang="ko-KR" altLang="en-US" sz="2000" dirty="0" err="1"/>
              <a:t>생략시</a:t>
            </a:r>
            <a:r>
              <a:rPr lang="ko-KR" altLang="en-US" sz="2000" dirty="0"/>
              <a:t> </a:t>
            </a:r>
            <a:r>
              <a:rPr lang="en-US" altLang="ko-KR" sz="2000" dirty="0"/>
              <a:t>length</a:t>
            </a:r>
            <a:r>
              <a:rPr lang="ko-KR" altLang="en-US" sz="2000" dirty="0"/>
              <a:t>값이다</a:t>
            </a:r>
            <a:r>
              <a:rPr lang="en-US" altLang="ko-KR" sz="2000" dirty="0"/>
              <a:t>. </a:t>
            </a:r>
            <a:br>
              <a:rPr lang="en-US" altLang="ko-KR" sz="2000" dirty="0"/>
            </a:br>
            <a:r>
              <a:rPr lang="ko-KR" altLang="en-US" sz="2000" dirty="0"/>
              <a:t>인수를 모두 생략하면 원본 배열의 복사본을 생성하여 반환한다</a:t>
            </a:r>
            <a:r>
              <a:rPr lang="en-US" altLang="ko-KR" sz="2000" dirty="0"/>
              <a:t>. (</a:t>
            </a:r>
            <a:r>
              <a:rPr lang="ko-KR" altLang="en-US" sz="2000" dirty="0"/>
              <a:t>얕은 복사</a:t>
            </a:r>
            <a:r>
              <a:rPr lang="en-US" altLang="ko-KR" sz="20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16490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1E267-ECEA-4A6C-BDEA-27890367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28749"/>
          </a:xfrm>
        </p:spPr>
        <p:txBody>
          <a:bodyPr>
            <a:normAutofit/>
          </a:bodyPr>
          <a:lstStyle/>
          <a:p>
            <a:r>
              <a:rPr lang="en-US" altLang="ko-KR" sz="3200" b="1" dirty="0" err="1"/>
              <a:t>Array.prototype.</a:t>
            </a:r>
            <a:r>
              <a:rPr lang="en-US" altLang="ko-KR" sz="3200" b="1" dirty="0" err="1">
                <a:solidFill>
                  <a:srgbClr val="FF0000"/>
                </a:solidFill>
              </a:rPr>
              <a:t>join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732CB-3284-4503-B719-E143ABBCE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4" y="1557339"/>
            <a:ext cx="11144252" cy="50434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accessor method</a:t>
            </a:r>
            <a:r>
              <a:rPr lang="ko-KR" altLang="en-US" sz="2000" dirty="0"/>
              <a:t>이다</a:t>
            </a:r>
            <a:r>
              <a:rPr lang="en-US" altLang="ko-KR" sz="2000" dirty="0"/>
              <a:t>. (</a:t>
            </a:r>
            <a:r>
              <a:rPr lang="ko-KR" altLang="en-US" sz="2000" dirty="0"/>
              <a:t>원본 배열을 변경하지 않는다</a:t>
            </a:r>
            <a:r>
              <a:rPr lang="en-US" altLang="ko-KR" sz="2000" dirty="0"/>
              <a:t>.)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원본 배열의 모든 요소를 문자열로 변환한 후</a:t>
            </a:r>
            <a:r>
              <a:rPr lang="en-US" altLang="ko-KR" sz="2000" dirty="0"/>
              <a:t>, </a:t>
            </a:r>
            <a:r>
              <a:rPr lang="ko-KR" altLang="en-US" sz="2000" dirty="0"/>
              <a:t>인수로 전달받은 문자열</a:t>
            </a:r>
            <a:r>
              <a:rPr lang="en-US" altLang="ko-KR" sz="2000" dirty="0"/>
              <a:t>(</a:t>
            </a:r>
            <a:r>
              <a:rPr lang="ko-KR" altLang="en-US" sz="2000" dirty="0" err="1"/>
              <a:t>구분자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Seperator</a:t>
            </a:r>
            <a:r>
              <a:rPr lang="en-US" altLang="ko-KR" sz="2000" dirty="0"/>
              <a:t>)</a:t>
            </a:r>
            <a:r>
              <a:rPr lang="ko-KR" altLang="en-US" sz="2000" dirty="0"/>
              <a:t>로</a:t>
            </a:r>
            <a:br>
              <a:rPr lang="en-US" altLang="ko-KR" sz="2000" dirty="0"/>
            </a:br>
            <a:r>
              <a:rPr lang="ko-KR" altLang="en-US" sz="2000" dirty="0"/>
              <a:t>연결한 문자열을 반환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arr.join</a:t>
            </a:r>
            <a:r>
              <a:rPr lang="en-US" altLang="ko-KR" sz="2000" dirty="0"/>
              <a:t>( ); </a:t>
            </a:r>
            <a:r>
              <a:rPr lang="ko-KR" altLang="en-US" sz="2000" dirty="0"/>
              <a:t>➡️ </a:t>
            </a:r>
            <a:br>
              <a:rPr lang="en-US" altLang="ko-KR" sz="2000" dirty="0"/>
            </a:br>
            <a:r>
              <a:rPr lang="ko-KR" altLang="en-US" sz="2000" dirty="0"/>
              <a:t>모든 요소를 문자열로 변환한 후</a:t>
            </a:r>
            <a:r>
              <a:rPr lang="en-US" altLang="ko-KR" sz="2000" dirty="0"/>
              <a:t>, </a:t>
            </a:r>
            <a:r>
              <a:rPr lang="ko-KR" altLang="en-US" sz="2000" dirty="0"/>
              <a:t>기본 구분자인 </a:t>
            </a:r>
            <a:r>
              <a:rPr lang="en-US" altLang="ko-KR" sz="2000" dirty="0"/>
              <a:t>,</a:t>
            </a:r>
            <a:r>
              <a:rPr lang="ko-KR" altLang="en-US" sz="2000" dirty="0"/>
              <a:t>로</a:t>
            </a:r>
            <a:r>
              <a:rPr lang="en-US" altLang="ko-KR" sz="2000" dirty="0"/>
              <a:t> </a:t>
            </a:r>
            <a:r>
              <a:rPr lang="ko-KR" altLang="en-US" sz="2000" dirty="0"/>
              <a:t>연결한 문자열을 반환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arr.join</a:t>
            </a:r>
            <a:r>
              <a:rPr lang="en-US" altLang="ko-KR" sz="2000" dirty="0"/>
              <a:t>(‘’);</a:t>
            </a:r>
            <a:r>
              <a:rPr lang="ko-KR" altLang="en-US" sz="2000" dirty="0"/>
              <a:t> ➡️ </a:t>
            </a:r>
            <a:br>
              <a:rPr lang="en-US" altLang="ko-KR" sz="2000" dirty="0"/>
            </a:br>
            <a:r>
              <a:rPr lang="ko-KR" altLang="en-US" sz="2000" dirty="0"/>
              <a:t>모든 요소를 문자열로 변환한 후</a:t>
            </a:r>
            <a:r>
              <a:rPr lang="en-US" altLang="ko-KR" sz="2000" dirty="0"/>
              <a:t>, </a:t>
            </a:r>
            <a:r>
              <a:rPr lang="ko-KR" altLang="en-US" sz="2000" dirty="0"/>
              <a:t>빈 문자열로 연결한 문자열을 반환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arr.join</a:t>
            </a:r>
            <a:r>
              <a:rPr lang="en-US" altLang="ko-KR" sz="2000" dirty="0"/>
              <a:t>(‘:’);</a:t>
            </a:r>
            <a:r>
              <a:rPr lang="ko-KR" altLang="en-US" sz="2000" dirty="0"/>
              <a:t> ➡️</a:t>
            </a:r>
            <a:br>
              <a:rPr lang="en-US" altLang="ko-KR" sz="2000" dirty="0"/>
            </a:br>
            <a:r>
              <a:rPr lang="ko-KR" altLang="en-US" sz="2000" dirty="0"/>
              <a:t>모든 요소를 문자열로 변환한 후</a:t>
            </a:r>
            <a:r>
              <a:rPr lang="en-US" altLang="ko-KR" sz="2000" dirty="0"/>
              <a:t>, :</a:t>
            </a:r>
            <a:r>
              <a:rPr lang="ko-KR" altLang="en-US" sz="2000" dirty="0"/>
              <a:t>로</a:t>
            </a:r>
            <a:r>
              <a:rPr lang="en-US" altLang="ko-KR" sz="2000" dirty="0"/>
              <a:t> </a:t>
            </a:r>
            <a:r>
              <a:rPr lang="ko-KR" altLang="en-US" sz="2000" dirty="0"/>
              <a:t>연결한 문자열을 반환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50501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1E267-ECEA-4A6C-BDEA-27890367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28749"/>
          </a:xfrm>
        </p:spPr>
        <p:txBody>
          <a:bodyPr>
            <a:normAutofit/>
          </a:bodyPr>
          <a:lstStyle/>
          <a:p>
            <a:r>
              <a:rPr lang="en-US" altLang="ko-KR" sz="3200" b="1" dirty="0" err="1"/>
              <a:t>Array.prototype.</a:t>
            </a:r>
            <a:r>
              <a:rPr lang="en-US" altLang="ko-KR" sz="3200" b="1" dirty="0" err="1">
                <a:solidFill>
                  <a:srgbClr val="FF0000"/>
                </a:solidFill>
              </a:rPr>
              <a:t>reverse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732CB-3284-4503-B719-E143ABBCE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4" y="1557339"/>
            <a:ext cx="11144252" cy="50434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mutator method</a:t>
            </a:r>
            <a:r>
              <a:rPr lang="ko-KR" altLang="en-US" sz="2000" dirty="0"/>
              <a:t>이다</a:t>
            </a:r>
            <a:r>
              <a:rPr lang="en-US" altLang="ko-KR" sz="2000" dirty="0"/>
              <a:t>. (</a:t>
            </a:r>
            <a:r>
              <a:rPr lang="ko-KR" altLang="en-US" sz="2000" dirty="0"/>
              <a:t>원본 배열을 직접 변경한다</a:t>
            </a:r>
            <a:r>
              <a:rPr lang="en-US" altLang="ko-KR" sz="2000" dirty="0"/>
              <a:t>.)</a:t>
            </a:r>
            <a:br>
              <a:rPr lang="en-US" altLang="ko-KR" sz="2000" dirty="0"/>
            </a:b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원본</a:t>
            </a:r>
            <a:r>
              <a:rPr lang="en-US" altLang="ko-KR" sz="2000" dirty="0"/>
              <a:t> </a:t>
            </a:r>
            <a:r>
              <a:rPr lang="ko-KR" altLang="en-US" sz="2000" dirty="0"/>
              <a:t>배열의 순서를 반대로 뒤집는다</a:t>
            </a:r>
            <a:r>
              <a:rPr lang="en-US" altLang="ko-KR" sz="2000" dirty="0"/>
              <a:t>. </a:t>
            </a:r>
            <a:r>
              <a:rPr lang="ko-KR" altLang="en-US" sz="2000" dirty="0"/>
              <a:t>이후 변경된 배열을 반환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arr.reverse</a:t>
            </a:r>
            <a:r>
              <a:rPr lang="en-US" altLang="ko-KR" sz="2000" dirty="0"/>
              <a:t>( );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826808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1E267-ECEA-4A6C-BDEA-27890367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28749"/>
          </a:xfrm>
        </p:spPr>
        <p:txBody>
          <a:bodyPr>
            <a:normAutofit/>
          </a:bodyPr>
          <a:lstStyle/>
          <a:p>
            <a:r>
              <a:rPr lang="en-US" altLang="ko-KR" sz="3200" b="1" dirty="0" err="1"/>
              <a:t>Array.prototype.</a:t>
            </a:r>
            <a:r>
              <a:rPr lang="en-US" altLang="ko-KR" sz="3200" b="1" dirty="0" err="1">
                <a:solidFill>
                  <a:srgbClr val="FF0000"/>
                </a:solidFill>
              </a:rPr>
              <a:t>fill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732CB-3284-4503-B719-E143ABBCE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4" y="1557339"/>
            <a:ext cx="11144252" cy="50434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mutator method</a:t>
            </a:r>
            <a:r>
              <a:rPr lang="ko-KR" altLang="en-US" sz="2000" dirty="0"/>
              <a:t>이다</a:t>
            </a:r>
            <a:r>
              <a:rPr lang="en-US" altLang="ko-KR" sz="2000" dirty="0"/>
              <a:t>. (</a:t>
            </a:r>
            <a:r>
              <a:rPr lang="ko-KR" altLang="en-US" sz="2000" dirty="0"/>
              <a:t>원본 배열을 직접 변경한다</a:t>
            </a:r>
            <a:r>
              <a:rPr lang="en-US" altLang="ko-KR" sz="2000" dirty="0"/>
              <a:t>.)</a:t>
            </a:r>
            <a:br>
              <a:rPr lang="en-US" altLang="ko-KR" sz="2000" dirty="0"/>
            </a:b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인수로</a:t>
            </a:r>
            <a:r>
              <a:rPr lang="en-US" altLang="ko-KR" sz="2000" dirty="0"/>
              <a:t> </a:t>
            </a:r>
            <a:r>
              <a:rPr lang="ko-KR" altLang="en-US" sz="2000" dirty="0"/>
              <a:t>전달받은 값을 배열의 처음부터 끝까지 요소로 채운다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Ex. const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 = [1,2,3,4,5]; </a:t>
            </a:r>
            <a:br>
              <a:rPr lang="en-US" altLang="ko-KR" sz="2000" dirty="0"/>
            </a:br>
            <a:r>
              <a:rPr lang="en-US" altLang="ko-KR" sz="2000" dirty="0" err="1"/>
              <a:t>arr.fill</a:t>
            </a:r>
            <a:r>
              <a:rPr lang="en-US" altLang="ko-KR" sz="2000" dirty="0"/>
              <a:t>(0);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 err="1"/>
              <a:t>arr.fill</a:t>
            </a:r>
            <a:r>
              <a:rPr lang="en-US" altLang="ko-KR" sz="2000" dirty="0"/>
              <a:t>(0, 1);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 err="1"/>
              <a:t>arr.fill</a:t>
            </a:r>
            <a:r>
              <a:rPr lang="en-US" altLang="ko-KR" sz="2000" dirty="0"/>
              <a:t>(0, 1, 3);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20169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9621E-49EE-4363-9499-75F93CDDE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 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8A626-AD8D-43DA-A3A2-FACD51224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배열이란</a:t>
            </a:r>
            <a:r>
              <a:rPr lang="en-US" altLang="ko-KR" sz="2400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일반적인 배열과 </a:t>
            </a:r>
            <a:r>
              <a:rPr lang="en-US" altLang="ko-KR" sz="2400" dirty="0"/>
              <a:t>JavaScript</a:t>
            </a:r>
            <a:r>
              <a:rPr lang="ko-KR" altLang="en-US" sz="2400" dirty="0"/>
              <a:t>의 배열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length</a:t>
            </a:r>
            <a:r>
              <a:rPr lang="ko-KR" altLang="en-US" sz="2400" dirty="0"/>
              <a:t> 프로퍼티와 희소 배열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배열을 생성하는 </a:t>
            </a:r>
            <a:r>
              <a:rPr lang="en-US" altLang="ko-KR" sz="2400" dirty="0"/>
              <a:t>4</a:t>
            </a:r>
            <a:r>
              <a:rPr lang="ko-KR" altLang="en-US" sz="2400" dirty="0"/>
              <a:t>가지 방법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배열 요소 참조</a:t>
            </a:r>
            <a:r>
              <a:rPr lang="en-US" altLang="ko-KR" sz="2400" dirty="0"/>
              <a:t>, </a:t>
            </a:r>
            <a:r>
              <a:rPr lang="ko-KR" altLang="en-US" sz="2400" dirty="0"/>
              <a:t>추가</a:t>
            </a:r>
            <a:r>
              <a:rPr lang="en-US" altLang="ko-KR" sz="2400" dirty="0"/>
              <a:t>, </a:t>
            </a:r>
            <a:r>
              <a:rPr lang="ko-KR" altLang="en-US" sz="2400" dirty="0"/>
              <a:t>갱신</a:t>
            </a:r>
            <a:r>
              <a:rPr lang="en-US" altLang="ko-KR" sz="2400" dirty="0"/>
              <a:t>, </a:t>
            </a:r>
            <a:r>
              <a:rPr lang="ko-KR" altLang="en-US" sz="2400" dirty="0"/>
              <a:t>삭제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배열 메서드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배열 고차함수</a:t>
            </a:r>
          </a:p>
        </p:txBody>
      </p:sp>
    </p:spTree>
    <p:extLst>
      <p:ext uri="{BB962C8B-B14F-4D97-AF65-F5344CB8AC3E}">
        <p14:creationId xmlns:p14="http://schemas.microsoft.com/office/powerpoint/2010/main" val="1157832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1E267-ECEA-4A6C-BDEA-27890367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28749"/>
          </a:xfrm>
        </p:spPr>
        <p:txBody>
          <a:bodyPr>
            <a:normAutofit/>
          </a:bodyPr>
          <a:lstStyle/>
          <a:p>
            <a:r>
              <a:rPr lang="en-US" altLang="ko-KR" sz="3200" b="1" dirty="0" err="1"/>
              <a:t>Array.prototype.</a:t>
            </a:r>
            <a:r>
              <a:rPr lang="en-US" altLang="ko-KR" sz="3200" b="1" dirty="0" err="1">
                <a:solidFill>
                  <a:srgbClr val="FF0000"/>
                </a:solidFill>
              </a:rPr>
              <a:t>includes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732CB-3284-4503-B719-E143ABBCE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4" y="1557339"/>
            <a:ext cx="11144252" cy="50434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배열 내에 특정 요소가 포함되어 있는지 확인하여 </a:t>
            </a:r>
            <a:r>
              <a:rPr lang="en-US" altLang="ko-KR" sz="2000" dirty="0"/>
              <a:t>true/false</a:t>
            </a:r>
            <a:r>
              <a:rPr lang="ko-KR" altLang="en-US" sz="2000" dirty="0"/>
              <a:t>로 반환한다</a:t>
            </a:r>
            <a:r>
              <a:rPr lang="en-US" altLang="ko-KR" sz="2000" dirty="0"/>
              <a:t>. </a:t>
            </a:r>
            <a:br>
              <a:rPr lang="en-US" altLang="ko-KR" sz="2000" dirty="0"/>
            </a:b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arr.includes</a:t>
            </a:r>
            <a:r>
              <a:rPr lang="en-US" altLang="ko-KR" sz="2000" dirty="0"/>
              <a:t>(</a:t>
            </a:r>
            <a:r>
              <a:rPr lang="en-US" altLang="ko-KR" sz="2000" dirty="0" err="1"/>
              <a:t>a,b</a:t>
            </a:r>
            <a:r>
              <a:rPr lang="en-US" altLang="ko-KR" sz="2000" dirty="0"/>
              <a:t>);</a:t>
            </a:r>
            <a:br>
              <a:rPr lang="en-US" altLang="ko-KR" sz="2000" dirty="0"/>
            </a:br>
            <a:r>
              <a:rPr lang="en-US" altLang="ko-KR" sz="2000" dirty="0"/>
              <a:t>a: </a:t>
            </a:r>
            <a:r>
              <a:rPr lang="ko-KR" altLang="en-US" sz="2000" dirty="0"/>
              <a:t>검색할 대상을 지정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b: </a:t>
            </a:r>
            <a:r>
              <a:rPr lang="ko-KR" altLang="en-US" sz="2000" dirty="0"/>
              <a:t>검색을 시작할 인덱스</a:t>
            </a:r>
            <a:r>
              <a:rPr lang="en-US" altLang="ko-KR" sz="2000" dirty="0"/>
              <a:t>. </a:t>
            </a:r>
            <a:r>
              <a:rPr lang="ko-KR" altLang="en-US" sz="2000" dirty="0"/>
              <a:t>생략하면 </a:t>
            </a:r>
            <a:r>
              <a:rPr lang="en-US" altLang="ko-KR" sz="2000" dirty="0"/>
              <a:t>0. </a:t>
            </a:r>
            <a:r>
              <a:rPr lang="ko-KR" altLang="en-US" sz="2000" dirty="0"/>
              <a:t>음수를 지정하면 </a:t>
            </a:r>
            <a:r>
              <a:rPr lang="en-US" altLang="ko-KR" sz="2000" dirty="0"/>
              <a:t>length+(</a:t>
            </a:r>
            <a:r>
              <a:rPr lang="ko-KR" altLang="en-US" sz="2000" dirty="0" err="1"/>
              <a:t>음수값</a:t>
            </a:r>
            <a:r>
              <a:rPr lang="en-US" altLang="ko-KR" sz="2000" dirty="0"/>
              <a:t>)</a:t>
            </a:r>
            <a:r>
              <a:rPr lang="ko-KR" altLang="en-US" sz="2000" dirty="0"/>
              <a:t>하여 </a:t>
            </a:r>
            <a:r>
              <a:rPr lang="ko-KR" altLang="en-US" sz="2000" dirty="0" err="1"/>
              <a:t>시작인덱스</a:t>
            </a:r>
            <a:r>
              <a:rPr lang="ko-KR" altLang="en-US" sz="2000" dirty="0"/>
              <a:t> 지정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indexOf</a:t>
            </a:r>
            <a:r>
              <a:rPr lang="ko-KR" altLang="en-US" sz="2000" dirty="0"/>
              <a:t>를 사용하여도 배열 내에 특정요소가 포함되어 있는지 확인할 수 있으나</a:t>
            </a:r>
            <a:r>
              <a:rPr lang="en-US" altLang="ko-KR" sz="2000" dirty="0"/>
              <a:t>, </a:t>
            </a:r>
            <a:br>
              <a:rPr lang="en-US" altLang="ko-KR" sz="2000" dirty="0"/>
            </a:br>
            <a:r>
              <a:rPr lang="ko-KR" altLang="en-US" sz="2000" dirty="0" err="1"/>
              <a:t>반환값이</a:t>
            </a:r>
            <a:r>
              <a:rPr lang="ko-KR" altLang="en-US" sz="2000" dirty="0"/>
              <a:t> </a:t>
            </a:r>
            <a:r>
              <a:rPr lang="en-US" altLang="ko-KR" sz="2000" dirty="0"/>
              <a:t>-1</a:t>
            </a:r>
            <a:r>
              <a:rPr lang="ko-KR" altLang="en-US" sz="2000" dirty="0"/>
              <a:t>인지 확인해야 하고 </a:t>
            </a:r>
            <a:r>
              <a:rPr lang="en-US" altLang="ko-KR" sz="2000" dirty="0"/>
              <a:t>(</a:t>
            </a:r>
            <a:r>
              <a:rPr lang="ko-KR" altLang="en-US" sz="2000" dirty="0"/>
              <a:t>판별식이 별도로 필요함</a:t>
            </a:r>
            <a:r>
              <a:rPr lang="en-US" altLang="ko-KR" sz="2000" dirty="0"/>
              <a:t>), </a:t>
            </a:r>
            <a:br>
              <a:rPr lang="en-US" altLang="ko-KR" sz="2000" dirty="0"/>
            </a:br>
            <a:r>
              <a:rPr lang="ko-KR" altLang="en-US" sz="2000" dirty="0"/>
              <a:t>배열에 </a:t>
            </a:r>
            <a:r>
              <a:rPr lang="en-US" altLang="ko-KR" sz="2000" dirty="0" err="1"/>
              <a:t>NaN</a:t>
            </a:r>
            <a:r>
              <a:rPr lang="ko-KR" altLang="en-US" sz="2000" dirty="0"/>
              <a:t>이 포함되어 있는지 확인할 수 없다는 문제가 있다</a:t>
            </a:r>
            <a:r>
              <a:rPr lang="en-US" altLang="ko-KR" sz="2000" dirty="0"/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68D1BB-5FA3-42FB-9EB2-C6EB98B90F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73" b="17962"/>
          <a:stretch/>
        </p:blipFill>
        <p:spPr>
          <a:xfrm>
            <a:off x="7406834" y="6024064"/>
            <a:ext cx="4785166" cy="70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82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1E267-ECEA-4A6C-BDEA-27890367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28749"/>
          </a:xfrm>
        </p:spPr>
        <p:txBody>
          <a:bodyPr>
            <a:normAutofit/>
          </a:bodyPr>
          <a:lstStyle/>
          <a:p>
            <a:r>
              <a:rPr lang="en-US" altLang="ko-KR" sz="3200" b="1" dirty="0" err="1"/>
              <a:t>Array.prototype.</a:t>
            </a:r>
            <a:r>
              <a:rPr lang="en-US" altLang="ko-KR" sz="3200" b="1" dirty="0" err="1">
                <a:solidFill>
                  <a:srgbClr val="FF0000"/>
                </a:solidFill>
              </a:rPr>
              <a:t>flat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732CB-3284-4503-B719-E143ABBCE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4" y="1557339"/>
            <a:ext cx="11144252" cy="50434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accessor method</a:t>
            </a:r>
            <a:r>
              <a:rPr lang="ko-KR" altLang="en-US" sz="2000" dirty="0"/>
              <a:t>이다</a:t>
            </a:r>
            <a:r>
              <a:rPr lang="en-US" altLang="ko-KR" sz="2000" dirty="0"/>
              <a:t>. (</a:t>
            </a:r>
            <a:r>
              <a:rPr lang="ko-KR" altLang="en-US" sz="2000" dirty="0"/>
              <a:t>원본 배열을 변경하지 않는다</a:t>
            </a:r>
            <a:r>
              <a:rPr lang="en-US" altLang="ko-KR" sz="2000" dirty="0"/>
              <a:t>.)</a:t>
            </a:r>
            <a:br>
              <a:rPr lang="en-US" altLang="ko-KR" sz="2000" dirty="0"/>
            </a:b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인수로</a:t>
            </a:r>
            <a:r>
              <a:rPr lang="en-US" altLang="ko-KR" sz="2000" dirty="0"/>
              <a:t> </a:t>
            </a:r>
            <a:r>
              <a:rPr lang="ko-KR" altLang="en-US" sz="2000" dirty="0"/>
              <a:t>전달한 깊이만큼 재귀적으로 배열을 </a:t>
            </a:r>
            <a:r>
              <a:rPr lang="ko-KR" altLang="en-US" sz="2000" dirty="0" err="1"/>
              <a:t>평탄화한다</a:t>
            </a:r>
            <a:r>
              <a:rPr lang="en-US" altLang="ko-KR" sz="2000" dirty="0"/>
              <a:t>. </a:t>
            </a:r>
            <a:br>
              <a:rPr lang="en-US" altLang="ko-KR" sz="2000" dirty="0"/>
            </a:b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arr.flat</a:t>
            </a:r>
            <a:r>
              <a:rPr lang="en-US" altLang="ko-KR" sz="2000" dirty="0"/>
              <a:t>();</a:t>
            </a:r>
            <a:br>
              <a:rPr lang="en-US" altLang="ko-KR" sz="2000" dirty="0"/>
            </a:br>
            <a:r>
              <a:rPr lang="ko-KR" altLang="en-US" sz="2000" dirty="0"/>
              <a:t>생략할 경우 기본값은 </a:t>
            </a:r>
            <a:r>
              <a:rPr lang="en-US" altLang="ko-KR" sz="2000" dirty="0"/>
              <a:t>1.</a:t>
            </a:r>
            <a:br>
              <a:rPr lang="en-US" altLang="ko-KR" sz="2000" dirty="0"/>
            </a:b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arr.flat</a:t>
            </a:r>
            <a:r>
              <a:rPr lang="en-US" altLang="ko-KR" sz="2000" dirty="0"/>
              <a:t>(Infinity);</a:t>
            </a:r>
            <a:br>
              <a:rPr lang="en-US" altLang="ko-KR" sz="2000" dirty="0"/>
            </a:br>
            <a:r>
              <a:rPr lang="ko-KR" altLang="en-US" sz="2000" dirty="0"/>
              <a:t>중첩 배열 모두를 평탄화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5316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1E267-ECEA-4A6C-BDEA-27890367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85850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배열 고차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732CB-3284-4503-B719-E143ABBCE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86" y="1085851"/>
            <a:ext cx="11144252" cy="51292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sort, </a:t>
            </a:r>
            <a:r>
              <a:rPr lang="en-US" altLang="ko-KR" sz="2000" dirty="0" err="1"/>
              <a:t>forEach</a:t>
            </a:r>
            <a:r>
              <a:rPr lang="en-US" altLang="ko-KR" sz="2000" dirty="0"/>
              <a:t>, map, filter, reduce, some, every, find, </a:t>
            </a:r>
            <a:r>
              <a:rPr lang="en-US" altLang="ko-KR" sz="2000" dirty="0" err="1"/>
              <a:t>findIndex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flatMap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고차 함수</a:t>
            </a:r>
            <a:r>
              <a:rPr lang="en-US" altLang="ko-KR" sz="2000" dirty="0"/>
              <a:t>(Higher-Order Function, HOF):</a:t>
            </a:r>
            <a:r>
              <a:rPr lang="ko-KR" altLang="en-US" sz="2000" dirty="0"/>
              <a:t> 함수를 인수로 전달받거나 함수를 반환하는 함수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고차 함수는 외부 상태의 변경이나 가변 데이터를 피하고 불변성을 지향하는 </a:t>
            </a:r>
            <a:br>
              <a:rPr lang="en-US" altLang="ko-KR" sz="2000" dirty="0"/>
            </a:br>
            <a:r>
              <a:rPr lang="ko-KR" altLang="en-US" sz="2000" b="1" dirty="0"/>
              <a:t>함수형 프로그래밍</a:t>
            </a:r>
            <a:r>
              <a:rPr lang="ko-KR" altLang="en-US" sz="2000" dirty="0"/>
              <a:t>에 기반을 두고 있다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함수형 프로그래밍</a:t>
            </a:r>
            <a:r>
              <a:rPr lang="en-US" altLang="ko-KR" sz="2000" dirty="0"/>
              <a:t>: </a:t>
            </a:r>
            <a:r>
              <a:rPr lang="ko-KR" altLang="en-US" sz="2000" dirty="0"/>
              <a:t>순수 함수와 보조 함수의 조합을 통해 로직 내에 존재하는 </a:t>
            </a:r>
            <a:r>
              <a:rPr lang="ko-KR" altLang="en-US" sz="2000" b="1" dirty="0"/>
              <a:t>조건문과 반복문을 제거</a:t>
            </a:r>
            <a:r>
              <a:rPr lang="ko-KR" altLang="en-US" sz="2000" dirty="0"/>
              <a:t>하여 복잡성을 해결하고 </a:t>
            </a:r>
            <a:r>
              <a:rPr lang="ko-KR" altLang="en-US" sz="2000" b="1" dirty="0"/>
              <a:t>변수의 사용을 억제</a:t>
            </a:r>
            <a:r>
              <a:rPr lang="ko-KR" altLang="en-US" sz="2000" dirty="0"/>
              <a:t>하여 상태변경을 피하려는 패러다임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즉 함수형 프로그래밍은 순수 함수를 통해 부수 효과를 최대한 억제하여 오류를 피하고 프로그램의 안정성을 높이려는 노력의 일환이다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24785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1E267-ECEA-4A6C-BDEA-27890367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28749"/>
          </a:xfrm>
        </p:spPr>
        <p:txBody>
          <a:bodyPr>
            <a:normAutofit/>
          </a:bodyPr>
          <a:lstStyle/>
          <a:p>
            <a:r>
              <a:rPr lang="en-US" altLang="ko-KR" sz="3200" b="1" dirty="0" err="1"/>
              <a:t>Array.prototype.</a:t>
            </a:r>
            <a:r>
              <a:rPr lang="en-US" altLang="ko-KR" sz="3200" b="1" dirty="0" err="1">
                <a:solidFill>
                  <a:srgbClr val="FF0000"/>
                </a:solidFill>
              </a:rPr>
              <a:t>sort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732CB-3284-4503-B719-E143ABBCE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4" y="1557339"/>
            <a:ext cx="11144252" cy="50434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mutator method</a:t>
            </a:r>
            <a:r>
              <a:rPr lang="ko-KR" altLang="en-US" sz="2000" dirty="0"/>
              <a:t>이다</a:t>
            </a:r>
            <a:r>
              <a:rPr lang="en-US" altLang="ko-KR" sz="2000" dirty="0"/>
              <a:t>. (</a:t>
            </a:r>
            <a:r>
              <a:rPr lang="ko-KR" altLang="en-US" sz="2000" dirty="0"/>
              <a:t>원본 배열을 직접 변경한다</a:t>
            </a:r>
            <a:r>
              <a:rPr lang="en-US" altLang="ko-KR" sz="2000" dirty="0"/>
              <a:t>.)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배열의 요소를 </a:t>
            </a:r>
            <a:r>
              <a:rPr lang="en-US" altLang="ko-KR" sz="2000" dirty="0"/>
              <a:t>(</a:t>
            </a:r>
            <a:r>
              <a:rPr lang="ko-KR" altLang="en-US" sz="2000" dirty="0"/>
              <a:t>기본 오름차순</a:t>
            </a:r>
            <a:r>
              <a:rPr lang="en-US" altLang="ko-KR" sz="2000" dirty="0"/>
              <a:t>)</a:t>
            </a:r>
            <a:r>
              <a:rPr lang="ko-KR" altLang="en-US" sz="2000" dirty="0"/>
              <a:t>정렬한 후 정렬된 배열을 반환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내림차순으로 정렬하기 위해서는 </a:t>
            </a:r>
            <a:r>
              <a:rPr lang="en-US" altLang="ko-KR" sz="2000" dirty="0"/>
              <a:t>sort</a:t>
            </a:r>
            <a:r>
              <a:rPr lang="ko-KR" altLang="en-US" sz="2000" dirty="0"/>
              <a:t>먼저 쓴 후 </a:t>
            </a:r>
            <a:r>
              <a:rPr lang="en-US" altLang="ko-KR" sz="2000" dirty="0"/>
              <a:t>reverse</a:t>
            </a:r>
            <a:r>
              <a:rPr lang="ko-KR" altLang="en-US" sz="2000" dirty="0"/>
              <a:t>로 뒤집는다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숫자 요소 배열을 정렬할 때는 주의가 필요하다</a:t>
            </a:r>
            <a:r>
              <a:rPr lang="en-US" altLang="ko-KR" sz="2000" dirty="0"/>
              <a:t>. (</a:t>
            </a:r>
            <a:r>
              <a:rPr lang="ko-KR" altLang="en-US" sz="2000" dirty="0"/>
              <a:t>유니코드 기준이기 때문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r>
              <a:rPr lang="ko-KR" altLang="en-US" sz="2000" dirty="0"/>
              <a:t>따라서 </a:t>
            </a:r>
            <a:r>
              <a:rPr lang="en-US" altLang="ko-KR" sz="2000" dirty="0"/>
              <a:t>sort </a:t>
            </a:r>
            <a:r>
              <a:rPr lang="ko-KR" altLang="en-US" sz="2000" dirty="0"/>
              <a:t>메서드에 정렬 순서를 정의하는 비교 함수를 인수로 전달해야 한다</a:t>
            </a:r>
            <a:r>
              <a:rPr lang="en-US" altLang="ko-KR" sz="2000" dirty="0"/>
              <a:t>. (</a:t>
            </a:r>
            <a:r>
              <a:rPr lang="ko-KR" altLang="en-US" sz="2000" dirty="0" err="1"/>
              <a:t>버블정렬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비교 함수가 </a:t>
            </a:r>
            <a:r>
              <a:rPr lang="ko-KR" altLang="en-US" sz="2000" dirty="0" err="1"/>
              <a:t>리턴하는</a:t>
            </a:r>
            <a:r>
              <a:rPr lang="ko-KR" altLang="en-US" sz="2000" dirty="0"/>
              <a:t> 값</a:t>
            </a:r>
            <a:r>
              <a:rPr lang="en-US" altLang="ko-KR" sz="2000" dirty="0"/>
              <a:t>: </a:t>
            </a:r>
            <a:r>
              <a:rPr lang="ko-KR" altLang="en-US" sz="2000" dirty="0"/>
              <a:t>음수</a:t>
            </a:r>
            <a:r>
              <a:rPr lang="en-US" altLang="ko-KR" sz="2000" dirty="0"/>
              <a:t>, 0, </a:t>
            </a:r>
            <a:r>
              <a:rPr lang="ko-KR" altLang="en-US" sz="2000" dirty="0"/>
              <a:t>양수</a:t>
            </a:r>
            <a:br>
              <a:rPr lang="en-US" altLang="ko-KR" sz="2000" dirty="0"/>
            </a:br>
            <a:r>
              <a:rPr lang="ko-KR" altLang="en-US" sz="2000" dirty="0"/>
              <a:t>음수 </a:t>
            </a:r>
            <a:r>
              <a:rPr lang="en-US" altLang="ko-KR" sz="2000" dirty="0"/>
              <a:t>: </a:t>
            </a:r>
            <a:r>
              <a:rPr lang="ko-KR" altLang="en-US" sz="2000" dirty="0"/>
              <a:t>비교 함수의 첫번째 인수를 우선하여 정렬</a:t>
            </a:r>
            <a:r>
              <a:rPr lang="en-US" altLang="ko-KR" sz="2000" dirty="0"/>
              <a:t>. </a:t>
            </a:r>
            <a:br>
              <a:rPr lang="en-US" altLang="ko-KR" sz="2000" dirty="0"/>
            </a:br>
            <a:r>
              <a:rPr lang="en-US" altLang="ko-KR" sz="2000" dirty="0"/>
              <a:t>0 : </a:t>
            </a:r>
            <a:r>
              <a:rPr lang="ko-KR" altLang="en-US" sz="2000" dirty="0"/>
              <a:t>정렬하지 않음</a:t>
            </a:r>
            <a:r>
              <a:rPr lang="en-US" altLang="ko-KR" sz="2000" dirty="0"/>
              <a:t>. </a:t>
            </a:r>
            <a:br>
              <a:rPr lang="en-US" altLang="ko-KR" sz="2000" dirty="0"/>
            </a:br>
            <a:r>
              <a:rPr lang="ko-KR" altLang="en-US" sz="2000" dirty="0"/>
              <a:t>양수</a:t>
            </a:r>
            <a:r>
              <a:rPr lang="en-US" altLang="ko-KR" sz="2000" dirty="0"/>
              <a:t> : </a:t>
            </a:r>
            <a:r>
              <a:rPr lang="ko-KR" altLang="en-US" sz="2000" dirty="0"/>
              <a:t>두번째 인수를 우선하여 정렬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3D087C-B691-47B4-9E9D-5770D430A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302" y="1557339"/>
            <a:ext cx="8213396" cy="454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9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1E267-ECEA-4A6C-BDEA-27890367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28749"/>
          </a:xfrm>
        </p:spPr>
        <p:txBody>
          <a:bodyPr>
            <a:normAutofit/>
          </a:bodyPr>
          <a:lstStyle/>
          <a:p>
            <a:r>
              <a:rPr lang="en-US" altLang="ko-KR" sz="3200" b="1" dirty="0" err="1"/>
              <a:t>Array.prototype.</a:t>
            </a:r>
            <a:r>
              <a:rPr lang="en-US" altLang="ko-KR" sz="3200" b="1" dirty="0" err="1">
                <a:solidFill>
                  <a:srgbClr val="FF0000"/>
                </a:solidFill>
              </a:rPr>
              <a:t>forEach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732CB-3284-4503-B719-E143ABBCE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4" y="1557339"/>
            <a:ext cx="11144252" cy="50434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accessor method</a:t>
            </a:r>
            <a:r>
              <a:rPr lang="ko-KR" altLang="en-US" sz="2000" dirty="0"/>
              <a:t>이다</a:t>
            </a:r>
            <a:r>
              <a:rPr lang="en-US" altLang="ko-KR" sz="2000" dirty="0"/>
              <a:t>. (</a:t>
            </a:r>
            <a:r>
              <a:rPr lang="ko-KR" altLang="en-US" sz="2000" dirty="0"/>
              <a:t>원본 배열을 변경하지 않는다</a:t>
            </a:r>
            <a:r>
              <a:rPr lang="en-US" altLang="ko-KR" sz="2000" dirty="0"/>
              <a:t>.) </a:t>
            </a:r>
            <a:r>
              <a:rPr lang="ko-KR" altLang="en-US" sz="2000" dirty="0" err="1"/>
              <a:t>콜백</a:t>
            </a:r>
            <a:r>
              <a:rPr lang="ko-KR" altLang="en-US" sz="2000" dirty="0"/>
              <a:t> 함수로 원본을 변경할 수는 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반복문</a:t>
            </a:r>
            <a:r>
              <a:rPr lang="en-US" altLang="ko-KR" sz="2000" dirty="0"/>
              <a:t>(for</a:t>
            </a:r>
            <a:r>
              <a:rPr lang="ko-KR" altLang="en-US" sz="2000" dirty="0"/>
              <a:t>문</a:t>
            </a:r>
            <a:r>
              <a:rPr lang="en-US" altLang="ko-KR" sz="2000" dirty="0"/>
              <a:t>)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추상화하여</a:t>
            </a:r>
            <a:r>
              <a:rPr lang="ko-KR" altLang="en-US" sz="2000" dirty="0"/>
              <a:t> 대체하는 고차 함수로서 내부 반복문을 통해 배열을 순회하며 </a:t>
            </a:r>
            <a:br>
              <a:rPr lang="en-US" altLang="ko-KR" sz="2000" dirty="0"/>
            </a:br>
            <a:r>
              <a:rPr lang="ko-KR" altLang="en-US" sz="2000" dirty="0"/>
              <a:t>콜백으로 반복 호출한다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반환값은</a:t>
            </a:r>
            <a:r>
              <a:rPr lang="ko-KR" altLang="en-US" sz="2000" dirty="0"/>
              <a:t> 언제나 </a:t>
            </a:r>
            <a:r>
              <a:rPr lang="en-US" altLang="ko-KR" sz="2000" dirty="0"/>
              <a:t>undefined.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[1, 2, 3].</a:t>
            </a:r>
            <a:r>
              <a:rPr lang="en-US" altLang="ko-KR" sz="2000" dirty="0" err="1"/>
              <a:t>forEach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요소값</a:t>
            </a:r>
            <a:r>
              <a:rPr lang="en-US" altLang="ko-KR" sz="2000" dirty="0"/>
              <a:t>, </a:t>
            </a:r>
            <a:r>
              <a:rPr lang="ko-KR" altLang="en-US" sz="2000" dirty="0"/>
              <a:t>인덱스</a:t>
            </a:r>
            <a:r>
              <a:rPr lang="en-US" altLang="ko-KR" sz="2000" dirty="0"/>
              <a:t>, this)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forEach</a:t>
            </a:r>
            <a:r>
              <a:rPr lang="en-US" altLang="ko-KR" sz="2000" dirty="0"/>
              <a:t> </a:t>
            </a:r>
            <a:r>
              <a:rPr lang="ko-KR" altLang="en-US" sz="2000" dirty="0"/>
              <a:t>메서드는 </a:t>
            </a:r>
            <a:r>
              <a:rPr lang="en-US" altLang="ko-KR" sz="2000" dirty="0"/>
              <a:t>for</a:t>
            </a:r>
            <a:r>
              <a:rPr lang="ko-KR" altLang="en-US" sz="2000" dirty="0"/>
              <a:t>문과 달리 </a:t>
            </a:r>
            <a:r>
              <a:rPr lang="en-US" altLang="ko-KR" sz="2000" dirty="0"/>
              <a:t>break, continue</a:t>
            </a:r>
            <a:r>
              <a:rPr lang="ko-KR" altLang="en-US" sz="2000" dirty="0"/>
              <a:t>문을 사용할 수 없다</a:t>
            </a:r>
            <a:r>
              <a:rPr lang="en-US" altLang="ko-KR" sz="2000" dirty="0"/>
              <a:t>. </a:t>
            </a:r>
            <a:br>
              <a:rPr lang="en-US" altLang="ko-KR" sz="2000" dirty="0"/>
            </a:br>
            <a:r>
              <a:rPr lang="ko-KR" altLang="en-US" sz="2000" dirty="0"/>
              <a:t>무조건 모든 요소를 빠짐없이 순회하며</a:t>
            </a:r>
            <a:r>
              <a:rPr lang="en-US" altLang="ko-KR" sz="2000" dirty="0"/>
              <a:t>, </a:t>
            </a:r>
            <a:r>
              <a:rPr lang="ko-KR" altLang="en-US" sz="2000" dirty="0"/>
              <a:t>중간에 중단할 수 없다</a:t>
            </a:r>
            <a:r>
              <a:rPr lang="en-US" altLang="ko-KR" sz="2000" dirty="0"/>
              <a:t>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E88F08-A890-4ACE-9DF8-C058FB999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101" y="1428749"/>
            <a:ext cx="6997797" cy="491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7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1E267-ECEA-4A6C-BDEA-27890367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28749"/>
          </a:xfrm>
        </p:spPr>
        <p:txBody>
          <a:bodyPr>
            <a:normAutofit/>
          </a:bodyPr>
          <a:lstStyle/>
          <a:p>
            <a:r>
              <a:rPr lang="en-US" altLang="ko-KR" sz="3200" b="1" dirty="0" err="1"/>
              <a:t>Array.prototype.</a:t>
            </a:r>
            <a:r>
              <a:rPr lang="en-US" altLang="ko-KR" sz="3200" b="1" dirty="0" err="1">
                <a:solidFill>
                  <a:srgbClr val="FF0000"/>
                </a:solidFill>
              </a:rPr>
              <a:t>map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732CB-3284-4503-B719-E143ABBCE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4" y="1557339"/>
            <a:ext cx="11144252" cy="50434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accessor method</a:t>
            </a:r>
            <a:r>
              <a:rPr lang="ko-KR" altLang="en-US" sz="2000" dirty="0"/>
              <a:t>이다</a:t>
            </a:r>
            <a:r>
              <a:rPr lang="en-US" altLang="ko-KR" sz="2000" dirty="0"/>
              <a:t>. (</a:t>
            </a:r>
            <a:r>
              <a:rPr lang="ko-KR" altLang="en-US" sz="2000" dirty="0"/>
              <a:t>원본 배열을 변경하지 않는다</a:t>
            </a:r>
            <a:r>
              <a:rPr lang="en-US" altLang="ko-KR" sz="2000" dirty="0"/>
              <a:t>.)</a:t>
            </a:r>
            <a:br>
              <a:rPr lang="en-US" altLang="ko-KR" sz="2000" dirty="0"/>
            </a:b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콜백</a:t>
            </a:r>
            <a:r>
              <a:rPr lang="ko-KR" altLang="en-US" sz="2000" dirty="0"/>
              <a:t> 함수의 </a:t>
            </a:r>
            <a:r>
              <a:rPr lang="ko-KR" altLang="en-US" sz="2000" dirty="0" err="1"/>
              <a:t>반환값들로</a:t>
            </a:r>
            <a:r>
              <a:rPr lang="ko-KR" altLang="en-US" sz="2000" dirty="0"/>
              <a:t> 구성된 새로운 배열을 반환</a:t>
            </a:r>
            <a:r>
              <a:rPr lang="en-US" altLang="ko-KR" sz="2000" dirty="0"/>
              <a:t>. (</a:t>
            </a:r>
            <a:r>
              <a:rPr lang="en-US" altLang="ko-KR" sz="2000" dirty="0" err="1"/>
              <a:t>forEach</a:t>
            </a:r>
            <a:r>
              <a:rPr lang="ko-KR" altLang="en-US" sz="2000" dirty="0"/>
              <a:t>와 차이점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즉 </a:t>
            </a:r>
            <a:r>
              <a:rPr lang="en-US" altLang="ko-KR" sz="2000" dirty="0" err="1"/>
              <a:t>forEach</a:t>
            </a:r>
            <a:r>
              <a:rPr lang="ko-KR" altLang="en-US" sz="2000" dirty="0"/>
              <a:t>는 단순히 반복문을 대체하기 위한 고차 함수이고</a:t>
            </a:r>
            <a:r>
              <a:rPr lang="en-US" altLang="ko-KR" sz="2000" dirty="0"/>
              <a:t>, </a:t>
            </a:r>
            <a:br>
              <a:rPr lang="en-US" altLang="ko-KR" sz="2000" dirty="0"/>
            </a:br>
            <a:r>
              <a:rPr lang="en-US" altLang="ko-KR" sz="2000" dirty="0"/>
              <a:t>map</a:t>
            </a:r>
            <a:r>
              <a:rPr lang="ko-KR" altLang="en-US" sz="2000" dirty="0"/>
              <a:t>은 </a:t>
            </a:r>
            <a:r>
              <a:rPr lang="ko-KR" altLang="en-US" sz="2000" dirty="0" err="1"/>
              <a:t>요소값을</a:t>
            </a:r>
            <a:r>
              <a:rPr lang="ko-KR" altLang="en-US" sz="2000" dirty="0"/>
              <a:t> 다른 값으로 매핑하여 새로운 배열을 생성하기 위한 고차 함수이다</a:t>
            </a:r>
            <a:r>
              <a:rPr lang="en-US" altLang="ko-KR" sz="2000" dirty="0"/>
              <a:t>. </a:t>
            </a:r>
            <a:br>
              <a:rPr lang="en-US" altLang="ko-KR" sz="2000" dirty="0"/>
            </a:b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[1, 2, 3].map(</a:t>
            </a:r>
            <a:r>
              <a:rPr lang="ko-KR" altLang="en-US" sz="2000" dirty="0" err="1"/>
              <a:t>요소값</a:t>
            </a:r>
            <a:r>
              <a:rPr lang="en-US" altLang="ko-KR" sz="2000" dirty="0"/>
              <a:t>, </a:t>
            </a:r>
            <a:r>
              <a:rPr lang="ko-KR" altLang="en-US" sz="2000" dirty="0"/>
              <a:t>인덱스</a:t>
            </a:r>
            <a:r>
              <a:rPr lang="en-US" altLang="ko-KR" sz="2000" dirty="0"/>
              <a:t>, this)</a:t>
            </a:r>
          </a:p>
        </p:txBody>
      </p:sp>
    </p:spTree>
    <p:extLst>
      <p:ext uri="{BB962C8B-B14F-4D97-AF65-F5344CB8AC3E}">
        <p14:creationId xmlns:p14="http://schemas.microsoft.com/office/powerpoint/2010/main" val="4087781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1E267-ECEA-4A6C-BDEA-27890367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28749"/>
          </a:xfrm>
        </p:spPr>
        <p:txBody>
          <a:bodyPr>
            <a:normAutofit/>
          </a:bodyPr>
          <a:lstStyle/>
          <a:p>
            <a:r>
              <a:rPr lang="en-US" altLang="ko-KR" sz="3200" b="1" dirty="0" err="1"/>
              <a:t>Array.prototype.</a:t>
            </a:r>
            <a:r>
              <a:rPr lang="en-US" altLang="ko-KR" sz="3200" b="1" dirty="0" err="1">
                <a:solidFill>
                  <a:srgbClr val="FF0000"/>
                </a:solidFill>
              </a:rPr>
              <a:t>filter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732CB-3284-4503-B719-E143ABBCE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4" y="1557339"/>
            <a:ext cx="11144252" cy="50434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accessor method</a:t>
            </a:r>
            <a:r>
              <a:rPr lang="ko-KR" altLang="en-US" sz="2000" dirty="0"/>
              <a:t>이다</a:t>
            </a:r>
            <a:r>
              <a:rPr lang="en-US" altLang="ko-KR" sz="2000" dirty="0"/>
              <a:t>. (</a:t>
            </a:r>
            <a:r>
              <a:rPr lang="ko-KR" altLang="en-US" sz="2000" dirty="0"/>
              <a:t>원본 배열을 변경하지 않는다</a:t>
            </a:r>
            <a:r>
              <a:rPr lang="en-US" altLang="ko-KR" sz="2000" dirty="0"/>
              <a:t>.)</a:t>
            </a:r>
            <a:br>
              <a:rPr lang="en-US" altLang="ko-KR" sz="2000" dirty="0"/>
            </a:b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콜백</a:t>
            </a:r>
            <a:r>
              <a:rPr lang="en-US" altLang="ko-KR" sz="2000" dirty="0"/>
              <a:t> </a:t>
            </a:r>
            <a:r>
              <a:rPr lang="ko-KR" altLang="en-US" sz="2000" dirty="0"/>
              <a:t>함수의 </a:t>
            </a:r>
            <a:r>
              <a:rPr lang="ko-KR" altLang="en-US" sz="2000" dirty="0" err="1"/>
              <a:t>반환값이</a:t>
            </a:r>
            <a:r>
              <a:rPr lang="ko-KR" altLang="en-US" sz="2000" dirty="0"/>
              <a:t> </a:t>
            </a:r>
            <a:r>
              <a:rPr lang="en-US" altLang="ko-KR" sz="2000" dirty="0"/>
              <a:t>true</a:t>
            </a:r>
            <a:r>
              <a:rPr lang="ko-KR" altLang="en-US" sz="2000" dirty="0"/>
              <a:t>인 요소로만 구성된 새로운 배열을 반환</a:t>
            </a:r>
            <a:r>
              <a:rPr lang="en-US" altLang="ko-KR" sz="2000" dirty="0"/>
              <a:t>. (</a:t>
            </a:r>
            <a:r>
              <a:rPr lang="en-US" altLang="ko-KR" sz="2000" dirty="0" err="1"/>
              <a:t>forEach</a:t>
            </a:r>
            <a:r>
              <a:rPr lang="en-US" altLang="ko-KR" sz="2000" dirty="0"/>
              <a:t>, map</a:t>
            </a:r>
            <a:r>
              <a:rPr lang="ko-KR" altLang="en-US" sz="2000" dirty="0"/>
              <a:t>과 차이점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filter</a:t>
            </a:r>
            <a:r>
              <a:rPr lang="ko-KR" altLang="en-US" sz="2000" dirty="0"/>
              <a:t>를 사용해 특정 요소를 제거할 경우 </a:t>
            </a:r>
            <a:r>
              <a:rPr lang="en-US" altLang="ko-KR" sz="2000" dirty="0"/>
              <a:t>(</a:t>
            </a:r>
            <a:r>
              <a:rPr lang="ko-KR" altLang="en-US" sz="2000" dirty="0"/>
              <a:t>중복되어 있다면</a:t>
            </a:r>
            <a:r>
              <a:rPr lang="en-US" altLang="ko-KR" sz="2000" dirty="0"/>
              <a:t>)</a:t>
            </a:r>
            <a:r>
              <a:rPr lang="ko-KR" altLang="en-US" sz="2000" dirty="0"/>
              <a:t>중복된 요소가 모두 제거된다</a:t>
            </a:r>
            <a:r>
              <a:rPr lang="en-US" altLang="ko-KR" sz="2000" dirty="0"/>
              <a:t>. </a:t>
            </a:r>
            <a:br>
              <a:rPr lang="en-US" altLang="ko-KR" sz="2000" dirty="0"/>
            </a:b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[1, 2, 3].filter(</a:t>
            </a:r>
            <a:r>
              <a:rPr lang="ko-KR" altLang="en-US" sz="2000" dirty="0" err="1"/>
              <a:t>요소값</a:t>
            </a:r>
            <a:r>
              <a:rPr lang="en-US" altLang="ko-KR" sz="2000" dirty="0"/>
              <a:t>, </a:t>
            </a:r>
            <a:r>
              <a:rPr lang="ko-KR" altLang="en-US" sz="2000" dirty="0"/>
              <a:t>인덱스</a:t>
            </a:r>
            <a:r>
              <a:rPr lang="en-US" altLang="ko-KR" sz="2000" dirty="0"/>
              <a:t>, this)</a:t>
            </a:r>
          </a:p>
        </p:txBody>
      </p:sp>
    </p:spTree>
    <p:extLst>
      <p:ext uri="{BB962C8B-B14F-4D97-AF65-F5344CB8AC3E}">
        <p14:creationId xmlns:p14="http://schemas.microsoft.com/office/powerpoint/2010/main" val="3665829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1E267-ECEA-4A6C-BDEA-27890367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28749"/>
          </a:xfrm>
        </p:spPr>
        <p:txBody>
          <a:bodyPr>
            <a:normAutofit/>
          </a:bodyPr>
          <a:lstStyle/>
          <a:p>
            <a:r>
              <a:rPr lang="en-US" altLang="ko-KR" sz="3200" b="1" dirty="0" err="1"/>
              <a:t>Array.prototype.</a:t>
            </a:r>
            <a:r>
              <a:rPr lang="en-US" altLang="ko-KR" sz="3200" b="1" dirty="0" err="1">
                <a:solidFill>
                  <a:srgbClr val="FF0000"/>
                </a:solidFill>
              </a:rPr>
              <a:t>reduce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732CB-3284-4503-B719-E143ABBCE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4" y="1557339"/>
            <a:ext cx="11144252" cy="50434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accessor method</a:t>
            </a:r>
            <a:r>
              <a:rPr lang="ko-KR" altLang="en-US" sz="2000" dirty="0"/>
              <a:t>이다</a:t>
            </a:r>
            <a:r>
              <a:rPr lang="en-US" altLang="ko-KR" sz="2000" dirty="0"/>
              <a:t>. (</a:t>
            </a:r>
            <a:r>
              <a:rPr lang="ko-KR" altLang="en-US" sz="2000" dirty="0"/>
              <a:t>원본 배열을 변경하지 않는다</a:t>
            </a:r>
            <a:r>
              <a:rPr lang="en-US" altLang="ko-KR" sz="2000" dirty="0"/>
              <a:t>.)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콜백</a:t>
            </a:r>
            <a:r>
              <a:rPr lang="en-US" altLang="ko-KR" sz="2000" dirty="0"/>
              <a:t> </a:t>
            </a:r>
            <a:r>
              <a:rPr lang="ko-KR" altLang="en-US" sz="2000" dirty="0"/>
              <a:t>함수의 </a:t>
            </a:r>
            <a:r>
              <a:rPr lang="ko-KR" altLang="en-US" sz="2000" dirty="0" err="1"/>
              <a:t>반환값을</a:t>
            </a:r>
            <a:r>
              <a:rPr lang="en-US" altLang="ko-KR" sz="2000" dirty="0"/>
              <a:t> </a:t>
            </a:r>
            <a:r>
              <a:rPr lang="ko-KR" altLang="en-US" sz="2000" dirty="0"/>
              <a:t>다음 순회시에 </a:t>
            </a:r>
            <a:r>
              <a:rPr lang="ko-KR" altLang="en-US" sz="2000" dirty="0" err="1"/>
              <a:t>콜백</a:t>
            </a:r>
            <a:r>
              <a:rPr lang="ko-KR" altLang="en-US" sz="2000" dirty="0"/>
              <a:t> 함수의 첫번째 인수로 전달하면서</a:t>
            </a:r>
            <a:r>
              <a:rPr lang="en-US" altLang="ko-KR" sz="2000" dirty="0"/>
              <a:t>,</a:t>
            </a:r>
            <a:br>
              <a:rPr lang="en-US" altLang="ko-KR" sz="2000" dirty="0"/>
            </a:br>
            <a:r>
              <a:rPr lang="ko-KR" altLang="en-US" sz="2000" dirty="0" err="1"/>
              <a:t>콜백</a:t>
            </a:r>
            <a:r>
              <a:rPr lang="ko-KR" altLang="en-US" sz="2000" dirty="0"/>
              <a:t> 함수를 호출하여 하나의 </a:t>
            </a:r>
            <a:r>
              <a:rPr lang="ko-KR" altLang="en-US" sz="2000" dirty="0" err="1"/>
              <a:t>결괏값을</a:t>
            </a:r>
            <a:r>
              <a:rPr lang="ko-KR" altLang="en-US" sz="2000" dirty="0"/>
              <a:t> 만들어 반환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Ex.</a:t>
            </a:r>
            <a:r>
              <a:rPr lang="ko-KR" altLang="en-US" sz="2000" dirty="0"/>
              <a:t> 평균 구하기</a:t>
            </a:r>
            <a:r>
              <a:rPr lang="en-US" altLang="ko-KR" sz="2000" dirty="0"/>
              <a:t>, </a:t>
            </a:r>
            <a:r>
              <a:rPr lang="ko-KR" altLang="en-US" sz="2000" dirty="0"/>
              <a:t>중복횟수 구하기</a:t>
            </a:r>
            <a:r>
              <a:rPr lang="en-US" altLang="ko-KR" sz="2000" dirty="0"/>
              <a:t>, </a:t>
            </a:r>
            <a:r>
              <a:rPr lang="ko-KR" altLang="en-US" sz="2000" dirty="0"/>
              <a:t>중첩배열 평탄화</a:t>
            </a:r>
            <a:r>
              <a:rPr lang="en-US" altLang="ko-KR" sz="2000" dirty="0"/>
              <a:t>(flat), </a:t>
            </a:r>
            <a:r>
              <a:rPr lang="ko-KR" altLang="en-US" sz="2000" dirty="0"/>
              <a:t>중복 요소 제거</a:t>
            </a:r>
            <a:r>
              <a:rPr lang="en-US" altLang="ko-KR" sz="2000" dirty="0"/>
              <a:t>(filter)…</a:t>
            </a:r>
            <a:br>
              <a:rPr lang="en-US" altLang="ko-KR" sz="2000" dirty="0"/>
            </a:br>
            <a:r>
              <a:rPr lang="ko-KR" altLang="en-US" sz="2000" dirty="0"/>
              <a:t>모든 배열의 고차 함수는 </a:t>
            </a:r>
            <a:r>
              <a:rPr lang="en-US" altLang="ko-KR" sz="2000" dirty="0"/>
              <a:t>reduce</a:t>
            </a:r>
            <a:r>
              <a:rPr lang="ko-KR" altLang="en-US" sz="2000" dirty="0"/>
              <a:t>메서드로 구현할 수 있다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[1, 2, 3, 4].reduce(</a:t>
            </a:r>
            <a:r>
              <a:rPr lang="ko-KR" altLang="en-US" sz="2000" dirty="0"/>
              <a:t>초기값</a:t>
            </a:r>
            <a:r>
              <a:rPr lang="en-US" altLang="ko-KR" sz="2000" dirty="0"/>
              <a:t>or</a:t>
            </a:r>
            <a:r>
              <a:rPr lang="ko-KR" altLang="en-US" sz="2000" dirty="0"/>
              <a:t>콜백함수의 이전 </a:t>
            </a:r>
            <a:r>
              <a:rPr lang="ko-KR" altLang="en-US" sz="2000" dirty="0" err="1"/>
              <a:t>반환값</a:t>
            </a:r>
            <a:r>
              <a:rPr lang="en-US" altLang="ko-KR" sz="2000" dirty="0"/>
              <a:t>, reduce</a:t>
            </a:r>
            <a:r>
              <a:rPr lang="ko-KR" altLang="en-US" sz="2000" dirty="0"/>
              <a:t>메서드를 호출한 배열의 </a:t>
            </a:r>
            <a:r>
              <a:rPr lang="ko-KR" altLang="en-US" sz="2000" dirty="0" err="1"/>
              <a:t>요소값</a:t>
            </a:r>
            <a:r>
              <a:rPr lang="en-US" altLang="ko-KR" sz="2000" dirty="0"/>
              <a:t>, </a:t>
            </a:r>
            <a:r>
              <a:rPr lang="ko-KR" altLang="en-US" sz="2000" dirty="0"/>
              <a:t>인덱스</a:t>
            </a:r>
            <a:r>
              <a:rPr lang="en-US" altLang="ko-KR" sz="2000" dirty="0"/>
              <a:t>, this)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2</a:t>
            </a:r>
            <a:r>
              <a:rPr lang="ko-KR" altLang="en-US" sz="2000" dirty="0"/>
              <a:t>번째 인수의 초기값은 생략 가능하나 생략하지 않는 것이 안전하다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86847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1E267-ECEA-4A6C-BDEA-27890367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764"/>
            <a:ext cx="10515600" cy="757238"/>
          </a:xfrm>
        </p:spPr>
        <p:txBody>
          <a:bodyPr>
            <a:normAutofit/>
          </a:bodyPr>
          <a:lstStyle/>
          <a:p>
            <a:r>
              <a:rPr lang="en-US" altLang="ko-KR" sz="3200" b="1" dirty="0" err="1"/>
              <a:t>Array.prototype.</a:t>
            </a:r>
            <a:r>
              <a:rPr lang="en-US" altLang="ko-KR" sz="3200" b="1" dirty="0" err="1">
                <a:solidFill>
                  <a:srgbClr val="FF0000"/>
                </a:solidFill>
              </a:rPr>
              <a:t>some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732CB-3284-4503-B719-E143ABBCE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4" y="1185864"/>
            <a:ext cx="11144252" cy="22859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accessor method</a:t>
            </a:r>
            <a:r>
              <a:rPr lang="ko-KR" altLang="en-US" sz="2000" dirty="0"/>
              <a:t>이다</a:t>
            </a:r>
            <a:r>
              <a:rPr lang="en-US" altLang="ko-KR" sz="2000" dirty="0"/>
              <a:t>. (</a:t>
            </a:r>
            <a:r>
              <a:rPr lang="ko-KR" altLang="en-US" sz="2000" dirty="0"/>
              <a:t>원본 배열을 변경하지 않는다</a:t>
            </a:r>
            <a:r>
              <a:rPr lang="en-US" altLang="ko-KR" sz="2000" dirty="0"/>
              <a:t>.)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콜백</a:t>
            </a:r>
            <a:r>
              <a:rPr lang="ko-KR" altLang="en-US" sz="2000" dirty="0"/>
              <a:t> 함수의 </a:t>
            </a:r>
            <a:r>
              <a:rPr lang="ko-KR" altLang="en-US" sz="2000" dirty="0" err="1"/>
              <a:t>반환값이</a:t>
            </a:r>
            <a:r>
              <a:rPr lang="ko-KR" altLang="en-US" sz="2000" dirty="0"/>
              <a:t> 단 한번이라도 참이면 </a:t>
            </a:r>
            <a:r>
              <a:rPr lang="en-US" altLang="ko-KR" sz="2000" dirty="0"/>
              <a:t>true, </a:t>
            </a:r>
            <a:r>
              <a:rPr lang="ko-KR" altLang="en-US" sz="2000" dirty="0"/>
              <a:t>모두 거짓이면 </a:t>
            </a:r>
            <a:r>
              <a:rPr lang="en-US" altLang="ko-KR" sz="2000" dirty="0"/>
              <a:t>false</a:t>
            </a:r>
            <a:r>
              <a:rPr lang="ko-KR" altLang="en-US" sz="2000" dirty="0"/>
              <a:t>를 반환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some </a:t>
            </a:r>
            <a:r>
              <a:rPr lang="ko-KR" altLang="en-US" sz="2000" dirty="0"/>
              <a:t>메서드를 호출한 배열이 빈 배열인 경우 언제나 </a:t>
            </a:r>
            <a:r>
              <a:rPr lang="en-US" altLang="ko-KR" sz="2000" dirty="0"/>
              <a:t>false</a:t>
            </a:r>
            <a:r>
              <a:rPr lang="ko-KR" altLang="en-US" sz="2000" dirty="0"/>
              <a:t>를 반환</a:t>
            </a:r>
            <a:r>
              <a:rPr lang="en-US" altLang="ko-KR" sz="2000" dirty="0"/>
              <a:t>. (</a:t>
            </a:r>
            <a:r>
              <a:rPr lang="ko-KR" altLang="en-US" sz="2000" dirty="0"/>
              <a:t>주의</a:t>
            </a:r>
            <a:r>
              <a:rPr lang="en-US" altLang="ko-KR" sz="2000" dirty="0"/>
              <a:t>!)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1A7D52B-4F9F-4E61-947A-0FFC32A1E35A}"/>
              </a:ext>
            </a:extLst>
          </p:cNvPr>
          <p:cNvSpPr txBox="1">
            <a:spLocks/>
          </p:cNvSpPr>
          <p:nvPr/>
        </p:nvSpPr>
        <p:spPr>
          <a:xfrm>
            <a:off x="838200" y="3814763"/>
            <a:ext cx="10515600" cy="757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err="1"/>
              <a:t>Array.prototype.</a:t>
            </a:r>
            <a:r>
              <a:rPr lang="en-US" altLang="ko-KR" sz="3200" b="1" dirty="0" err="1">
                <a:solidFill>
                  <a:srgbClr val="FF0000"/>
                </a:solidFill>
              </a:rPr>
              <a:t>every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FB63A6B-7AA7-4AC8-BEF3-848044D37E6A}"/>
              </a:ext>
            </a:extLst>
          </p:cNvPr>
          <p:cNvSpPr txBox="1">
            <a:spLocks/>
          </p:cNvSpPr>
          <p:nvPr/>
        </p:nvSpPr>
        <p:spPr>
          <a:xfrm>
            <a:off x="523874" y="4572001"/>
            <a:ext cx="11144252" cy="2285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b="1" dirty="0"/>
              <a:t>accessor method</a:t>
            </a:r>
            <a:r>
              <a:rPr lang="ko-KR" altLang="en-US" sz="2000" dirty="0"/>
              <a:t>이다</a:t>
            </a:r>
            <a:r>
              <a:rPr lang="en-US" altLang="ko-KR" sz="2000" dirty="0"/>
              <a:t>. (</a:t>
            </a:r>
            <a:r>
              <a:rPr lang="ko-KR" altLang="en-US" sz="2000" dirty="0"/>
              <a:t>원본 배열을 변경하지 않는다</a:t>
            </a:r>
            <a:r>
              <a:rPr lang="en-US" altLang="ko-KR" sz="2000" dirty="0"/>
              <a:t>.)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콜백</a:t>
            </a:r>
            <a:r>
              <a:rPr lang="ko-KR" altLang="en-US" sz="2000" dirty="0"/>
              <a:t> 함수의 </a:t>
            </a:r>
            <a:r>
              <a:rPr lang="ko-KR" altLang="en-US" sz="2000" dirty="0" err="1"/>
              <a:t>반환값이</a:t>
            </a:r>
            <a:r>
              <a:rPr lang="ko-KR" altLang="en-US" sz="2000" dirty="0"/>
              <a:t> 모두 참이면 </a:t>
            </a:r>
            <a:r>
              <a:rPr lang="en-US" altLang="ko-KR" sz="2000" dirty="0"/>
              <a:t>true, </a:t>
            </a:r>
            <a:r>
              <a:rPr lang="ko-KR" altLang="en-US" sz="2000" dirty="0"/>
              <a:t>단 한번이라도 거짓이면 </a:t>
            </a:r>
            <a:r>
              <a:rPr lang="en-US" altLang="ko-KR" sz="2000" dirty="0"/>
              <a:t>false</a:t>
            </a:r>
            <a:r>
              <a:rPr lang="ko-KR" altLang="en-US" sz="2000" dirty="0"/>
              <a:t>를 반환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every </a:t>
            </a:r>
            <a:r>
              <a:rPr lang="ko-KR" altLang="en-US" sz="2000" dirty="0"/>
              <a:t>메서드를 호출한 배열이 빈 배열인 경우 언제나 </a:t>
            </a:r>
            <a:r>
              <a:rPr lang="en-US" altLang="ko-KR" sz="2000" dirty="0"/>
              <a:t>true</a:t>
            </a:r>
            <a:r>
              <a:rPr lang="ko-KR" altLang="en-US" sz="2000" dirty="0"/>
              <a:t>를 반환</a:t>
            </a:r>
            <a:r>
              <a:rPr lang="en-US" altLang="ko-KR" sz="2000" dirty="0"/>
              <a:t>. (</a:t>
            </a:r>
            <a:r>
              <a:rPr lang="ko-KR" altLang="en-US" sz="2000" dirty="0"/>
              <a:t>주의</a:t>
            </a:r>
            <a:r>
              <a:rPr lang="en-US" altLang="ko-KR" sz="2000" dirty="0"/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3746142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1E267-ECEA-4A6C-BDEA-27890367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764"/>
            <a:ext cx="10515600" cy="757238"/>
          </a:xfrm>
        </p:spPr>
        <p:txBody>
          <a:bodyPr>
            <a:normAutofit/>
          </a:bodyPr>
          <a:lstStyle/>
          <a:p>
            <a:r>
              <a:rPr lang="en-US" altLang="ko-KR" sz="3200" b="1" dirty="0" err="1"/>
              <a:t>Array.prototype.</a:t>
            </a:r>
            <a:r>
              <a:rPr lang="en-US" altLang="ko-KR" sz="3200" b="1" dirty="0" err="1">
                <a:solidFill>
                  <a:srgbClr val="FF0000"/>
                </a:solidFill>
              </a:rPr>
              <a:t>find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732CB-3284-4503-B719-E143ABBCE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4" y="1185864"/>
            <a:ext cx="11144252" cy="22859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accessor method</a:t>
            </a:r>
            <a:r>
              <a:rPr lang="ko-KR" altLang="en-US" sz="2000" dirty="0"/>
              <a:t>이다</a:t>
            </a:r>
            <a:r>
              <a:rPr lang="en-US" altLang="ko-KR" sz="2000" dirty="0"/>
              <a:t>. (</a:t>
            </a:r>
            <a:r>
              <a:rPr lang="ko-KR" altLang="en-US" sz="2000" dirty="0"/>
              <a:t>원본 배열을 변경하지 않는다</a:t>
            </a:r>
            <a:r>
              <a:rPr lang="en-US" altLang="ko-KR" sz="2000" dirty="0"/>
              <a:t>.)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콜백</a:t>
            </a:r>
            <a:r>
              <a:rPr lang="ko-KR" altLang="en-US" sz="2000" dirty="0"/>
              <a:t> 함수의 </a:t>
            </a:r>
            <a:r>
              <a:rPr lang="ko-KR" altLang="en-US" sz="2000" dirty="0" err="1"/>
              <a:t>반환값이</a:t>
            </a:r>
            <a:r>
              <a:rPr lang="ko-KR" altLang="en-US" sz="2000" dirty="0"/>
              <a:t> </a:t>
            </a:r>
            <a:r>
              <a:rPr lang="en-US" altLang="ko-KR" sz="2000" dirty="0"/>
              <a:t>true</a:t>
            </a:r>
            <a:r>
              <a:rPr lang="ko-KR" altLang="en-US" sz="2000" dirty="0"/>
              <a:t>인 첫 번째 요소를 반환</a:t>
            </a:r>
            <a:r>
              <a:rPr lang="en-US" altLang="ko-KR" sz="2000" dirty="0"/>
              <a:t>. (</a:t>
            </a:r>
            <a:r>
              <a:rPr lang="ko-KR" altLang="en-US" sz="2000" dirty="0" err="1"/>
              <a:t>결괏값은</a:t>
            </a:r>
            <a:r>
              <a:rPr lang="ko-KR" altLang="en-US" sz="2000" dirty="0"/>
              <a:t> 배열이 아닌 해당 </a:t>
            </a:r>
            <a:r>
              <a:rPr lang="ko-KR" altLang="en-US" sz="2000" dirty="0" err="1"/>
              <a:t>요소값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true </a:t>
            </a:r>
            <a:r>
              <a:rPr lang="ko-KR" altLang="en-US" sz="2000" dirty="0"/>
              <a:t>요소가 존재하지 않으면 </a:t>
            </a:r>
            <a:r>
              <a:rPr lang="en-US" altLang="ko-KR" sz="2000" dirty="0"/>
              <a:t>undefined </a:t>
            </a:r>
            <a:r>
              <a:rPr lang="ko-KR" altLang="en-US" sz="2000" dirty="0"/>
              <a:t>반환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1A7D52B-4F9F-4E61-947A-0FFC32A1E35A}"/>
              </a:ext>
            </a:extLst>
          </p:cNvPr>
          <p:cNvSpPr txBox="1">
            <a:spLocks/>
          </p:cNvSpPr>
          <p:nvPr/>
        </p:nvSpPr>
        <p:spPr>
          <a:xfrm>
            <a:off x="838200" y="3814763"/>
            <a:ext cx="10515600" cy="757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err="1"/>
              <a:t>Array.prototype.</a:t>
            </a:r>
            <a:r>
              <a:rPr lang="en-US" altLang="ko-KR" sz="3200" b="1" dirty="0" err="1">
                <a:solidFill>
                  <a:srgbClr val="FF0000"/>
                </a:solidFill>
              </a:rPr>
              <a:t>findIndex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FB63A6B-7AA7-4AC8-BEF3-848044D37E6A}"/>
              </a:ext>
            </a:extLst>
          </p:cNvPr>
          <p:cNvSpPr txBox="1">
            <a:spLocks/>
          </p:cNvSpPr>
          <p:nvPr/>
        </p:nvSpPr>
        <p:spPr>
          <a:xfrm>
            <a:off x="523874" y="4572001"/>
            <a:ext cx="11144252" cy="2285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b="1" dirty="0"/>
              <a:t>accessor method</a:t>
            </a:r>
            <a:r>
              <a:rPr lang="ko-KR" altLang="en-US" sz="2000" dirty="0"/>
              <a:t>이다</a:t>
            </a:r>
            <a:r>
              <a:rPr lang="en-US" altLang="ko-KR" sz="2000" dirty="0"/>
              <a:t>. (</a:t>
            </a:r>
            <a:r>
              <a:rPr lang="ko-KR" altLang="en-US" sz="2000" dirty="0"/>
              <a:t>원본 배열을 변경하지 않는다</a:t>
            </a:r>
            <a:r>
              <a:rPr lang="en-US" altLang="ko-KR" sz="2000" dirty="0"/>
              <a:t>.)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콜백</a:t>
            </a:r>
            <a:r>
              <a:rPr lang="ko-KR" altLang="en-US" sz="2000" dirty="0"/>
              <a:t> 함수의 </a:t>
            </a:r>
            <a:r>
              <a:rPr lang="ko-KR" altLang="en-US" sz="2000" dirty="0" err="1"/>
              <a:t>반환값이</a:t>
            </a:r>
            <a:r>
              <a:rPr lang="ko-KR" altLang="en-US" sz="2000" dirty="0"/>
              <a:t> </a:t>
            </a:r>
            <a:r>
              <a:rPr lang="en-US" altLang="ko-KR" sz="2000" dirty="0"/>
              <a:t>true</a:t>
            </a:r>
            <a:r>
              <a:rPr lang="ko-KR" altLang="en-US" sz="2000" dirty="0"/>
              <a:t>인</a:t>
            </a:r>
            <a:r>
              <a:rPr lang="en-US" altLang="ko-KR" sz="2000" dirty="0"/>
              <a:t> </a:t>
            </a:r>
            <a:r>
              <a:rPr lang="ko-KR" altLang="en-US" sz="2000" dirty="0"/>
              <a:t>첫 번째 요소의 </a:t>
            </a:r>
            <a:r>
              <a:rPr lang="en-US" altLang="ko-KR" sz="2000" dirty="0"/>
              <a:t>index</a:t>
            </a:r>
            <a:r>
              <a:rPr lang="ko-KR" altLang="en-US" sz="2000" dirty="0"/>
              <a:t>를 반환</a:t>
            </a:r>
            <a:r>
              <a:rPr lang="en-US" altLang="ko-KR" sz="2000" dirty="0"/>
              <a:t>. (</a:t>
            </a:r>
            <a:r>
              <a:rPr lang="ko-KR" altLang="en-US" sz="2000" dirty="0" err="1"/>
              <a:t>결괏값은</a:t>
            </a:r>
            <a:r>
              <a:rPr lang="ko-KR" altLang="en-US" sz="2000" dirty="0"/>
              <a:t> 배열이 아닌 숫자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true </a:t>
            </a:r>
            <a:r>
              <a:rPr lang="ko-KR" altLang="en-US" sz="2000" dirty="0"/>
              <a:t>요소가 존재하지 않으면 </a:t>
            </a:r>
            <a:r>
              <a:rPr lang="en-US" altLang="ko-KR" sz="2000" dirty="0"/>
              <a:t>-1 </a:t>
            </a:r>
            <a:r>
              <a:rPr lang="ko-KR" altLang="en-US" sz="2000" dirty="0"/>
              <a:t>반환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41723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1E267-ECEA-4A6C-BDEA-27890367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85850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배열</a:t>
            </a:r>
            <a:r>
              <a:rPr lang="en-US" altLang="ko-KR" sz="3200" b="1" dirty="0"/>
              <a:t>(array) </a:t>
            </a:r>
            <a:r>
              <a:rPr lang="ko-KR" altLang="en-US" sz="3200" b="1" dirty="0"/>
              <a:t>이란</a:t>
            </a:r>
            <a:r>
              <a:rPr lang="en-US" altLang="ko-KR" sz="3200" b="1" dirty="0"/>
              <a:t>?</a:t>
            </a:r>
            <a:endParaRPr lang="ko-KR" altLang="en-US" sz="32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732CB-3284-4503-B719-E143ABBCE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851"/>
            <a:ext cx="10515600" cy="217566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200" dirty="0"/>
              <a:t>여러 개의 값을 </a:t>
            </a:r>
            <a:r>
              <a:rPr lang="ko-KR" altLang="en-US" sz="2200" dirty="0">
                <a:solidFill>
                  <a:srgbClr val="FF0000"/>
                </a:solidFill>
              </a:rPr>
              <a:t>순차적</a:t>
            </a:r>
            <a:r>
              <a:rPr lang="ko-KR" altLang="en-US" sz="2200" dirty="0"/>
              <a:t>으로 나열한 자료구조</a:t>
            </a:r>
            <a:r>
              <a:rPr lang="en-US" altLang="ko-KR" sz="2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JavaScript</a:t>
            </a:r>
            <a:r>
              <a:rPr lang="ko-KR" altLang="en-US" sz="2200" dirty="0"/>
              <a:t>에는 배열이라는 데이터타입이 존재하지 않는다</a:t>
            </a:r>
            <a:r>
              <a:rPr lang="en-US" altLang="ko-KR" sz="2200" dirty="0"/>
              <a:t>. </a:t>
            </a:r>
            <a:br>
              <a:rPr lang="en-US" altLang="ko-KR" sz="2200" dirty="0"/>
            </a:br>
            <a:r>
              <a:rPr lang="en-US" altLang="ko-KR" sz="2200" dirty="0"/>
              <a:t>JavaScript</a:t>
            </a:r>
            <a:r>
              <a:rPr lang="ko-KR" altLang="en-US" sz="2200" dirty="0"/>
              <a:t>의 배열은 일반적인 배열의 동작을 </a:t>
            </a:r>
            <a:r>
              <a:rPr lang="ko-KR" altLang="en-US" sz="2200" dirty="0" err="1"/>
              <a:t>흉내낸</a:t>
            </a:r>
            <a:r>
              <a:rPr lang="ko-KR" altLang="en-US" sz="2200" dirty="0"/>
              <a:t> </a:t>
            </a:r>
            <a:r>
              <a:rPr lang="ko-KR" altLang="en-US" sz="2200" b="1" dirty="0">
                <a:solidFill>
                  <a:srgbClr val="FF0000"/>
                </a:solidFill>
              </a:rPr>
              <a:t>객체</a:t>
            </a:r>
            <a:r>
              <a:rPr lang="ko-KR" altLang="en-US" sz="2200" dirty="0"/>
              <a:t>이다</a:t>
            </a:r>
            <a:r>
              <a:rPr lang="en-US" altLang="ko-KR" sz="2200" dirty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BBB81C-2416-48F5-A897-F518DA864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853" y="3261520"/>
            <a:ext cx="8204293" cy="326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42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1E267-ECEA-4A6C-BDEA-27890367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28749"/>
          </a:xfrm>
        </p:spPr>
        <p:txBody>
          <a:bodyPr>
            <a:normAutofit/>
          </a:bodyPr>
          <a:lstStyle/>
          <a:p>
            <a:r>
              <a:rPr lang="en-US" altLang="ko-KR" sz="3200" b="1" dirty="0" err="1"/>
              <a:t>Array.prototype.</a:t>
            </a:r>
            <a:r>
              <a:rPr lang="en-US" altLang="ko-KR" sz="3200" b="1" dirty="0" err="1">
                <a:solidFill>
                  <a:srgbClr val="FF0000"/>
                </a:solidFill>
              </a:rPr>
              <a:t>flatMap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732CB-3284-4503-B719-E143ABBCE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4" y="1557339"/>
            <a:ext cx="11144252" cy="50434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accessor method</a:t>
            </a:r>
            <a:r>
              <a:rPr lang="ko-KR" altLang="en-US" sz="2000" dirty="0"/>
              <a:t>이다</a:t>
            </a:r>
            <a:r>
              <a:rPr lang="en-US" altLang="ko-KR" sz="2000" dirty="0"/>
              <a:t>. (</a:t>
            </a:r>
            <a:r>
              <a:rPr lang="ko-KR" altLang="en-US" sz="2000" dirty="0"/>
              <a:t>원본 배열을 변경하지 않는다</a:t>
            </a:r>
            <a:r>
              <a:rPr lang="en-US" altLang="ko-KR" sz="2000" dirty="0"/>
              <a:t>.)</a:t>
            </a:r>
            <a:br>
              <a:rPr lang="en-US" altLang="ko-KR" sz="2000" dirty="0"/>
            </a:b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map</a:t>
            </a:r>
            <a:r>
              <a:rPr lang="ko-KR" altLang="en-US" sz="2000" dirty="0"/>
              <a:t> 메서드를 통해 생성된 새로운 배열을 </a:t>
            </a:r>
            <a:r>
              <a:rPr lang="ko-KR" altLang="en-US" sz="2000" dirty="0" err="1"/>
              <a:t>평탄화한다</a:t>
            </a:r>
            <a:r>
              <a:rPr lang="en-US" altLang="ko-KR" sz="2000" dirty="0"/>
              <a:t>. </a:t>
            </a:r>
            <a:br>
              <a:rPr lang="en-US" altLang="ko-KR" sz="2000" dirty="0"/>
            </a:br>
            <a:r>
              <a:rPr lang="ko-KR" altLang="en-US" sz="2000" dirty="0"/>
              <a:t>즉</a:t>
            </a:r>
            <a:r>
              <a:rPr lang="en-US" altLang="ko-KR" sz="2000" dirty="0"/>
              <a:t>, map</a:t>
            </a:r>
            <a:r>
              <a:rPr lang="ko-KR" altLang="en-US" sz="2000" dirty="0"/>
              <a:t> 메서드와 </a:t>
            </a:r>
            <a:r>
              <a:rPr lang="en-US" altLang="ko-KR" sz="2000" dirty="0"/>
              <a:t>flat </a:t>
            </a:r>
            <a:r>
              <a:rPr lang="ko-KR" altLang="en-US" sz="2000" dirty="0"/>
              <a:t>메서드를</a:t>
            </a:r>
            <a:r>
              <a:rPr lang="en-US" altLang="ko-KR" sz="2000" dirty="0"/>
              <a:t> </a:t>
            </a:r>
            <a:r>
              <a:rPr lang="ko-KR" altLang="en-US" sz="2000" dirty="0"/>
              <a:t>순차적으로 실행하는 효과가 있다</a:t>
            </a:r>
            <a:r>
              <a:rPr lang="en-US" altLang="ko-KR" sz="2000" dirty="0"/>
              <a:t>. </a:t>
            </a:r>
            <a:br>
              <a:rPr lang="en-US" altLang="ko-KR" sz="2000" dirty="0"/>
            </a:b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단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flatMap</a:t>
            </a:r>
            <a:r>
              <a:rPr lang="ko-KR" altLang="en-US" sz="2000" dirty="0"/>
              <a:t>은 </a:t>
            </a:r>
            <a:r>
              <a:rPr lang="en-US" altLang="ko-KR" sz="2000" dirty="0"/>
              <a:t>flat </a:t>
            </a:r>
            <a:r>
              <a:rPr lang="ko-KR" altLang="en-US" sz="2000" dirty="0"/>
              <a:t>메서드처럼 평탄화 깊이를 지정할 수 없다</a:t>
            </a:r>
            <a:r>
              <a:rPr lang="en-US" altLang="ko-KR" sz="2000" dirty="0"/>
              <a:t>. (1</a:t>
            </a:r>
            <a:r>
              <a:rPr lang="ko-KR" altLang="en-US" sz="2000" dirty="0"/>
              <a:t>단계만 </a:t>
            </a:r>
            <a:r>
              <a:rPr lang="ko-KR" altLang="en-US" sz="2000" dirty="0" err="1"/>
              <a:t>평탄화한다</a:t>
            </a:r>
            <a:r>
              <a:rPr lang="en-US" altLang="ko-KR" sz="2000" dirty="0"/>
              <a:t>.)</a:t>
            </a:r>
            <a:br>
              <a:rPr lang="en-US" altLang="ko-KR" sz="2000" dirty="0"/>
            </a:br>
            <a:r>
              <a:rPr lang="ko-KR" altLang="en-US" sz="2000" dirty="0"/>
              <a:t>평탄화 깊이를 지정해야 한다면 </a:t>
            </a:r>
            <a:r>
              <a:rPr lang="en-US" altLang="ko-KR" sz="2000" dirty="0"/>
              <a:t>map </a:t>
            </a:r>
            <a:r>
              <a:rPr lang="ko-KR" altLang="en-US" sz="2000" dirty="0"/>
              <a:t>메서드와 </a:t>
            </a:r>
            <a:r>
              <a:rPr lang="en-US" altLang="ko-KR" sz="2000" dirty="0"/>
              <a:t>flat </a:t>
            </a:r>
            <a:r>
              <a:rPr lang="ko-KR" altLang="en-US" sz="2000" dirty="0"/>
              <a:t>메서드를 각각 호출한다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9948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1E267-ECEA-4A6C-BDEA-27890367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775" y="36513"/>
            <a:ext cx="10515600" cy="823912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일반적인 배열과 </a:t>
            </a:r>
            <a:r>
              <a:rPr lang="en-US" altLang="ko-KR" sz="3200" b="1" dirty="0"/>
              <a:t>JavaScript</a:t>
            </a:r>
            <a:r>
              <a:rPr lang="ko-KR" altLang="en-US" sz="3200" b="1" dirty="0"/>
              <a:t>의 배열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D75FAE2-AD0F-4858-B999-5C8376C4D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9775" y="980281"/>
            <a:ext cx="5157787" cy="461962"/>
          </a:xfrm>
        </p:spPr>
        <p:txBody>
          <a:bodyPr/>
          <a:lstStyle/>
          <a:p>
            <a:pPr algn="ctr"/>
            <a:r>
              <a:rPr lang="ko-KR" altLang="en-US" dirty="0"/>
              <a:t>일반적인 배열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4F207E-555E-4ECB-84F4-1E2D33F3C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9774" y="1562099"/>
            <a:ext cx="5157787" cy="525938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</a:pPr>
            <a:r>
              <a:rPr lang="ko-KR" altLang="en-US" sz="2400" dirty="0"/>
              <a:t>각 요소가 하나의 </a:t>
            </a:r>
            <a:r>
              <a:rPr lang="en-US" altLang="ko-KR" sz="2400" dirty="0"/>
              <a:t>data type</a:t>
            </a:r>
            <a:r>
              <a:rPr lang="ko-KR" altLang="en-US" sz="2400" dirty="0"/>
              <a:t>으로 통일되어 있다</a:t>
            </a:r>
            <a:r>
              <a:rPr lang="en-US" altLang="ko-KR" sz="2400" dirty="0"/>
              <a:t>. </a:t>
            </a:r>
            <a:r>
              <a:rPr lang="ko-KR" altLang="en-US" sz="2400" dirty="0"/>
              <a:t>각 요소의 메모리</a:t>
            </a:r>
            <a:r>
              <a:rPr lang="en-US" altLang="ko-KR" sz="2400" dirty="0"/>
              <a:t> </a:t>
            </a:r>
            <a:r>
              <a:rPr lang="ko-KR" altLang="en-US" sz="2400" dirty="0"/>
              <a:t>크기도 같다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endParaRPr lang="en-US" altLang="ko-KR" sz="2400" dirty="0"/>
          </a:p>
          <a:p>
            <a:pPr>
              <a:lnSpc>
                <a:spcPct val="130000"/>
              </a:lnSpc>
            </a:pPr>
            <a:r>
              <a:rPr lang="ko-KR" altLang="en-US" sz="2400" dirty="0"/>
              <a:t>메모리 공간이 서로 연속적으로 인접해 있다</a:t>
            </a:r>
            <a:r>
              <a:rPr lang="en-US" altLang="ko-KR" sz="2400" dirty="0"/>
              <a:t>. </a:t>
            </a:r>
            <a:br>
              <a:rPr lang="en-US" altLang="ko-KR" sz="2400" dirty="0"/>
            </a:br>
            <a:r>
              <a:rPr lang="en-US" altLang="ko-KR" sz="2400" dirty="0"/>
              <a:t>(</a:t>
            </a:r>
            <a:r>
              <a:rPr lang="ko-KR" altLang="en-US" sz="2400" dirty="0"/>
              <a:t>밀집 배열</a:t>
            </a:r>
            <a:r>
              <a:rPr lang="en-US" altLang="ko-KR" sz="2400" dirty="0"/>
              <a:t>)</a:t>
            </a:r>
            <a:br>
              <a:rPr lang="en-US" altLang="ko-KR" sz="2400" dirty="0"/>
            </a:br>
            <a:endParaRPr lang="en-US" altLang="ko-KR" sz="2400" dirty="0"/>
          </a:p>
          <a:p>
            <a:pPr>
              <a:lnSpc>
                <a:spcPct val="130000"/>
              </a:lnSpc>
            </a:pPr>
            <a:r>
              <a:rPr lang="ko-KR" altLang="en-US" sz="2400" dirty="0"/>
              <a:t>빈틈없이 이어져 있으므로 인덱스를 통하면 </a:t>
            </a:r>
            <a:br>
              <a:rPr lang="en-US" altLang="ko-KR" sz="2400" dirty="0"/>
            </a:br>
            <a:r>
              <a:rPr lang="ko-KR" altLang="en-US" sz="2400" dirty="0"/>
              <a:t>한방에 임의접근이 가능하다</a:t>
            </a:r>
            <a:r>
              <a:rPr lang="en-US" altLang="ko-KR" sz="2400" dirty="0"/>
              <a:t>. (</a:t>
            </a:r>
            <a:r>
              <a:rPr lang="ko-KR" altLang="en-US" sz="2400" dirty="0"/>
              <a:t>연산이 빠르다</a:t>
            </a:r>
            <a:r>
              <a:rPr lang="en-US" altLang="ko-KR" sz="2400" dirty="0"/>
              <a:t>)</a:t>
            </a:r>
            <a:br>
              <a:rPr lang="en-US" altLang="ko-KR" sz="2400" dirty="0"/>
            </a:br>
            <a:endParaRPr lang="en-US" altLang="ko-KR" sz="2400" dirty="0"/>
          </a:p>
          <a:p>
            <a:pPr>
              <a:lnSpc>
                <a:spcPct val="130000"/>
              </a:lnSpc>
            </a:pPr>
            <a:r>
              <a:rPr lang="ko-KR" altLang="en-US" sz="2400" dirty="0"/>
              <a:t>단</a:t>
            </a:r>
            <a:r>
              <a:rPr lang="en-US" altLang="ko-KR" sz="2400" dirty="0"/>
              <a:t>, </a:t>
            </a:r>
            <a:r>
              <a:rPr lang="ko-KR" altLang="en-US" sz="2400" dirty="0"/>
              <a:t>정렬되지 않은 배열은 선형 검색하여야 한다</a:t>
            </a:r>
            <a:r>
              <a:rPr lang="en-US" altLang="ko-KR" sz="2400" dirty="0"/>
              <a:t>. </a:t>
            </a:r>
            <a:br>
              <a:rPr lang="en-US" altLang="ko-KR" sz="2400" dirty="0"/>
            </a:br>
            <a:r>
              <a:rPr lang="en-US" altLang="ko-KR" sz="2400" dirty="0"/>
              <a:t>(O(n))</a:t>
            </a:r>
            <a:br>
              <a:rPr lang="en-US" altLang="ko-KR" sz="2400" dirty="0"/>
            </a:br>
            <a:endParaRPr lang="en-US" altLang="ko-KR" sz="2400" dirty="0"/>
          </a:p>
          <a:p>
            <a:pPr>
              <a:lnSpc>
                <a:spcPct val="130000"/>
              </a:lnSpc>
            </a:pPr>
            <a:r>
              <a:rPr lang="ko-KR" altLang="en-US" sz="2400" dirty="0"/>
              <a:t>배열에</a:t>
            </a:r>
            <a:r>
              <a:rPr lang="en-US" altLang="ko-KR" sz="2400" dirty="0"/>
              <a:t> </a:t>
            </a:r>
            <a:r>
              <a:rPr lang="ko-KR" altLang="en-US" sz="2400" dirty="0"/>
              <a:t>요소를 삽입</a:t>
            </a:r>
            <a:r>
              <a:rPr lang="en-US" altLang="ko-KR" sz="2400" dirty="0"/>
              <a:t>/</a:t>
            </a:r>
            <a:r>
              <a:rPr lang="ko-KR" altLang="en-US" sz="2400" dirty="0"/>
              <a:t>삭제하는 경우 </a:t>
            </a:r>
            <a:br>
              <a:rPr lang="en-US" altLang="ko-KR" sz="2400" dirty="0"/>
            </a:br>
            <a:r>
              <a:rPr lang="ko-KR" altLang="en-US" sz="2400" dirty="0"/>
              <a:t>메모리의 연속성을 유지하기 위해 </a:t>
            </a:r>
            <a:br>
              <a:rPr lang="en-US" altLang="ko-KR" sz="2400" dirty="0"/>
            </a:br>
            <a:r>
              <a:rPr lang="ko-KR" altLang="en-US" sz="2400" dirty="0"/>
              <a:t>불필요한 연산이 필요하다</a:t>
            </a:r>
            <a:r>
              <a:rPr lang="en-US" altLang="ko-KR" sz="2400" dirty="0"/>
              <a:t>. 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F21F521-4D9A-4B5C-B163-602E83AD74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980281"/>
            <a:ext cx="5183188" cy="461963"/>
          </a:xfrm>
        </p:spPr>
        <p:txBody>
          <a:bodyPr/>
          <a:lstStyle/>
          <a:p>
            <a:pPr algn="ctr"/>
            <a:r>
              <a:rPr lang="en-US" altLang="ko-KR" dirty="0"/>
              <a:t>JavaScript </a:t>
            </a:r>
            <a:r>
              <a:rPr lang="ko-KR" altLang="en-US" dirty="0"/>
              <a:t>배열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549EAD93-26E6-42B6-BEEF-7D833660A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562099"/>
            <a:ext cx="5514975" cy="529590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40000"/>
              </a:lnSpc>
            </a:pPr>
            <a:r>
              <a:rPr lang="ko-KR" altLang="en-US" sz="2400" dirty="0"/>
              <a:t>어떤 타입의 값이라도 무작위로 넣을 수 있다</a:t>
            </a:r>
            <a:r>
              <a:rPr lang="en-US" altLang="ko-KR" sz="2400" dirty="0"/>
              <a:t>. </a:t>
            </a:r>
            <a:br>
              <a:rPr lang="en-US" altLang="ko-KR" sz="2400" dirty="0"/>
            </a:br>
            <a:r>
              <a:rPr lang="ko-KR" altLang="en-US" sz="2400" dirty="0"/>
              <a:t>각 요소의 메모리 공간도 같을 필요 없다</a:t>
            </a:r>
            <a:r>
              <a:rPr lang="en-US" altLang="ko-KR" sz="2400" dirty="0"/>
              <a:t>. </a:t>
            </a:r>
          </a:p>
          <a:p>
            <a:pPr>
              <a:lnSpc>
                <a:spcPct val="140000"/>
              </a:lnSpc>
            </a:pPr>
            <a:endParaRPr lang="en-US" altLang="ko-KR" sz="2400" dirty="0"/>
          </a:p>
          <a:p>
            <a:pPr>
              <a:lnSpc>
                <a:spcPct val="140000"/>
              </a:lnSpc>
            </a:pPr>
            <a:r>
              <a:rPr lang="ko-KR" altLang="en-US" sz="2400" dirty="0"/>
              <a:t>메모리 공간이 연속적으로 인접하지 않을 수도 있다</a:t>
            </a:r>
            <a:r>
              <a:rPr lang="en-US" altLang="ko-KR" sz="2400" dirty="0"/>
              <a:t>. </a:t>
            </a:r>
            <a:br>
              <a:rPr lang="en-US" altLang="ko-KR" sz="2400" dirty="0"/>
            </a:br>
            <a:r>
              <a:rPr lang="en-US" altLang="ko-KR" sz="2400" dirty="0"/>
              <a:t>(</a:t>
            </a:r>
            <a:r>
              <a:rPr lang="ko-KR" altLang="en-US" sz="2400" dirty="0"/>
              <a:t>희소 배열</a:t>
            </a:r>
            <a:r>
              <a:rPr lang="en-US" altLang="ko-KR" sz="2400" dirty="0"/>
              <a:t>)</a:t>
            </a:r>
          </a:p>
          <a:p>
            <a:pPr>
              <a:lnSpc>
                <a:spcPct val="140000"/>
              </a:lnSpc>
            </a:pPr>
            <a:endParaRPr lang="en-US" altLang="ko-KR" sz="2400" dirty="0"/>
          </a:p>
          <a:p>
            <a:pPr>
              <a:lnSpc>
                <a:spcPct val="140000"/>
              </a:lnSpc>
            </a:pPr>
            <a:r>
              <a:rPr lang="ko-KR" altLang="en-US" sz="2400" dirty="0"/>
              <a:t>해시테이블 객체이므로 일반적인 배열보다 느리다</a:t>
            </a:r>
            <a:r>
              <a:rPr lang="en-US" altLang="ko-KR" sz="2400" dirty="0"/>
              <a:t>. </a:t>
            </a:r>
          </a:p>
          <a:p>
            <a:pPr>
              <a:lnSpc>
                <a:spcPct val="140000"/>
              </a:lnSpc>
            </a:pPr>
            <a:endParaRPr lang="en-US" altLang="ko-KR" sz="2400" dirty="0"/>
          </a:p>
          <a:p>
            <a:pPr>
              <a:lnSpc>
                <a:spcPct val="140000"/>
              </a:lnSpc>
            </a:pPr>
            <a:r>
              <a:rPr lang="ko-KR" altLang="en-US" sz="2400" dirty="0"/>
              <a:t>배열에 요소를 삽입</a:t>
            </a:r>
            <a:r>
              <a:rPr lang="en-US" altLang="ko-KR" sz="2400" dirty="0"/>
              <a:t>/</a:t>
            </a:r>
            <a:r>
              <a:rPr lang="ko-KR" altLang="en-US" sz="2400" dirty="0"/>
              <a:t>삭제할 때 일반적인 배열보다 </a:t>
            </a:r>
            <a:br>
              <a:rPr lang="en-US" altLang="ko-KR" sz="2400" dirty="0"/>
            </a:br>
            <a:r>
              <a:rPr lang="ko-KR" altLang="en-US" sz="2400" dirty="0"/>
              <a:t>성능이 좋다</a:t>
            </a:r>
            <a:r>
              <a:rPr lang="en-US" altLang="ko-KR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06258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1E267-ECEA-4A6C-BDEA-27890367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85850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length </a:t>
            </a:r>
            <a:r>
              <a:rPr lang="ko-KR" altLang="en-US" sz="3200" b="1" dirty="0"/>
              <a:t>프로퍼티와 희소 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732CB-3284-4503-B719-E143ABBCE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86" y="1085851"/>
            <a:ext cx="11020425" cy="217566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/>
              <a:t>현재 </a:t>
            </a:r>
            <a:r>
              <a:rPr lang="en-US" altLang="ko-KR" sz="2200" dirty="0"/>
              <a:t>length</a:t>
            </a:r>
            <a:r>
              <a:rPr lang="ko-KR" altLang="en-US" sz="2200" dirty="0"/>
              <a:t>보다 작은 </a:t>
            </a:r>
            <a:r>
              <a:rPr lang="ko-KR" altLang="en-US" sz="2200" dirty="0" err="1"/>
              <a:t>숫자값을</a:t>
            </a:r>
            <a:r>
              <a:rPr lang="ko-KR" altLang="en-US" sz="2200" dirty="0"/>
              <a:t> 할당하면 배열의 길이가 줄어든다</a:t>
            </a:r>
            <a:r>
              <a:rPr lang="en-US" altLang="ko-KR" sz="22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200" dirty="0"/>
              <a:t>현재 </a:t>
            </a:r>
            <a:r>
              <a:rPr lang="en-US" altLang="ko-KR" sz="2200" dirty="0"/>
              <a:t>length</a:t>
            </a:r>
            <a:r>
              <a:rPr lang="ko-KR" altLang="en-US" sz="2200" dirty="0"/>
              <a:t>보다 큰 </a:t>
            </a:r>
            <a:r>
              <a:rPr lang="ko-KR" altLang="en-US" sz="2200" dirty="0" err="1"/>
              <a:t>숫자값을</a:t>
            </a:r>
            <a:r>
              <a:rPr lang="ko-KR" altLang="en-US" sz="2200" dirty="0"/>
              <a:t> 할당하면 배열의 길이가 늘어난다</a:t>
            </a:r>
            <a:r>
              <a:rPr lang="en-US" altLang="ko-KR" sz="2200" dirty="0"/>
              <a:t>?</a:t>
            </a:r>
            <a:br>
              <a:rPr lang="en-US" altLang="ko-KR" sz="2200" dirty="0"/>
            </a:br>
            <a:r>
              <a:rPr lang="ko-KR" altLang="en-US" sz="2200" dirty="0"/>
              <a:t>➡️</a:t>
            </a:r>
            <a:r>
              <a:rPr lang="en-US" altLang="ko-KR" sz="2200" dirty="0"/>
              <a:t> length </a:t>
            </a:r>
            <a:r>
              <a:rPr lang="ko-KR" altLang="en-US" sz="2200" dirty="0"/>
              <a:t>프로퍼티 값은 변경되지만 실제로 배열의 길이가 늘어나지는 않는다</a:t>
            </a:r>
            <a:r>
              <a:rPr lang="en-US" altLang="ko-KR" sz="2200" dirty="0"/>
              <a:t>. </a:t>
            </a:r>
            <a:br>
              <a:rPr lang="en-US" altLang="ko-KR" sz="2200" dirty="0"/>
            </a:br>
            <a:r>
              <a:rPr lang="en-US" altLang="ko-KR" sz="2200" dirty="0"/>
              <a:t>     </a:t>
            </a:r>
            <a:r>
              <a:rPr lang="en-US" altLang="ko-KR" sz="2200" b="1" dirty="0">
                <a:solidFill>
                  <a:srgbClr val="FF0000"/>
                </a:solidFill>
              </a:rPr>
              <a:t>(</a:t>
            </a:r>
            <a:r>
              <a:rPr lang="ko-KR" altLang="en-US" sz="2200" b="1" dirty="0">
                <a:solidFill>
                  <a:srgbClr val="FF0000"/>
                </a:solidFill>
              </a:rPr>
              <a:t>희소 배열</a:t>
            </a:r>
            <a:r>
              <a:rPr lang="en-US" altLang="ko-KR" sz="2200" b="1" dirty="0">
                <a:solidFill>
                  <a:srgbClr val="FF0000"/>
                </a:solidFill>
              </a:rPr>
              <a:t>)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D8C4E8-50FD-432F-A0BD-1AE54695D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57562"/>
            <a:ext cx="5953343" cy="14716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3179AA5-7CAC-4396-AF09-2255D97A6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29175"/>
            <a:ext cx="6121973" cy="10572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470E9E-38E8-41AC-B0FA-2B19A0C356C3}"/>
              </a:ext>
            </a:extLst>
          </p:cNvPr>
          <p:cNvSpPr txBox="1"/>
          <p:nvPr/>
        </p:nvSpPr>
        <p:spPr>
          <a:xfrm>
            <a:off x="7319962" y="3567905"/>
            <a:ext cx="48720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이처럼 배열의 요소가 연속적으로 </a:t>
            </a:r>
            <a:br>
              <a:rPr lang="en-US" altLang="ko-KR" sz="2200" dirty="0"/>
            </a:br>
            <a:r>
              <a:rPr lang="ko-KR" altLang="en-US" sz="2200" dirty="0"/>
              <a:t>위치하지 않고 일부가 비어 있는 </a:t>
            </a:r>
            <a:br>
              <a:rPr lang="en-US" altLang="ko-KR" sz="2200" dirty="0"/>
            </a:br>
            <a:r>
              <a:rPr lang="ko-KR" altLang="en-US" sz="2200" dirty="0"/>
              <a:t>배열을 </a:t>
            </a:r>
            <a:r>
              <a:rPr lang="ko-KR" altLang="en-US" sz="2200" b="1" dirty="0"/>
              <a:t>희소 배열</a:t>
            </a:r>
            <a:r>
              <a:rPr lang="ko-KR" altLang="en-US" sz="2200" dirty="0"/>
              <a:t>이라고 한다</a:t>
            </a:r>
            <a:r>
              <a:rPr lang="en-US" altLang="ko-KR" sz="2200" dirty="0"/>
              <a:t>. </a:t>
            </a:r>
          </a:p>
          <a:p>
            <a:endParaRPr lang="en-US" altLang="ko-KR" sz="2200" dirty="0"/>
          </a:p>
          <a:p>
            <a:r>
              <a:rPr lang="ko-KR" altLang="en-US" sz="2200" dirty="0"/>
              <a:t>희소 배열은 문법적으로 허용되지만</a:t>
            </a:r>
            <a:endParaRPr lang="en-US" altLang="ko-KR" sz="2200" dirty="0"/>
          </a:p>
          <a:p>
            <a:r>
              <a:rPr lang="ko-KR" altLang="en-US" sz="2200" dirty="0"/>
              <a:t>되도록이면 사용하지 않는 것이 좋다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520800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1E267-ECEA-4A6C-BDEA-27890367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85850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배열 생성</a:t>
            </a:r>
            <a:r>
              <a:rPr lang="en-US" altLang="ko-KR" sz="3200" b="1" dirty="0"/>
              <a:t>: 4</a:t>
            </a:r>
            <a:r>
              <a:rPr lang="ko-KR" altLang="en-US" sz="3200" b="1" dirty="0"/>
              <a:t>가지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732CB-3284-4503-B719-E143ABBCE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86" y="1085851"/>
            <a:ext cx="11144252" cy="551497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b="1" dirty="0"/>
              <a:t>배열 </a:t>
            </a:r>
            <a:r>
              <a:rPr lang="ko-KR" altLang="en-US" b="1" dirty="0" err="1"/>
              <a:t>리터럴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대괄호</a:t>
            </a:r>
            <a:r>
              <a:rPr lang="en-US" altLang="ko-KR" dirty="0"/>
              <a:t>([ ]) </a:t>
            </a:r>
            <a:r>
              <a:rPr lang="ko-KR" altLang="en-US" dirty="0"/>
              <a:t>를 사용하여 선언한다</a:t>
            </a:r>
            <a:r>
              <a:rPr lang="en-US" altLang="ko-KR" dirty="0"/>
              <a:t>.</a:t>
            </a:r>
          </a:p>
          <a:p>
            <a:pPr>
              <a:lnSpc>
                <a:spcPct val="170000"/>
              </a:lnSpc>
            </a:pPr>
            <a:r>
              <a:rPr lang="en-US" altLang="ko-KR" b="1" dirty="0"/>
              <a:t>Array </a:t>
            </a:r>
            <a:r>
              <a:rPr lang="ko-KR" altLang="en-US" b="1" dirty="0"/>
              <a:t>생성자 함수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주의</a:t>
            </a:r>
            <a:r>
              <a:rPr lang="en-US" altLang="ko-KR" dirty="0"/>
              <a:t>! </a:t>
            </a:r>
            <a:r>
              <a:rPr lang="ko-KR" altLang="en-US" dirty="0"/>
              <a:t>전달된 인수의 개수에 따라 다르게 동작한다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①인수가 </a:t>
            </a:r>
            <a:r>
              <a:rPr lang="en-US" altLang="ko-KR" dirty="0"/>
              <a:t>1</a:t>
            </a:r>
            <a:r>
              <a:rPr lang="ko-KR" altLang="en-US" dirty="0"/>
              <a:t>개이고 숫자인 경우</a:t>
            </a:r>
            <a:r>
              <a:rPr lang="en-US" altLang="ko-KR" dirty="0"/>
              <a:t>,</a:t>
            </a:r>
            <a:r>
              <a:rPr lang="ko-KR" altLang="en-US" dirty="0"/>
              <a:t> ②전달된 인수가 없는 경우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③인수가 </a:t>
            </a:r>
            <a:r>
              <a:rPr lang="en-US" altLang="ko-KR" dirty="0"/>
              <a:t>2</a:t>
            </a:r>
            <a:r>
              <a:rPr lang="ko-KR" altLang="en-US" dirty="0"/>
              <a:t>개 이상이거나 숫자가 아닌 경우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en-US" altLang="ko-KR" b="1" dirty="0" err="1"/>
              <a:t>Array.of</a:t>
            </a:r>
            <a:r>
              <a:rPr lang="en-US" altLang="ko-KR" b="1" dirty="0"/>
              <a:t> </a:t>
            </a:r>
            <a:r>
              <a:rPr lang="ko-KR" altLang="en-US" b="1" dirty="0"/>
              <a:t>메서드 </a:t>
            </a:r>
            <a:r>
              <a:rPr lang="en-US" altLang="ko-KR" b="1" i="1" dirty="0"/>
              <a:t>(Array</a:t>
            </a:r>
            <a:r>
              <a:rPr lang="ko-KR" altLang="en-US" b="1" i="1" dirty="0"/>
              <a:t> 생성자함수의 정적 메서드</a:t>
            </a:r>
            <a:r>
              <a:rPr lang="en-US" altLang="ko-KR" b="1" i="1" dirty="0"/>
              <a:t>)</a:t>
            </a:r>
            <a:br>
              <a:rPr lang="en-US" altLang="ko-KR" dirty="0"/>
            </a:br>
            <a:r>
              <a:rPr lang="en-US" altLang="ko-KR" dirty="0"/>
              <a:t>- Array </a:t>
            </a:r>
            <a:r>
              <a:rPr lang="ko-KR" altLang="en-US" dirty="0"/>
              <a:t>생성자 함수와 비교 </a:t>
            </a:r>
            <a:r>
              <a:rPr lang="en-US" altLang="ko-KR" dirty="0"/>
              <a:t>(</a:t>
            </a:r>
            <a:r>
              <a:rPr lang="ko-KR" altLang="en-US" dirty="0"/>
              <a:t>인수가 </a:t>
            </a:r>
            <a:r>
              <a:rPr lang="en-US" altLang="ko-KR" dirty="0"/>
              <a:t>1</a:t>
            </a:r>
            <a:r>
              <a:rPr lang="ko-KR" altLang="en-US" dirty="0"/>
              <a:t>개이고 숫자인 경우</a:t>
            </a:r>
            <a:r>
              <a:rPr lang="en-US" altLang="ko-KR" dirty="0"/>
              <a:t>)</a:t>
            </a:r>
          </a:p>
          <a:p>
            <a:pPr>
              <a:lnSpc>
                <a:spcPct val="170000"/>
              </a:lnSpc>
            </a:pPr>
            <a:r>
              <a:rPr lang="en-US" altLang="ko-KR" b="1" dirty="0" err="1"/>
              <a:t>Array.from</a:t>
            </a:r>
            <a:r>
              <a:rPr lang="en-US" altLang="ko-KR" b="1" dirty="0"/>
              <a:t> </a:t>
            </a:r>
            <a:r>
              <a:rPr lang="ko-KR" altLang="en-US" b="1" dirty="0"/>
              <a:t>메서드 </a:t>
            </a:r>
            <a:r>
              <a:rPr lang="en-US" altLang="ko-KR" b="1" i="1" dirty="0"/>
              <a:t>(Array</a:t>
            </a:r>
            <a:r>
              <a:rPr lang="ko-KR" altLang="en-US" b="1" i="1" dirty="0"/>
              <a:t> 생성자함수의 정적 메서드</a:t>
            </a:r>
            <a:r>
              <a:rPr lang="en-US" altLang="ko-KR" b="1" i="1" dirty="0"/>
              <a:t>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유사배열 객체</a:t>
            </a:r>
            <a:r>
              <a:rPr lang="en-US" altLang="ko-KR" dirty="0"/>
              <a:t>, </a:t>
            </a:r>
            <a:r>
              <a:rPr lang="ko-KR" altLang="en-US" dirty="0" err="1"/>
              <a:t>이터러블</a:t>
            </a:r>
            <a:r>
              <a:rPr lang="ko-KR" altLang="en-US" dirty="0"/>
              <a:t> 객체를 배열로 변환한다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두번째 인수로 콜백함수를 전달하여 값을 만들면서 요소를 채울 수 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69980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1E267-ECEA-4A6C-BDEA-27890367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85850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배열 요소 참조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732CB-3284-4503-B719-E143ABBCE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4" y="978695"/>
            <a:ext cx="11144252" cy="25574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요소를 참조할 때에는 대괄호</a:t>
            </a:r>
            <a:r>
              <a:rPr lang="en-US" altLang="ko-KR" sz="2000" dirty="0"/>
              <a:t>([ ])</a:t>
            </a:r>
            <a:r>
              <a:rPr lang="ko-KR" altLang="en-US" sz="2000" dirty="0"/>
              <a:t>표기법을 사용한다</a:t>
            </a:r>
            <a:r>
              <a:rPr lang="en-US" altLang="ko-KR" sz="2000" dirty="0"/>
              <a:t>. </a:t>
            </a:r>
            <a:r>
              <a:rPr lang="ko-KR" altLang="en-US" sz="2000" dirty="0"/>
              <a:t>대괄호 안에는 </a:t>
            </a:r>
            <a:r>
              <a:rPr lang="en-US" altLang="ko-KR" sz="2000" dirty="0"/>
              <a:t>index</a:t>
            </a:r>
            <a:r>
              <a:rPr lang="ko-KR" altLang="en-US" sz="2000" dirty="0"/>
              <a:t>값이 온다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정수로 평가되는 표현식이라면 인덱스 대신 사용할 수 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인덱스는 객체의 프로퍼티 키와 같은 역할을 한다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존재하지 않는 요소에 접근하면 에러가 아니라 </a:t>
            </a:r>
            <a:r>
              <a:rPr lang="en-US" altLang="ko-KR" sz="2000" dirty="0"/>
              <a:t>undefined</a:t>
            </a:r>
            <a:r>
              <a:rPr lang="ko-KR" altLang="en-US" sz="2000" dirty="0"/>
              <a:t>가 반환된다</a:t>
            </a:r>
            <a:r>
              <a:rPr lang="en-US" altLang="ko-KR" sz="2000" dirty="0"/>
              <a:t>. Why?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55BC76-A52E-4F2E-8F54-CC6446783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1"/>
            <a:ext cx="8434358" cy="342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71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1E267-ECEA-4A6C-BDEA-27890367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85850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배열 요소 추가</a:t>
            </a:r>
            <a:r>
              <a:rPr lang="en-US" altLang="ko-KR" sz="3200" b="1" dirty="0"/>
              <a:t>/</a:t>
            </a:r>
            <a:r>
              <a:rPr lang="ko-KR" altLang="en-US" sz="3200" b="1" dirty="0"/>
              <a:t>갱신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732CB-3284-4503-B719-E143ABBCE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86" y="1085851"/>
            <a:ext cx="11144252" cy="51292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존재하지 않는 인덱스를 사용해 값을 할당하면 새로운 요소가 추가된다</a:t>
            </a:r>
            <a:r>
              <a:rPr lang="en-US" altLang="ko-KR" sz="2000" dirty="0"/>
              <a:t>. </a:t>
            </a:r>
            <a:br>
              <a:rPr lang="en-US" altLang="ko-KR" sz="2000" dirty="0"/>
            </a:br>
            <a:br>
              <a:rPr lang="en-US" altLang="ko-KR" sz="2000" dirty="0"/>
            </a:b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이미 요소가 존재하는 요소에 값을 재할당하면 </a:t>
            </a:r>
            <a:r>
              <a:rPr lang="ko-KR" altLang="en-US" sz="2000" dirty="0" err="1"/>
              <a:t>요소값이</a:t>
            </a:r>
            <a:r>
              <a:rPr lang="ko-KR" altLang="en-US" sz="2000" dirty="0"/>
              <a:t> 갱신된다</a:t>
            </a:r>
            <a:r>
              <a:rPr lang="en-US" altLang="ko-KR" sz="2000" dirty="0"/>
              <a:t>. 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/>
              <a:t>주의</a:t>
            </a:r>
            <a:r>
              <a:rPr lang="en-US" altLang="ko-KR" sz="2000" dirty="0"/>
              <a:t>) </a:t>
            </a:r>
            <a:r>
              <a:rPr lang="ko-KR" altLang="en-US" sz="2000" dirty="0"/>
              <a:t>인덱스 자리에는 </a:t>
            </a:r>
            <a:r>
              <a:rPr lang="en-US" altLang="ko-KR" sz="2000" dirty="0"/>
              <a:t>0</a:t>
            </a:r>
            <a:r>
              <a:rPr lang="ko-KR" altLang="en-US" sz="2000" dirty="0"/>
              <a:t> 이상의 정수만 사용한다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ko-KR" altLang="en-US" sz="2000" dirty="0"/>
              <a:t>만약 정수 이외의 값을 사용하면 ➡️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55B52F-B713-42EA-80B8-D302AC860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1079"/>
            <a:ext cx="3435490" cy="15764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9B42D54-7354-4579-815A-057541256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342" y="3658900"/>
            <a:ext cx="4824658" cy="31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12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1E267-ECEA-4A6C-BDEA-27890367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85850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배열 요소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732CB-3284-4503-B719-E143ABBCE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86" y="1085851"/>
            <a:ext cx="11144252" cy="51292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배열은 객체이다</a:t>
            </a:r>
            <a:r>
              <a:rPr lang="en-US" altLang="ko-KR" sz="2000" dirty="0"/>
              <a:t>. </a:t>
            </a:r>
            <a:r>
              <a:rPr lang="ko-KR" altLang="en-US" sz="2000" dirty="0"/>
              <a:t>➡️ </a:t>
            </a:r>
            <a:r>
              <a:rPr lang="en-US" altLang="ko-KR" sz="2000" dirty="0"/>
              <a:t>delete </a:t>
            </a:r>
            <a:r>
              <a:rPr lang="ko-KR" altLang="en-US" sz="2000" dirty="0"/>
              <a:t>연산자를 사용할 수 있다</a:t>
            </a:r>
            <a:r>
              <a:rPr lang="en-US" altLang="ko-KR" sz="2000" dirty="0"/>
              <a:t>. 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/>
              <a:t>주의</a:t>
            </a:r>
            <a:r>
              <a:rPr lang="en-US" altLang="ko-KR" sz="2000" dirty="0"/>
              <a:t>) length </a:t>
            </a:r>
            <a:r>
              <a:rPr lang="ko-KR" altLang="en-US" sz="2000" dirty="0"/>
              <a:t>프로퍼티에 영향을 주지 않는다</a:t>
            </a:r>
            <a:r>
              <a:rPr lang="en-US" altLang="ko-KR" sz="2000" dirty="0"/>
              <a:t>. Why?</a:t>
            </a:r>
            <a:br>
              <a:rPr lang="en-US" altLang="ko-KR" sz="2000" dirty="0"/>
            </a:br>
            <a:r>
              <a:rPr lang="en-US" altLang="ko-KR" sz="2000" dirty="0"/>
              <a:t>delete</a:t>
            </a:r>
            <a:r>
              <a:rPr lang="ko-KR" altLang="en-US" sz="2000" dirty="0"/>
              <a:t>연산자는 객체의 프로퍼티만 삭제하기 때문이다</a:t>
            </a:r>
            <a:r>
              <a:rPr lang="en-US" altLang="ko-KR" sz="2000" dirty="0"/>
              <a:t>. (</a:t>
            </a:r>
            <a:r>
              <a:rPr lang="ko-KR" altLang="en-US" sz="2000" dirty="0"/>
              <a:t>희소 배열이 된다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희소 배열을 만들지 않으면서 배열의 특정요소를 완전히 삭제하려면</a:t>
            </a:r>
            <a:r>
              <a:rPr lang="en-US" altLang="ko-KR" sz="2000" dirty="0"/>
              <a:t> : </a:t>
            </a:r>
            <a:br>
              <a:rPr lang="en-US" altLang="ko-KR" sz="2000" dirty="0"/>
            </a:br>
            <a:r>
              <a:rPr lang="en-US" altLang="ko-KR" sz="2000" b="1" dirty="0" err="1"/>
              <a:t>Array.prototype.splice</a:t>
            </a:r>
            <a:endParaRPr lang="en-US" altLang="ko-KR" sz="20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301AB69-80B5-4DF5-A71B-D21590698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613" y="3650456"/>
            <a:ext cx="5478833" cy="234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29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2217</Words>
  <Application>Microsoft Office PowerPoint</Application>
  <PresentationFormat>와이드스크린</PresentationFormat>
  <Paragraphs>167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배 열  in Modern JavaScript</vt:lpstr>
      <vt:lpstr>목 차</vt:lpstr>
      <vt:lpstr>배열(array) 이란?</vt:lpstr>
      <vt:lpstr>일반적인 배열과 JavaScript의 배열</vt:lpstr>
      <vt:lpstr>length 프로퍼티와 희소 배열</vt:lpstr>
      <vt:lpstr>배열 생성: 4가지 방법</vt:lpstr>
      <vt:lpstr>배열 요소 참조</vt:lpstr>
      <vt:lpstr>배열 요소 추가/갱신</vt:lpstr>
      <vt:lpstr>배열 요소 삭제</vt:lpstr>
      <vt:lpstr>배열 메서드</vt:lpstr>
      <vt:lpstr>배열 메서드: Array.isArray</vt:lpstr>
      <vt:lpstr>배열 메서드: Array.prototype.indexOf</vt:lpstr>
      <vt:lpstr>Array.prototype.push, Array.prototype.pop, Array.prototype.unshift, Array.prototype.shift </vt:lpstr>
      <vt:lpstr>Array.prototype.concat</vt:lpstr>
      <vt:lpstr>Array.prototype.splice</vt:lpstr>
      <vt:lpstr>Array.prototype.slice</vt:lpstr>
      <vt:lpstr>Array.prototype.join</vt:lpstr>
      <vt:lpstr>Array.prototype.reverse</vt:lpstr>
      <vt:lpstr>Array.prototype.fill</vt:lpstr>
      <vt:lpstr>Array.prototype.includes</vt:lpstr>
      <vt:lpstr>Array.prototype.flat</vt:lpstr>
      <vt:lpstr>배열 고차 함수</vt:lpstr>
      <vt:lpstr>Array.prototype.sort</vt:lpstr>
      <vt:lpstr>Array.prototype.forEach</vt:lpstr>
      <vt:lpstr>Array.prototype.map</vt:lpstr>
      <vt:lpstr>Array.prototype.filter</vt:lpstr>
      <vt:lpstr>Array.prototype.reduce</vt:lpstr>
      <vt:lpstr>Array.prototype.some</vt:lpstr>
      <vt:lpstr>Array.prototype.find</vt:lpstr>
      <vt:lpstr>Array.prototype.flatMap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배열 in JavaScript</dc:title>
  <dc:creator>Deooo</dc:creator>
  <cp:lastModifiedBy>Deooo</cp:lastModifiedBy>
  <cp:revision>38</cp:revision>
  <dcterms:created xsi:type="dcterms:W3CDTF">2022-10-09T03:26:53Z</dcterms:created>
  <dcterms:modified xsi:type="dcterms:W3CDTF">2022-10-11T07:40:37Z</dcterms:modified>
</cp:coreProperties>
</file>