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57" r:id="rId5"/>
  </p:sldMasterIdLst>
  <p:notesMasterIdLst>
    <p:notesMasterId r:id="rId19"/>
  </p:notesMasterIdLst>
  <p:handoutMasterIdLst>
    <p:handoutMasterId r:id="rId20"/>
  </p:handoutMasterIdLst>
  <p:sldIdLst>
    <p:sldId id="437" r:id="rId6"/>
    <p:sldId id="261" r:id="rId7"/>
    <p:sldId id="342" r:id="rId8"/>
    <p:sldId id="438" r:id="rId9"/>
    <p:sldId id="439" r:id="rId10"/>
    <p:sldId id="441" r:id="rId11"/>
    <p:sldId id="442" r:id="rId12"/>
    <p:sldId id="443" r:id="rId13"/>
    <p:sldId id="444" r:id="rId14"/>
    <p:sldId id="445" r:id="rId15"/>
    <p:sldId id="263" r:id="rId16"/>
    <p:sldId id="446" r:id="rId17"/>
    <p:sldId id="343" r:id="rId18"/>
  </p:sldIdLst>
  <p:sldSz cx="12192000" cy="6858000"/>
  <p:notesSz cx="7315200" cy="9601200"/>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1" autoAdjust="0"/>
    <p:restoredTop sz="94799" autoAdjust="0"/>
  </p:normalViewPr>
  <p:slideViewPr>
    <p:cSldViewPr snapToGrid="0" showGuides="1">
      <p:cViewPr varScale="1">
        <p:scale>
          <a:sx n="139" d="100"/>
          <a:sy n="139" d="100"/>
        </p:scale>
        <p:origin x="184" y="552"/>
      </p:cViewPr>
      <p:guideLst>
        <p:guide/>
        <p:guide orient="horz" pos="2047"/>
        <p:guide orient="horz" pos="1593"/>
        <p:guide orient="horz" pos="2568"/>
        <p:guide orient="horz" pos="309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3/30/18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3/30/18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89434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81923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351715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501653"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7882253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42836624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61989136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414321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80952979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Lunch &amp; Learn – Reactive Streams</a:t>
            </a:r>
            <a:br>
              <a:rPr lang="en-US" sz="650" noProof="0" dirty="0">
                <a:solidFill>
                  <a:schemeClr val="bg1"/>
                </a:solidFill>
              </a:rPr>
            </a:br>
            <a:endParaRPr lang="en-US" sz="650" noProof="0" dirty="0">
              <a:solidFill>
                <a:schemeClr val="bg1"/>
              </a:solidFill>
            </a:endParaRP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err="1">
                <a:solidFill>
                  <a:schemeClr val="bg1"/>
                </a:solidFill>
              </a:rPr>
              <a:t>Cepoi</a:t>
            </a:r>
            <a:r>
              <a:rPr lang="en-US" sz="650" noProof="0" dirty="0">
                <a:solidFill>
                  <a:schemeClr val="bg1"/>
                </a:solidFill>
              </a:rPr>
              <a:t> </a:t>
            </a:r>
            <a:r>
              <a:rPr lang="en-US" sz="650" noProof="0" dirty="0" err="1">
                <a:solidFill>
                  <a:schemeClr val="bg1"/>
                </a:solidFill>
              </a:rPr>
              <a:t>Scarletia</a:t>
            </a:r>
            <a:r>
              <a:rPr lang="en-US" sz="650" noProof="0" dirty="0">
                <a:solidFill>
                  <a:schemeClr val="bg1"/>
                </a:solidFill>
              </a:rPr>
              <a:t> Sorin &amp; George Cristian </a:t>
            </a:r>
            <a:r>
              <a:rPr lang="en-US" sz="650" noProof="0" dirty="0" err="1">
                <a:solidFill>
                  <a:schemeClr val="bg1"/>
                </a:solidFill>
              </a:rPr>
              <a:t>Stoica</a:t>
            </a:r>
            <a:endParaRPr lang="en-US" sz="650" noProof="0" dirty="0">
              <a:solidFill>
                <a:schemeClr val="bg1"/>
              </a:solidFill>
            </a:endParaRPr>
          </a:p>
        </p:txBody>
      </p:sp>
    </p:spTree>
    <p:extLst>
      <p:ext uri="{BB962C8B-B14F-4D97-AF65-F5344CB8AC3E}">
        <p14:creationId xmlns:p14="http://schemas.microsoft.com/office/powerpoint/2010/main" val="167604510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6501537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336442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53203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6864698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26781417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2209908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66332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268202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5870889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6905058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524914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987451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03726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4220027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586862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9623307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71895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61582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8220071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3463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126265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4493880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937028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354191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5966641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501867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5188887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144172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424344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4982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dirty="0">
                <a:solidFill>
                  <a:schemeClr val="bg1"/>
                </a:solidFill>
              </a:rPr>
              <a:t>Presentation title</a:t>
            </a:r>
            <a:br>
              <a:rPr lang="en-US" sz="867" noProof="0" dirty="0">
                <a:solidFill>
                  <a:schemeClr val="bg1"/>
                </a:solidFill>
              </a:rPr>
            </a:br>
            <a:r>
              <a:rPr lang="en-US" sz="867" noProof="0" dirty="0">
                <a:solidFill>
                  <a:schemeClr val="bg1"/>
                </a:solidFill>
              </a:rPr>
              <a:t>[To edit, click View &gt; Slide Master &gt; Slide Master]</a:t>
            </a:r>
          </a:p>
        </p:txBody>
      </p:sp>
      <p:sp>
        <p:nvSpPr>
          <p:cNvPr id="14" name="TextBox 13"/>
          <p:cNvSpPr txBox="1"/>
          <p:nvPr userDrawn="1"/>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dirty="0">
                <a:solidFill>
                  <a:schemeClr val="bg1"/>
                </a:solidFill>
              </a:rPr>
              <a:t>Member firms and DTTL: Insert appropriate copyright</a:t>
            </a:r>
            <a:br>
              <a:rPr lang="en-US" sz="867" noProof="0" dirty="0">
                <a:solidFill>
                  <a:schemeClr val="bg1"/>
                </a:solidFill>
              </a:rPr>
            </a:br>
            <a:r>
              <a:rPr lang="en-US" sz="867" noProof="0" dirty="0">
                <a:solidFill>
                  <a:schemeClr val="bg1"/>
                </a:solidFill>
              </a:rPr>
              <a:t>[To edit, click View &gt; Slide Master &gt; Slide Master]</a:t>
            </a:r>
          </a:p>
        </p:txBody>
      </p:sp>
      <p:sp>
        <p:nvSpPr>
          <p:cNvPr id="15" name="TextBox 14"/>
          <p:cNvSpPr txBox="1"/>
          <p:nvPr userDrawn="1"/>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46666221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0431838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134363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57708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438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45" Type="http://schemas.openxmlformats.org/officeDocument/2006/relationships/oleObject" Target="../embeddings/oleObject2.bin"/><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4" Type="http://schemas.openxmlformats.org/officeDocument/2006/relationships/tags" Target="../tags/tag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vmlDrawing" Target="../drawings/vmlDrawing2.vml"/><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46" Type="http://schemas.openxmlformats.org/officeDocument/2006/relationships/image" Target="../media/image1.emf"/><Relationship Id="rId20" Type="http://schemas.openxmlformats.org/officeDocument/2006/relationships/slideLayout" Target="../slideLayouts/slideLayout60.xml"/><Relationship Id="rId4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85"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6549508"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Lunch &amp; Learn – Reactive Streams</a:t>
            </a:r>
            <a:br>
              <a:rPr lang="en-US" sz="650" noProof="0" dirty="0">
                <a:solidFill>
                  <a:schemeClr val="tx1"/>
                </a:solidFill>
              </a:rPr>
            </a:br>
            <a:endParaRPr lang="en-US" sz="650" noProof="0" dirty="0">
              <a:solidFill>
                <a:schemeClr val="tx1"/>
              </a:solidFill>
            </a:endParaRP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600"/>
              </a:spcBef>
              <a:buSzPct val="100000"/>
              <a:buFont typeface="Arial"/>
              <a:buNone/>
            </a:pPr>
            <a:r>
              <a:rPr lang="fr-FR" sz="650" noProof="0" dirty="0">
                <a:solidFill>
                  <a:schemeClr val="tx1"/>
                </a:solidFill>
              </a:rPr>
              <a:t>© 2018. For information, contact Deloitte Romania</a:t>
            </a:r>
            <a:endParaRPr lang="en-US" sz="650" noProof="0" dirty="0">
              <a:solidFill>
                <a:schemeClr val="tx1"/>
              </a:solidFill>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18"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5825067"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a:t>
            </a:r>
          </a:p>
        </p:txBody>
      </p:sp>
      <p:sp>
        <p:nvSpPr>
          <p:cNvPr id="11" name="TextBox 1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11729771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www.reactive-streams.org/" TargetMode="External"/><Relationship Id="rId2" Type="http://schemas.openxmlformats.org/officeDocument/2006/relationships/hyperlink" Target="https://github.com/reactive-streams/reactive-streams-jvm" TargetMode="External"/><Relationship Id="rId1" Type="http://schemas.openxmlformats.org/officeDocument/2006/relationships/slideLayout" Target="../slideLayouts/slideLayout46.xml"/><Relationship Id="rId6" Type="http://schemas.openxmlformats.org/officeDocument/2006/relationships/hyperlink" Target="https://www.reactivemanifesto.org/" TargetMode="External"/><Relationship Id="rId5" Type="http://schemas.openxmlformats.org/officeDocument/2006/relationships/hyperlink" Target="https://blog.redelastic.com/a-journey-into-reactive-streams-5ee2a9cd7e29" TargetMode="External"/><Relationship Id="rId4" Type="http://schemas.openxmlformats.org/officeDocument/2006/relationships/hyperlink" Target="http://www.baeldung.com/spring-5-functional-web"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Reactive</a:t>
            </a:r>
            <a:br>
              <a:rPr lang="en-US" dirty="0"/>
            </a:br>
            <a:r>
              <a:rPr lang="en-US" dirty="0"/>
              <a:t>Streams</a:t>
            </a:r>
          </a:p>
        </p:txBody>
      </p:sp>
      <p:sp>
        <p:nvSpPr>
          <p:cNvPr id="3" name="Subtitle 2"/>
          <p:cNvSpPr>
            <a:spLocks noGrp="1"/>
          </p:cNvSpPr>
          <p:nvPr>
            <p:ph type="subTitle" idx="1"/>
          </p:nvPr>
        </p:nvSpPr>
        <p:spPr/>
        <p:txBody>
          <a:bodyPr/>
          <a:lstStyle/>
          <a:p>
            <a:r>
              <a:rPr lang="en-US" dirty="0"/>
              <a:t>Lunch and Learn </a:t>
            </a:r>
          </a:p>
          <a:p>
            <a:endParaRPr lang="en-US" dirty="0"/>
          </a:p>
        </p:txBody>
      </p:sp>
      <p:sp>
        <p:nvSpPr>
          <p:cNvPr id="4" name="Text Placeholder 3"/>
          <p:cNvSpPr>
            <a:spLocks noGrp="1"/>
          </p:cNvSpPr>
          <p:nvPr>
            <p:ph type="body" sz="quarter" idx="10"/>
          </p:nvPr>
        </p:nvSpPr>
        <p:spPr/>
        <p:txBody>
          <a:bodyPr/>
          <a:lstStyle/>
          <a:p>
            <a:r>
              <a:rPr lang="en-US" dirty="0" err="1"/>
              <a:t>Cepoi</a:t>
            </a:r>
            <a:r>
              <a:rPr lang="en-US" dirty="0"/>
              <a:t> </a:t>
            </a:r>
            <a:r>
              <a:rPr lang="en-US" dirty="0" err="1"/>
              <a:t>Scarletia</a:t>
            </a:r>
            <a:r>
              <a:rPr lang="en-US" dirty="0"/>
              <a:t> Sorin &amp; George Cristian </a:t>
            </a:r>
            <a:r>
              <a:rPr lang="en-US" dirty="0" err="1"/>
              <a:t>Stoica</a:t>
            </a:r>
            <a:endParaRPr lang="en-US" dirty="0"/>
          </a:p>
          <a:p>
            <a:endParaRPr lang="en-US" dirty="0"/>
          </a:p>
        </p:txBody>
      </p:sp>
    </p:spTree>
    <p:extLst>
      <p:ext uri="{BB962C8B-B14F-4D97-AF65-F5344CB8AC3E}">
        <p14:creationId xmlns:p14="http://schemas.microsoft.com/office/powerpoint/2010/main" val="21581121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87D18-9DDB-6544-8752-CEB98ED3016F}"/>
              </a:ext>
            </a:extLst>
          </p:cNvPr>
          <p:cNvSpPr>
            <a:spLocks noGrp="1"/>
          </p:cNvSpPr>
          <p:nvPr>
            <p:ph type="body" sz="quarter" idx="13"/>
          </p:nvPr>
        </p:nvSpPr>
        <p:spPr/>
        <p:txBody>
          <a:bodyPr/>
          <a:lstStyle/>
          <a:p>
            <a:endParaRPr lang="en-US" dirty="0"/>
          </a:p>
          <a:p>
            <a:r>
              <a:rPr lang="en-US" dirty="0" err="1"/>
              <a:t>SubmissionPublisher</a:t>
            </a:r>
            <a:r>
              <a:rPr lang="en-US" dirty="0"/>
              <a:t> class</a:t>
            </a:r>
            <a:endParaRPr lang="en-US" b="1" dirty="0"/>
          </a:p>
          <a:p>
            <a:endParaRPr lang="en-US" dirty="0"/>
          </a:p>
        </p:txBody>
      </p:sp>
      <p:sp>
        <p:nvSpPr>
          <p:cNvPr id="3" name="Title 2">
            <a:extLst>
              <a:ext uri="{FF2B5EF4-FFF2-40B4-BE49-F238E27FC236}">
                <a16:creationId xmlns:a16="http://schemas.microsoft.com/office/drawing/2014/main" id="{DF2E6051-9859-5F41-BC00-54174F6B49D9}"/>
              </a:ext>
            </a:extLst>
          </p:cNvPr>
          <p:cNvSpPr>
            <a:spLocks noGrp="1"/>
          </p:cNvSpPr>
          <p:nvPr>
            <p:ph type="title"/>
          </p:nvPr>
        </p:nvSpPr>
        <p:spPr/>
        <p:txBody>
          <a:bodyPr/>
          <a:lstStyle/>
          <a:p>
            <a:r>
              <a:rPr lang="en-US" b="1" dirty="0"/>
              <a:t>Reactive Streams API</a:t>
            </a:r>
            <a:br>
              <a:rPr lang="en-US" b="1" dirty="0"/>
            </a:br>
            <a:endParaRPr lang="en-US" dirty="0"/>
          </a:p>
        </p:txBody>
      </p:sp>
      <p:sp>
        <p:nvSpPr>
          <p:cNvPr id="6" name="Rectangle 5">
            <a:extLst>
              <a:ext uri="{FF2B5EF4-FFF2-40B4-BE49-F238E27FC236}">
                <a16:creationId xmlns:a16="http://schemas.microsoft.com/office/drawing/2014/main" id="{68099CCD-2D3F-5F4B-97D0-E31B2E286243}"/>
              </a:ext>
            </a:extLst>
          </p:cNvPr>
          <p:cNvSpPr/>
          <p:nvPr/>
        </p:nvSpPr>
        <p:spPr>
          <a:xfrm>
            <a:off x="373380" y="2430966"/>
            <a:ext cx="11221212" cy="2251065"/>
          </a:xfrm>
          <a:prstGeom prst="rect">
            <a:avLst/>
          </a:prstGeom>
        </p:spPr>
        <p:txBody>
          <a:bodyPr wrap="square">
            <a:spAutoFit/>
          </a:bodyPr>
          <a:lstStyle/>
          <a:p>
            <a:pPr>
              <a:lnSpc>
                <a:spcPct val="150000"/>
              </a:lnSpc>
              <a:spcAft>
                <a:spcPts val="0"/>
              </a:spcAft>
            </a:pP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This is the only concrete class provided in the Reactive Streams API. It implements the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Publisher</a:t>
            </a: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 interface. We can use its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submit()</a:t>
            </a: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 method to publish the provided item to each subscriber. In the following example we will see how to use this class and at the same time we will get familiar with the usage of above interfaces.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6D5AB657-6970-2B4E-90A7-6AE8D55D2AE5}"/>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472820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51" b="1951"/>
          <a:stretch>
            <a:fillRect/>
          </a:stretch>
        </p:blipFill>
        <p:spPr>
          <a:prstGeom prst="rect">
            <a:avLst/>
          </a:prstGeom>
        </p:spPr>
      </p:pic>
      <p:sp>
        <p:nvSpPr>
          <p:cNvPr id="4" name="Title 3"/>
          <p:cNvSpPr>
            <a:spLocks noGrp="1"/>
          </p:cNvSpPr>
          <p:nvPr>
            <p:ph type="title"/>
          </p:nvPr>
        </p:nvSpPr>
        <p:spPr>
          <a:xfrm>
            <a:off x="469900" y="402586"/>
            <a:ext cx="11252200" cy="698500"/>
          </a:xfrm>
        </p:spPr>
        <p:txBody>
          <a:bodyPr/>
          <a:lstStyle/>
          <a:p>
            <a:r>
              <a:rPr lang="en-US" b="1" dirty="0"/>
              <a:t>Reactive Streams -&gt; Flow description</a:t>
            </a:r>
            <a:br>
              <a:rPr lang="en-US" b="1" dirty="0"/>
            </a:br>
            <a:endParaRPr lang="en-US" noProof="0" dirty="0"/>
          </a:p>
        </p:txBody>
      </p:sp>
      <p:sp>
        <p:nvSpPr>
          <p:cNvPr id="6" name="Text Placeholder 5"/>
          <p:cNvSpPr>
            <a:spLocks noGrp="1"/>
          </p:cNvSpPr>
          <p:nvPr>
            <p:ph sz="quarter" idx="10"/>
          </p:nvPr>
        </p:nvSpPr>
        <p:spPr/>
        <p:txBody>
          <a:bodyPr/>
          <a:lstStyle/>
          <a:p>
            <a:pPr marL="228600" lvl="0" indent="-228600">
              <a:buFont typeface="+mj-lt"/>
              <a:buAutoNum type="arabicPeriod"/>
            </a:pPr>
            <a:r>
              <a:rPr lang="en-US" dirty="0"/>
              <a:t>Create a </a:t>
            </a:r>
            <a:r>
              <a:rPr lang="en-US" b="1" dirty="0"/>
              <a:t>Publisher</a:t>
            </a:r>
            <a:r>
              <a:rPr lang="en-US" dirty="0"/>
              <a:t> and a </a:t>
            </a:r>
            <a:r>
              <a:rPr lang="en-US" b="1" dirty="0"/>
              <a:t>Subscriber</a:t>
            </a:r>
            <a:r>
              <a:rPr lang="en-US" dirty="0"/>
              <a:t>.</a:t>
            </a:r>
          </a:p>
          <a:p>
            <a:pPr marL="228600" lvl="0" indent="-228600">
              <a:buFont typeface="+mj-lt"/>
              <a:buAutoNum type="arabicPeriod"/>
            </a:pPr>
            <a:r>
              <a:rPr lang="en-US" dirty="0"/>
              <a:t>Subscribe the subscriber with </a:t>
            </a:r>
            <a:r>
              <a:rPr lang="en-US" b="1" dirty="0"/>
              <a:t>Publisher::subscribe</a:t>
            </a:r>
            <a:r>
              <a:rPr lang="en-US" dirty="0"/>
              <a:t>.</a:t>
            </a:r>
          </a:p>
          <a:p>
            <a:pPr marL="228600" lvl="0" indent="-228600">
              <a:buFont typeface="+mj-lt"/>
              <a:buAutoNum type="arabicPeriod"/>
            </a:pPr>
            <a:r>
              <a:rPr lang="en-US" dirty="0"/>
              <a:t>The publisher creates a Subscription and calls </a:t>
            </a:r>
            <a:r>
              <a:rPr lang="en-US" b="1" dirty="0"/>
              <a:t>Subscriber::</a:t>
            </a:r>
            <a:r>
              <a:rPr lang="en-US" b="1" dirty="0" err="1"/>
              <a:t>onSubscription</a:t>
            </a:r>
            <a:r>
              <a:rPr lang="en-US" dirty="0"/>
              <a:t> with it so the subscriber can store the subscription.</a:t>
            </a:r>
          </a:p>
          <a:p>
            <a:pPr marL="228600" lvl="0" indent="-228600">
              <a:buFont typeface="+mj-lt"/>
              <a:buAutoNum type="arabicPeriod"/>
            </a:pPr>
            <a:r>
              <a:rPr lang="en-US" dirty="0"/>
              <a:t>At some point the subscriber calls </a:t>
            </a:r>
            <a:r>
              <a:rPr lang="en-US" b="1" dirty="0"/>
              <a:t>Subscription::request</a:t>
            </a:r>
            <a:r>
              <a:rPr lang="en-US" dirty="0"/>
              <a:t> to request a number of items.</a:t>
            </a:r>
          </a:p>
          <a:p>
            <a:pPr marL="228600" lvl="0" indent="-228600">
              <a:buFont typeface="+mj-lt"/>
              <a:buAutoNum type="arabicPeriod"/>
            </a:pPr>
            <a:r>
              <a:rPr lang="en-US" dirty="0"/>
              <a:t>The publisher starts handing items to the subscriber by calling </a:t>
            </a:r>
            <a:r>
              <a:rPr lang="en-US" b="1" dirty="0"/>
              <a:t>Subscriber::</a:t>
            </a:r>
            <a:r>
              <a:rPr lang="en-US" b="1" dirty="0" err="1"/>
              <a:t>onNext</a:t>
            </a:r>
            <a:r>
              <a:rPr lang="en-US" dirty="0"/>
              <a:t>. It will never publish more than the requested number of items.</a:t>
            </a:r>
          </a:p>
          <a:p>
            <a:pPr marL="228600" lvl="0" indent="-228600">
              <a:buFont typeface="+mj-lt"/>
              <a:buAutoNum type="arabicPeriod"/>
            </a:pPr>
            <a:r>
              <a:rPr lang="en-US" dirty="0"/>
              <a:t>The publisher might at some point be depleted or run into trouble and call </a:t>
            </a:r>
            <a:r>
              <a:rPr lang="en-US" b="1" dirty="0"/>
              <a:t>Subscriber::</a:t>
            </a:r>
            <a:r>
              <a:rPr lang="en-US" b="1" dirty="0" err="1"/>
              <a:t>onComplete</a:t>
            </a:r>
            <a:r>
              <a:rPr lang="en-US" dirty="0"/>
              <a:t> or </a:t>
            </a:r>
            <a:r>
              <a:rPr lang="en-US" b="1" dirty="0"/>
              <a:t>Subscriber::</a:t>
            </a:r>
            <a:r>
              <a:rPr lang="en-US" b="1" dirty="0" err="1"/>
              <a:t>onError</a:t>
            </a:r>
            <a:r>
              <a:rPr lang="en-US" dirty="0"/>
              <a:t>, respectively.</a:t>
            </a:r>
          </a:p>
          <a:p>
            <a:pPr marL="228600" lvl="0" indent="-228600">
              <a:buFont typeface="+mj-lt"/>
              <a:buAutoNum type="arabicPeriod"/>
            </a:pPr>
            <a:r>
              <a:rPr lang="en-US" dirty="0"/>
              <a:t>The subscriber might either continue to request more items every now and then or cut the connection by calling </a:t>
            </a:r>
            <a:r>
              <a:rPr lang="en-US" b="1" dirty="0"/>
              <a:t>Subscription::cancel</a:t>
            </a:r>
            <a:r>
              <a:rPr lang="en-US" dirty="0"/>
              <a:t>.</a:t>
            </a:r>
          </a:p>
          <a:p>
            <a:pPr marL="0" lvl="2" indent="0">
              <a:buNone/>
            </a:pPr>
            <a:r>
              <a:rPr lang="en-US" noProof="0" dirty="0"/>
              <a:t>	X</a:t>
            </a:r>
          </a:p>
        </p:txBody>
      </p:sp>
    </p:spTree>
    <p:extLst>
      <p:ext uri="{BB962C8B-B14F-4D97-AF65-F5344CB8AC3E}">
        <p14:creationId xmlns:p14="http://schemas.microsoft.com/office/powerpoint/2010/main" val="23380088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D2353F-842A-1241-8E20-BF9F20B08D14}"/>
              </a:ext>
            </a:extLst>
          </p:cNvPr>
          <p:cNvSpPr>
            <a:spLocks noGrp="1"/>
          </p:cNvSpPr>
          <p:nvPr>
            <p:ph type="title"/>
          </p:nvPr>
        </p:nvSpPr>
        <p:spPr>
          <a:xfrm>
            <a:off x="341884" y="206053"/>
            <a:ext cx="10418233" cy="918660"/>
          </a:xfrm>
        </p:spPr>
        <p:txBody>
          <a:bodyPr/>
          <a:lstStyle/>
          <a:p>
            <a:r>
              <a:rPr lang="en-US" dirty="0"/>
              <a:t>Useful Links </a:t>
            </a:r>
          </a:p>
        </p:txBody>
      </p:sp>
      <p:sp>
        <p:nvSpPr>
          <p:cNvPr id="11" name="Text Placeholder 10">
            <a:extLst>
              <a:ext uri="{FF2B5EF4-FFF2-40B4-BE49-F238E27FC236}">
                <a16:creationId xmlns:a16="http://schemas.microsoft.com/office/drawing/2014/main" id="{484ABB45-0F9A-6C48-9480-22F40348EA8B}"/>
              </a:ext>
            </a:extLst>
          </p:cNvPr>
          <p:cNvSpPr>
            <a:spLocks noGrp="1"/>
          </p:cNvSpPr>
          <p:nvPr>
            <p:ph type="body" idx="1"/>
          </p:nvPr>
        </p:nvSpPr>
        <p:spPr>
          <a:xfrm>
            <a:off x="341883" y="1444752"/>
            <a:ext cx="10418233" cy="4928616"/>
          </a:xfrm>
        </p:spPr>
        <p:txBody>
          <a:bodyPr/>
          <a:lstStyle/>
          <a:p>
            <a:pPr>
              <a:lnSpc>
                <a:spcPct val="150000"/>
              </a:lnSpc>
            </a:pPr>
            <a:r>
              <a:rPr lang="en-US" sz="1200" dirty="0"/>
              <a:t> - </a:t>
            </a:r>
            <a:r>
              <a:rPr lang="en-US" sz="1400" b="1" i="1" dirty="0"/>
              <a:t>The Technology Compatibility Kit (TCK) </a:t>
            </a:r>
          </a:p>
          <a:p>
            <a:pPr>
              <a:lnSpc>
                <a:spcPct val="150000"/>
              </a:lnSpc>
            </a:pPr>
            <a:r>
              <a:rPr lang="en-US" sz="1400" b="1" i="1" dirty="0">
                <a:hlinkClick r:id="rId2"/>
              </a:rPr>
              <a:t>https://github.com/reactive-streams/reactive-streams-jvm</a:t>
            </a:r>
            <a:r>
              <a:rPr lang="en-US" sz="1400" b="1" i="1" dirty="0"/>
              <a:t> </a:t>
            </a:r>
          </a:p>
          <a:p>
            <a:pPr>
              <a:lnSpc>
                <a:spcPct val="150000"/>
              </a:lnSpc>
            </a:pPr>
            <a:endParaRPr lang="en-US" sz="1400" b="1" i="1" dirty="0"/>
          </a:p>
          <a:p>
            <a:pPr>
              <a:lnSpc>
                <a:spcPct val="150000"/>
              </a:lnSpc>
            </a:pPr>
            <a:r>
              <a:rPr lang="en-US" sz="1400" b="1" i="1" dirty="0"/>
              <a:t> - Reactive Streams organization official site </a:t>
            </a:r>
          </a:p>
          <a:p>
            <a:pPr>
              <a:lnSpc>
                <a:spcPct val="150000"/>
              </a:lnSpc>
            </a:pPr>
            <a:r>
              <a:rPr lang="en-US" sz="1400" b="1" i="1" dirty="0">
                <a:hlinkClick r:id="rId3"/>
              </a:rPr>
              <a:t>http://www.reactive-streams.org/</a:t>
            </a:r>
            <a:r>
              <a:rPr lang="en-US" sz="1400" b="1" i="1" dirty="0"/>
              <a:t>  </a:t>
            </a:r>
          </a:p>
          <a:p>
            <a:pPr>
              <a:lnSpc>
                <a:spcPct val="150000"/>
              </a:lnSpc>
            </a:pPr>
            <a:endParaRPr lang="en-US" sz="1400" b="1" i="1" dirty="0"/>
          </a:p>
          <a:p>
            <a:pPr>
              <a:lnSpc>
                <a:spcPct val="150000"/>
              </a:lnSpc>
            </a:pPr>
            <a:r>
              <a:rPr lang="en-US" sz="1400" b="1" i="1" dirty="0"/>
              <a:t> - Spring Reactive Web Framework introduction </a:t>
            </a:r>
          </a:p>
          <a:p>
            <a:pPr>
              <a:lnSpc>
                <a:spcPct val="150000"/>
              </a:lnSpc>
            </a:pPr>
            <a:r>
              <a:rPr lang="en-US" sz="1400" b="1" i="1" dirty="0">
                <a:hlinkClick r:id="rId4"/>
              </a:rPr>
              <a:t>http://www.baeldung.com/spring-5-functional-web</a:t>
            </a:r>
            <a:r>
              <a:rPr lang="en-US" sz="1400" b="1" i="1" dirty="0"/>
              <a:t> </a:t>
            </a:r>
          </a:p>
          <a:p>
            <a:pPr>
              <a:lnSpc>
                <a:spcPct val="150000"/>
              </a:lnSpc>
            </a:pPr>
            <a:endParaRPr lang="en-US" sz="1400" b="1" i="1" dirty="0"/>
          </a:p>
          <a:p>
            <a:pPr>
              <a:lnSpc>
                <a:spcPct val="150000"/>
              </a:lnSpc>
            </a:pPr>
            <a:r>
              <a:rPr lang="en-US" sz="1400" b="1" i="1" dirty="0"/>
              <a:t> - Journey into Reactive Streams </a:t>
            </a:r>
          </a:p>
          <a:p>
            <a:pPr>
              <a:lnSpc>
                <a:spcPct val="150000"/>
              </a:lnSpc>
            </a:pPr>
            <a:r>
              <a:rPr lang="en-US" sz="1400" b="1" i="1" dirty="0">
                <a:hlinkClick r:id="rId5"/>
              </a:rPr>
              <a:t>https://blog.redelastic.com/a-journey-into-reactive-streams-5ee2a9cd7e29</a:t>
            </a:r>
            <a:endParaRPr lang="en-US" sz="1400" b="1" i="1" dirty="0"/>
          </a:p>
          <a:p>
            <a:pPr>
              <a:lnSpc>
                <a:spcPct val="150000"/>
              </a:lnSpc>
            </a:pPr>
            <a:endParaRPr lang="en-US" sz="1400" b="1" i="1" dirty="0"/>
          </a:p>
          <a:p>
            <a:pPr>
              <a:lnSpc>
                <a:spcPct val="150000"/>
              </a:lnSpc>
            </a:pPr>
            <a:r>
              <a:rPr lang="en-US" sz="1400" b="1" i="1" dirty="0"/>
              <a:t> - The Reactive Manifesto </a:t>
            </a:r>
          </a:p>
          <a:p>
            <a:pPr>
              <a:lnSpc>
                <a:spcPct val="150000"/>
              </a:lnSpc>
            </a:pPr>
            <a:r>
              <a:rPr lang="en-US" sz="1400" b="1" i="1" dirty="0">
                <a:hlinkClick r:id="rId6"/>
              </a:rPr>
              <a:t>https://www.reactivemanifesto.org/</a:t>
            </a:r>
            <a:r>
              <a:rPr lang="en-US" sz="1400" b="1" i="1" dirty="0"/>
              <a:t> 	</a:t>
            </a:r>
          </a:p>
          <a:p>
            <a:endParaRPr lang="en-US" sz="1400" dirty="0"/>
          </a:p>
        </p:txBody>
      </p:sp>
    </p:spTree>
    <p:extLst>
      <p:ext uri="{BB962C8B-B14F-4D97-AF65-F5344CB8AC3E}">
        <p14:creationId xmlns:p14="http://schemas.microsoft.com/office/powerpoint/2010/main" val="2328618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endParaRPr lang="en-US" noProof="0" dirty="0"/>
          </a:p>
        </p:txBody>
      </p:sp>
      <p:sp>
        <p:nvSpPr>
          <p:cNvPr id="3" name="Text Placeholder 2"/>
          <p:cNvSpPr>
            <a:spLocks noGrp="1"/>
          </p:cNvSpPr>
          <p:nvPr>
            <p:ph type="body" idx="1"/>
          </p:nvPr>
        </p:nvSpPr>
        <p:spPr/>
        <p:txBody>
          <a:bodyPr/>
          <a:lstStyle/>
          <a:p>
            <a:r>
              <a:rPr lang="en-US" noProof="0" dirty="0"/>
              <a:t>Thank you !</a:t>
            </a:r>
          </a:p>
          <a:p>
            <a:endParaRPr lang="en-US" noProof="0" dirty="0"/>
          </a:p>
        </p:txBody>
      </p:sp>
    </p:spTree>
    <p:extLst>
      <p:ext uri="{BB962C8B-B14F-4D97-AF65-F5344CB8AC3E}">
        <p14:creationId xmlns:p14="http://schemas.microsoft.com/office/powerpoint/2010/main" val="15169383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
          </p:nvPr>
        </p:nvSpPr>
        <p:spPr/>
        <p:txBody>
          <a:bodyPr/>
          <a:lstStyle/>
          <a:p>
            <a:pPr lvl="0"/>
            <a:r>
              <a:rPr lang="en-US" noProof="0" dirty="0"/>
              <a:t>This presentation will talk about:</a:t>
            </a:r>
            <a:br>
              <a:rPr lang="en-US" noProof="0" dirty="0"/>
            </a:br>
            <a:endParaRPr lang="en-US" noProof="0" dirty="0"/>
          </a:p>
          <a:p>
            <a:pPr marL="463794" lvl="2" indent="-228600" algn="just">
              <a:lnSpc>
                <a:spcPct val="200000"/>
              </a:lnSpc>
              <a:buFont typeface="+mj-lt"/>
              <a:buAutoNum type="arabicPeriod"/>
            </a:pPr>
            <a:r>
              <a:rPr lang="en-US" b="1" dirty="0"/>
              <a:t>What is Reactive Programming?</a:t>
            </a:r>
          </a:p>
          <a:p>
            <a:pPr marL="463794" lvl="2" indent="-228600" algn="just">
              <a:lnSpc>
                <a:spcPct val="200000"/>
              </a:lnSpc>
              <a:buFont typeface="+mj-lt"/>
              <a:buAutoNum type="arabicPeriod"/>
            </a:pPr>
            <a:r>
              <a:rPr lang="en-US" b="1" dirty="0"/>
              <a:t>What are Reactive Streams?</a:t>
            </a:r>
            <a:endParaRPr lang="en-US" sz="1400" b="1" dirty="0"/>
          </a:p>
          <a:p>
            <a:pPr marL="463794" lvl="2" indent="-228600" algn="just">
              <a:lnSpc>
                <a:spcPct val="200000"/>
              </a:lnSpc>
              <a:buFont typeface="+mj-lt"/>
              <a:buAutoNum type="arabicPeriod"/>
            </a:pPr>
            <a:r>
              <a:rPr lang="en-US" b="1" noProof="0" dirty="0"/>
              <a:t>Reactive Streams API</a:t>
            </a:r>
          </a:p>
          <a:p>
            <a:pPr marL="463794" lvl="2" indent="-228600" algn="just">
              <a:lnSpc>
                <a:spcPct val="200000"/>
              </a:lnSpc>
              <a:buFont typeface="+mj-lt"/>
              <a:buAutoNum type="arabicPeriod"/>
            </a:pPr>
            <a:r>
              <a:rPr lang="en-US" b="1" dirty="0"/>
              <a:t>Reactive Flow description</a:t>
            </a:r>
          </a:p>
          <a:p>
            <a:pPr marL="463794" lvl="2" indent="-228600" algn="just">
              <a:lnSpc>
                <a:spcPct val="200000"/>
              </a:lnSpc>
              <a:buFont typeface="+mj-lt"/>
              <a:buAutoNum type="arabicPeriod"/>
            </a:pPr>
            <a:r>
              <a:rPr lang="en-US" b="1" noProof="0" dirty="0"/>
              <a:t>Code Examples </a:t>
            </a:r>
          </a:p>
        </p:txBody>
      </p:sp>
      <p:sp>
        <p:nvSpPr>
          <p:cNvPr id="4" name="Text Placeholder 3"/>
          <p:cNvSpPr>
            <a:spLocks noGrp="1"/>
          </p:cNvSpPr>
          <p:nvPr>
            <p:ph type="body" sz="quarter" idx="13"/>
          </p:nvPr>
        </p:nvSpPr>
        <p:spPr/>
        <p:txBody>
          <a:bodyPr/>
          <a:lstStyle/>
          <a:p>
            <a:r>
              <a:rPr lang="en-GB" dirty="0"/>
              <a:t>Reactive Streams </a:t>
            </a:r>
          </a:p>
        </p:txBody>
      </p:sp>
      <p:sp>
        <p:nvSpPr>
          <p:cNvPr id="7" name="Title 6"/>
          <p:cNvSpPr>
            <a:spLocks noGrp="1"/>
          </p:cNvSpPr>
          <p:nvPr>
            <p:ph type="title"/>
          </p:nvPr>
        </p:nvSpPr>
        <p:spPr/>
        <p:txBody>
          <a:bodyPr/>
          <a:lstStyle/>
          <a:p>
            <a:r>
              <a:rPr lang="en-US" noProof="0"/>
              <a:t>Preface</a:t>
            </a:r>
            <a:endParaRPr lang="en-US" noProof="0" dirty="0"/>
          </a:p>
        </p:txBody>
      </p:sp>
    </p:spTree>
    <p:extLst>
      <p:ext uri="{BB962C8B-B14F-4D97-AF65-F5344CB8AC3E}">
        <p14:creationId xmlns:p14="http://schemas.microsoft.com/office/powerpoint/2010/main" val="18866039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Reactive Programming?</a:t>
            </a:r>
          </a:p>
        </p:txBody>
      </p:sp>
      <p:sp>
        <p:nvSpPr>
          <p:cNvPr id="5" name="Content Placeholder 4"/>
          <p:cNvSpPr>
            <a:spLocks noGrp="1"/>
          </p:cNvSpPr>
          <p:nvPr>
            <p:ph idx="1"/>
          </p:nvPr>
        </p:nvSpPr>
        <p:spPr/>
        <p:txBody>
          <a:bodyPr/>
          <a:lstStyle/>
          <a:p>
            <a:pPr>
              <a:lnSpc>
                <a:spcPct val="200000"/>
              </a:lnSpc>
            </a:pPr>
            <a:r>
              <a:rPr lang="en-US" i="1" dirty="0"/>
              <a:t>according to Wikipedia</a:t>
            </a:r>
            <a:endParaRPr lang="en-US" dirty="0"/>
          </a:p>
          <a:p>
            <a:pPr>
              <a:lnSpc>
                <a:spcPct val="200000"/>
              </a:lnSpc>
            </a:pPr>
            <a:r>
              <a:rPr lang="en-US" b="1" i="1" dirty="0"/>
              <a:t>In computing, reactive programming is a declarative programming paradigm concerned with data streams and the propagation of change. This means that it becomes possible to express static (e.g. arrays) or dynamic (e.g. event emitters) data streams with ease via the employed programming language(s), and that an inferred dependency within the associated execution model exists, which facilitates the automatic propagation of the change involved with data flow.</a:t>
            </a:r>
            <a:endParaRPr lang="en-US" dirty="0"/>
          </a:p>
          <a:p>
            <a:pPr>
              <a:lnSpc>
                <a:spcPct val="200000"/>
              </a:lnSpc>
            </a:pPr>
            <a:r>
              <a:rPr lang="en-US" b="1" i="1" dirty="0"/>
              <a:t>For example, in an imperative programming setting </a:t>
            </a:r>
            <a:r>
              <a:rPr lang="en-US" b="1" dirty="0"/>
              <a:t>A:=B + C</a:t>
            </a:r>
            <a:r>
              <a:rPr lang="en-US" b="1" i="1" dirty="0"/>
              <a:t>, {\</a:t>
            </a:r>
            <a:r>
              <a:rPr lang="en-US" b="1" i="1" dirty="0" err="1"/>
              <a:t>displaystyle</a:t>
            </a:r>
            <a:r>
              <a:rPr lang="en-US" b="1" i="1" dirty="0"/>
              <a:t> a:=</a:t>
            </a:r>
            <a:r>
              <a:rPr lang="en-US" b="1" i="1" dirty="0" err="1"/>
              <a:t>b+c</a:t>
            </a:r>
            <a:r>
              <a:rPr lang="en-US" b="1" i="1" dirty="0"/>
              <a:t>} would mean that A{\</a:t>
            </a:r>
            <a:r>
              <a:rPr lang="en-US" b="1" i="1" dirty="0" err="1"/>
              <a:t>displaystyle</a:t>
            </a:r>
            <a:r>
              <a:rPr lang="en-US" b="1" i="1" dirty="0"/>
              <a:t> a} is being assigned the result of </a:t>
            </a:r>
            <a:r>
              <a:rPr lang="en-US" b="1" dirty="0"/>
              <a:t>B + C</a:t>
            </a:r>
            <a:r>
              <a:rPr lang="en-US" b="1" i="1" dirty="0"/>
              <a:t> {\</a:t>
            </a:r>
            <a:r>
              <a:rPr lang="en-US" b="1" i="1" dirty="0" err="1"/>
              <a:t>displaystyle</a:t>
            </a:r>
            <a:r>
              <a:rPr lang="en-US" b="1" i="1" dirty="0"/>
              <a:t> </a:t>
            </a:r>
            <a:r>
              <a:rPr lang="en-US" b="1" i="1" dirty="0" err="1"/>
              <a:t>b+c</a:t>
            </a:r>
            <a:r>
              <a:rPr lang="en-US" b="1" i="1" dirty="0"/>
              <a:t>} in the instant the expression is evaluated, and later, the values of {\</a:t>
            </a:r>
            <a:r>
              <a:rPr lang="en-US" b="1" i="1" dirty="0" err="1"/>
              <a:t>displaystyle</a:t>
            </a:r>
            <a:r>
              <a:rPr lang="en-US" b="1" i="1" dirty="0"/>
              <a:t> b} </a:t>
            </a:r>
            <a:r>
              <a:rPr lang="en-US" b="1" dirty="0"/>
              <a:t>B</a:t>
            </a:r>
            <a:r>
              <a:rPr lang="en-US" b="1" i="1" dirty="0"/>
              <a:t> and/or </a:t>
            </a:r>
            <a:r>
              <a:rPr lang="en-US" b="1" dirty="0"/>
              <a:t>C</a:t>
            </a:r>
            <a:r>
              <a:rPr lang="en-US" b="1" i="1" dirty="0"/>
              <a:t> {\</a:t>
            </a:r>
            <a:r>
              <a:rPr lang="en-US" b="1" i="1" dirty="0" err="1"/>
              <a:t>displaystyle</a:t>
            </a:r>
            <a:r>
              <a:rPr lang="en-US" b="1" i="1" dirty="0"/>
              <a:t> c} can be changed with no effect on the value of </a:t>
            </a:r>
            <a:r>
              <a:rPr lang="en-US" b="1" dirty="0"/>
              <a:t>A</a:t>
            </a:r>
            <a:r>
              <a:rPr lang="en-US" b="1" i="1" dirty="0"/>
              <a:t> {\</a:t>
            </a:r>
            <a:r>
              <a:rPr lang="en-US" b="1" i="1" dirty="0" err="1"/>
              <a:t>displaystyle</a:t>
            </a:r>
            <a:r>
              <a:rPr lang="en-US" b="1" i="1" dirty="0"/>
              <a:t> a}. However, in reactive programming, the value of {\</a:t>
            </a:r>
            <a:r>
              <a:rPr lang="en-US" b="1" i="1" dirty="0" err="1"/>
              <a:t>displaystyle</a:t>
            </a:r>
            <a:r>
              <a:rPr lang="en-US" b="1" i="1" dirty="0"/>
              <a:t> a} </a:t>
            </a:r>
            <a:r>
              <a:rPr lang="en-US" b="1" dirty="0"/>
              <a:t>A</a:t>
            </a:r>
            <a:r>
              <a:rPr lang="en-US" b="1" i="1" dirty="0"/>
              <a:t>  is automatically updated whenever the values of {\</a:t>
            </a:r>
            <a:r>
              <a:rPr lang="en-US" b="1" i="1" dirty="0" err="1"/>
              <a:t>displaystyle</a:t>
            </a:r>
            <a:r>
              <a:rPr lang="en-US" b="1" i="1" dirty="0"/>
              <a:t> b} </a:t>
            </a:r>
            <a:r>
              <a:rPr lang="en-US" b="1" dirty="0"/>
              <a:t>B</a:t>
            </a:r>
            <a:r>
              <a:rPr lang="en-US" b="1" i="1" dirty="0"/>
              <a:t> and/or </a:t>
            </a:r>
            <a:r>
              <a:rPr lang="en-US" b="1" dirty="0"/>
              <a:t>C</a:t>
            </a:r>
            <a:r>
              <a:rPr lang="en-US" b="1" i="1" dirty="0"/>
              <a:t> {\</a:t>
            </a:r>
            <a:r>
              <a:rPr lang="en-US" b="1" i="1" dirty="0" err="1"/>
              <a:t>displaystyle</a:t>
            </a:r>
            <a:r>
              <a:rPr lang="en-US" b="1" i="1" dirty="0"/>
              <a:t> c} change; without the program having to re-execute the sentence {\</a:t>
            </a:r>
            <a:r>
              <a:rPr lang="en-US" b="1" i="1" dirty="0" err="1"/>
              <a:t>displaystyle</a:t>
            </a:r>
            <a:r>
              <a:rPr lang="en-US" b="1" i="1" dirty="0"/>
              <a:t> a:=</a:t>
            </a:r>
            <a:r>
              <a:rPr lang="en-US" b="1" i="1" dirty="0" err="1"/>
              <a:t>b+c</a:t>
            </a:r>
            <a:r>
              <a:rPr lang="en-US" b="1" i="1" dirty="0"/>
              <a:t>} to determine the presently assigned value of </a:t>
            </a:r>
            <a:r>
              <a:rPr lang="en-US" b="1" dirty="0"/>
              <a:t>A</a:t>
            </a:r>
            <a:r>
              <a:rPr lang="en-US" b="1" i="1" dirty="0"/>
              <a:t> {\</a:t>
            </a:r>
            <a:r>
              <a:rPr lang="en-US" b="1" i="1" dirty="0" err="1"/>
              <a:t>displaystyle</a:t>
            </a:r>
            <a:r>
              <a:rPr lang="en-US" b="1" i="1" dirty="0"/>
              <a:t> a}.</a:t>
            </a:r>
            <a:endParaRPr lang="en-US" dirty="0"/>
          </a:p>
          <a:p>
            <a:endParaRPr lang="en-US" noProof="0" dirty="0"/>
          </a:p>
        </p:txBody>
      </p:sp>
      <p:sp>
        <p:nvSpPr>
          <p:cNvPr id="8" name="TextBox 7">
            <a:extLst>
              <a:ext uri="{FF2B5EF4-FFF2-40B4-BE49-F238E27FC236}">
                <a16:creationId xmlns:a16="http://schemas.microsoft.com/office/drawing/2014/main" id="{736EE85E-57F5-A44B-B925-0D55165ED54F}"/>
              </a:ext>
            </a:extLst>
          </p:cNvPr>
          <p:cNvSpPr txBox="1"/>
          <p:nvPr/>
        </p:nvSpPr>
        <p:spPr>
          <a:xfrm>
            <a:off x="4617720" y="502920"/>
            <a:ext cx="205184" cy="369332"/>
          </a:xfrm>
          <a:prstGeom prst="rect">
            <a:avLst/>
          </a:prstGeom>
          <a:noFill/>
        </p:spPr>
        <p:txBody>
          <a:bodyPr wrap="non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0863856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B8643-D6B6-284C-870E-6EACFE98AD85}"/>
              </a:ext>
            </a:extLst>
          </p:cNvPr>
          <p:cNvSpPr>
            <a:spLocks noGrp="1"/>
          </p:cNvSpPr>
          <p:nvPr>
            <p:ph type="body" sz="quarter" idx="13"/>
          </p:nvPr>
        </p:nvSpPr>
        <p:spPr/>
        <p:txBody>
          <a:bodyPr/>
          <a:lstStyle/>
          <a:p>
            <a:r>
              <a:rPr lang="en-US" dirty="0"/>
              <a:t>Reactive systems principals</a:t>
            </a:r>
          </a:p>
        </p:txBody>
      </p:sp>
      <p:sp>
        <p:nvSpPr>
          <p:cNvPr id="3" name="Title 2">
            <a:extLst>
              <a:ext uri="{FF2B5EF4-FFF2-40B4-BE49-F238E27FC236}">
                <a16:creationId xmlns:a16="http://schemas.microsoft.com/office/drawing/2014/main" id="{6C058A7C-0864-1C40-A114-4E5069B8BCC3}"/>
              </a:ext>
            </a:extLst>
          </p:cNvPr>
          <p:cNvSpPr>
            <a:spLocks noGrp="1"/>
          </p:cNvSpPr>
          <p:nvPr>
            <p:ph type="title"/>
          </p:nvPr>
        </p:nvSpPr>
        <p:spPr/>
        <p:txBody>
          <a:bodyPr/>
          <a:lstStyle/>
          <a:p>
            <a:r>
              <a:rPr lang="en-US" dirty="0"/>
              <a:t>What is Reactive Programming?</a:t>
            </a:r>
          </a:p>
        </p:txBody>
      </p:sp>
      <p:pic>
        <p:nvPicPr>
          <p:cNvPr id="8" name="Content Placeholder 7">
            <a:extLst>
              <a:ext uri="{FF2B5EF4-FFF2-40B4-BE49-F238E27FC236}">
                <a16:creationId xmlns:a16="http://schemas.microsoft.com/office/drawing/2014/main" id="{30BE614C-862A-1E47-A23B-DDA68193B6A3}"/>
              </a:ext>
            </a:extLst>
          </p:cNvPr>
          <p:cNvPicPr>
            <a:picLocks noGrp="1" noChangeAspect="1"/>
          </p:cNvPicPr>
          <p:nvPr>
            <p:ph idx="1"/>
          </p:nvPr>
        </p:nvPicPr>
        <p:blipFill>
          <a:blip r:embed="rId2"/>
          <a:stretch>
            <a:fillRect/>
          </a:stretch>
        </p:blipFill>
        <p:spPr>
          <a:xfrm>
            <a:off x="1513425" y="1956816"/>
            <a:ext cx="8611523" cy="3125502"/>
          </a:xfrm>
        </p:spPr>
      </p:pic>
    </p:spTree>
    <p:extLst>
      <p:ext uri="{BB962C8B-B14F-4D97-AF65-F5344CB8AC3E}">
        <p14:creationId xmlns:p14="http://schemas.microsoft.com/office/powerpoint/2010/main" val="34933351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0E38E0-3029-5749-88F9-9946FDE24B3D}"/>
              </a:ext>
            </a:extLst>
          </p:cNvPr>
          <p:cNvSpPr>
            <a:spLocks noGrp="1"/>
          </p:cNvSpPr>
          <p:nvPr>
            <p:ph type="title"/>
          </p:nvPr>
        </p:nvSpPr>
        <p:spPr/>
        <p:txBody>
          <a:bodyPr/>
          <a:lstStyle/>
          <a:p>
            <a:r>
              <a:rPr lang="en-US" dirty="0"/>
              <a:t>What are Reactive Streams?</a:t>
            </a:r>
            <a:br>
              <a:rPr lang="en-US" dirty="0"/>
            </a:br>
            <a:endParaRPr lang="en-US" dirty="0"/>
          </a:p>
        </p:txBody>
      </p:sp>
      <p:sp>
        <p:nvSpPr>
          <p:cNvPr id="4" name="Content Placeholder 3">
            <a:extLst>
              <a:ext uri="{FF2B5EF4-FFF2-40B4-BE49-F238E27FC236}">
                <a16:creationId xmlns:a16="http://schemas.microsoft.com/office/drawing/2014/main" id="{658A78D4-D99D-0040-BFFE-9D0F406DBFE9}"/>
              </a:ext>
            </a:extLst>
          </p:cNvPr>
          <p:cNvSpPr>
            <a:spLocks noGrp="1"/>
          </p:cNvSpPr>
          <p:nvPr>
            <p:ph idx="1"/>
          </p:nvPr>
        </p:nvSpPr>
        <p:spPr/>
        <p:txBody>
          <a:bodyPr/>
          <a:lstStyle/>
          <a:p>
            <a:r>
              <a:rPr lang="en-US" b="1" dirty="0"/>
              <a:t>The Reactive Streams is an initiative that defined a standardized API which offers to developers the tools they need to make use of Reactive Programming</a:t>
            </a:r>
          </a:p>
          <a:p>
            <a:r>
              <a:rPr lang="en-US" b="1" dirty="0"/>
              <a:t> </a:t>
            </a:r>
          </a:p>
          <a:p>
            <a:endParaRPr lang="en-US" b="1" dirty="0"/>
          </a:p>
          <a:p>
            <a:r>
              <a:rPr lang="en-US" b="1" dirty="0"/>
              <a:t>Reactive Streams has become part of the JDK once with the release of Java 9 and consistent on the following functional Interfaces all grouped under the Flow class.</a:t>
            </a:r>
          </a:p>
          <a:p>
            <a:endParaRPr lang="en-US" b="1" dirty="0"/>
          </a:p>
          <a:p>
            <a:endParaRPr lang="en-US" dirty="0"/>
          </a:p>
        </p:txBody>
      </p:sp>
      <p:pic>
        <p:nvPicPr>
          <p:cNvPr id="5" name="Picture 4">
            <a:extLst>
              <a:ext uri="{FF2B5EF4-FFF2-40B4-BE49-F238E27FC236}">
                <a16:creationId xmlns:a16="http://schemas.microsoft.com/office/drawing/2014/main" id="{1F92A32B-22A6-4D4A-9A37-1E26F5851399}"/>
              </a:ext>
            </a:extLst>
          </p:cNvPr>
          <p:cNvPicPr>
            <a:picLocks noChangeAspect="1"/>
          </p:cNvPicPr>
          <p:nvPr/>
        </p:nvPicPr>
        <p:blipFill>
          <a:blip r:embed="rId2"/>
          <a:stretch>
            <a:fillRect/>
          </a:stretch>
        </p:blipFill>
        <p:spPr>
          <a:xfrm>
            <a:off x="469900" y="3690656"/>
            <a:ext cx="11465560" cy="1783805"/>
          </a:xfrm>
          <a:prstGeom prst="rect">
            <a:avLst/>
          </a:prstGeom>
        </p:spPr>
      </p:pic>
    </p:spTree>
    <p:extLst>
      <p:ext uri="{BB962C8B-B14F-4D97-AF65-F5344CB8AC3E}">
        <p14:creationId xmlns:p14="http://schemas.microsoft.com/office/powerpoint/2010/main" val="8617615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hart Placeholder 13">
            <a:extLst>
              <a:ext uri="{FF2B5EF4-FFF2-40B4-BE49-F238E27FC236}">
                <a16:creationId xmlns:a16="http://schemas.microsoft.com/office/drawing/2014/main" id="{C5204429-DFAE-D84B-9510-01A46A14A51E}"/>
              </a:ext>
            </a:extLst>
          </p:cNvPr>
          <p:cNvPicPr>
            <a:picLocks noGrp="1" noChangeAspect="1"/>
          </p:cNvPicPr>
          <p:nvPr>
            <p:ph type="chart" sz="quarter" idx="15"/>
          </p:nvPr>
        </p:nvPicPr>
        <p:blipFill>
          <a:blip r:embed="rId2"/>
          <a:stretch>
            <a:fillRect/>
          </a:stretch>
        </p:blipFill>
        <p:spPr>
          <a:xfrm>
            <a:off x="1047034" y="1929384"/>
            <a:ext cx="8721235" cy="2556224"/>
          </a:xfrm>
          <a:prstGeom prst="rect">
            <a:avLst/>
          </a:prstGeom>
        </p:spPr>
      </p:pic>
      <p:sp>
        <p:nvSpPr>
          <p:cNvPr id="8" name="Rectangle 2">
            <a:extLst>
              <a:ext uri="{FF2B5EF4-FFF2-40B4-BE49-F238E27FC236}">
                <a16:creationId xmlns:a16="http://schemas.microsoft.com/office/drawing/2014/main" id="{76AE6553-0ADA-E545-9F40-ADC0D63308FB}"/>
              </a:ext>
            </a:extLst>
          </p:cNvPr>
          <p:cNvSpPr>
            <a:spLocks noGrp="1" noChangeArrowheads="1"/>
          </p:cNvSpPr>
          <p:nvPr>
            <p:ph type="body" sz="quarter" idx="18"/>
          </p:nvPr>
        </p:nvSpPr>
        <p:spPr bwMode="auto">
          <a:prstGeom prst="rect">
            <a:avLst/>
          </a:prstGeom>
          <a:noFill/>
          <a:ln>
            <a:noFill/>
          </a:ln>
          <a:effectLst/>
        </p:spPr>
        <p:txBody>
          <a:bodyPr vert="horz" wrap="none" lIns="91440" tIns="45720" rIns="91440" bIns="0" numCol="1" anchor="ctr" anchorCtr="0" compatLnSpc="1">
            <a:prstTxWarp prst="textNoShape">
              <a:avLst/>
            </a:prstTxWarp>
            <a:normAutofit fontScale="70000" lnSpcReduction="20000"/>
          </a:bodyPr>
          <a:lstStyle/>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p:txBody>
      </p:sp>
      <p:sp>
        <p:nvSpPr>
          <p:cNvPr id="2" name="Text Placeholder 1">
            <a:extLst>
              <a:ext uri="{FF2B5EF4-FFF2-40B4-BE49-F238E27FC236}">
                <a16:creationId xmlns:a16="http://schemas.microsoft.com/office/drawing/2014/main" id="{06487D18-9DDB-6544-8752-CEB98ED3016F}"/>
              </a:ext>
            </a:extLst>
          </p:cNvPr>
          <p:cNvSpPr>
            <a:spLocks noGrp="1"/>
          </p:cNvSpPr>
          <p:nvPr>
            <p:ph type="body" sz="quarter" idx="13"/>
          </p:nvPr>
        </p:nvSpPr>
        <p:spPr/>
        <p:txBody>
          <a:bodyPr/>
          <a:lstStyle/>
          <a:p>
            <a:endParaRPr lang="en-US" dirty="0"/>
          </a:p>
          <a:p>
            <a:r>
              <a:rPr lang="en-US" dirty="0"/>
              <a:t>Subscriber Interface</a:t>
            </a:r>
          </a:p>
          <a:p>
            <a:endParaRPr lang="en-US" dirty="0"/>
          </a:p>
        </p:txBody>
      </p:sp>
      <p:sp>
        <p:nvSpPr>
          <p:cNvPr id="3" name="Title 2">
            <a:extLst>
              <a:ext uri="{FF2B5EF4-FFF2-40B4-BE49-F238E27FC236}">
                <a16:creationId xmlns:a16="http://schemas.microsoft.com/office/drawing/2014/main" id="{DF2E6051-9859-5F41-BC00-54174F6B49D9}"/>
              </a:ext>
            </a:extLst>
          </p:cNvPr>
          <p:cNvSpPr>
            <a:spLocks noGrp="1"/>
          </p:cNvSpPr>
          <p:nvPr>
            <p:ph type="title"/>
          </p:nvPr>
        </p:nvSpPr>
        <p:spPr/>
        <p:txBody>
          <a:bodyPr/>
          <a:lstStyle/>
          <a:p>
            <a:r>
              <a:rPr lang="en-US" b="1" dirty="0"/>
              <a:t>Reactive Streams API</a:t>
            </a:r>
            <a:br>
              <a:rPr lang="en-US" b="1" dirty="0"/>
            </a:br>
            <a:endParaRPr lang="en-US" dirty="0"/>
          </a:p>
        </p:txBody>
      </p:sp>
      <p:sp>
        <p:nvSpPr>
          <p:cNvPr id="15" name="Rectangle 4">
            <a:extLst>
              <a:ext uri="{FF2B5EF4-FFF2-40B4-BE49-F238E27FC236}">
                <a16:creationId xmlns:a16="http://schemas.microsoft.com/office/drawing/2014/main" id="{F1FADE31-3C75-9C45-A995-72EF99A2D827}"/>
              </a:ext>
            </a:extLst>
          </p:cNvPr>
          <p:cNvSpPr>
            <a:spLocks noGrp="1" noChangeArrowheads="1"/>
          </p:cNvSpPr>
          <p:nvPr>
            <p:ph type="body" sz="quarter" idx="23"/>
          </p:nvPr>
        </p:nvSpPr>
        <p:spPr bwMode="auto">
          <a:xfrm>
            <a:off x="978408" y="4821805"/>
            <a:ext cx="10963656" cy="133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lang="en-US" altLang="en-US" sz="1100" b="1" dirty="0" err="1">
                <a:solidFill>
                  <a:srgbClr val="333333"/>
                </a:solidFill>
                <a:latin typeface="Calibri" panose="020F0502020204030204" pitchFamily="34" charset="0"/>
                <a:ea typeface="Times New Roman" panose="02020603050405020304" pitchFamily="18" charset="0"/>
              </a:rPr>
              <a:t>o</a:t>
            </a:r>
            <a:r>
              <a:rPr kumimoji="0" lang="en-US" altLang="en-US" sz="1100" b="1" i="0" u="none" strike="noStrike" cap="none" normalizeH="0" baseline="0" dirty="0" err="1">
                <a:ln>
                  <a:noFill/>
                </a:ln>
                <a:solidFill>
                  <a:srgbClr val="333333"/>
                </a:solidFill>
                <a:effectLst/>
                <a:latin typeface="Calibri" panose="020F0502020204030204" pitchFamily="34" charset="0"/>
                <a:ea typeface="Times New Roman" panose="02020603050405020304" pitchFamily="18" charset="0"/>
              </a:rPr>
              <a:t>nSubscribe</a:t>
            </a:r>
            <a:r>
              <a:rPr kumimoji="0" lang="en-US" altLang="en-US" sz="11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 method </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 Invoked after a Publisher has completed the subscription for this Subscriber (but before sending any Subscription's item). The newly created </a:t>
            </a:r>
            <a:r>
              <a:rPr kumimoji="0" lang="en-US"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Subscription</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 object is passed via this method. The Subscriber typically assigns this instance to an instance variable for further use.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lvl="0" indent="-228600" defTabSz="914400">
              <a:lnSpc>
                <a:spcPct val="150000"/>
              </a:lnSpc>
              <a:buSzTx/>
              <a:buFont typeface="+mj-lt"/>
              <a:buAutoNum type="arabicPeriod"/>
            </a:pPr>
            <a:r>
              <a:rPr lang="en-US" altLang="en-US" sz="1100" b="1" dirty="0" err="1">
                <a:solidFill>
                  <a:srgbClr val="333333"/>
                </a:solidFill>
                <a:latin typeface="Calibri" panose="020F0502020204030204" pitchFamily="34" charset="0"/>
                <a:ea typeface="Times New Roman" panose="02020603050405020304" pitchFamily="18" charset="0"/>
              </a:rPr>
              <a:t>onNext</a:t>
            </a:r>
            <a:r>
              <a:rPr lang="en-US" altLang="en-US" sz="1100" b="1" dirty="0">
                <a:solidFill>
                  <a:srgbClr val="333333"/>
                </a:solidFill>
                <a:latin typeface="Calibri" panose="020F0502020204030204" pitchFamily="34" charset="0"/>
                <a:ea typeface="Times New Roman" panose="02020603050405020304" pitchFamily="18" charset="0"/>
              </a:rPr>
              <a:t>() method </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Invoked with a Subscription's next item of type T.</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lvl="0" indent="-228600" defTabSz="914400">
              <a:lnSpc>
                <a:spcPct val="150000"/>
              </a:lnSpc>
              <a:buSzTx/>
              <a:buFont typeface="+mj-lt"/>
              <a:buAutoNum type="arabicPeriod"/>
            </a:pPr>
            <a:r>
              <a:rPr lang="en-US" altLang="en-US" sz="1100" b="1" dirty="0" err="1">
                <a:solidFill>
                  <a:srgbClr val="333333"/>
                </a:solidFill>
                <a:latin typeface="Calibri" panose="020F0502020204030204" pitchFamily="34" charset="0"/>
                <a:ea typeface="Times New Roman" panose="02020603050405020304" pitchFamily="18" charset="0"/>
              </a:rPr>
              <a:t>onError</a:t>
            </a:r>
            <a:r>
              <a:rPr lang="en-US" altLang="en-US" sz="1100" b="1" dirty="0">
                <a:solidFill>
                  <a:srgbClr val="333333"/>
                </a:solidFill>
                <a:latin typeface="Calibri" panose="020F0502020204030204" pitchFamily="34" charset="0"/>
                <a:ea typeface="Times New Roman" panose="02020603050405020304" pitchFamily="18" charset="0"/>
              </a:rPr>
              <a:t>() method </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Invoked upon an unrecoverable error encountered by a Publisher or Subscription.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lvl="0" indent="-228600" defTabSz="914400">
              <a:lnSpc>
                <a:spcPct val="150000"/>
              </a:lnSpc>
              <a:buSzTx/>
              <a:buFont typeface="+mj-lt"/>
              <a:buAutoNum type="arabicPeriod"/>
            </a:pPr>
            <a:r>
              <a:rPr lang="en-US" altLang="en-US" sz="1100" b="1" dirty="0" err="1">
                <a:solidFill>
                  <a:srgbClr val="333333"/>
                </a:solidFill>
                <a:latin typeface="Calibri" panose="020F0502020204030204" pitchFamily="34" charset="0"/>
                <a:ea typeface="Times New Roman" panose="02020603050405020304" pitchFamily="18" charset="0"/>
              </a:rPr>
              <a:t>onComplete</a:t>
            </a:r>
            <a:r>
              <a:rPr lang="en-US" altLang="en-US" sz="1100" b="1" dirty="0">
                <a:solidFill>
                  <a:srgbClr val="333333"/>
                </a:solidFill>
                <a:latin typeface="Calibri" panose="020F0502020204030204" pitchFamily="34" charset="0"/>
                <a:ea typeface="Times New Roman" panose="02020603050405020304" pitchFamily="18" charset="0"/>
              </a:rPr>
              <a:t>() method </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Invoked when no additional Subscriber method invocations will occur including </a:t>
            </a:r>
            <a:r>
              <a:rPr kumimoji="0" lang="en-US" altLang="en-US" sz="1100" b="0" i="0" u="none" strike="noStrike" cap="none" normalizeH="0" baseline="0" dirty="0" err="1">
                <a:ln>
                  <a:noFill/>
                </a:ln>
                <a:solidFill>
                  <a:srgbClr val="333333"/>
                </a:solidFill>
                <a:effectLst/>
                <a:latin typeface="Calibri" panose="020F0502020204030204" pitchFamily="34" charset="0"/>
                <a:ea typeface="Times New Roman" panose="02020603050405020304" pitchFamily="18" charset="0"/>
              </a:rPr>
              <a:t>onNext</a:t>
            </a:r>
            <a:r>
              <a:rPr kumimoji="0" lang="en-US" altLang="en-US" sz="11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838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76AE6553-0ADA-E545-9F40-ADC0D63308FB}"/>
              </a:ext>
            </a:extLst>
          </p:cNvPr>
          <p:cNvSpPr>
            <a:spLocks noGrp="1" noChangeArrowheads="1"/>
          </p:cNvSpPr>
          <p:nvPr>
            <p:ph type="body" sz="quarter" idx="18"/>
          </p:nvPr>
        </p:nvSpPr>
        <p:spPr bwMode="auto">
          <a:prstGeom prst="rect">
            <a:avLst/>
          </a:prstGeom>
          <a:noFill/>
          <a:ln>
            <a:noFill/>
          </a:ln>
          <a:effectLst/>
        </p:spPr>
        <p:txBody>
          <a:bodyPr vert="horz" wrap="none" lIns="91440" tIns="45720" rIns="91440" bIns="0" numCol="1" anchor="ctr" anchorCtr="0" compatLnSpc="1">
            <a:prstTxWarp prst="textNoShape">
              <a:avLst/>
            </a:prstTxWarp>
            <a:normAutofit fontScale="70000" lnSpcReduction="20000"/>
          </a:bodyPr>
          <a:lstStyle/>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p:txBody>
      </p:sp>
      <p:sp>
        <p:nvSpPr>
          <p:cNvPr id="2" name="Text Placeholder 1">
            <a:extLst>
              <a:ext uri="{FF2B5EF4-FFF2-40B4-BE49-F238E27FC236}">
                <a16:creationId xmlns:a16="http://schemas.microsoft.com/office/drawing/2014/main" id="{06487D18-9DDB-6544-8752-CEB98ED3016F}"/>
              </a:ext>
            </a:extLst>
          </p:cNvPr>
          <p:cNvSpPr>
            <a:spLocks noGrp="1"/>
          </p:cNvSpPr>
          <p:nvPr>
            <p:ph type="body" sz="quarter" idx="13"/>
          </p:nvPr>
        </p:nvSpPr>
        <p:spPr/>
        <p:txBody>
          <a:bodyPr/>
          <a:lstStyle/>
          <a:p>
            <a:endParaRPr lang="en-US" dirty="0"/>
          </a:p>
          <a:p>
            <a:r>
              <a:rPr lang="en-US" dirty="0"/>
              <a:t>Subscription Interface </a:t>
            </a:r>
            <a:endParaRPr lang="en-US" b="1" dirty="0"/>
          </a:p>
          <a:p>
            <a:endParaRPr lang="en-US" dirty="0"/>
          </a:p>
        </p:txBody>
      </p:sp>
      <p:sp>
        <p:nvSpPr>
          <p:cNvPr id="3" name="Title 2">
            <a:extLst>
              <a:ext uri="{FF2B5EF4-FFF2-40B4-BE49-F238E27FC236}">
                <a16:creationId xmlns:a16="http://schemas.microsoft.com/office/drawing/2014/main" id="{DF2E6051-9859-5F41-BC00-54174F6B49D9}"/>
              </a:ext>
            </a:extLst>
          </p:cNvPr>
          <p:cNvSpPr>
            <a:spLocks noGrp="1"/>
          </p:cNvSpPr>
          <p:nvPr>
            <p:ph type="title"/>
          </p:nvPr>
        </p:nvSpPr>
        <p:spPr/>
        <p:txBody>
          <a:bodyPr/>
          <a:lstStyle/>
          <a:p>
            <a:r>
              <a:rPr lang="en-US" b="1" dirty="0"/>
              <a:t>Reactive Streams API</a:t>
            </a:r>
            <a:br>
              <a:rPr lang="en-US" b="1" dirty="0"/>
            </a:br>
            <a:endParaRPr lang="en-US" dirty="0"/>
          </a:p>
        </p:txBody>
      </p:sp>
      <p:sp>
        <p:nvSpPr>
          <p:cNvPr id="15" name="Rectangle 4">
            <a:extLst>
              <a:ext uri="{FF2B5EF4-FFF2-40B4-BE49-F238E27FC236}">
                <a16:creationId xmlns:a16="http://schemas.microsoft.com/office/drawing/2014/main" id="{F1FADE31-3C75-9C45-A995-72EF99A2D827}"/>
              </a:ext>
            </a:extLst>
          </p:cNvPr>
          <p:cNvSpPr>
            <a:spLocks noGrp="1" noChangeArrowheads="1"/>
          </p:cNvSpPr>
          <p:nvPr>
            <p:ph type="body" sz="quarter" idx="23"/>
          </p:nvPr>
        </p:nvSpPr>
        <p:spPr bwMode="auto">
          <a:xfrm>
            <a:off x="978408" y="4948220"/>
            <a:ext cx="10963656" cy="108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buSzTx/>
            </a:pPr>
            <a:r>
              <a:rPr lang="en-US" sz="1100" dirty="0">
                <a:solidFill>
                  <a:srgbClr val="333333"/>
                </a:solidFill>
                <a:latin typeface="Calibri" panose="020F0502020204030204" pitchFamily="34" charset="0"/>
              </a:rPr>
              <a:t>This is the same interface whose instance is passed to the </a:t>
            </a:r>
            <a:r>
              <a:rPr lang="en-US" sz="1100" dirty="0" err="1">
                <a:solidFill>
                  <a:srgbClr val="333333"/>
                </a:solidFill>
                <a:latin typeface="Calibri" panose="020F0502020204030204" pitchFamily="34" charset="0"/>
              </a:rPr>
              <a:t>Subscriber.onSubscribe</a:t>
            </a:r>
            <a:r>
              <a:rPr lang="en-US" sz="1100" dirty="0">
                <a:solidFill>
                  <a:srgbClr val="333333"/>
                </a:solidFill>
                <a:latin typeface="Calibri" panose="020F0502020204030204" pitchFamily="34" charset="0"/>
              </a:rPr>
              <a:t>() method.</a:t>
            </a:r>
            <a:endParaRPr lang="en-US" altLang="en-US" sz="1100" dirty="0">
              <a:solidFill>
                <a:srgbClr val="333333"/>
              </a:solidFill>
              <a:latin typeface="Calibri" panose="020F0502020204030204" pitchFamily="34" charset="0"/>
            </a:endParaRPr>
          </a:p>
          <a:p>
            <a:pPr marL="228600" lvl="0" indent="-228600" defTabSz="914400">
              <a:lnSpc>
                <a:spcPct val="150000"/>
              </a:lnSpc>
              <a:buSzTx/>
              <a:buFont typeface="+mj-lt"/>
              <a:buAutoNum type="arabicPeriod"/>
            </a:pPr>
            <a:r>
              <a:rPr lang="en-US" sz="1100" b="1" dirty="0">
                <a:solidFill>
                  <a:srgbClr val="333333"/>
                </a:solidFill>
                <a:latin typeface="Calibri" panose="020F0502020204030204" pitchFamily="34" charset="0"/>
              </a:rPr>
              <a:t>Request() method</a:t>
            </a:r>
            <a:r>
              <a:rPr lang="en-US" sz="1100" dirty="0">
                <a:solidFill>
                  <a:srgbClr val="333333"/>
                </a:solidFill>
                <a:latin typeface="Calibri" panose="020F0502020204030204" pitchFamily="34" charset="0"/>
              </a:rPr>
              <a:t> -&gt; This is the key method behind non-blocking back-pressure concept. The Subscriber uses it to request n more items for consumption. This way the Subscriber controls how many items it is currently capable to receive (probably it will want to limit the consumption according to what resources it has).</a:t>
            </a:r>
          </a:p>
          <a:p>
            <a:pPr marL="228600" lvl="0" indent="-228600" defTabSz="914400">
              <a:lnSpc>
                <a:spcPct val="150000"/>
              </a:lnSpc>
              <a:buSzTx/>
              <a:buFont typeface="+mj-lt"/>
              <a:buAutoNum type="arabicPeriod"/>
            </a:pPr>
            <a:r>
              <a:rPr lang="en-US" sz="1100" b="1" dirty="0">
                <a:solidFill>
                  <a:srgbClr val="333333"/>
                </a:solidFill>
                <a:latin typeface="Calibri" panose="020F0502020204030204" pitchFamily="34" charset="0"/>
              </a:rPr>
              <a:t>Cancel(long n) method </a:t>
            </a:r>
            <a:r>
              <a:rPr lang="en-US" sz="1100" dirty="0">
                <a:solidFill>
                  <a:srgbClr val="333333"/>
                </a:solidFill>
                <a:latin typeface="Calibri" panose="020F0502020204030204" pitchFamily="34" charset="0"/>
              </a:rPr>
              <a:t>-&gt; Used by the Subscriber to cancel its subscription. After this call, no further items will be received</a:t>
            </a:r>
            <a:r>
              <a:rPr lang="en-US" dirty="0"/>
              <a:t>.</a:t>
            </a:r>
          </a:p>
        </p:txBody>
      </p:sp>
      <p:pic>
        <p:nvPicPr>
          <p:cNvPr id="7" name="Chart Placeholder 6">
            <a:extLst>
              <a:ext uri="{FF2B5EF4-FFF2-40B4-BE49-F238E27FC236}">
                <a16:creationId xmlns:a16="http://schemas.microsoft.com/office/drawing/2014/main" id="{B6D2AC64-D936-BD4A-B6BC-94F5AE1D8E95}"/>
              </a:ext>
            </a:extLst>
          </p:cNvPr>
          <p:cNvPicPr>
            <a:picLocks noGrp="1" noChangeAspect="1"/>
          </p:cNvPicPr>
          <p:nvPr>
            <p:ph type="chart" sz="quarter" idx="15"/>
          </p:nvPr>
        </p:nvPicPr>
        <p:blipFill>
          <a:blip r:embed="rId2"/>
          <a:stretch>
            <a:fillRect/>
          </a:stretch>
        </p:blipFill>
        <p:spPr>
          <a:xfrm>
            <a:off x="978408" y="2017003"/>
            <a:ext cx="9061109" cy="2019236"/>
          </a:xfrm>
          <a:prstGeom prst="rect">
            <a:avLst/>
          </a:prstGeom>
        </p:spPr>
      </p:pic>
    </p:spTree>
    <p:extLst>
      <p:ext uri="{BB962C8B-B14F-4D97-AF65-F5344CB8AC3E}">
        <p14:creationId xmlns:p14="http://schemas.microsoft.com/office/powerpoint/2010/main" val="3786255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76AE6553-0ADA-E545-9F40-ADC0D63308FB}"/>
              </a:ext>
            </a:extLst>
          </p:cNvPr>
          <p:cNvSpPr>
            <a:spLocks noGrp="1" noChangeArrowheads="1"/>
          </p:cNvSpPr>
          <p:nvPr>
            <p:ph type="body" sz="quarter" idx="18"/>
          </p:nvPr>
        </p:nvSpPr>
        <p:spPr bwMode="auto">
          <a:prstGeom prst="rect">
            <a:avLst/>
          </a:prstGeom>
          <a:noFill/>
          <a:ln>
            <a:noFill/>
          </a:ln>
          <a:effectLst/>
        </p:spPr>
        <p:txBody>
          <a:bodyPr vert="horz" wrap="none" lIns="91440" tIns="45720" rIns="91440" bIns="0" numCol="1" anchor="ctr" anchorCtr="0" compatLnSpc="1">
            <a:prstTxWarp prst="textNoShape">
              <a:avLst/>
            </a:prstTxWarp>
            <a:normAutofit fontScale="70000" lnSpcReduction="20000"/>
          </a:bodyPr>
          <a:lstStyle/>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p:txBody>
      </p:sp>
      <p:sp>
        <p:nvSpPr>
          <p:cNvPr id="2" name="Text Placeholder 1">
            <a:extLst>
              <a:ext uri="{FF2B5EF4-FFF2-40B4-BE49-F238E27FC236}">
                <a16:creationId xmlns:a16="http://schemas.microsoft.com/office/drawing/2014/main" id="{06487D18-9DDB-6544-8752-CEB98ED3016F}"/>
              </a:ext>
            </a:extLst>
          </p:cNvPr>
          <p:cNvSpPr>
            <a:spLocks noGrp="1"/>
          </p:cNvSpPr>
          <p:nvPr>
            <p:ph type="body" sz="quarter" idx="13"/>
          </p:nvPr>
        </p:nvSpPr>
        <p:spPr/>
        <p:txBody>
          <a:bodyPr/>
          <a:lstStyle/>
          <a:p>
            <a:endParaRPr lang="en-US" dirty="0"/>
          </a:p>
          <a:p>
            <a:r>
              <a:rPr lang="en-US" dirty="0"/>
              <a:t>Publisher Interface</a:t>
            </a:r>
            <a:endParaRPr lang="en-US" b="1" dirty="0"/>
          </a:p>
          <a:p>
            <a:endParaRPr lang="en-US" dirty="0"/>
          </a:p>
        </p:txBody>
      </p:sp>
      <p:sp>
        <p:nvSpPr>
          <p:cNvPr id="3" name="Title 2">
            <a:extLst>
              <a:ext uri="{FF2B5EF4-FFF2-40B4-BE49-F238E27FC236}">
                <a16:creationId xmlns:a16="http://schemas.microsoft.com/office/drawing/2014/main" id="{DF2E6051-9859-5F41-BC00-54174F6B49D9}"/>
              </a:ext>
            </a:extLst>
          </p:cNvPr>
          <p:cNvSpPr>
            <a:spLocks noGrp="1"/>
          </p:cNvSpPr>
          <p:nvPr>
            <p:ph type="title"/>
          </p:nvPr>
        </p:nvSpPr>
        <p:spPr/>
        <p:txBody>
          <a:bodyPr/>
          <a:lstStyle/>
          <a:p>
            <a:r>
              <a:rPr lang="en-US" b="1" dirty="0"/>
              <a:t>Reactive Streams API</a:t>
            </a:r>
            <a:br>
              <a:rPr lang="en-US" b="1" dirty="0"/>
            </a:br>
            <a:endParaRPr lang="en-US" dirty="0"/>
          </a:p>
        </p:txBody>
      </p:sp>
      <p:sp>
        <p:nvSpPr>
          <p:cNvPr id="15" name="Rectangle 4">
            <a:extLst>
              <a:ext uri="{FF2B5EF4-FFF2-40B4-BE49-F238E27FC236}">
                <a16:creationId xmlns:a16="http://schemas.microsoft.com/office/drawing/2014/main" id="{F1FADE31-3C75-9C45-A995-72EF99A2D827}"/>
              </a:ext>
            </a:extLst>
          </p:cNvPr>
          <p:cNvSpPr>
            <a:spLocks noGrp="1" noChangeArrowheads="1"/>
          </p:cNvSpPr>
          <p:nvPr>
            <p:ph type="body" sz="quarter" idx="23"/>
          </p:nvPr>
        </p:nvSpPr>
        <p:spPr bwMode="auto">
          <a:xfrm>
            <a:off x="978408" y="4753022"/>
            <a:ext cx="10963656" cy="31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600" lvl="0" indent="-228600" defTabSz="914400">
              <a:lnSpc>
                <a:spcPct val="150000"/>
              </a:lnSpc>
              <a:buSzTx/>
              <a:buFont typeface="+mj-lt"/>
              <a:buAutoNum type="arabicPeriod"/>
            </a:pPr>
            <a:r>
              <a:rPr lang="en-US" sz="1100" b="1" dirty="0">
                <a:solidFill>
                  <a:srgbClr val="333333"/>
                </a:solidFill>
                <a:latin typeface="Calibri" panose="020F0502020204030204" pitchFamily="34" charset="0"/>
              </a:rPr>
              <a:t>Subscribe(Subscriber&lt;? Super T&gt; s) method </a:t>
            </a:r>
            <a:r>
              <a:rPr lang="en-US" sz="1100" dirty="0">
                <a:solidFill>
                  <a:srgbClr val="333333"/>
                </a:solidFill>
                <a:latin typeface="Calibri" panose="020F0502020204030204" pitchFamily="34" charset="0"/>
              </a:rPr>
              <a:t>-&gt; Used by the Subscribers for subscribing to receive the items of type T.</a:t>
            </a:r>
          </a:p>
        </p:txBody>
      </p:sp>
      <p:pic>
        <p:nvPicPr>
          <p:cNvPr id="9" name="Chart Placeholder 8">
            <a:extLst>
              <a:ext uri="{FF2B5EF4-FFF2-40B4-BE49-F238E27FC236}">
                <a16:creationId xmlns:a16="http://schemas.microsoft.com/office/drawing/2014/main" id="{D67AB8F6-804F-D841-B0DB-3B4B212D03D6}"/>
              </a:ext>
            </a:extLst>
          </p:cNvPr>
          <p:cNvPicPr>
            <a:picLocks noGrp="1" noChangeAspect="1"/>
          </p:cNvPicPr>
          <p:nvPr>
            <p:ph type="chart" sz="quarter" idx="15"/>
          </p:nvPr>
        </p:nvPicPr>
        <p:blipFill>
          <a:blip r:embed="rId2"/>
          <a:stretch>
            <a:fillRect/>
          </a:stretch>
        </p:blipFill>
        <p:spPr>
          <a:xfrm>
            <a:off x="1151794" y="2182876"/>
            <a:ext cx="8155719" cy="1579086"/>
          </a:xfrm>
          <a:prstGeom prst="rect">
            <a:avLst/>
          </a:prstGeom>
        </p:spPr>
      </p:pic>
    </p:spTree>
    <p:extLst>
      <p:ext uri="{BB962C8B-B14F-4D97-AF65-F5344CB8AC3E}">
        <p14:creationId xmlns:p14="http://schemas.microsoft.com/office/powerpoint/2010/main" val="1527218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76AE6553-0ADA-E545-9F40-ADC0D63308FB}"/>
              </a:ext>
            </a:extLst>
          </p:cNvPr>
          <p:cNvSpPr>
            <a:spLocks noGrp="1" noChangeArrowheads="1"/>
          </p:cNvSpPr>
          <p:nvPr>
            <p:ph type="body" sz="quarter" idx="18"/>
          </p:nvPr>
        </p:nvSpPr>
        <p:spPr bwMode="auto">
          <a:prstGeom prst="rect">
            <a:avLst/>
          </a:prstGeom>
          <a:noFill/>
          <a:ln>
            <a:noFill/>
          </a:ln>
          <a:effectLst/>
        </p:spPr>
        <p:txBody>
          <a:bodyPr vert="horz" wrap="none" lIns="91440" tIns="45720" rIns="91440" bIns="0" numCol="1" anchor="ctr" anchorCtr="0" compatLnSpc="1">
            <a:prstTxWarp prst="textNoShape">
              <a:avLst/>
            </a:prstTxWarp>
            <a:normAutofit fontScale="70000" lnSpcReduction="20000"/>
          </a:bodyPr>
          <a:lstStyle/>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p:txBody>
      </p:sp>
      <p:sp>
        <p:nvSpPr>
          <p:cNvPr id="2" name="Text Placeholder 1">
            <a:extLst>
              <a:ext uri="{FF2B5EF4-FFF2-40B4-BE49-F238E27FC236}">
                <a16:creationId xmlns:a16="http://schemas.microsoft.com/office/drawing/2014/main" id="{06487D18-9DDB-6544-8752-CEB98ED3016F}"/>
              </a:ext>
            </a:extLst>
          </p:cNvPr>
          <p:cNvSpPr>
            <a:spLocks noGrp="1"/>
          </p:cNvSpPr>
          <p:nvPr>
            <p:ph type="body" sz="quarter" idx="13"/>
          </p:nvPr>
        </p:nvSpPr>
        <p:spPr/>
        <p:txBody>
          <a:bodyPr/>
          <a:lstStyle/>
          <a:p>
            <a:endParaRPr lang="en-US" dirty="0"/>
          </a:p>
          <a:p>
            <a:r>
              <a:rPr lang="en-US" dirty="0"/>
              <a:t>Processor Interface</a:t>
            </a:r>
            <a:endParaRPr lang="en-US" b="1" dirty="0"/>
          </a:p>
          <a:p>
            <a:endParaRPr lang="en-US" dirty="0"/>
          </a:p>
        </p:txBody>
      </p:sp>
      <p:sp>
        <p:nvSpPr>
          <p:cNvPr id="3" name="Title 2">
            <a:extLst>
              <a:ext uri="{FF2B5EF4-FFF2-40B4-BE49-F238E27FC236}">
                <a16:creationId xmlns:a16="http://schemas.microsoft.com/office/drawing/2014/main" id="{DF2E6051-9859-5F41-BC00-54174F6B49D9}"/>
              </a:ext>
            </a:extLst>
          </p:cNvPr>
          <p:cNvSpPr>
            <a:spLocks noGrp="1"/>
          </p:cNvSpPr>
          <p:nvPr>
            <p:ph type="title"/>
          </p:nvPr>
        </p:nvSpPr>
        <p:spPr/>
        <p:txBody>
          <a:bodyPr/>
          <a:lstStyle/>
          <a:p>
            <a:r>
              <a:rPr lang="en-US" b="1" dirty="0"/>
              <a:t>Reactive Streams API</a:t>
            </a:r>
            <a:br>
              <a:rPr lang="en-US" b="1" dirty="0"/>
            </a:br>
            <a:endParaRPr lang="en-US" dirty="0"/>
          </a:p>
        </p:txBody>
      </p:sp>
      <p:sp>
        <p:nvSpPr>
          <p:cNvPr id="15" name="Rectangle 4">
            <a:extLst>
              <a:ext uri="{FF2B5EF4-FFF2-40B4-BE49-F238E27FC236}">
                <a16:creationId xmlns:a16="http://schemas.microsoft.com/office/drawing/2014/main" id="{F1FADE31-3C75-9C45-A995-72EF99A2D827}"/>
              </a:ext>
            </a:extLst>
          </p:cNvPr>
          <p:cNvSpPr>
            <a:spLocks noGrp="1" noChangeArrowheads="1"/>
          </p:cNvSpPr>
          <p:nvPr>
            <p:ph type="body" sz="quarter" idx="23"/>
          </p:nvPr>
        </p:nvSpPr>
        <p:spPr bwMode="auto">
          <a:xfrm>
            <a:off x="978408" y="4927817"/>
            <a:ext cx="10963656" cy="57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buSzTx/>
            </a:pPr>
            <a:r>
              <a:rPr lang="en-US" sz="1100" b="1" dirty="0">
                <a:solidFill>
                  <a:srgbClr val="333333"/>
                </a:solidFill>
                <a:latin typeface="Calibri" panose="020F0502020204030204" pitchFamily="34" charset="0"/>
              </a:rPr>
              <a:t>Processor</a:t>
            </a:r>
            <a:r>
              <a:rPr lang="en-US" sz="1100" dirty="0">
                <a:solidFill>
                  <a:srgbClr val="333333"/>
                </a:solidFill>
                <a:latin typeface="Calibri" panose="020F0502020204030204" pitchFamily="34" charset="0"/>
              </a:rPr>
              <a:t> is a component that acts as both a Subscriber and Publisher.</a:t>
            </a:r>
          </a:p>
          <a:p>
            <a:pPr marL="228600" lvl="0" indent="-228600" defTabSz="914400">
              <a:lnSpc>
                <a:spcPct val="150000"/>
              </a:lnSpc>
              <a:buSzTx/>
              <a:buFont typeface="+mj-lt"/>
              <a:buAutoNum type="arabicPeriod"/>
            </a:pPr>
            <a:endParaRPr lang="en-US" sz="1100" dirty="0">
              <a:solidFill>
                <a:srgbClr val="333333"/>
              </a:solidFill>
              <a:latin typeface="Calibri" panose="020F0502020204030204" pitchFamily="34" charset="0"/>
            </a:endParaRPr>
          </a:p>
        </p:txBody>
      </p:sp>
      <p:pic>
        <p:nvPicPr>
          <p:cNvPr id="7" name="Chart Placeholder 6">
            <a:extLst>
              <a:ext uri="{FF2B5EF4-FFF2-40B4-BE49-F238E27FC236}">
                <a16:creationId xmlns:a16="http://schemas.microsoft.com/office/drawing/2014/main" id="{6D9E0600-7BB8-E047-93E7-BD29A820648E}"/>
              </a:ext>
            </a:extLst>
          </p:cNvPr>
          <p:cNvPicPr>
            <a:picLocks noGrp="1" noChangeAspect="1"/>
          </p:cNvPicPr>
          <p:nvPr>
            <p:ph type="chart" sz="quarter" idx="15"/>
          </p:nvPr>
        </p:nvPicPr>
        <p:blipFill>
          <a:blip r:embed="rId2"/>
          <a:stretch>
            <a:fillRect/>
          </a:stretch>
        </p:blipFill>
        <p:spPr>
          <a:xfrm>
            <a:off x="1111440" y="1659816"/>
            <a:ext cx="9120695" cy="2821382"/>
          </a:xfrm>
          <a:prstGeom prst="rect">
            <a:avLst/>
          </a:prstGeom>
        </p:spPr>
      </p:pic>
    </p:spTree>
    <p:extLst>
      <p:ext uri="{BB962C8B-B14F-4D97-AF65-F5344CB8AC3E}">
        <p14:creationId xmlns:p14="http://schemas.microsoft.com/office/powerpoint/2010/main" val="413289958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Presentation3" id="{B6131D4A-6D06-A545-84A0-5EA998671E86}" vid="{BE248F2D-C897-7A4C-A651-C1F199A639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89AE5B1B1D9AF949B256CAA2DE39D3C6" ma:contentTypeVersion="9" ma:contentTypeDescription="Intranet Attachment - Content Type" ma:contentTypeScope="" ma:versionID="a0daffe0ec7d2ae50deb9881dcc303f8">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8315673e-6c53-4db2-9864-725b19b971c7" xmlns:ns8="39C40E9B-856B-46A7-8793-65A6FC1828D8" xmlns:ns10="203f0f4d-b3b9-4ed8-8c19-eebed11dd308" targetNamespace="http://schemas.microsoft.com/office/2006/metadata/properties" ma:root="true" ma:fieldsID="572d33e1e9d74ba97025af8d8fb6e41b" ns1:_="" ns2:_="" ns4:_="" ns5:_="" ns6:_="" ns7:_="" ns8:_="" ns10: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8315673e-6c53-4db2-9864-725b19b971c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15673e-6c53-4db2-9864-725b19b971c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29f77db5-cf6a-4d56-b764-10c4a87e1ebf}" ma:internalName="TaxCatchAll" ma:showField="CatchAllData" ma:web="8315673e-6c53-4db2-9864-725b19b971c7">
      <xsd:complexType>
        <xsd:complexContent>
          <xsd:extension base="dms:MultiChoiceLookup">
            <xsd:sequence>
              <xsd:element name="Value" type="dms:Lookup" maxOccurs="unbounded" minOccurs="0" nillable="true"/>
            </xsd:sequence>
          </xsd:extension>
        </xsd:complexContent>
      </xsd:complexType>
    </xsd:element>
    <xsd:element name="SearchComment" ma:index="31" nillable="true" ma:displayName="Comment" ma:internalName="SearchComment">
      <xsd:simpleType>
        <xsd:restriction base="dms:Note">
          <xsd:maxLength value="255"/>
        </xsd:restriction>
      </xsd:simpleType>
    </xsd:element>
    <xsd:element name="SearchKeywords" ma:index="32"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3"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0"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TaxCatchAll xmlns="8315673e-6c53-4db2-9864-725b19b971c7">
      <Value>2</Value>
      <Value>1</Value>
    </TaxCatchAll>
    <TaxKeywordTaxHTField xmlns="8315673e-6c53-4db2-9864-725b19b971c7">
      <Terms xmlns="http://schemas.microsoft.com/office/infopath/2007/PartnerControls"/>
    </TaxKeywordTaxHTField>
    <SearchComment xmlns="8315673e-6c53-4db2-9864-725b19b971c7" xsi:nil="true"/>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8315673e-6c53-4db2-9864-725b19b971c7" xsi:nil="true"/>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Romania (RO) (2402)</TermName>
          <TermId xmlns="http://schemas.microsoft.com/office/infopath/2007/PartnerControls">fcfc4bdf-9062-4171-84d1-429b49b275a2</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C0364326-30DB-4E99-8C7D-92E7B79BD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8315673e-6c53-4db2-9864-725b19b971c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CEB25D-8F19-45D9-8251-C4FB44F60D3E}">
  <ds:schemaRefs>
    <ds:schemaRef ds:uri="http://schemas.microsoft.com/sharepoint/v3/contenttype/forms"/>
  </ds:schemaRefs>
</ds:datastoreItem>
</file>

<file path=customXml/itemProps3.xml><?xml version="1.0" encoding="utf-8"?>
<ds:datastoreItem xmlns:ds="http://schemas.openxmlformats.org/officeDocument/2006/customXml" ds:itemID="{4C250C05-29F8-4E49-B8D5-9F70060773CF}">
  <ds:schemaRefs>
    <ds:schemaRef ds:uri="5a51c775-c49c-428b-8c1e-2f89178d00f4"/>
    <ds:schemaRef ds:uri="203f0f4d-b3b9-4ed8-8c19-eebed11dd308"/>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8DD08C88-CC4C-4D35-9129-A70DAA36BE5E"/>
    <ds:schemaRef ds:uri="http://schemas.microsoft.com/office/2006/metadata/properties"/>
    <ds:schemaRef ds:uri="http://www.w3.org/XML/1998/namespace"/>
    <ds:schemaRef ds:uri="7D1768DD-F29E-4DC2-9191-F2636B9FA92C"/>
    <ds:schemaRef ds:uri="8315673e-6c53-4db2-9864-725b19b971c7"/>
    <ds:schemaRef ds:uri="http://schemas.microsoft.com/sharepoint/v3"/>
    <ds:schemaRef ds:uri="http://purl.org/dc/dcmitype/"/>
    <ds:schemaRef ds:uri="http://purl.org/dc/elements/1.1/"/>
    <ds:schemaRef ds:uri="83DDB362-4C05-4E52-A8D9-EF2F47978B8D"/>
    <ds:schemaRef ds:uri="39C40E9B-856B-46A7-8793-65A6FC1828D8"/>
  </ds:schemaRefs>
</ds:datastoreItem>
</file>

<file path=docProps/app.xml><?xml version="1.0" encoding="utf-8"?>
<Properties xmlns="http://schemas.openxmlformats.org/officeDocument/2006/extended-properties" xmlns:vt="http://schemas.openxmlformats.org/officeDocument/2006/docPropsVTypes">
  <Template>Deloitte_16_9_Onscreen</Template>
  <TotalTime>231</TotalTime>
  <Words>402</Words>
  <Application>Microsoft Macintosh PowerPoint</Application>
  <PresentationFormat>Widescreen</PresentationFormat>
  <Paragraphs>77</Paragraphs>
  <Slides>13</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Courier New</vt:lpstr>
      <vt:lpstr>Open Sans</vt:lpstr>
      <vt:lpstr>Times New Roman</vt:lpstr>
      <vt:lpstr>Verdana</vt:lpstr>
      <vt:lpstr>Deloitte_US_Onscreen</vt:lpstr>
      <vt:lpstr>1_Deloitte_US_Onscreen</vt:lpstr>
      <vt:lpstr>think-cell Slide</vt:lpstr>
      <vt:lpstr>Reactive Streams</vt:lpstr>
      <vt:lpstr>Preface</vt:lpstr>
      <vt:lpstr>What is Reactive Programming?</vt:lpstr>
      <vt:lpstr>What is Reactive Programming?</vt:lpstr>
      <vt:lpstr>What are Reactive Streams? </vt:lpstr>
      <vt:lpstr>Reactive Streams API </vt:lpstr>
      <vt:lpstr>Reactive Streams API </vt:lpstr>
      <vt:lpstr>Reactive Streams API </vt:lpstr>
      <vt:lpstr>Reactive Streams API </vt:lpstr>
      <vt:lpstr>Reactive Streams API </vt:lpstr>
      <vt:lpstr>Reactive Streams -&gt; Flow description </vt:lpstr>
      <vt:lpstr>Useful Links </vt:lpstr>
      <vt:lpstr>Q&amp;A Session</vt:lpstr>
    </vt:vector>
  </TitlesOfParts>
  <Company>Deloitte Touche Tohmatsu Services, Inc.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Wide Screen</dc:title>
  <dc:subject/>
  <dc:creator>Ciuca, Ioana-Adela (RO - Bucharest)</dc:creator>
  <cp:lastModifiedBy>Cepoi-Scarletia, Sorin (RO - Bucharest)</cp:lastModifiedBy>
  <cp:revision>27</cp:revision>
  <cp:lastPrinted>2014-06-25T02:16:22Z</cp:lastPrinted>
  <dcterms:created xsi:type="dcterms:W3CDTF">2016-05-16T10:29:33Z</dcterms:created>
  <dcterms:modified xsi:type="dcterms:W3CDTF">2018-03-30T11:42:48Z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0x01010045A37AAC9C7144A6950E04930CA3134B0089AE5B1B1D9AF949B256CAA2DE39D3C6</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1;#Romania (RO) (2402)|fcfc4bdf-9062-4171-84d1-429b49b275a2</vt:lpwstr>
  </property>
  <property fmtid="{D5CDD505-2E9C-101B-9397-08002B2CF9AE}" pid="7" name="Local Industry">
    <vt:lpwstr/>
  </property>
  <property fmtid="{D5CDD505-2E9C-101B-9397-08002B2CF9AE}" pid="8" name="Global Industry">
    <vt:lpwstr/>
  </property>
  <property fmtid="{D5CDD505-2E9C-101B-9397-08002B2CF9AE}" pid="9" name="LanguageB">
    <vt:lpwstr>2;#English|b169a262-1aaa-4ccb-9acf-78a36c1d9bab</vt:lpwstr>
  </property>
  <property fmtid="{D5CDD505-2E9C-101B-9397-08002B2CF9AE}" pid="10" name="Global Content Type">
    <vt:lpwstr/>
  </property>
  <property fmtid="{D5CDD505-2E9C-101B-9397-08002B2CF9AE}" pid="11" name="Local Client Services">
    <vt:lpwstr/>
  </property>
</Properties>
</file>