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57" r:id="rId5"/>
  </p:sldMasterIdLst>
  <p:notesMasterIdLst>
    <p:notesMasterId r:id="rId30"/>
  </p:notesMasterIdLst>
  <p:handoutMasterIdLst>
    <p:handoutMasterId r:id="rId31"/>
  </p:handoutMasterIdLst>
  <p:sldIdLst>
    <p:sldId id="437" r:id="rId6"/>
    <p:sldId id="261" r:id="rId7"/>
    <p:sldId id="447" r:id="rId8"/>
    <p:sldId id="451" r:id="rId9"/>
    <p:sldId id="448" r:id="rId10"/>
    <p:sldId id="450" r:id="rId11"/>
    <p:sldId id="454" r:id="rId12"/>
    <p:sldId id="452" r:id="rId13"/>
    <p:sldId id="456" r:id="rId14"/>
    <p:sldId id="457" r:id="rId15"/>
    <p:sldId id="458" r:id="rId16"/>
    <p:sldId id="455" r:id="rId17"/>
    <p:sldId id="464" r:id="rId18"/>
    <p:sldId id="466" r:id="rId19"/>
    <p:sldId id="459" r:id="rId20"/>
    <p:sldId id="460" r:id="rId21"/>
    <p:sldId id="462" r:id="rId22"/>
    <p:sldId id="465" r:id="rId23"/>
    <p:sldId id="453" r:id="rId24"/>
    <p:sldId id="467" r:id="rId25"/>
    <p:sldId id="468" r:id="rId26"/>
    <p:sldId id="469" r:id="rId27"/>
    <p:sldId id="446" r:id="rId28"/>
    <p:sldId id="343" r:id="rId29"/>
  </p:sldIdLst>
  <p:sldSz cx="12192000" cy="6858000"/>
  <p:notesSz cx="7315200" cy="9601200"/>
  <p:custDataLst>
    <p:tags r:id="rId3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90"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43" autoAdjust="0"/>
    <p:restoredTop sz="94799" autoAdjust="0"/>
  </p:normalViewPr>
  <p:slideViewPr>
    <p:cSldViewPr snapToGrid="0" showGuides="1">
      <p:cViewPr varScale="1">
        <p:scale>
          <a:sx n="131" d="100"/>
          <a:sy n="131" d="100"/>
        </p:scale>
        <p:origin x="240" y="184"/>
      </p:cViewPr>
      <p:guideLst>
        <p:guide/>
        <p:guide orient="horz" pos="2047"/>
        <p:guide orient="horz" pos="1593"/>
        <p:guide orient="horz" pos="2568"/>
        <p:guide orient="horz" pos="3090"/>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4/3/18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4/3/18</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1897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24</a:t>
            </a:fld>
            <a:endParaRPr lang="en-US" dirty="0"/>
          </a:p>
        </p:txBody>
      </p:sp>
    </p:spTree>
    <p:extLst>
      <p:ext uri="{BB962C8B-B14F-4D97-AF65-F5344CB8AC3E}">
        <p14:creationId xmlns:p14="http://schemas.microsoft.com/office/powerpoint/2010/main" val="1351715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501653"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7882253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428366241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61989136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4143219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80952979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Lunch &amp; Learn – Reactive Streams</a:t>
            </a:r>
            <a:br>
              <a:rPr lang="en-US" sz="650" noProof="0" dirty="0">
                <a:solidFill>
                  <a:schemeClr val="bg1"/>
                </a:solidFill>
              </a:rPr>
            </a:br>
            <a:endParaRPr lang="en-US" sz="650" noProof="0" dirty="0">
              <a:solidFill>
                <a:schemeClr val="bg1"/>
              </a:solidFill>
            </a:endParaRP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err="1">
                <a:solidFill>
                  <a:schemeClr val="bg1"/>
                </a:solidFill>
              </a:rPr>
              <a:t>Cepoi</a:t>
            </a:r>
            <a:r>
              <a:rPr lang="en-US" sz="650" noProof="0" dirty="0">
                <a:solidFill>
                  <a:schemeClr val="bg1"/>
                </a:solidFill>
              </a:rPr>
              <a:t> </a:t>
            </a:r>
            <a:r>
              <a:rPr lang="en-US" sz="650" noProof="0" dirty="0" err="1">
                <a:solidFill>
                  <a:schemeClr val="bg1"/>
                </a:solidFill>
              </a:rPr>
              <a:t>Scarletia</a:t>
            </a:r>
            <a:r>
              <a:rPr lang="en-US" sz="650" noProof="0" dirty="0">
                <a:solidFill>
                  <a:schemeClr val="bg1"/>
                </a:solidFill>
              </a:rPr>
              <a:t> Sorin &amp; George Cristian </a:t>
            </a:r>
            <a:r>
              <a:rPr lang="en-US" sz="650" noProof="0" dirty="0" err="1">
                <a:solidFill>
                  <a:schemeClr val="bg1"/>
                </a:solidFill>
              </a:rPr>
              <a:t>Stoica</a:t>
            </a:r>
            <a:endParaRPr lang="en-US" sz="650" noProof="0" dirty="0">
              <a:solidFill>
                <a:schemeClr val="bg1"/>
              </a:solidFill>
            </a:endParaRPr>
          </a:p>
        </p:txBody>
      </p:sp>
    </p:spTree>
    <p:extLst>
      <p:ext uri="{BB962C8B-B14F-4D97-AF65-F5344CB8AC3E}">
        <p14:creationId xmlns:p14="http://schemas.microsoft.com/office/powerpoint/2010/main" val="167604510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86501537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336442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53203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3" name="TextBox 12"/>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6864698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26781417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2209908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566332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2682023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5870889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6905058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524914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987451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2037260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4220027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84868"/>
            <a:ext cx="11252200"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586862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1"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9623307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71895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61582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8220071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34630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1262654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4493880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937028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3541910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5966641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4501867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05188887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7144172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424344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498242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dirty="0">
                <a:solidFill>
                  <a:schemeClr val="bg1"/>
                </a:solidFill>
              </a:rPr>
              <a:t>Presentation title</a:t>
            </a:r>
            <a:br>
              <a:rPr lang="en-US" sz="867" noProof="0" dirty="0">
                <a:solidFill>
                  <a:schemeClr val="bg1"/>
                </a:solidFill>
              </a:rPr>
            </a:br>
            <a:r>
              <a:rPr lang="en-US" sz="867" noProof="0" dirty="0">
                <a:solidFill>
                  <a:schemeClr val="bg1"/>
                </a:solidFill>
              </a:rPr>
              <a:t>[To edit, click View &gt; Slide Master &gt; Slide Master]</a:t>
            </a:r>
          </a:p>
        </p:txBody>
      </p:sp>
      <p:sp>
        <p:nvSpPr>
          <p:cNvPr id="14" name="TextBox 13"/>
          <p:cNvSpPr txBox="1"/>
          <p:nvPr userDrawn="1"/>
        </p:nvSpPr>
        <p:spPr>
          <a:xfrm>
            <a:off x="501653" y="6477000"/>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dirty="0">
                <a:solidFill>
                  <a:schemeClr val="bg1"/>
                </a:solidFill>
              </a:rPr>
              <a:t>Member firms and DTTL: Insert appropriate copyright</a:t>
            </a:r>
            <a:br>
              <a:rPr lang="en-US" sz="867" noProof="0" dirty="0">
                <a:solidFill>
                  <a:schemeClr val="bg1"/>
                </a:solidFill>
              </a:rPr>
            </a:br>
            <a:r>
              <a:rPr lang="en-US" sz="867" noProof="0" dirty="0">
                <a:solidFill>
                  <a:schemeClr val="bg1"/>
                </a:solidFill>
              </a:rPr>
              <a:t>[To edit, click View &gt; Slide Master &gt; Slide Master]</a:t>
            </a:r>
          </a:p>
        </p:txBody>
      </p:sp>
      <p:sp>
        <p:nvSpPr>
          <p:cNvPr id="15" name="TextBox 14"/>
          <p:cNvSpPr txBox="1"/>
          <p:nvPr userDrawn="1"/>
        </p:nvSpPr>
        <p:spPr>
          <a:xfrm>
            <a:off x="11382378" y="6477001"/>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46666221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0431838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134363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57708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438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bg1"/>
                </a:solidFill>
              </a:rPr>
              <a:t>© 2018. For information, contact Deloitte Romania</a:t>
            </a:r>
            <a:endParaRPr lang="en-US" sz="650" noProof="0" dirty="0">
              <a:solidFill>
                <a:schemeClr val="bg1"/>
              </a:solidFill>
            </a:endParaRP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45" Type="http://schemas.openxmlformats.org/officeDocument/2006/relationships/oleObject" Target="../embeddings/oleObject2.bin"/><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4" Type="http://schemas.openxmlformats.org/officeDocument/2006/relationships/tags" Target="../tags/tag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vmlDrawing" Target="../drawings/vmlDrawing2.vml"/><Relationship Id="rId8" Type="http://schemas.openxmlformats.org/officeDocument/2006/relationships/slideLayout" Target="../slideLayouts/slideLayout48.xml"/><Relationship Id="rId3" Type="http://schemas.openxmlformats.org/officeDocument/2006/relationships/slideLayout" Target="../slideLayouts/slideLayout43.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46" Type="http://schemas.openxmlformats.org/officeDocument/2006/relationships/image" Target="../media/image1.emf"/><Relationship Id="rId20" Type="http://schemas.openxmlformats.org/officeDocument/2006/relationships/slideLayout" Target="../slideLayouts/slideLayout60.xml"/><Relationship Id="rId4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411"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Box 9"/>
          <p:cNvSpPr txBox="1"/>
          <p:nvPr userDrawn="1"/>
        </p:nvSpPr>
        <p:spPr>
          <a:xfrm>
            <a:off x="6549508"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Lunch &amp; Learn – Reactive Streams</a:t>
            </a:r>
            <a:br>
              <a:rPr lang="en-US" sz="650" noProof="0" dirty="0">
                <a:solidFill>
                  <a:schemeClr val="tx1"/>
                </a:solidFill>
              </a:rPr>
            </a:br>
            <a:endParaRPr lang="en-US" sz="650" noProof="0" dirty="0">
              <a:solidFill>
                <a:schemeClr val="tx1"/>
              </a:solidFill>
            </a:endParaRP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600"/>
              </a:spcBef>
              <a:buSzPct val="100000"/>
              <a:buFont typeface="Arial"/>
              <a:buNone/>
            </a:pPr>
            <a:r>
              <a:rPr lang="fr-FR" sz="650" noProof="0" dirty="0">
                <a:solidFill>
                  <a:schemeClr val="tx1"/>
                </a:solidFill>
              </a:rPr>
              <a:t>© 2018. For information, contact Deloitte Romania</a:t>
            </a:r>
            <a:endParaRPr lang="en-US" sz="650" noProof="0" dirty="0">
              <a:solidFill>
                <a:schemeClr val="tx1"/>
              </a:solidFill>
            </a:endParaRP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44"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Box 9"/>
          <p:cNvSpPr txBox="1"/>
          <p:nvPr userDrawn="1"/>
        </p:nvSpPr>
        <p:spPr>
          <a:xfrm>
            <a:off x="5825067"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Presentation title</a:t>
            </a:r>
            <a:br>
              <a:rPr lang="en-US" sz="650" noProof="0" dirty="0">
                <a:solidFill>
                  <a:schemeClr val="tx1"/>
                </a:solidFill>
              </a:rPr>
            </a:br>
            <a:r>
              <a:rPr lang="en-US" sz="650" noProof="0" dirty="0">
                <a:solidFill>
                  <a:schemeClr val="tx1"/>
                </a:solidFill>
              </a:rPr>
              <a:t>[To edit, click View &gt; Slide Master &gt; Slide Master]</a:t>
            </a:r>
          </a:p>
        </p:txBody>
      </p:sp>
      <p:sp>
        <p:nvSpPr>
          <p:cNvPr id="11" name="TextBox 1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tx1"/>
                </a:solidFill>
              </a:rPr>
              <a:t>Member firms and DTTL: Insert appropriate copyright</a:t>
            </a:r>
            <a:br>
              <a:rPr lang="en-US" sz="650" noProof="0" dirty="0">
                <a:solidFill>
                  <a:schemeClr val="tx1"/>
                </a:solidFill>
              </a:rPr>
            </a:br>
            <a:r>
              <a:rPr lang="en-US" sz="650" noProof="0" dirty="0">
                <a:solidFill>
                  <a:schemeClr val="tx1"/>
                </a:solidFill>
              </a:rPr>
              <a:t>[To edit, click View &gt; Slide Master &gt; Slide Master]</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11729771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 id="2147483787" r:id="rId30"/>
    <p:sldLayoutId id="2147483788" r:id="rId31"/>
    <p:sldLayoutId id="2147483789" r:id="rId32"/>
    <p:sldLayoutId id="2147483790"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eactiveX/RxJava" TargetMode="External"/><Relationship Id="rId2" Type="http://schemas.openxmlformats.org/officeDocument/2006/relationships/hyperlink" Target="http://reactivex.io/" TargetMode="External"/><Relationship Id="rId1" Type="http://schemas.openxmlformats.org/officeDocument/2006/relationships/slideLayout" Target="../slideLayouts/slideLayout46.xml"/><Relationship Id="rId6" Type="http://schemas.openxmlformats.org/officeDocument/2006/relationships/hyperlink" Target="https://www.reactivemanifesto.org/" TargetMode="External"/><Relationship Id="rId5" Type="http://schemas.openxmlformats.org/officeDocument/2006/relationships/hyperlink" Target="https://www.infoq.com/articles/rxjava2-by-example" TargetMode="External"/><Relationship Id="rId4" Type="http://schemas.openxmlformats.org/officeDocument/2006/relationships/hyperlink" Target="https://medium.com/@jshvarts/read-marble-diagrams-like-a-pro-3d72934d3ef5"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Dual_(category_theory)"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Observer_pattern"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Reactive</a:t>
            </a:r>
            <a:br>
              <a:rPr lang="en-US" dirty="0"/>
            </a:br>
            <a:r>
              <a:rPr lang="en-US" dirty="0"/>
              <a:t>Streams</a:t>
            </a:r>
          </a:p>
        </p:txBody>
      </p:sp>
      <p:sp>
        <p:nvSpPr>
          <p:cNvPr id="3" name="Subtitle 2"/>
          <p:cNvSpPr>
            <a:spLocks noGrp="1"/>
          </p:cNvSpPr>
          <p:nvPr>
            <p:ph type="subTitle" idx="1"/>
          </p:nvPr>
        </p:nvSpPr>
        <p:spPr/>
        <p:txBody>
          <a:bodyPr/>
          <a:lstStyle/>
          <a:p>
            <a:r>
              <a:rPr lang="en-US" dirty="0"/>
              <a:t>Lunch and Learn </a:t>
            </a:r>
          </a:p>
          <a:p>
            <a:endParaRPr lang="en-US" dirty="0"/>
          </a:p>
        </p:txBody>
      </p:sp>
      <p:sp>
        <p:nvSpPr>
          <p:cNvPr id="4" name="Text Placeholder 3"/>
          <p:cNvSpPr>
            <a:spLocks noGrp="1"/>
          </p:cNvSpPr>
          <p:nvPr>
            <p:ph type="body" sz="quarter" idx="10"/>
          </p:nvPr>
        </p:nvSpPr>
        <p:spPr/>
        <p:txBody>
          <a:bodyPr/>
          <a:lstStyle/>
          <a:p>
            <a:r>
              <a:rPr lang="en-US" dirty="0" err="1"/>
              <a:t>Cepoi</a:t>
            </a:r>
            <a:r>
              <a:rPr lang="en-US" dirty="0"/>
              <a:t> </a:t>
            </a:r>
            <a:r>
              <a:rPr lang="en-US" dirty="0" err="1"/>
              <a:t>Scarletia</a:t>
            </a:r>
            <a:r>
              <a:rPr lang="en-US" dirty="0"/>
              <a:t> Sorin &amp; George Cristian </a:t>
            </a:r>
            <a:r>
              <a:rPr lang="en-US" dirty="0" err="1"/>
              <a:t>Stoica</a:t>
            </a:r>
            <a:endParaRPr lang="en-US" dirty="0"/>
          </a:p>
          <a:p>
            <a:endParaRPr lang="en-US" dirty="0"/>
          </a:p>
        </p:txBody>
      </p:sp>
    </p:spTree>
    <p:extLst>
      <p:ext uri="{BB962C8B-B14F-4D97-AF65-F5344CB8AC3E}">
        <p14:creationId xmlns:p14="http://schemas.microsoft.com/office/powerpoint/2010/main" val="21581121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B4906-17F8-F942-B2B6-6B9977448483}"/>
              </a:ext>
            </a:extLst>
          </p:cNvPr>
          <p:cNvSpPr>
            <a:spLocks noGrp="1"/>
          </p:cNvSpPr>
          <p:nvPr>
            <p:ph type="body" sz="quarter" idx="13"/>
          </p:nvPr>
        </p:nvSpPr>
        <p:spPr/>
        <p:txBody>
          <a:bodyPr/>
          <a:lstStyle/>
          <a:p>
            <a:endParaRPr lang="en-US" dirty="0"/>
          </a:p>
          <a:p>
            <a:r>
              <a:rPr lang="en-US" dirty="0"/>
              <a:t>The Scheduler</a:t>
            </a:r>
          </a:p>
          <a:p>
            <a:endParaRPr lang="en-US" dirty="0"/>
          </a:p>
        </p:txBody>
      </p:sp>
      <p:sp>
        <p:nvSpPr>
          <p:cNvPr id="3" name="Title 2">
            <a:extLst>
              <a:ext uri="{FF2B5EF4-FFF2-40B4-BE49-F238E27FC236}">
                <a16:creationId xmlns:a16="http://schemas.microsoft.com/office/drawing/2014/main" id="{7F86BBAC-5416-8F48-BD3D-311946D649FF}"/>
              </a:ext>
            </a:extLst>
          </p:cNvPr>
          <p:cNvSpPr>
            <a:spLocks noGrp="1"/>
          </p:cNvSpPr>
          <p:nvPr>
            <p:ph type="title"/>
          </p:nvPr>
        </p:nvSpPr>
        <p:spPr/>
        <p:txBody>
          <a:bodyPr/>
          <a:lstStyle/>
          <a:p>
            <a:r>
              <a:rPr lang="en-US" b="1" dirty="0"/>
              <a:t>Observable, Subscriber, Scheduler</a:t>
            </a:r>
          </a:p>
        </p:txBody>
      </p:sp>
      <p:pic>
        <p:nvPicPr>
          <p:cNvPr id="6" name="Content Placeholder 5">
            <a:extLst>
              <a:ext uri="{FF2B5EF4-FFF2-40B4-BE49-F238E27FC236}">
                <a16:creationId xmlns:a16="http://schemas.microsoft.com/office/drawing/2014/main" id="{71631B6B-5B25-C840-8826-68D58F2353C7}"/>
              </a:ext>
            </a:extLst>
          </p:cNvPr>
          <p:cNvPicPr>
            <a:picLocks noGrp="1" noChangeAspect="1"/>
          </p:cNvPicPr>
          <p:nvPr>
            <p:ph idx="1"/>
          </p:nvPr>
        </p:nvPicPr>
        <p:blipFill>
          <a:blip r:embed="rId2"/>
          <a:stretch>
            <a:fillRect/>
          </a:stretch>
        </p:blipFill>
        <p:spPr>
          <a:xfrm>
            <a:off x="4077025" y="1665288"/>
            <a:ext cx="4037949" cy="4633912"/>
          </a:xfrm>
        </p:spPr>
      </p:pic>
    </p:spTree>
    <p:extLst>
      <p:ext uri="{BB962C8B-B14F-4D97-AF65-F5344CB8AC3E}">
        <p14:creationId xmlns:p14="http://schemas.microsoft.com/office/powerpoint/2010/main" val="683807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B4906-17F8-F942-B2B6-6B9977448483}"/>
              </a:ext>
            </a:extLst>
          </p:cNvPr>
          <p:cNvSpPr>
            <a:spLocks noGrp="1"/>
          </p:cNvSpPr>
          <p:nvPr>
            <p:ph type="body" sz="quarter" idx="13"/>
          </p:nvPr>
        </p:nvSpPr>
        <p:spPr/>
        <p:txBody>
          <a:bodyPr/>
          <a:lstStyle/>
          <a:p>
            <a:endParaRPr lang="en-US" dirty="0"/>
          </a:p>
          <a:p>
            <a:r>
              <a:rPr lang="en-US" dirty="0"/>
              <a:t>Common schedulers</a:t>
            </a:r>
          </a:p>
          <a:p>
            <a:endParaRPr lang="en-US" dirty="0"/>
          </a:p>
        </p:txBody>
      </p:sp>
      <p:sp>
        <p:nvSpPr>
          <p:cNvPr id="3" name="Title 2">
            <a:extLst>
              <a:ext uri="{FF2B5EF4-FFF2-40B4-BE49-F238E27FC236}">
                <a16:creationId xmlns:a16="http://schemas.microsoft.com/office/drawing/2014/main" id="{7F86BBAC-5416-8F48-BD3D-311946D649FF}"/>
              </a:ext>
            </a:extLst>
          </p:cNvPr>
          <p:cNvSpPr>
            <a:spLocks noGrp="1"/>
          </p:cNvSpPr>
          <p:nvPr>
            <p:ph type="title"/>
          </p:nvPr>
        </p:nvSpPr>
        <p:spPr/>
        <p:txBody>
          <a:bodyPr/>
          <a:lstStyle/>
          <a:p>
            <a:r>
              <a:rPr lang="en-US" b="1" dirty="0"/>
              <a:t>Observable, Subscriber, Scheduler</a:t>
            </a:r>
          </a:p>
        </p:txBody>
      </p:sp>
      <p:sp>
        <p:nvSpPr>
          <p:cNvPr id="5" name="Content Placeholder 4">
            <a:extLst>
              <a:ext uri="{FF2B5EF4-FFF2-40B4-BE49-F238E27FC236}">
                <a16:creationId xmlns:a16="http://schemas.microsoft.com/office/drawing/2014/main" id="{C490908A-9097-F644-A26A-382612609B31}"/>
              </a:ext>
            </a:extLst>
          </p:cNvPr>
          <p:cNvSpPr>
            <a:spLocks noGrp="1"/>
          </p:cNvSpPr>
          <p:nvPr>
            <p:ph idx="1"/>
          </p:nvPr>
        </p:nvSpPr>
        <p:spPr/>
        <p:txBody>
          <a:bodyPr/>
          <a:lstStyle/>
          <a:p>
            <a:pPr marL="342900" indent="-342900">
              <a:buAutoNum type="arabicPeriod"/>
            </a:pPr>
            <a:r>
              <a:rPr lang="en-US" sz="1400" b="1" dirty="0" err="1"/>
              <a:t>Schedulers.computation</a:t>
            </a:r>
            <a:endParaRPr lang="en-US" sz="1400" b="1" dirty="0"/>
          </a:p>
          <a:p>
            <a:pPr marL="578094" lvl="2" indent="-342900"/>
            <a:r>
              <a:rPr lang="en-US" sz="1400" i="1" dirty="0"/>
              <a:t>Computation</a:t>
            </a:r>
            <a:r>
              <a:rPr lang="en-US" sz="1400" dirty="0"/>
              <a:t> S</a:t>
            </a:r>
            <a:r>
              <a:rPr lang="en-US" sz="1400" i="1" dirty="0"/>
              <a:t>cheduler</a:t>
            </a:r>
            <a:r>
              <a:rPr lang="en-US" sz="1400" dirty="0"/>
              <a:t> by default limits the number of threads running in parallel to the value of </a:t>
            </a:r>
            <a:r>
              <a:rPr lang="en-US" sz="1400" i="1" dirty="0"/>
              <a:t>availableProcessors()</a:t>
            </a:r>
            <a:r>
              <a:rPr lang="en-US" sz="1400" dirty="0"/>
              <a:t>, as found in the </a:t>
            </a:r>
            <a:r>
              <a:rPr lang="en-US" sz="1400" i="1" dirty="0"/>
              <a:t>Runtime.getRuntime()</a:t>
            </a:r>
            <a:r>
              <a:rPr lang="en-US" sz="1400" dirty="0"/>
              <a:t> utility class.</a:t>
            </a:r>
            <a:endParaRPr lang="en-US" sz="1400" b="1" dirty="0"/>
          </a:p>
          <a:p>
            <a:pPr marL="342900" indent="-342900">
              <a:buAutoNum type="arabicPeriod"/>
            </a:pPr>
            <a:r>
              <a:rPr lang="en-US" sz="1400" b="1" dirty="0" err="1"/>
              <a:t>Schedulers.from</a:t>
            </a:r>
            <a:endParaRPr lang="en-US" sz="1400" b="1" dirty="0"/>
          </a:p>
          <a:p>
            <a:pPr marL="578094" lvl="2" indent="-342900"/>
            <a:r>
              <a:rPr lang="en-US" sz="1400" dirty="0"/>
              <a:t>It</a:t>
            </a:r>
            <a:r>
              <a:rPr lang="en-US" sz="1400" b="1" dirty="0"/>
              <a:t> </a:t>
            </a:r>
            <a:r>
              <a:rPr lang="en-US" sz="1400" dirty="0"/>
              <a:t>is a wrapper that can turn </a:t>
            </a:r>
            <a:r>
              <a:rPr lang="en-US" sz="1400" i="1" dirty="0"/>
              <a:t>Executor</a:t>
            </a:r>
            <a:r>
              <a:rPr lang="en-US" sz="1400" dirty="0"/>
              <a:t> into </a:t>
            </a:r>
            <a:r>
              <a:rPr lang="en-US" sz="1400" i="1" dirty="0"/>
              <a:t>Scheduler</a:t>
            </a:r>
            <a:r>
              <a:rPr lang="en-US" sz="1400" dirty="0"/>
              <a:t> using the </a:t>
            </a:r>
            <a:r>
              <a:rPr lang="en-US" sz="1400" i="1" dirty="0"/>
              <a:t>from</a:t>
            </a:r>
            <a:r>
              <a:rPr lang="en-US" sz="1400" dirty="0"/>
              <a:t> factory method:</a:t>
            </a:r>
          </a:p>
          <a:p>
            <a:pPr marL="475188" lvl="4" indent="0" fontAlgn="base">
              <a:buNone/>
            </a:pPr>
            <a:r>
              <a:rPr lang="en-US" dirty="0"/>
              <a:t>     Scheduler </a:t>
            </a:r>
            <a:r>
              <a:rPr lang="en-US" dirty="0" err="1"/>
              <a:t>schedulerA</a:t>
            </a:r>
            <a:r>
              <a:rPr lang="en-US" dirty="0"/>
              <a:t> = </a:t>
            </a:r>
            <a:r>
              <a:rPr lang="en-US" dirty="0" err="1"/>
              <a:t>Schedulers.from</a:t>
            </a:r>
            <a:r>
              <a:rPr lang="en-US" dirty="0"/>
              <a:t>(</a:t>
            </a:r>
            <a:r>
              <a:rPr lang="en-US" dirty="0" err="1"/>
              <a:t>newFixedThreadPool</a:t>
            </a:r>
            <a:r>
              <a:rPr lang="en-US" dirty="0"/>
              <a:t>(10, </a:t>
            </a:r>
            <a:r>
              <a:rPr lang="en-US" dirty="0" err="1"/>
              <a:t>threadFactory</a:t>
            </a:r>
            <a:r>
              <a:rPr lang="en-US" dirty="0"/>
              <a:t>("Sched-A-%d")));</a:t>
            </a:r>
            <a:endParaRPr lang="en-US" sz="1400" b="1" dirty="0"/>
          </a:p>
          <a:p>
            <a:pPr marL="342900" indent="-342900">
              <a:buAutoNum type="arabicPeriod"/>
            </a:pPr>
            <a:r>
              <a:rPr lang="en-US" sz="1400" b="1" dirty="0" err="1"/>
              <a:t>Schedulers.trampoline</a:t>
            </a:r>
            <a:endParaRPr lang="en-US" sz="1400" b="1" dirty="0"/>
          </a:p>
          <a:p>
            <a:pPr marL="578094" lvl="2" indent="-342900"/>
            <a:r>
              <a:rPr lang="en-US" sz="1400" dirty="0"/>
              <a:t>All jobs that subscribes on trampoline() will be queued and executed one by one</a:t>
            </a:r>
            <a:endParaRPr lang="en-US" sz="1400" b="1" dirty="0"/>
          </a:p>
          <a:p>
            <a:pPr marL="342900" indent="-342900">
              <a:buAutoNum type="arabicPeriod"/>
            </a:pPr>
            <a:r>
              <a:rPr lang="en-US" sz="1400" b="1" dirty="0" err="1"/>
              <a:t>Schedulers.io</a:t>
            </a:r>
            <a:endParaRPr lang="en-US" sz="1400" b="1" dirty="0"/>
          </a:p>
          <a:p>
            <a:pPr marL="578094" lvl="2" indent="-342900"/>
            <a:r>
              <a:rPr lang="en-US" sz="1400" dirty="0"/>
              <a:t>Resizable, contains a pool of single-threaded </a:t>
            </a:r>
            <a:r>
              <a:rPr lang="en-US" sz="1400" dirty="0" err="1"/>
              <a:t>ScheduledExecutorService</a:t>
            </a:r>
            <a:r>
              <a:rPr lang="en-US" sz="1400" dirty="0"/>
              <a:t> instances, used for  blocking or unblocking I/O work , not for computational work</a:t>
            </a:r>
          </a:p>
          <a:p>
            <a:endParaRPr lang="en-US" dirty="0"/>
          </a:p>
        </p:txBody>
      </p:sp>
    </p:spTree>
    <p:extLst>
      <p:ext uri="{BB962C8B-B14F-4D97-AF65-F5344CB8AC3E}">
        <p14:creationId xmlns:p14="http://schemas.microsoft.com/office/powerpoint/2010/main" val="40616510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sz="1400" dirty="0" err="1"/>
              <a:t>ReactiveX</a:t>
            </a:r>
            <a:r>
              <a:rPr lang="en-US" sz="1400" dirty="0"/>
              <a:t> provides a collection of operators with which you can filter, select, transform, combine, and compose Observables. </a:t>
            </a:r>
          </a:p>
          <a:p>
            <a:pPr marL="171450" indent="-171450">
              <a:buFont typeface="Arial" panose="020B0604020202020204" pitchFamily="34" charset="0"/>
              <a:buChar char="•"/>
            </a:pPr>
            <a:r>
              <a:rPr lang="en-US" sz="1400" dirty="0"/>
              <a:t>This allows for efficient execution and composition</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B1647D88-5EFD-014F-BCE4-7B1FB2786575}"/>
              </a:ext>
            </a:extLst>
          </p:cNvPr>
          <p:cNvPicPr>
            <a:picLocks noChangeAspect="1"/>
          </p:cNvPicPr>
          <p:nvPr/>
        </p:nvPicPr>
        <p:blipFill>
          <a:blip r:embed="rId2"/>
          <a:stretch>
            <a:fillRect/>
          </a:stretch>
        </p:blipFill>
        <p:spPr>
          <a:xfrm>
            <a:off x="594360" y="2932430"/>
            <a:ext cx="9499600" cy="2984500"/>
          </a:xfrm>
          <a:prstGeom prst="rect">
            <a:avLst/>
          </a:prstGeom>
        </p:spPr>
      </p:pic>
    </p:spTree>
    <p:extLst>
      <p:ext uri="{BB962C8B-B14F-4D97-AF65-F5344CB8AC3E}">
        <p14:creationId xmlns:p14="http://schemas.microsoft.com/office/powerpoint/2010/main" val="23849699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5F004-0CA0-1144-B61C-28073D648CEE}"/>
              </a:ext>
            </a:extLst>
          </p:cNvPr>
          <p:cNvSpPr>
            <a:spLocks noGrp="1"/>
          </p:cNvSpPr>
          <p:nvPr>
            <p:ph type="body" sz="quarter" idx="13"/>
          </p:nvPr>
        </p:nvSpPr>
        <p:spPr/>
        <p:txBody>
          <a:bodyPr/>
          <a:lstStyle/>
          <a:p>
            <a:endParaRPr lang="en-US" dirty="0"/>
          </a:p>
          <a:p>
            <a:r>
              <a:rPr lang="en-US" dirty="0"/>
              <a:t>Creating Observables</a:t>
            </a:r>
          </a:p>
        </p:txBody>
      </p:sp>
      <p:sp>
        <p:nvSpPr>
          <p:cNvPr id="3" name="Title 2">
            <a:extLst>
              <a:ext uri="{FF2B5EF4-FFF2-40B4-BE49-F238E27FC236}">
                <a16:creationId xmlns:a16="http://schemas.microsoft.com/office/drawing/2014/main" id="{9B5CD531-98C4-244C-B4C3-027F8E466A1A}"/>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2242CCB1-5B9F-9B40-B646-08D87048EB96}"/>
              </a:ext>
            </a:extLst>
          </p:cNvPr>
          <p:cNvSpPr>
            <a:spLocks noGrp="1"/>
          </p:cNvSpPr>
          <p:nvPr>
            <p:ph idx="1"/>
          </p:nvPr>
        </p:nvSpPr>
        <p:spPr>
          <a:xfrm>
            <a:off x="480060" y="1665818"/>
            <a:ext cx="11252200" cy="4633383"/>
          </a:xfrm>
        </p:spPr>
        <p:txBody>
          <a:bodyPr/>
          <a:lstStyle/>
          <a:p>
            <a:r>
              <a:rPr lang="en-US" b="1" dirty="0"/>
              <a:t>1. Range - </a:t>
            </a:r>
            <a:r>
              <a:rPr lang="en-US" dirty="0"/>
              <a:t>create an Observable that emits a range of sequential integers</a:t>
            </a:r>
          </a:p>
          <a:p>
            <a:pPr lvl="2" indent="0">
              <a:buNone/>
            </a:pPr>
            <a:r>
              <a:rPr lang="en-US" dirty="0"/>
              <a:t>	</a:t>
            </a:r>
            <a:r>
              <a:rPr lang="en-US" dirty="0" err="1"/>
              <a:t>exp</a:t>
            </a:r>
            <a:r>
              <a:rPr lang="en-US" dirty="0"/>
              <a:t>: </a:t>
            </a:r>
            <a:r>
              <a:rPr lang="en-US" dirty="0" err="1"/>
              <a:t>Flowable.</a:t>
            </a:r>
            <a:r>
              <a:rPr lang="en-US" i="1" dirty="0" err="1"/>
              <a:t>range</a:t>
            </a:r>
            <a:r>
              <a:rPr lang="en-US" dirty="0"/>
              <a:t>(1, 10)</a:t>
            </a:r>
          </a:p>
          <a:p>
            <a:pPr lvl="1"/>
            <a:r>
              <a:rPr lang="en-US" dirty="0"/>
              <a:t>2. From* (</a:t>
            </a:r>
            <a:r>
              <a:rPr lang="en-US" dirty="0" err="1"/>
              <a:t>fromIterable</a:t>
            </a:r>
            <a:r>
              <a:rPr lang="en-US" dirty="0"/>
              <a:t>, </a:t>
            </a:r>
            <a:r>
              <a:rPr lang="en-US" dirty="0" err="1"/>
              <a:t>fromArray</a:t>
            </a:r>
            <a:r>
              <a:rPr lang="en-US" dirty="0"/>
              <a:t>, </a:t>
            </a:r>
            <a:r>
              <a:rPr lang="en-US" dirty="0" err="1"/>
              <a:t>fromFuture</a:t>
            </a:r>
            <a:r>
              <a:rPr lang="en-US" dirty="0"/>
              <a:t>, etc.) - </a:t>
            </a:r>
            <a:r>
              <a:rPr lang="en-US" b="0" dirty="0"/>
              <a:t>convert some other object or data structure into an Observable</a:t>
            </a:r>
          </a:p>
          <a:p>
            <a:pPr lvl="1"/>
            <a:r>
              <a:rPr lang="en-US" b="0" dirty="0"/>
              <a:t>	</a:t>
            </a:r>
            <a:r>
              <a:rPr lang="en-US" b="0" dirty="0" err="1"/>
              <a:t>exp</a:t>
            </a:r>
            <a:r>
              <a:rPr lang="en-US" b="0" dirty="0"/>
              <a:t>: </a:t>
            </a:r>
            <a:r>
              <a:rPr lang="en-US" b="0" dirty="0" err="1"/>
              <a:t>Flowable.fromIterable</a:t>
            </a:r>
            <a:r>
              <a:rPr lang="en-US" b="0" dirty="0"/>
              <a:t>(</a:t>
            </a:r>
            <a:r>
              <a:rPr lang="en-US" b="0" dirty="0" err="1"/>
              <a:t>Arrays.asList</a:t>
            </a:r>
            <a:r>
              <a:rPr lang="en-US" b="0" dirty="0"/>
              <a:t>(“One”, “Two”, “Three”))</a:t>
            </a:r>
          </a:p>
          <a:p>
            <a:pPr marL="228600" lvl="1" indent="-228600"/>
            <a:r>
              <a:rPr lang="en-US" dirty="0"/>
              <a:t>3. Just</a:t>
            </a:r>
            <a:r>
              <a:rPr lang="en-US" b="0" dirty="0"/>
              <a:t> - convert an object or a set of objects into an Observable that emits that or those objects</a:t>
            </a:r>
          </a:p>
          <a:p>
            <a:pPr marL="228600" lvl="1" indent="-228600"/>
            <a:r>
              <a:rPr lang="en-US" b="0" dirty="0"/>
              <a:t>		</a:t>
            </a:r>
            <a:r>
              <a:rPr lang="en-US" b="0" dirty="0" err="1"/>
              <a:t>exp</a:t>
            </a:r>
            <a:r>
              <a:rPr lang="en-US" b="0" dirty="0"/>
              <a:t>: </a:t>
            </a:r>
            <a:r>
              <a:rPr lang="en-US" b="0" dirty="0" err="1"/>
              <a:t>Flowable.just</a:t>
            </a:r>
            <a:r>
              <a:rPr lang="en-US" b="0" dirty="0"/>
              <a:t>(“maybe”)</a:t>
            </a:r>
          </a:p>
          <a:p>
            <a:pPr marL="228600" lvl="1" indent="-228600"/>
            <a:r>
              <a:rPr lang="en-US" b="0" dirty="0"/>
              <a:t>4. </a:t>
            </a:r>
            <a:r>
              <a:rPr lang="en-US" dirty="0"/>
              <a:t>Zip</a:t>
            </a:r>
            <a:r>
              <a:rPr lang="en-US" b="0" dirty="0"/>
              <a:t> -  combine the emissions of multiple Observables together via a specified function and emit single items for each combination based on the results of this function</a:t>
            </a:r>
          </a:p>
          <a:p>
            <a:pPr marL="228600" lvl="1" indent="-228600"/>
            <a:r>
              <a:rPr lang="en-US" b="0" dirty="0"/>
              <a:t>		</a:t>
            </a:r>
            <a:r>
              <a:rPr lang="en-US" b="0" i="1" dirty="0"/>
              <a:t>see </a:t>
            </a:r>
            <a:r>
              <a:rPr lang="en-US" b="0" i="1" dirty="0" err="1"/>
              <a:t>ZipSample.java</a:t>
            </a:r>
            <a:endParaRPr lang="en-US" b="0" dirty="0"/>
          </a:p>
          <a:p>
            <a:pPr marL="228600" lvl="1" indent="-228600"/>
            <a:r>
              <a:rPr lang="en-US" b="0" dirty="0"/>
              <a:t>		</a:t>
            </a:r>
          </a:p>
        </p:txBody>
      </p:sp>
    </p:spTree>
    <p:extLst>
      <p:ext uri="{BB962C8B-B14F-4D97-AF65-F5344CB8AC3E}">
        <p14:creationId xmlns:p14="http://schemas.microsoft.com/office/powerpoint/2010/main" val="1435855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5F004-0CA0-1144-B61C-28073D648CEE}"/>
              </a:ext>
            </a:extLst>
          </p:cNvPr>
          <p:cNvSpPr>
            <a:spLocks noGrp="1"/>
          </p:cNvSpPr>
          <p:nvPr>
            <p:ph type="body" sz="quarter" idx="13"/>
          </p:nvPr>
        </p:nvSpPr>
        <p:spPr/>
        <p:txBody>
          <a:bodyPr/>
          <a:lstStyle/>
          <a:p>
            <a:endParaRPr lang="en-US" dirty="0"/>
          </a:p>
          <a:p>
            <a:r>
              <a:rPr lang="en-US" dirty="0"/>
              <a:t>Combining Observables</a:t>
            </a:r>
          </a:p>
        </p:txBody>
      </p:sp>
      <p:sp>
        <p:nvSpPr>
          <p:cNvPr id="3" name="Title 2">
            <a:extLst>
              <a:ext uri="{FF2B5EF4-FFF2-40B4-BE49-F238E27FC236}">
                <a16:creationId xmlns:a16="http://schemas.microsoft.com/office/drawing/2014/main" id="{9B5CD531-98C4-244C-B4C3-027F8E466A1A}"/>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2242CCB1-5B9F-9B40-B646-08D87048EB96}"/>
              </a:ext>
            </a:extLst>
          </p:cNvPr>
          <p:cNvSpPr>
            <a:spLocks noGrp="1"/>
          </p:cNvSpPr>
          <p:nvPr>
            <p:ph idx="1"/>
          </p:nvPr>
        </p:nvSpPr>
        <p:spPr>
          <a:xfrm>
            <a:off x="480060" y="1665818"/>
            <a:ext cx="11252200" cy="4633383"/>
          </a:xfrm>
        </p:spPr>
        <p:txBody>
          <a:bodyPr/>
          <a:lstStyle/>
          <a:p>
            <a:pPr marL="171450" indent="-171450">
              <a:buFont typeface="Arial" panose="020B0604020202020204" pitchFamily="34" charset="0"/>
              <a:buChar char="•"/>
            </a:pPr>
            <a:r>
              <a:rPr lang="en-US" b="1"/>
              <a:t>Zip </a:t>
            </a:r>
            <a:r>
              <a:rPr lang="en-US" b="0" dirty="0"/>
              <a:t>-  combine the emissions of multiple Observables together via a specified function and emit single items for each combination based on the results of this function</a:t>
            </a:r>
          </a:p>
          <a:p>
            <a:pPr marL="228600" lvl="1" indent="-228600"/>
            <a:r>
              <a:rPr lang="en-US" b="0" dirty="0"/>
              <a:t>		</a:t>
            </a:r>
            <a:r>
              <a:rPr lang="en-US" b="0" i="1" dirty="0"/>
              <a:t>see </a:t>
            </a:r>
            <a:r>
              <a:rPr lang="en-US" b="0" i="1" dirty="0" err="1"/>
              <a:t>ZipSample.java</a:t>
            </a:r>
            <a:endParaRPr lang="en-US" b="0" dirty="0"/>
          </a:p>
          <a:p>
            <a:pPr marL="228600" lvl="1" indent="-228600"/>
            <a:r>
              <a:rPr lang="en-US" b="0" dirty="0"/>
              <a:t>		</a:t>
            </a:r>
          </a:p>
        </p:txBody>
      </p:sp>
      <p:pic>
        <p:nvPicPr>
          <p:cNvPr id="6" name="Picture 5">
            <a:extLst>
              <a:ext uri="{FF2B5EF4-FFF2-40B4-BE49-F238E27FC236}">
                <a16:creationId xmlns:a16="http://schemas.microsoft.com/office/drawing/2014/main" id="{C736E3AC-C114-4A47-AFCA-F554CDCBADED}"/>
              </a:ext>
            </a:extLst>
          </p:cNvPr>
          <p:cNvPicPr>
            <a:picLocks noChangeAspect="1"/>
          </p:cNvPicPr>
          <p:nvPr/>
        </p:nvPicPr>
        <p:blipFill>
          <a:blip r:embed="rId2"/>
          <a:stretch>
            <a:fillRect/>
          </a:stretch>
        </p:blipFill>
        <p:spPr>
          <a:xfrm>
            <a:off x="1714500" y="2562860"/>
            <a:ext cx="6301740" cy="3087430"/>
          </a:xfrm>
          <a:prstGeom prst="rect">
            <a:avLst/>
          </a:prstGeom>
        </p:spPr>
      </p:pic>
    </p:spTree>
    <p:extLst>
      <p:ext uri="{BB962C8B-B14F-4D97-AF65-F5344CB8AC3E}">
        <p14:creationId xmlns:p14="http://schemas.microsoft.com/office/powerpoint/2010/main" val="245293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Transformer operators - </a:t>
            </a:r>
            <a:r>
              <a:rPr lang="en-US" b="1" dirty="0"/>
              <a:t>map</a:t>
            </a:r>
            <a:endParaRPr lang="en-US" dirty="0"/>
          </a:p>
          <a:p>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sz="1400" dirty="0"/>
              <a:t>Similar to the java streams map operator:</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335564D9-AC9E-FE41-993B-F32B954C2BEF}"/>
              </a:ext>
            </a:extLst>
          </p:cNvPr>
          <p:cNvPicPr>
            <a:picLocks noChangeAspect="1"/>
          </p:cNvPicPr>
          <p:nvPr/>
        </p:nvPicPr>
        <p:blipFill>
          <a:blip r:embed="rId2"/>
          <a:stretch>
            <a:fillRect/>
          </a:stretch>
        </p:blipFill>
        <p:spPr>
          <a:xfrm>
            <a:off x="596900" y="2128520"/>
            <a:ext cx="7543800" cy="2641600"/>
          </a:xfrm>
          <a:prstGeom prst="rect">
            <a:avLst/>
          </a:prstGeom>
        </p:spPr>
      </p:pic>
    </p:spTree>
    <p:extLst>
      <p:ext uri="{BB962C8B-B14F-4D97-AF65-F5344CB8AC3E}">
        <p14:creationId xmlns:p14="http://schemas.microsoft.com/office/powerpoint/2010/main" val="33551326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Transformer operators - </a:t>
            </a:r>
            <a:r>
              <a:rPr lang="en-US" b="1" dirty="0"/>
              <a:t>buffer</a:t>
            </a:r>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dirty="0"/>
              <a:t>periodically gather items emitted by an Observable into bundles and emit these bundles rather than emitting the items one at a time</a:t>
            </a:r>
          </a:p>
          <a:p>
            <a:br>
              <a:rPr lang="en-US" sz="1400" dirty="0"/>
            </a:br>
            <a:endParaRPr lang="en-US" sz="1400" dirty="0"/>
          </a:p>
          <a:p>
            <a:pPr marL="171450" indent="-1714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15AB8DC8-E323-684C-81B4-8B89A5A9E0D8}"/>
              </a:ext>
            </a:extLst>
          </p:cNvPr>
          <p:cNvPicPr>
            <a:picLocks noChangeAspect="1"/>
          </p:cNvPicPr>
          <p:nvPr/>
        </p:nvPicPr>
        <p:blipFill>
          <a:blip r:embed="rId2"/>
          <a:stretch>
            <a:fillRect/>
          </a:stretch>
        </p:blipFill>
        <p:spPr>
          <a:xfrm>
            <a:off x="469900" y="2083859"/>
            <a:ext cx="7785100" cy="3797300"/>
          </a:xfrm>
          <a:prstGeom prst="rect">
            <a:avLst/>
          </a:prstGeom>
        </p:spPr>
      </p:pic>
    </p:spTree>
    <p:extLst>
      <p:ext uri="{BB962C8B-B14F-4D97-AF65-F5344CB8AC3E}">
        <p14:creationId xmlns:p14="http://schemas.microsoft.com/office/powerpoint/2010/main" val="14005645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Transformer operators - </a:t>
            </a:r>
            <a:r>
              <a:rPr lang="en-US" b="1" dirty="0" err="1"/>
              <a:t>flatMap</a:t>
            </a:r>
            <a:endParaRPr lang="en-US" dirty="0"/>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sz="1400" dirty="0"/>
              <a:t>transform the items emitted by an Observable into Observables, then flatten the emissions from those into a single Observable</a:t>
            </a:r>
          </a:p>
          <a:p>
            <a:br>
              <a:rPr lang="en-US" dirty="0"/>
            </a:br>
            <a:br>
              <a:rPr lang="en-US" sz="1400" dirty="0"/>
            </a:br>
            <a:endParaRPr lang="en-US" sz="1400" dirty="0"/>
          </a:p>
          <a:p>
            <a:pPr marL="171450" indent="-1714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D3A4C1F6-073D-CA40-92ED-6D651271BF16}"/>
              </a:ext>
            </a:extLst>
          </p:cNvPr>
          <p:cNvPicPr>
            <a:picLocks noChangeAspect="1"/>
          </p:cNvPicPr>
          <p:nvPr/>
        </p:nvPicPr>
        <p:blipFill>
          <a:blip r:embed="rId2"/>
          <a:stretch>
            <a:fillRect/>
          </a:stretch>
        </p:blipFill>
        <p:spPr>
          <a:xfrm>
            <a:off x="774700" y="2141009"/>
            <a:ext cx="8001000" cy="3683000"/>
          </a:xfrm>
          <a:prstGeom prst="rect">
            <a:avLst/>
          </a:prstGeom>
        </p:spPr>
      </p:pic>
    </p:spTree>
    <p:extLst>
      <p:ext uri="{BB962C8B-B14F-4D97-AF65-F5344CB8AC3E}">
        <p14:creationId xmlns:p14="http://schemas.microsoft.com/office/powerpoint/2010/main" val="26776215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327DE-7BA0-134E-A1C6-670A58594328}"/>
              </a:ext>
            </a:extLst>
          </p:cNvPr>
          <p:cNvSpPr>
            <a:spLocks noGrp="1"/>
          </p:cNvSpPr>
          <p:nvPr>
            <p:ph type="body" sz="quarter" idx="13"/>
          </p:nvPr>
        </p:nvSpPr>
        <p:spPr/>
        <p:txBody>
          <a:bodyPr/>
          <a:lstStyle/>
          <a:p>
            <a:endParaRPr lang="en-US" dirty="0"/>
          </a:p>
          <a:p>
            <a:r>
              <a:rPr lang="en-US" dirty="0"/>
              <a:t>Filtering operators</a:t>
            </a:r>
          </a:p>
        </p:txBody>
      </p:sp>
      <p:sp>
        <p:nvSpPr>
          <p:cNvPr id="3" name="Title 2">
            <a:extLst>
              <a:ext uri="{FF2B5EF4-FFF2-40B4-BE49-F238E27FC236}">
                <a16:creationId xmlns:a16="http://schemas.microsoft.com/office/drawing/2014/main" id="{C877196B-0276-FC42-BD00-084D0372F599}"/>
              </a:ext>
            </a:extLst>
          </p:cNvPr>
          <p:cNvSpPr>
            <a:spLocks noGrp="1"/>
          </p:cNvSpPr>
          <p:nvPr>
            <p:ph type="title"/>
          </p:nvPr>
        </p:nvSpPr>
        <p:spPr/>
        <p:txBody>
          <a:bodyPr/>
          <a:lstStyle/>
          <a:p>
            <a:r>
              <a:rPr lang="en-US" b="1" dirty="0"/>
              <a:t>Operators</a:t>
            </a:r>
          </a:p>
        </p:txBody>
      </p:sp>
      <p:sp>
        <p:nvSpPr>
          <p:cNvPr id="4" name="Content Placeholder 3">
            <a:extLst>
              <a:ext uri="{FF2B5EF4-FFF2-40B4-BE49-F238E27FC236}">
                <a16:creationId xmlns:a16="http://schemas.microsoft.com/office/drawing/2014/main" id="{8044A319-A642-2F4D-8E2B-2B93D3715845}"/>
              </a:ext>
            </a:extLst>
          </p:cNvPr>
          <p:cNvSpPr>
            <a:spLocks noGrp="1"/>
          </p:cNvSpPr>
          <p:nvPr>
            <p:ph idx="1"/>
          </p:nvPr>
        </p:nvSpPr>
        <p:spPr/>
        <p:txBody>
          <a:bodyPr/>
          <a:lstStyle/>
          <a:p>
            <a:pPr marL="171450" indent="-171450">
              <a:buFont typeface="Arial" panose="020B0604020202020204" pitchFamily="34" charset="0"/>
              <a:buChar char="•"/>
            </a:pPr>
            <a:r>
              <a:rPr lang="en-US" b="1" dirty="0"/>
              <a:t>Filter </a:t>
            </a:r>
            <a:r>
              <a:rPr lang="en-US" dirty="0"/>
              <a:t>— emit only those items from an Observable that pass a predicate test</a:t>
            </a:r>
          </a:p>
          <a:p>
            <a:pPr lvl="2" indent="0">
              <a:buNone/>
            </a:pPr>
            <a:r>
              <a:rPr lang="en-US" dirty="0"/>
              <a:t>	</a:t>
            </a:r>
            <a:r>
              <a:rPr lang="en-US" dirty="0" err="1"/>
              <a:t>Flowable.</a:t>
            </a:r>
            <a:r>
              <a:rPr lang="en-US" i="1" dirty="0" err="1"/>
              <a:t>just</a:t>
            </a:r>
            <a:r>
              <a:rPr lang="en-US" dirty="0"/>
              <a:t>("Hello World")</a:t>
            </a:r>
            <a:br>
              <a:rPr lang="en-US" dirty="0"/>
            </a:br>
            <a:r>
              <a:rPr lang="en-US" dirty="0"/>
              <a:t>                            .filter(s -&gt; </a:t>
            </a:r>
            <a:r>
              <a:rPr lang="en-US" dirty="0" err="1"/>
              <a:t>s.startsWith</a:t>
            </a:r>
            <a:r>
              <a:rPr lang="en-US" dirty="0"/>
              <a:t>("W"));</a:t>
            </a:r>
          </a:p>
          <a:p>
            <a:pPr marL="171450" lvl="1" indent="-171450">
              <a:buFont typeface="Arial" panose="020B0604020202020204" pitchFamily="34" charset="0"/>
              <a:buChar char="•"/>
            </a:pPr>
            <a:r>
              <a:rPr lang="en-US" dirty="0"/>
              <a:t>Take - </a:t>
            </a:r>
            <a:r>
              <a:rPr lang="en-US" b="0" dirty="0"/>
              <a:t>emit only the first </a:t>
            </a:r>
            <a:r>
              <a:rPr lang="en-US" b="0" i="1" dirty="0"/>
              <a:t>n</a:t>
            </a:r>
            <a:r>
              <a:rPr lang="en-US" b="0" dirty="0"/>
              <a:t> items emitted by an Observable</a:t>
            </a:r>
          </a:p>
          <a:p>
            <a:pPr marL="171450" lvl="1" indent="-171450">
              <a:buFont typeface="Arial" panose="020B0604020202020204" pitchFamily="34" charset="0"/>
              <a:buChar char="•"/>
            </a:pPr>
            <a:endParaRPr lang="en-US" b="0" dirty="0"/>
          </a:p>
          <a:p>
            <a:pPr marL="171450" lvl="1" indent="-171450">
              <a:buFont typeface="Arial" panose="020B0604020202020204" pitchFamily="34" charset="0"/>
              <a:buChar char="•"/>
            </a:pPr>
            <a:r>
              <a:rPr lang="en-US" dirty="0" err="1"/>
              <a:t>ElementAt</a:t>
            </a:r>
            <a:r>
              <a:rPr lang="en-US" dirty="0"/>
              <a:t> - </a:t>
            </a:r>
            <a:r>
              <a:rPr lang="en-US" b="0" dirty="0"/>
              <a:t>emit only item </a:t>
            </a:r>
            <a:r>
              <a:rPr lang="en-US" b="0" i="1" dirty="0"/>
              <a:t>n</a:t>
            </a:r>
            <a:r>
              <a:rPr lang="en-US" b="0" dirty="0"/>
              <a:t> emitted by an Observable</a:t>
            </a:r>
            <a:endParaRPr lang="en-US" dirty="0"/>
          </a:p>
          <a:p>
            <a:pPr marL="1714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err="1"/>
              <a:t>Debounce</a:t>
            </a:r>
            <a:r>
              <a:rPr lang="en-US" b="1" dirty="0"/>
              <a:t> (</a:t>
            </a:r>
            <a:r>
              <a:rPr lang="en-US" b="1" dirty="0" err="1"/>
              <a:t>ThrottleWithTimeout</a:t>
            </a:r>
            <a:r>
              <a:rPr lang="en-US" b="1" dirty="0"/>
              <a:t>) </a:t>
            </a:r>
            <a:r>
              <a:rPr lang="en-US" dirty="0"/>
              <a:t>- Only emit an item from an Observable if a particular timespan has passed without it emitting another item </a:t>
            </a:r>
          </a:p>
          <a:p>
            <a:br>
              <a:rPr lang="en-US" dirty="0"/>
            </a:br>
            <a:endParaRPr lang="en-US" dirty="0"/>
          </a:p>
          <a:p>
            <a:pPr marL="171450" indent="-171450">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C16CBC85-9698-6147-A679-5C71C1269FAE}"/>
              </a:ext>
            </a:extLst>
          </p:cNvPr>
          <p:cNvPicPr>
            <a:picLocks noChangeAspect="1"/>
          </p:cNvPicPr>
          <p:nvPr/>
        </p:nvPicPr>
        <p:blipFill>
          <a:blip r:embed="rId2"/>
          <a:stretch>
            <a:fillRect/>
          </a:stretch>
        </p:blipFill>
        <p:spPr>
          <a:xfrm>
            <a:off x="383540" y="4135104"/>
            <a:ext cx="4290060" cy="2164097"/>
          </a:xfrm>
          <a:prstGeom prst="rect">
            <a:avLst/>
          </a:prstGeom>
        </p:spPr>
      </p:pic>
    </p:spTree>
    <p:extLst>
      <p:ext uri="{BB962C8B-B14F-4D97-AF65-F5344CB8AC3E}">
        <p14:creationId xmlns:p14="http://schemas.microsoft.com/office/powerpoint/2010/main" val="32071410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dirty="0"/>
              <a:t>“Hot” and “Cold” Observables</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400" dirty="0"/>
              <a:t>A “cold” Observable, on the other hand, waits until an observer subscribes to it before it begins to emit items</a:t>
            </a:r>
          </a:p>
          <a:p>
            <a:pPr marL="171450" indent="-171450">
              <a:buFont typeface="Arial" panose="020B0604020202020204" pitchFamily="34" charset="0"/>
              <a:buChar char="•"/>
            </a:pPr>
            <a:r>
              <a:rPr lang="en-US" sz="1400" dirty="0"/>
              <a:t> A “hot” Observable may begin emitting items as soon as it is created:</a:t>
            </a:r>
          </a:p>
          <a:p>
            <a:pPr marL="171450" indent="-171450">
              <a:buFont typeface="Arial" panose="020B0604020202020204" pitchFamily="34" charset="0"/>
              <a:buChar char="•"/>
            </a:pPr>
            <a:endParaRPr lang="en-US" sz="1400" dirty="0"/>
          </a:p>
          <a:p>
            <a:pPr marL="406644" lvl="2" indent="-171450"/>
            <a:r>
              <a:rPr lang="en-US" sz="1400" b="1" dirty="0" err="1"/>
              <a:t>ConnectableObservable</a:t>
            </a:r>
            <a:r>
              <a:rPr lang="en-US" sz="1400" b="1" dirty="0"/>
              <a:t> </a:t>
            </a:r>
            <a:r>
              <a:rPr lang="en-US" sz="1400" dirty="0"/>
              <a:t>– starts emitting on connect()</a:t>
            </a:r>
          </a:p>
          <a:p>
            <a:pPr lvl="2" indent="0">
              <a:buNone/>
            </a:pPr>
            <a:endParaRPr lang="en-US" sz="1400" b="1" dirty="0"/>
          </a:p>
          <a:p>
            <a:pPr marL="406644" lvl="2" indent="-171450"/>
            <a:r>
              <a:rPr lang="en-US" sz="1400" b="1" dirty="0"/>
              <a:t>Subject</a:t>
            </a:r>
            <a:r>
              <a:rPr lang="en-US" sz="1400" dirty="0"/>
              <a:t> - is a sort of bridge or proxy that acts both as an Subscriber and as an Observable. Because it is a Subscriber, it can subscribe to one or more Observables, and because it is an Observable, it can pass through the items it observes by reemitting them, and it can also emit new items</a:t>
            </a:r>
            <a:r>
              <a:rPr lang="en-US" dirty="0"/>
              <a:t>. </a:t>
            </a:r>
          </a:p>
          <a:p>
            <a:pPr marL="646638" lvl="3" indent="-171450"/>
            <a:r>
              <a:rPr lang="en-US" dirty="0"/>
              <a:t>Extends Observable and implements Observer</a:t>
            </a:r>
          </a:p>
          <a:p>
            <a:pPr marL="406644" lvl="2" indent="-171450"/>
            <a:endParaRPr lang="en-US" dirty="0"/>
          </a:p>
          <a:p>
            <a:pPr marL="406644" lvl="2" indent="-171450"/>
            <a:r>
              <a:rPr lang="en-US" sz="1400" b="1" dirty="0"/>
              <a:t>Processor </a:t>
            </a:r>
            <a:r>
              <a:rPr lang="en-US" sz="1400" dirty="0"/>
              <a:t>(implements</a:t>
            </a:r>
            <a:r>
              <a:rPr lang="en-US" sz="1400" b="1" dirty="0"/>
              <a:t> </a:t>
            </a:r>
            <a:r>
              <a:rPr lang="en-US" sz="1400" dirty="0" err="1"/>
              <a:t>org.reactivestreams.Processor</a:t>
            </a:r>
            <a:r>
              <a:rPr lang="en-US" sz="1400" dirty="0"/>
              <a:t>) - is the backpressure-enabled version of the Subject</a:t>
            </a:r>
            <a:endParaRPr lang="en-US" sz="1400" b="1" dirty="0"/>
          </a:p>
          <a:p>
            <a:pPr marL="646638" lvl="3" indent="-171450"/>
            <a:r>
              <a:rPr lang="en-US" dirty="0"/>
              <a:t>Extends </a:t>
            </a:r>
            <a:r>
              <a:rPr lang="en-US" dirty="0" err="1"/>
              <a:t>Flowable</a:t>
            </a:r>
            <a:r>
              <a:rPr lang="en-US" dirty="0"/>
              <a:t> and implements </a:t>
            </a:r>
            <a:r>
              <a:rPr lang="en-US" dirty="0" err="1"/>
              <a:t>FlowableProcessor</a:t>
            </a:r>
            <a:r>
              <a:rPr lang="en-US" dirty="0"/>
              <a:t> and Subscriber</a:t>
            </a:r>
            <a:br>
              <a:rPr lang="en-US" dirty="0"/>
            </a:br>
            <a:endParaRPr lang="en-US" sz="140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br>
              <a:rPr lang="en-US" dirty="0"/>
            </a:br>
            <a:endParaRPr lang="en-US" dirty="0"/>
          </a:p>
        </p:txBody>
      </p:sp>
    </p:spTree>
    <p:extLst>
      <p:ext uri="{BB962C8B-B14F-4D97-AF65-F5344CB8AC3E}">
        <p14:creationId xmlns:p14="http://schemas.microsoft.com/office/powerpoint/2010/main" val="37806371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quarter" idx="1"/>
          </p:nvPr>
        </p:nvSpPr>
        <p:spPr/>
        <p:txBody>
          <a:bodyPr/>
          <a:lstStyle/>
          <a:p>
            <a:pPr lvl="0"/>
            <a:r>
              <a:rPr lang="en-US" noProof="0" dirty="0"/>
              <a:t>This presentation will talk about:</a:t>
            </a:r>
            <a:br>
              <a:rPr lang="en-US" noProof="0" dirty="0"/>
            </a:br>
            <a:endParaRPr lang="en-US" noProof="0" dirty="0"/>
          </a:p>
          <a:p>
            <a:pPr marL="463794" lvl="2" indent="-228600" algn="just">
              <a:lnSpc>
                <a:spcPct val="200000"/>
              </a:lnSpc>
              <a:buFont typeface="+mj-lt"/>
              <a:buAutoNum type="arabicPeriod"/>
            </a:pPr>
            <a:r>
              <a:rPr lang="en-US" b="1" dirty="0"/>
              <a:t>What is </a:t>
            </a:r>
            <a:r>
              <a:rPr lang="en-US" b="1" dirty="0" err="1"/>
              <a:t>RxJava</a:t>
            </a:r>
            <a:r>
              <a:rPr lang="en-US" b="1" dirty="0"/>
              <a:t>?</a:t>
            </a:r>
          </a:p>
          <a:p>
            <a:pPr marL="463794" lvl="2" indent="-228600" algn="just">
              <a:lnSpc>
                <a:spcPct val="200000"/>
              </a:lnSpc>
              <a:buFont typeface="+mj-lt"/>
              <a:buAutoNum type="arabicPeriod"/>
            </a:pPr>
            <a:r>
              <a:rPr lang="en-US" b="1" dirty="0"/>
              <a:t>Observable, Subscriber, Scheduler</a:t>
            </a:r>
            <a:endParaRPr lang="en-US" sz="1400" b="1" dirty="0"/>
          </a:p>
          <a:p>
            <a:pPr marL="463794" lvl="2" indent="-228600" algn="just">
              <a:lnSpc>
                <a:spcPct val="200000"/>
              </a:lnSpc>
              <a:buFont typeface="+mj-lt"/>
              <a:buAutoNum type="arabicPeriod"/>
            </a:pPr>
            <a:r>
              <a:rPr lang="en-US" b="1" dirty="0"/>
              <a:t>Operators</a:t>
            </a:r>
          </a:p>
          <a:p>
            <a:pPr marL="463794" lvl="2" indent="-228600" algn="just">
              <a:lnSpc>
                <a:spcPct val="200000"/>
              </a:lnSpc>
              <a:buFont typeface="+mj-lt"/>
              <a:buAutoNum type="arabicPeriod"/>
            </a:pPr>
            <a:r>
              <a:rPr lang="en-US" b="1" dirty="0"/>
              <a:t>Hot/cold observables</a:t>
            </a:r>
          </a:p>
          <a:p>
            <a:pPr marL="463794" lvl="2" indent="-228600" algn="just">
              <a:lnSpc>
                <a:spcPct val="200000"/>
              </a:lnSpc>
              <a:buFont typeface="+mj-lt"/>
              <a:buAutoNum type="arabicPeriod"/>
            </a:pPr>
            <a:r>
              <a:rPr lang="en-US" b="1" dirty="0"/>
              <a:t>Subjects and processors </a:t>
            </a:r>
          </a:p>
          <a:p>
            <a:pPr marL="463794" lvl="2" indent="-228600" algn="just">
              <a:lnSpc>
                <a:spcPct val="200000"/>
              </a:lnSpc>
              <a:buFont typeface="+mj-lt"/>
              <a:buAutoNum type="arabicPeriod"/>
            </a:pPr>
            <a:r>
              <a:rPr lang="en-US" b="1" dirty="0"/>
              <a:t>Backpressure</a:t>
            </a:r>
          </a:p>
          <a:p>
            <a:pPr marL="463794" lvl="2" indent="-228600" algn="just">
              <a:lnSpc>
                <a:spcPct val="200000"/>
              </a:lnSpc>
              <a:buFont typeface="+mj-lt"/>
              <a:buAutoNum type="arabicPeriod"/>
            </a:pPr>
            <a:r>
              <a:rPr lang="en-US" b="1" noProof="0" dirty="0"/>
              <a:t>Code Examples </a:t>
            </a:r>
          </a:p>
        </p:txBody>
      </p:sp>
      <p:sp>
        <p:nvSpPr>
          <p:cNvPr id="4" name="Text Placeholder 3"/>
          <p:cNvSpPr>
            <a:spLocks noGrp="1"/>
          </p:cNvSpPr>
          <p:nvPr>
            <p:ph type="body" sz="quarter" idx="13"/>
          </p:nvPr>
        </p:nvSpPr>
        <p:spPr/>
        <p:txBody>
          <a:bodyPr/>
          <a:lstStyle/>
          <a:p>
            <a:endParaRPr lang="en-GB" dirty="0"/>
          </a:p>
        </p:txBody>
      </p:sp>
      <p:sp>
        <p:nvSpPr>
          <p:cNvPr id="7" name="Title 6"/>
          <p:cNvSpPr>
            <a:spLocks noGrp="1"/>
          </p:cNvSpPr>
          <p:nvPr>
            <p:ph type="title"/>
          </p:nvPr>
        </p:nvSpPr>
        <p:spPr/>
        <p:txBody>
          <a:bodyPr/>
          <a:lstStyle/>
          <a:p>
            <a:r>
              <a:rPr lang="en-US" b="1" dirty="0" err="1"/>
              <a:t>RxJava</a:t>
            </a:r>
            <a:r>
              <a:rPr lang="en-US" b="1" dirty="0"/>
              <a:t> 2</a:t>
            </a:r>
            <a:endParaRPr lang="en-US" b="1" noProof="0" dirty="0"/>
          </a:p>
        </p:txBody>
      </p:sp>
    </p:spTree>
    <p:extLst>
      <p:ext uri="{BB962C8B-B14F-4D97-AF65-F5344CB8AC3E}">
        <p14:creationId xmlns:p14="http://schemas.microsoft.com/office/powerpoint/2010/main" val="18866039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a:p>
            <a:r>
              <a:rPr lang="en-US" dirty="0"/>
              <a:t>Types of subjects/processors</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dirty="0"/>
              <a:t>“Hot” and “Cold” Observables</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600" b="1" dirty="0" err="1"/>
              <a:t>PublishSubject</a:t>
            </a:r>
            <a:endParaRPr lang="en-US" sz="1600" b="1" dirty="0"/>
          </a:p>
          <a:p>
            <a:pPr marL="406644" lvl="2" indent="-171450"/>
            <a:r>
              <a:rPr lang="en-US" sz="1400" dirty="0"/>
              <a:t>A Subject that emits (multicasts) items to currently subscribed Observers and terminal events to current or late Observers.</a:t>
            </a:r>
            <a:br>
              <a:rPr lang="en-US" sz="1400" dirty="0"/>
            </a:br>
            <a:endParaRPr lang="en-US" sz="1400" dirty="0"/>
          </a:p>
          <a:p>
            <a:pPr marL="171450" indent="-171450">
              <a:buFont typeface="Arial" panose="020B0604020202020204" pitchFamily="34" charset="0"/>
              <a:buChar char="•"/>
            </a:pPr>
            <a:endParaRPr lang="en-US" dirty="0"/>
          </a:p>
          <a:p>
            <a:br>
              <a:rPr lang="en-US" dirty="0"/>
            </a:br>
            <a:endParaRPr lang="en-US" dirty="0"/>
          </a:p>
        </p:txBody>
      </p:sp>
      <p:pic>
        <p:nvPicPr>
          <p:cNvPr id="6" name="Picture 5">
            <a:extLst>
              <a:ext uri="{FF2B5EF4-FFF2-40B4-BE49-F238E27FC236}">
                <a16:creationId xmlns:a16="http://schemas.microsoft.com/office/drawing/2014/main" id="{120D8CF0-D9E5-4347-A3E8-94434E0EC5B7}"/>
              </a:ext>
            </a:extLst>
          </p:cNvPr>
          <p:cNvPicPr>
            <a:picLocks noChangeAspect="1"/>
          </p:cNvPicPr>
          <p:nvPr/>
        </p:nvPicPr>
        <p:blipFill>
          <a:blip r:embed="rId2"/>
          <a:stretch>
            <a:fillRect/>
          </a:stretch>
        </p:blipFill>
        <p:spPr>
          <a:xfrm>
            <a:off x="469900" y="2909570"/>
            <a:ext cx="7023100" cy="3009900"/>
          </a:xfrm>
          <a:prstGeom prst="rect">
            <a:avLst/>
          </a:prstGeom>
        </p:spPr>
      </p:pic>
    </p:spTree>
    <p:extLst>
      <p:ext uri="{BB962C8B-B14F-4D97-AF65-F5344CB8AC3E}">
        <p14:creationId xmlns:p14="http://schemas.microsoft.com/office/powerpoint/2010/main" val="9070020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a:p>
            <a:r>
              <a:rPr lang="en-US" dirty="0"/>
              <a:t>Types of subjects/processors</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dirty="0"/>
              <a:t>“Hot” and “Cold” Observables</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600" b="1" dirty="0" err="1"/>
              <a:t>BehaviorSubject</a:t>
            </a:r>
            <a:endParaRPr lang="en-US" sz="1600" b="1" dirty="0"/>
          </a:p>
          <a:p>
            <a:pPr marL="406644" lvl="2" indent="-171450"/>
            <a:r>
              <a:rPr lang="en-US" sz="1400" dirty="0"/>
              <a:t>Subject that emits the most recent item it has observed and all subsequent observed items to each subscribed Observer.</a:t>
            </a:r>
            <a:br>
              <a:rPr lang="en-US" sz="1400" dirty="0"/>
            </a:br>
            <a:endParaRPr lang="en-US" sz="1400" dirty="0"/>
          </a:p>
          <a:p>
            <a:br>
              <a:rPr lang="en-US" dirty="0"/>
            </a:br>
            <a:endParaRPr lang="en-US" dirty="0"/>
          </a:p>
        </p:txBody>
      </p:sp>
      <p:pic>
        <p:nvPicPr>
          <p:cNvPr id="7" name="Picture 6">
            <a:extLst>
              <a:ext uri="{FF2B5EF4-FFF2-40B4-BE49-F238E27FC236}">
                <a16:creationId xmlns:a16="http://schemas.microsoft.com/office/drawing/2014/main" id="{9DAEA52F-397E-3D4B-855B-8E541EC93FD2}"/>
              </a:ext>
            </a:extLst>
          </p:cNvPr>
          <p:cNvPicPr>
            <a:picLocks noChangeAspect="1"/>
          </p:cNvPicPr>
          <p:nvPr/>
        </p:nvPicPr>
        <p:blipFill>
          <a:blip r:embed="rId2"/>
          <a:stretch>
            <a:fillRect/>
          </a:stretch>
        </p:blipFill>
        <p:spPr>
          <a:xfrm>
            <a:off x="2239248" y="2458720"/>
            <a:ext cx="5649991" cy="3544570"/>
          </a:xfrm>
          <a:prstGeom prst="rect">
            <a:avLst/>
          </a:prstGeom>
        </p:spPr>
      </p:pic>
    </p:spTree>
    <p:extLst>
      <p:ext uri="{BB962C8B-B14F-4D97-AF65-F5344CB8AC3E}">
        <p14:creationId xmlns:p14="http://schemas.microsoft.com/office/powerpoint/2010/main" val="20361475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82DCF9-B854-1945-A74D-EE5834AA76FB}"/>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DA2DCC38-F1F8-3F4E-A32A-B7355854025D}"/>
              </a:ext>
            </a:extLst>
          </p:cNvPr>
          <p:cNvSpPr>
            <a:spLocks noGrp="1"/>
          </p:cNvSpPr>
          <p:nvPr>
            <p:ph type="title"/>
          </p:nvPr>
        </p:nvSpPr>
        <p:spPr/>
        <p:txBody>
          <a:bodyPr/>
          <a:lstStyle/>
          <a:p>
            <a:r>
              <a:rPr lang="en-US" dirty="0"/>
              <a:t>Backpressure</a:t>
            </a:r>
          </a:p>
        </p:txBody>
      </p:sp>
      <p:sp>
        <p:nvSpPr>
          <p:cNvPr id="4" name="Content Placeholder 3">
            <a:extLst>
              <a:ext uri="{FF2B5EF4-FFF2-40B4-BE49-F238E27FC236}">
                <a16:creationId xmlns:a16="http://schemas.microsoft.com/office/drawing/2014/main" id="{F0F094CA-0A0F-E641-B146-6DDF3E5EA20F}"/>
              </a:ext>
            </a:extLst>
          </p:cNvPr>
          <p:cNvSpPr>
            <a:spLocks noGrp="1"/>
          </p:cNvSpPr>
          <p:nvPr>
            <p:ph idx="1"/>
          </p:nvPr>
        </p:nvSpPr>
        <p:spPr/>
        <p:txBody>
          <a:bodyPr/>
          <a:lstStyle/>
          <a:p>
            <a:pPr marL="171450" indent="-171450">
              <a:buFont typeface="Arial" panose="020B0604020202020204" pitchFamily="34" charset="0"/>
              <a:buChar char="•"/>
            </a:pPr>
            <a:r>
              <a:rPr lang="en-US" sz="1400" dirty="0"/>
              <a:t>In </a:t>
            </a:r>
            <a:r>
              <a:rPr lang="en-US" sz="1400" dirty="0" err="1"/>
              <a:t>RxJava</a:t>
            </a:r>
            <a:r>
              <a:rPr lang="en-US" sz="1400" dirty="0"/>
              <a:t> 2, the backpressure enabled interfaces are the ones inspired from (and extending) the Reactive Streams implementation in JDK 9</a:t>
            </a:r>
          </a:p>
          <a:p>
            <a:pPr marL="171450" indent="-171450">
              <a:buFont typeface="Arial" panose="020B0604020202020204" pitchFamily="34" charset="0"/>
              <a:buChar char="•"/>
            </a:pPr>
            <a:r>
              <a:rPr lang="en-US" sz="1400" dirty="0"/>
              <a:t>In particular, the </a:t>
            </a:r>
            <a:r>
              <a:rPr lang="en-US" sz="1400" b="1" dirty="0" err="1"/>
              <a:t>Flowable</a:t>
            </a:r>
            <a:r>
              <a:rPr lang="en-US" sz="1400" dirty="0"/>
              <a:t> interface offers a variety of backpressure operators:</a:t>
            </a:r>
          </a:p>
          <a:p>
            <a:pPr marL="406644" lvl="2" indent="-171450"/>
            <a:r>
              <a:rPr lang="en-US" b="1" dirty="0" err="1"/>
              <a:t>onBackpressureBuffer</a:t>
            </a:r>
            <a:r>
              <a:rPr lang="en-US" b="1" dirty="0"/>
              <a:t>() – </a:t>
            </a:r>
            <a:r>
              <a:rPr lang="en-US" dirty="0"/>
              <a:t>accept only buffer-size items</a:t>
            </a:r>
          </a:p>
          <a:p>
            <a:pPr marL="406644" lvl="2" indent="-171450"/>
            <a:r>
              <a:rPr lang="en-US" b="1" dirty="0" err="1"/>
              <a:t>onBackpressureDrop</a:t>
            </a:r>
            <a:r>
              <a:rPr lang="en-US" b="1" dirty="0"/>
              <a:t>() – </a:t>
            </a:r>
            <a:r>
              <a:rPr lang="en-US" dirty="0"/>
              <a:t>the items will be dropped if the downstream is not ready to receive</a:t>
            </a:r>
          </a:p>
          <a:p>
            <a:pPr marL="406644" lvl="2" indent="-171450"/>
            <a:r>
              <a:rPr lang="en-US" b="1" dirty="0" err="1"/>
              <a:t>onBackpressureLatest</a:t>
            </a:r>
            <a:r>
              <a:rPr lang="en-US" b="1" dirty="0"/>
              <a:t>() - </a:t>
            </a:r>
            <a:r>
              <a:rPr lang="en-US" dirty="0"/>
              <a:t> keeps only the latest value and practically overwrites older, undelivered values</a:t>
            </a:r>
            <a:endParaRPr lang="en-US" b="1" dirty="0"/>
          </a:p>
          <a:p>
            <a:pPr marL="406644" lvl="2" indent="-171450"/>
            <a:endParaRPr lang="en-US" b="1" dirty="0"/>
          </a:p>
          <a:p>
            <a:pPr marL="171450" indent="-171450">
              <a:buFont typeface="Arial" panose="020B0604020202020204" pitchFamily="34" charset="0"/>
              <a:buChar char="•"/>
            </a:pPr>
            <a:r>
              <a:rPr lang="en-US" dirty="0"/>
              <a:t>Also, we can achieve backpressure by using a </a:t>
            </a:r>
            <a:r>
              <a:rPr lang="en-US" dirty="0" err="1"/>
              <a:t>PublishProcessor</a:t>
            </a:r>
            <a:r>
              <a:rPr lang="en-US" dirty="0"/>
              <a:t> with a </a:t>
            </a:r>
            <a:r>
              <a:rPr lang="en-US" b="1" dirty="0"/>
              <a:t>buffer </a:t>
            </a:r>
            <a:r>
              <a:rPr lang="en-US" dirty="0"/>
              <a:t>operator:</a:t>
            </a:r>
          </a:p>
          <a:p>
            <a:pPr marL="646638" lvl="3" indent="-171450"/>
            <a:r>
              <a:rPr lang="en-US" dirty="0" err="1"/>
              <a:t>PublishProcessor.</a:t>
            </a:r>
            <a:r>
              <a:rPr lang="en-US" i="1" dirty="0" err="1"/>
              <a:t>create</a:t>
            </a:r>
            <a:r>
              <a:rPr lang="en-US" dirty="0"/>
              <a:t>().buffer(1024)</a:t>
            </a:r>
          </a:p>
          <a:p>
            <a:pPr marL="406644" lvl="2" indent="-171450"/>
            <a:r>
              <a:rPr lang="en-US" dirty="0"/>
              <a:t>Or with a time </a:t>
            </a:r>
            <a:r>
              <a:rPr lang="en-US" b="1" dirty="0"/>
              <a:t>sample </a:t>
            </a:r>
            <a:r>
              <a:rPr lang="en-US" dirty="0"/>
              <a:t>operator:</a:t>
            </a:r>
          </a:p>
          <a:p>
            <a:pPr marL="646638" lvl="3" indent="-171450"/>
            <a:r>
              <a:rPr lang="en-US" dirty="0" err="1"/>
              <a:t>PublishProcessor.</a:t>
            </a:r>
            <a:r>
              <a:rPr lang="en-US" i="1" dirty="0" err="1"/>
              <a:t>create</a:t>
            </a:r>
            <a:r>
              <a:rPr lang="en-US" dirty="0"/>
              <a:t>().sample(1, </a:t>
            </a:r>
            <a:r>
              <a:rPr lang="en-US" dirty="0" err="1"/>
              <a:t>TimeUnit.</a:t>
            </a:r>
            <a:r>
              <a:rPr lang="en-US" i="1" dirty="0" err="1"/>
              <a:t>MILLISECONDS</a:t>
            </a:r>
            <a:r>
              <a:rPr lang="en-US" dirty="0"/>
              <a:t>)</a:t>
            </a:r>
            <a:br>
              <a:rPr lang="en-US" dirty="0"/>
            </a:br>
            <a:endParaRPr lang="en-US" dirty="0"/>
          </a:p>
          <a:p>
            <a:pPr marL="406644" lvl="2" indent="-171450"/>
            <a:endParaRPr lang="en-US" sz="1400" dirty="0"/>
          </a:p>
        </p:txBody>
      </p:sp>
    </p:spTree>
    <p:extLst>
      <p:ext uri="{BB962C8B-B14F-4D97-AF65-F5344CB8AC3E}">
        <p14:creationId xmlns:p14="http://schemas.microsoft.com/office/powerpoint/2010/main" val="18972463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ED2353F-842A-1241-8E20-BF9F20B08D14}"/>
              </a:ext>
            </a:extLst>
          </p:cNvPr>
          <p:cNvSpPr>
            <a:spLocks noGrp="1"/>
          </p:cNvSpPr>
          <p:nvPr>
            <p:ph type="title"/>
          </p:nvPr>
        </p:nvSpPr>
        <p:spPr>
          <a:xfrm>
            <a:off x="341884" y="206053"/>
            <a:ext cx="10418233" cy="918660"/>
          </a:xfrm>
        </p:spPr>
        <p:txBody>
          <a:bodyPr/>
          <a:lstStyle/>
          <a:p>
            <a:r>
              <a:rPr lang="en-US" dirty="0"/>
              <a:t>Useful Links </a:t>
            </a:r>
          </a:p>
        </p:txBody>
      </p:sp>
      <p:sp>
        <p:nvSpPr>
          <p:cNvPr id="11" name="Text Placeholder 10">
            <a:extLst>
              <a:ext uri="{FF2B5EF4-FFF2-40B4-BE49-F238E27FC236}">
                <a16:creationId xmlns:a16="http://schemas.microsoft.com/office/drawing/2014/main" id="{484ABB45-0F9A-6C48-9480-22F40348EA8B}"/>
              </a:ext>
            </a:extLst>
          </p:cNvPr>
          <p:cNvSpPr>
            <a:spLocks noGrp="1"/>
          </p:cNvSpPr>
          <p:nvPr>
            <p:ph type="body" idx="1"/>
          </p:nvPr>
        </p:nvSpPr>
        <p:spPr>
          <a:xfrm>
            <a:off x="341883" y="1444752"/>
            <a:ext cx="10418233" cy="4928616"/>
          </a:xfrm>
        </p:spPr>
        <p:txBody>
          <a:bodyPr/>
          <a:lstStyle/>
          <a:p>
            <a:pPr>
              <a:lnSpc>
                <a:spcPct val="150000"/>
              </a:lnSpc>
            </a:pPr>
            <a:r>
              <a:rPr lang="en-US" sz="1200" dirty="0"/>
              <a:t> - </a:t>
            </a:r>
            <a:r>
              <a:rPr lang="en-US" sz="1400" b="1" i="1" dirty="0" err="1"/>
              <a:t>ReactiveX</a:t>
            </a:r>
            <a:r>
              <a:rPr lang="en-US" sz="1400" b="1" i="1" dirty="0"/>
              <a:t> initiative website</a:t>
            </a:r>
          </a:p>
          <a:p>
            <a:pPr>
              <a:lnSpc>
                <a:spcPct val="150000"/>
              </a:lnSpc>
            </a:pPr>
            <a:r>
              <a:rPr lang="en-US" sz="1400" b="1" i="1" dirty="0">
                <a:hlinkClick r:id="rId2"/>
              </a:rPr>
              <a:t>http://reactivex.io/</a:t>
            </a:r>
            <a:endParaRPr lang="en-US" sz="1400" b="1" i="1" dirty="0"/>
          </a:p>
          <a:p>
            <a:pPr>
              <a:lnSpc>
                <a:spcPct val="150000"/>
              </a:lnSpc>
            </a:pPr>
            <a:endParaRPr lang="en-US" sz="1400" b="1" i="1" dirty="0"/>
          </a:p>
          <a:p>
            <a:pPr>
              <a:lnSpc>
                <a:spcPct val="150000"/>
              </a:lnSpc>
            </a:pPr>
            <a:r>
              <a:rPr lang="en-US" sz="1400" b="1" i="1" dirty="0"/>
              <a:t> - </a:t>
            </a:r>
            <a:r>
              <a:rPr lang="en-US" sz="1400" b="1" i="1" dirty="0" err="1"/>
              <a:t>RxJava</a:t>
            </a:r>
            <a:r>
              <a:rPr lang="en-US" sz="1400" b="1" i="1" dirty="0"/>
              <a:t> </a:t>
            </a:r>
            <a:r>
              <a:rPr lang="en-US" sz="1400" b="1" i="1" dirty="0" err="1"/>
              <a:t>Github</a:t>
            </a:r>
            <a:r>
              <a:rPr lang="en-US" sz="1400" b="1" i="1" dirty="0"/>
              <a:t> page </a:t>
            </a:r>
          </a:p>
          <a:p>
            <a:pPr>
              <a:lnSpc>
                <a:spcPct val="150000"/>
              </a:lnSpc>
            </a:pPr>
            <a:r>
              <a:rPr lang="en-US" sz="1400" b="1" i="1" dirty="0">
                <a:hlinkClick r:id="rId3"/>
              </a:rPr>
              <a:t>https://github.com/ReactiveX/RxJava</a:t>
            </a:r>
            <a:endParaRPr lang="en-US" sz="1400" b="1" i="1" dirty="0"/>
          </a:p>
          <a:p>
            <a:pPr>
              <a:lnSpc>
                <a:spcPct val="150000"/>
              </a:lnSpc>
            </a:pPr>
            <a:endParaRPr lang="en-US" sz="1400" b="1" i="1" dirty="0"/>
          </a:p>
          <a:p>
            <a:pPr>
              <a:lnSpc>
                <a:spcPct val="150000"/>
              </a:lnSpc>
            </a:pPr>
            <a:r>
              <a:rPr lang="en-US" sz="1400" b="1" i="1" dirty="0"/>
              <a:t> - Understanding marble diagrams</a:t>
            </a:r>
          </a:p>
          <a:p>
            <a:pPr>
              <a:lnSpc>
                <a:spcPct val="150000"/>
              </a:lnSpc>
            </a:pPr>
            <a:r>
              <a:rPr lang="en-US" sz="1400" b="1" i="1" dirty="0">
                <a:hlinkClick r:id="rId4"/>
              </a:rPr>
              <a:t>https://medium.com/@jshvarts/read-marble-diagrams-like-a-pro-3d72934d3ef5</a:t>
            </a:r>
            <a:endParaRPr lang="en-US" sz="1400" b="1" i="1" dirty="0"/>
          </a:p>
          <a:p>
            <a:pPr>
              <a:lnSpc>
                <a:spcPct val="150000"/>
              </a:lnSpc>
            </a:pPr>
            <a:endParaRPr lang="en-US" sz="1400" b="1" i="1" dirty="0"/>
          </a:p>
          <a:p>
            <a:pPr>
              <a:lnSpc>
                <a:spcPct val="150000"/>
              </a:lnSpc>
            </a:pPr>
            <a:r>
              <a:rPr lang="en-US" sz="1400" b="1" i="1" dirty="0"/>
              <a:t> - Useful samples of </a:t>
            </a:r>
            <a:r>
              <a:rPr lang="en-US" sz="1400" b="1" i="1" dirty="0" err="1"/>
              <a:t>RxJava</a:t>
            </a:r>
            <a:endParaRPr lang="en-US" sz="1400" b="1" i="1" dirty="0"/>
          </a:p>
          <a:p>
            <a:pPr>
              <a:lnSpc>
                <a:spcPct val="150000"/>
              </a:lnSpc>
            </a:pPr>
            <a:r>
              <a:rPr lang="en-US" sz="1400" b="1" i="1" dirty="0">
                <a:hlinkClick r:id="rId5"/>
              </a:rPr>
              <a:t>https://www.infoq.com/articles/rxjava2-by-example</a:t>
            </a:r>
            <a:endParaRPr lang="en-US" sz="1400" b="1" i="1" dirty="0"/>
          </a:p>
          <a:p>
            <a:pPr>
              <a:lnSpc>
                <a:spcPct val="150000"/>
              </a:lnSpc>
            </a:pPr>
            <a:endParaRPr lang="en-US" sz="1400" b="1" i="1" dirty="0"/>
          </a:p>
          <a:p>
            <a:pPr>
              <a:lnSpc>
                <a:spcPct val="150000"/>
              </a:lnSpc>
            </a:pPr>
            <a:r>
              <a:rPr lang="en-US" sz="1400" b="1" i="1" dirty="0"/>
              <a:t> - The Reactive Manifesto </a:t>
            </a:r>
          </a:p>
          <a:p>
            <a:pPr>
              <a:lnSpc>
                <a:spcPct val="150000"/>
              </a:lnSpc>
            </a:pPr>
            <a:r>
              <a:rPr lang="en-US" sz="1400" b="1" i="1" dirty="0">
                <a:hlinkClick r:id="rId6"/>
              </a:rPr>
              <a:t>https://www.reactivemanifesto.org/</a:t>
            </a:r>
            <a:r>
              <a:rPr lang="en-US" sz="1400" b="1" i="1" dirty="0"/>
              <a:t> 	</a:t>
            </a:r>
          </a:p>
          <a:p>
            <a:endParaRPr lang="en-US" sz="1400" dirty="0"/>
          </a:p>
        </p:txBody>
      </p:sp>
    </p:spTree>
    <p:extLst>
      <p:ext uri="{BB962C8B-B14F-4D97-AF65-F5344CB8AC3E}">
        <p14:creationId xmlns:p14="http://schemas.microsoft.com/office/powerpoint/2010/main" val="2328618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 Session</a:t>
            </a:r>
            <a:endParaRPr lang="en-US" noProof="0" dirty="0"/>
          </a:p>
        </p:txBody>
      </p:sp>
      <p:sp>
        <p:nvSpPr>
          <p:cNvPr id="3" name="Text Placeholder 2"/>
          <p:cNvSpPr>
            <a:spLocks noGrp="1"/>
          </p:cNvSpPr>
          <p:nvPr>
            <p:ph type="body" idx="1"/>
          </p:nvPr>
        </p:nvSpPr>
        <p:spPr/>
        <p:txBody>
          <a:bodyPr/>
          <a:lstStyle/>
          <a:p>
            <a:r>
              <a:rPr lang="en-US" noProof="0" dirty="0"/>
              <a:t>Thank you !</a:t>
            </a:r>
          </a:p>
          <a:p>
            <a:endParaRPr lang="en-US" noProof="0" dirty="0"/>
          </a:p>
        </p:txBody>
      </p:sp>
    </p:spTree>
    <p:extLst>
      <p:ext uri="{BB962C8B-B14F-4D97-AF65-F5344CB8AC3E}">
        <p14:creationId xmlns:p14="http://schemas.microsoft.com/office/powerpoint/2010/main" val="15169383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5800A-F886-1047-89CD-CD720854AF42}"/>
              </a:ext>
            </a:extLst>
          </p:cNvPr>
          <p:cNvSpPr>
            <a:spLocks noGrp="1"/>
          </p:cNvSpPr>
          <p:nvPr>
            <p:ph type="body" sz="quarter" idx="13"/>
          </p:nvPr>
        </p:nvSpPr>
        <p:spPr>
          <a:xfrm>
            <a:off x="469900" y="736689"/>
            <a:ext cx="11252200" cy="566818"/>
          </a:xfrm>
        </p:spPr>
        <p:txBody>
          <a:bodyPr/>
          <a:lstStyle/>
          <a:p>
            <a:endParaRPr lang="en-US" dirty="0"/>
          </a:p>
        </p:txBody>
      </p:sp>
      <p:sp>
        <p:nvSpPr>
          <p:cNvPr id="3" name="Title 2">
            <a:extLst>
              <a:ext uri="{FF2B5EF4-FFF2-40B4-BE49-F238E27FC236}">
                <a16:creationId xmlns:a16="http://schemas.microsoft.com/office/drawing/2014/main" id="{9E596FFD-1D71-3840-8FD1-67F3E9235006}"/>
              </a:ext>
            </a:extLst>
          </p:cNvPr>
          <p:cNvSpPr>
            <a:spLocks noGrp="1"/>
          </p:cNvSpPr>
          <p:nvPr>
            <p:ph type="title"/>
          </p:nvPr>
        </p:nvSpPr>
        <p:spPr/>
        <p:txBody>
          <a:bodyPr/>
          <a:lstStyle/>
          <a:p>
            <a:r>
              <a:rPr lang="en-US" b="1" dirty="0"/>
              <a:t>What is </a:t>
            </a:r>
            <a:r>
              <a:rPr lang="en-US" b="1" dirty="0" err="1"/>
              <a:t>RxJava</a:t>
            </a:r>
            <a:r>
              <a:rPr lang="en-US" b="1" dirty="0"/>
              <a:t>?</a:t>
            </a:r>
          </a:p>
        </p:txBody>
      </p:sp>
      <p:sp>
        <p:nvSpPr>
          <p:cNvPr id="4" name="Content Placeholder 3">
            <a:extLst>
              <a:ext uri="{FF2B5EF4-FFF2-40B4-BE49-F238E27FC236}">
                <a16:creationId xmlns:a16="http://schemas.microsoft.com/office/drawing/2014/main" id="{8ED39931-35FC-4E4F-A6BB-C112F65B481B}"/>
              </a:ext>
            </a:extLst>
          </p:cNvPr>
          <p:cNvSpPr>
            <a:spLocks noGrp="1"/>
          </p:cNvSpPr>
          <p:nvPr>
            <p:ph idx="1"/>
          </p:nvPr>
        </p:nvSpPr>
        <p:spPr>
          <a:xfrm>
            <a:off x="469900" y="1621516"/>
            <a:ext cx="11252200" cy="4633383"/>
          </a:xfrm>
        </p:spPr>
        <p:txBody>
          <a:bodyPr/>
          <a:lstStyle/>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err="1"/>
              <a:t>ReactiveX</a:t>
            </a:r>
            <a:r>
              <a:rPr lang="en-US" sz="1400" dirty="0"/>
              <a:t> is a library for composing asynchronous and event-based programs by using observable sequences</a:t>
            </a:r>
          </a:p>
          <a:p>
            <a:endParaRPr lang="en-US" sz="1400" dirty="0"/>
          </a:p>
          <a:p>
            <a:pPr marL="171450" indent="-171450">
              <a:buFont typeface="Arial" panose="020B0604020202020204" pitchFamily="34" charset="0"/>
              <a:buChar char="•"/>
            </a:pPr>
            <a:r>
              <a:rPr lang="en-US" sz="1400" dirty="0"/>
              <a:t>It extends the observer pattern by providing tools for transforming and combining streams and for managing flow-control</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Abstracts away concerns about things like low-level threading, synchronization, thread-safety, concurrent data structures, and non-blocking I/O.</a:t>
            </a:r>
          </a:p>
          <a:p>
            <a:pPr marL="171450" indent="-171450">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B54FC86E-08F5-1244-9F32-7B59C01CEBDA}"/>
              </a:ext>
            </a:extLst>
          </p:cNvPr>
          <p:cNvPicPr>
            <a:picLocks noChangeAspect="1"/>
          </p:cNvPicPr>
          <p:nvPr/>
        </p:nvPicPr>
        <p:blipFill>
          <a:blip r:embed="rId2"/>
          <a:stretch>
            <a:fillRect/>
          </a:stretch>
        </p:blipFill>
        <p:spPr>
          <a:xfrm>
            <a:off x="1512768" y="1162536"/>
            <a:ext cx="6600099" cy="2914801"/>
          </a:xfrm>
          <a:prstGeom prst="rect">
            <a:avLst/>
          </a:prstGeom>
        </p:spPr>
      </p:pic>
    </p:spTree>
    <p:extLst>
      <p:ext uri="{BB962C8B-B14F-4D97-AF65-F5344CB8AC3E}">
        <p14:creationId xmlns:p14="http://schemas.microsoft.com/office/powerpoint/2010/main" val="22963640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5800A-F886-1047-89CD-CD720854AF42}"/>
              </a:ext>
            </a:extLst>
          </p:cNvPr>
          <p:cNvSpPr>
            <a:spLocks noGrp="1"/>
          </p:cNvSpPr>
          <p:nvPr>
            <p:ph type="body" sz="quarter" idx="13"/>
          </p:nvPr>
        </p:nvSpPr>
        <p:spPr>
          <a:xfrm>
            <a:off x="469900" y="736689"/>
            <a:ext cx="11252200" cy="566818"/>
          </a:xfrm>
        </p:spPr>
        <p:txBody>
          <a:bodyPr/>
          <a:lstStyle/>
          <a:p>
            <a:endParaRPr lang="en-US" dirty="0"/>
          </a:p>
        </p:txBody>
      </p:sp>
      <p:sp>
        <p:nvSpPr>
          <p:cNvPr id="3" name="Title 2">
            <a:extLst>
              <a:ext uri="{FF2B5EF4-FFF2-40B4-BE49-F238E27FC236}">
                <a16:creationId xmlns:a16="http://schemas.microsoft.com/office/drawing/2014/main" id="{9E596FFD-1D71-3840-8FD1-67F3E9235006}"/>
              </a:ext>
            </a:extLst>
          </p:cNvPr>
          <p:cNvSpPr>
            <a:spLocks noGrp="1"/>
          </p:cNvSpPr>
          <p:nvPr>
            <p:ph type="title"/>
          </p:nvPr>
        </p:nvSpPr>
        <p:spPr/>
        <p:txBody>
          <a:bodyPr/>
          <a:lstStyle/>
          <a:p>
            <a:r>
              <a:rPr lang="en-US" b="1" dirty="0"/>
              <a:t>What is </a:t>
            </a:r>
            <a:r>
              <a:rPr lang="en-US" b="1" dirty="0" err="1"/>
              <a:t>RxJava</a:t>
            </a:r>
            <a:r>
              <a:rPr lang="en-US" b="1" dirty="0"/>
              <a:t>?</a:t>
            </a:r>
          </a:p>
        </p:txBody>
      </p:sp>
      <p:sp>
        <p:nvSpPr>
          <p:cNvPr id="4" name="Content Placeholder 3">
            <a:extLst>
              <a:ext uri="{FF2B5EF4-FFF2-40B4-BE49-F238E27FC236}">
                <a16:creationId xmlns:a16="http://schemas.microsoft.com/office/drawing/2014/main" id="{8ED39931-35FC-4E4F-A6BB-C112F65B481B}"/>
              </a:ext>
            </a:extLst>
          </p:cNvPr>
          <p:cNvSpPr>
            <a:spLocks noGrp="1"/>
          </p:cNvSpPr>
          <p:nvPr>
            <p:ph idx="1"/>
          </p:nvPr>
        </p:nvSpPr>
        <p:spPr>
          <a:xfrm>
            <a:off x="469900" y="1621516"/>
            <a:ext cx="11252200" cy="4633383"/>
          </a:xfrm>
        </p:spPr>
        <p:txBody>
          <a:bodyPr/>
          <a:lstStyle/>
          <a:p>
            <a:endParaRPr lang="en-US" sz="1400" dirty="0"/>
          </a:p>
          <a:p>
            <a:pPr marL="171450" indent="-171450">
              <a:buFont typeface="Arial" panose="020B0604020202020204" pitchFamily="34" charset="0"/>
              <a:buChar char="•"/>
            </a:pPr>
            <a:r>
              <a:rPr lang="en-US" sz="1400" dirty="0"/>
              <a:t>The build blocks for </a:t>
            </a:r>
            <a:r>
              <a:rPr lang="en-US" sz="1400" dirty="0" err="1"/>
              <a:t>RxJava</a:t>
            </a:r>
            <a:r>
              <a:rPr lang="en-US" sz="1400" dirty="0"/>
              <a:t> code are the following:</a:t>
            </a:r>
          </a:p>
          <a:p>
            <a:pPr marL="646638" lvl="3" indent="-171450"/>
            <a:r>
              <a:rPr lang="en-US" sz="1400" b="1" dirty="0"/>
              <a:t>observables</a:t>
            </a:r>
            <a:r>
              <a:rPr lang="en-US" sz="1400" dirty="0"/>
              <a:t> representing sources of data</a:t>
            </a:r>
          </a:p>
          <a:p>
            <a:pPr marL="171450" indent="-171450">
              <a:buFont typeface="Arial" panose="020B0604020202020204" pitchFamily="34" charset="0"/>
              <a:buChar char="•"/>
            </a:pPr>
            <a:endParaRPr lang="en-US" sz="1400" dirty="0"/>
          </a:p>
          <a:p>
            <a:pPr marL="646638" lvl="3" indent="-171450"/>
            <a:r>
              <a:rPr lang="en-US" sz="1400" b="1" dirty="0"/>
              <a:t>subscribers</a:t>
            </a:r>
            <a:r>
              <a:rPr lang="en-US" sz="1400" dirty="0"/>
              <a:t> (or </a:t>
            </a:r>
            <a:r>
              <a:rPr lang="en-US" sz="1400" b="1" dirty="0"/>
              <a:t>observers</a:t>
            </a:r>
            <a:r>
              <a:rPr lang="en-US" sz="1400" dirty="0"/>
              <a:t>) listening to the observables</a:t>
            </a:r>
          </a:p>
          <a:p>
            <a:pPr marL="171450" indent="-171450">
              <a:buFont typeface="Arial" panose="020B0604020202020204" pitchFamily="34" charset="0"/>
              <a:buChar char="•"/>
            </a:pPr>
            <a:endParaRPr lang="en-US" sz="1400" dirty="0"/>
          </a:p>
          <a:p>
            <a:pPr marL="646638" lvl="3" indent="-171450"/>
            <a:r>
              <a:rPr lang="en-US" sz="1400" dirty="0"/>
              <a:t>a set of methods for modifying and composing the data</a:t>
            </a:r>
          </a:p>
        </p:txBody>
      </p:sp>
    </p:spTree>
    <p:extLst>
      <p:ext uri="{BB962C8B-B14F-4D97-AF65-F5344CB8AC3E}">
        <p14:creationId xmlns:p14="http://schemas.microsoft.com/office/powerpoint/2010/main" val="26978639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a:p>
            <a:r>
              <a:rPr lang="en-US" dirty="0"/>
              <a:t>The Observable</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dirty="0"/>
              <a:t> Observable are nothing </a:t>
            </a:r>
            <a:r>
              <a:rPr lang="en-US" b="1" dirty="0"/>
              <a:t>but the data streams</a:t>
            </a:r>
            <a:r>
              <a:rPr lang="en-US" dirty="0"/>
              <a:t>. Observable packs the data that can be passed around from one thread to another thread</a:t>
            </a:r>
          </a:p>
          <a:p>
            <a:pPr marL="171450" indent="-171450">
              <a:buFont typeface="Arial" panose="020B0604020202020204" pitchFamily="34" charset="0"/>
              <a:buChar char="•"/>
            </a:pPr>
            <a:r>
              <a:rPr lang="en-US" dirty="0" err="1"/>
              <a:t>ReactiveX</a:t>
            </a:r>
            <a:r>
              <a:rPr lang="en-US" dirty="0"/>
              <a:t> Observables support not just the emission of single scalar values (as Futures do), but also of sequences of values or even infinite streams</a:t>
            </a:r>
          </a:p>
          <a:p>
            <a:pPr marL="171450" indent="-171450">
              <a:buFont typeface="Arial" panose="020B0604020202020204" pitchFamily="34" charset="0"/>
              <a:buChar char="•"/>
            </a:pPr>
            <a:r>
              <a:rPr lang="en-US" dirty="0"/>
              <a:t>Observable model allows you to treat streams of asynchronous events with the same sort of simple, </a:t>
            </a:r>
            <a:r>
              <a:rPr lang="en-US" dirty="0" err="1"/>
              <a:t>composable</a:t>
            </a:r>
            <a:r>
              <a:rPr lang="en-US" dirty="0"/>
              <a:t> operations that you use for collections of data items like arrays</a:t>
            </a:r>
          </a:p>
          <a:p>
            <a:pPr marL="171450" indent="-171450">
              <a:buFont typeface="Arial" panose="020B0604020202020204" pitchFamily="34" charset="0"/>
              <a:buChar char="•"/>
            </a:pPr>
            <a:r>
              <a:rPr lang="en-US" dirty="0"/>
              <a:t>An Observable is the asynchronous/push </a:t>
            </a:r>
            <a:r>
              <a:rPr lang="en-US" dirty="0">
                <a:hlinkClick r:id="rId2"/>
              </a:rPr>
              <a:t>“dual”</a:t>
            </a:r>
            <a:r>
              <a:rPr lang="en-US" dirty="0"/>
              <a:t> to the synchronous/pull </a:t>
            </a:r>
            <a:r>
              <a:rPr lang="en-US" dirty="0" err="1"/>
              <a:t>Iterable</a:t>
            </a:r>
            <a:br>
              <a:rPr lang="en-US" dirty="0"/>
            </a:b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With an </a:t>
            </a:r>
            <a:r>
              <a:rPr lang="en-US" dirty="0" err="1"/>
              <a:t>Iterable</a:t>
            </a:r>
            <a:r>
              <a:rPr lang="en-US" dirty="0"/>
              <a:t>, the consumer </a:t>
            </a:r>
            <a:r>
              <a:rPr lang="en-US" b="1" dirty="0"/>
              <a:t>pulls</a:t>
            </a:r>
            <a:r>
              <a:rPr lang="en-US" dirty="0"/>
              <a:t> values from the producer and the thread blocks until those values arrive. </a:t>
            </a:r>
          </a:p>
          <a:p>
            <a:pPr marL="171450" indent="-171450">
              <a:buFont typeface="Arial" panose="020B0604020202020204" pitchFamily="34" charset="0"/>
              <a:buChar char="•"/>
            </a:pPr>
            <a:r>
              <a:rPr lang="en-US" dirty="0"/>
              <a:t>an Observable the producer </a:t>
            </a:r>
            <a:r>
              <a:rPr lang="en-US" b="1" dirty="0"/>
              <a:t>pushes</a:t>
            </a:r>
            <a:r>
              <a:rPr lang="en-US" dirty="0"/>
              <a:t> values to the consumer whenever values are available. This approach is more flexible, because values can arrive synchronously or asynchronously.</a:t>
            </a:r>
          </a:p>
          <a:p>
            <a:pPr marL="171450" indent="-171450">
              <a:buFont typeface="Arial" panose="020B0604020202020204" pitchFamily="34" charset="0"/>
              <a:buChar char="•"/>
            </a:pPr>
            <a:endParaRPr lang="en-US" dirty="0"/>
          </a:p>
        </p:txBody>
      </p:sp>
      <p:graphicFrame>
        <p:nvGraphicFramePr>
          <p:cNvPr id="8" name="Table 7">
            <a:extLst>
              <a:ext uri="{FF2B5EF4-FFF2-40B4-BE49-F238E27FC236}">
                <a16:creationId xmlns:a16="http://schemas.microsoft.com/office/drawing/2014/main" id="{1C665965-2204-6047-9D7A-D3DE964B0B08}"/>
              </a:ext>
            </a:extLst>
          </p:cNvPr>
          <p:cNvGraphicFramePr>
            <a:graphicFrameLocks noGrp="1"/>
          </p:cNvGraphicFramePr>
          <p:nvPr>
            <p:extLst>
              <p:ext uri="{D42A27DB-BD31-4B8C-83A1-F6EECF244321}">
                <p14:modId xmlns:p14="http://schemas.microsoft.com/office/powerpoint/2010/main" val="1984173887"/>
              </p:ext>
            </p:extLst>
          </p:nvPr>
        </p:nvGraphicFramePr>
        <p:xfrm>
          <a:off x="469900" y="3725513"/>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49314257"/>
                    </a:ext>
                  </a:extLst>
                </a:gridCol>
                <a:gridCol w="2709333">
                  <a:extLst>
                    <a:ext uri="{9D8B030D-6E8A-4147-A177-3AD203B41FA5}">
                      <a16:colId xmlns:a16="http://schemas.microsoft.com/office/drawing/2014/main" val="330166514"/>
                    </a:ext>
                  </a:extLst>
                </a:gridCol>
                <a:gridCol w="2709333">
                  <a:extLst>
                    <a:ext uri="{9D8B030D-6E8A-4147-A177-3AD203B41FA5}">
                      <a16:colId xmlns:a16="http://schemas.microsoft.com/office/drawing/2014/main" val="431841216"/>
                    </a:ext>
                  </a:extLst>
                </a:gridCol>
              </a:tblGrid>
              <a:tr h="370840">
                <a:tc>
                  <a:txBody>
                    <a:bodyPr/>
                    <a:lstStyle/>
                    <a:p>
                      <a:r>
                        <a:rPr lang="en-US" sz="1600" dirty="0"/>
                        <a:t>event</a:t>
                      </a:r>
                    </a:p>
                  </a:txBody>
                  <a:tcPr/>
                </a:tc>
                <a:tc>
                  <a:txBody>
                    <a:bodyPr/>
                    <a:lstStyle/>
                    <a:p>
                      <a:r>
                        <a:rPr lang="en-US" sz="1600" dirty="0" err="1"/>
                        <a:t>Iterable</a:t>
                      </a:r>
                      <a:r>
                        <a:rPr lang="en-US" sz="1600" dirty="0"/>
                        <a:t> (pull)</a:t>
                      </a:r>
                    </a:p>
                  </a:txBody>
                  <a:tcPr/>
                </a:tc>
                <a:tc>
                  <a:txBody>
                    <a:bodyPr/>
                    <a:lstStyle/>
                    <a:p>
                      <a:r>
                        <a:rPr lang="en-US" sz="1600" dirty="0"/>
                        <a:t>Reactive (push)</a:t>
                      </a:r>
                    </a:p>
                  </a:txBody>
                  <a:tcPr/>
                </a:tc>
                <a:extLst>
                  <a:ext uri="{0D108BD9-81ED-4DB2-BD59-A6C34878D82A}">
                    <a16:rowId xmlns:a16="http://schemas.microsoft.com/office/drawing/2014/main" val="612796666"/>
                  </a:ext>
                </a:extLst>
              </a:tr>
              <a:tr h="370840">
                <a:tc>
                  <a:txBody>
                    <a:bodyPr/>
                    <a:lstStyle/>
                    <a:p>
                      <a:r>
                        <a:rPr lang="en-US" sz="1600" dirty="0"/>
                        <a:t>Retrieve data</a:t>
                      </a:r>
                    </a:p>
                  </a:txBody>
                  <a:tcPr/>
                </a:tc>
                <a:tc>
                  <a:txBody>
                    <a:bodyPr/>
                    <a:lstStyle/>
                    <a:p>
                      <a:r>
                        <a:rPr lang="en-US" sz="1600" dirty="0"/>
                        <a:t>T next()</a:t>
                      </a:r>
                    </a:p>
                  </a:txBody>
                  <a:tcPr/>
                </a:tc>
                <a:tc>
                  <a:txBody>
                    <a:bodyPr/>
                    <a:lstStyle/>
                    <a:p>
                      <a:r>
                        <a:rPr lang="en-US" sz="1600" dirty="0" err="1"/>
                        <a:t>onNext</a:t>
                      </a:r>
                      <a:r>
                        <a:rPr lang="en-US" sz="1600" dirty="0"/>
                        <a:t>(T)</a:t>
                      </a:r>
                    </a:p>
                  </a:txBody>
                  <a:tcPr/>
                </a:tc>
                <a:extLst>
                  <a:ext uri="{0D108BD9-81ED-4DB2-BD59-A6C34878D82A}">
                    <a16:rowId xmlns:a16="http://schemas.microsoft.com/office/drawing/2014/main" val="956618019"/>
                  </a:ext>
                </a:extLst>
              </a:tr>
              <a:tr h="370840">
                <a:tc>
                  <a:txBody>
                    <a:bodyPr/>
                    <a:lstStyle/>
                    <a:p>
                      <a:r>
                        <a:rPr lang="en-US" sz="1600" dirty="0"/>
                        <a:t>Discover error</a:t>
                      </a:r>
                    </a:p>
                  </a:txBody>
                  <a:tcPr/>
                </a:tc>
                <a:tc>
                  <a:txBody>
                    <a:bodyPr/>
                    <a:lstStyle/>
                    <a:p>
                      <a:r>
                        <a:rPr lang="en-US" sz="1600" dirty="0"/>
                        <a:t>throws Exception</a:t>
                      </a:r>
                    </a:p>
                  </a:txBody>
                  <a:tcPr/>
                </a:tc>
                <a:tc>
                  <a:txBody>
                    <a:bodyPr/>
                    <a:lstStyle/>
                    <a:p>
                      <a:r>
                        <a:rPr lang="en-US" sz="1600" dirty="0" err="1"/>
                        <a:t>onError</a:t>
                      </a:r>
                      <a:r>
                        <a:rPr lang="en-US" sz="1600" dirty="0"/>
                        <a:t>(exception)</a:t>
                      </a:r>
                    </a:p>
                  </a:txBody>
                  <a:tcPr/>
                </a:tc>
                <a:extLst>
                  <a:ext uri="{0D108BD9-81ED-4DB2-BD59-A6C34878D82A}">
                    <a16:rowId xmlns:a16="http://schemas.microsoft.com/office/drawing/2014/main" val="1723982045"/>
                  </a:ext>
                </a:extLst>
              </a:tr>
              <a:tr h="370840">
                <a:tc>
                  <a:txBody>
                    <a:bodyPr/>
                    <a:lstStyle/>
                    <a:p>
                      <a:r>
                        <a:rPr lang="en-US" sz="1600" dirty="0"/>
                        <a:t>complete</a:t>
                      </a:r>
                    </a:p>
                  </a:txBody>
                  <a:tcPr/>
                </a:tc>
                <a:tc>
                  <a:txBody>
                    <a:bodyPr/>
                    <a:lstStyle/>
                    <a:p>
                      <a:r>
                        <a:rPr lang="en-US" sz="1600" dirty="0"/>
                        <a:t>!</a:t>
                      </a:r>
                      <a:r>
                        <a:rPr lang="en-US" sz="1600" dirty="0" err="1"/>
                        <a:t>hasNext</a:t>
                      </a:r>
                      <a:r>
                        <a:rPr lang="en-US" sz="1600" dirty="0"/>
                        <a:t>()</a:t>
                      </a:r>
                    </a:p>
                  </a:txBody>
                  <a:tcPr/>
                </a:tc>
                <a:tc>
                  <a:txBody>
                    <a:bodyPr/>
                    <a:lstStyle/>
                    <a:p>
                      <a:r>
                        <a:rPr lang="en-US" sz="1600" dirty="0" err="1"/>
                        <a:t>onCompleted</a:t>
                      </a:r>
                      <a:r>
                        <a:rPr lang="en-US" sz="1600" dirty="0"/>
                        <a:t>()</a:t>
                      </a:r>
                    </a:p>
                  </a:txBody>
                  <a:tcPr/>
                </a:tc>
                <a:extLst>
                  <a:ext uri="{0D108BD9-81ED-4DB2-BD59-A6C34878D82A}">
                    <a16:rowId xmlns:a16="http://schemas.microsoft.com/office/drawing/2014/main" val="570199773"/>
                  </a:ext>
                </a:extLst>
              </a:tr>
            </a:tbl>
          </a:graphicData>
        </a:graphic>
      </p:graphicFrame>
    </p:spTree>
    <p:extLst>
      <p:ext uri="{BB962C8B-B14F-4D97-AF65-F5344CB8AC3E}">
        <p14:creationId xmlns:p14="http://schemas.microsoft.com/office/powerpoint/2010/main" val="3415446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p:txBody>
          <a:bodyPr/>
          <a:lstStyle/>
          <a:p>
            <a:endParaRPr lang="en-US" dirty="0"/>
          </a:p>
          <a:p>
            <a:r>
              <a:rPr lang="en-US" dirty="0"/>
              <a:t>The Observable</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600" dirty="0"/>
              <a:t>The Observable type adds two missing semantics to </a:t>
            </a:r>
            <a:r>
              <a:rPr lang="en-US" sz="1600" dirty="0">
                <a:hlinkClick r:id="rId2"/>
              </a:rPr>
              <a:t>the Gang of Four’s Observer pattern</a:t>
            </a:r>
            <a:r>
              <a:rPr lang="en-US" sz="1600" dirty="0"/>
              <a:t>:</a:t>
            </a:r>
          </a:p>
          <a:p>
            <a:pPr marL="342900" indent="-342900">
              <a:buAutoNum type="arabicPeriod"/>
            </a:pPr>
            <a:r>
              <a:rPr lang="en-US" sz="1600" dirty="0"/>
              <a:t>the ability for the producer to signal to the consumer that there is no more data available (a </a:t>
            </a:r>
            <a:r>
              <a:rPr lang="en-US" sz="1600" dirty="0" err="1"/>
              <a:t>foreach</a:t>
            </a:r>
            <a:r>
              <a:rPr lang="en-US" sz="1600" dirty="0"/>
              <a:t> loop on an </a:t>
            </a:r>
            <a:r>
              <a:rPr lang="en-US" sz="1600" dirty="0" err="1"/>
              <a:t>Iterable</a:t>
            </a:r>
            <a:r>
              <a:rPr lang="en-US" sz="1600" dirty="0"/>
              <a:t> completes and returns normally in such a case; an Observable calls its observer’s </a:t>
            </a:r>
            <a:r>
              <a:rPr lang="en-US" sz="1600" b="1" dirty="0" err="1"/>
              <a:t>onCompleted</a:t>
            </a:r>
            <a:r>
              <a:rPr lang="en-US" sz="1600" dirty="0"/>
              <a:t> method)</a:t>
            </a:r>
          </a:p>
          <a:p>
            <a:pPr marL="342900" indent="-342900">
              <a:buAutoNum type="arabicPeriod"/>
            </a:pPr>
            <a:r>
              <a:rPr lang="en-US" sz="1600" dirty="0"/>
              <a:t>the ability for the producer to signal to the consumer that an error has occurred (an </a:t>
            </a:r>
            <a:r>
              <a:rPr lang="en-US" sz="1600" dirty="0" err="1"/>
              <a:t>Iterable</a:t>
            </a:r>
            <a:r>
              <a:rPr lang="en-US" sz="1600" dirty="0"/>
              <a:t> throws an exception if an error takes place during iteration; an Observable calls its observer’s </a:t>
            </a:r>
            <a:r>
              <a:rPr lang="en-US" sz="1600" b="1" dirty="0" err="1"/>
              <a:t>onError</a:t>
            </a:r>
            <a:r>
              <a:rPr lang="en-US" sz="1600" dirty="0"/>
              <a:t> method)</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Observables are </a:t>
            </a:r>
            <a:r>
              <a:rPr lang="en-US" sz="1600" b="1" dirty="0"/>
              <a:t>less opinionated</a:t>
            </a:r>
            <a:r>
              <a:rPr lang="en-US" sz="1600" dirty="0"/>
              <a:t>:</a:t>
            </a:r>
          </a:p>
          <a:p>
            <a:pPr marL="406644" lvl="2" indent="-171450"/>
            <a:r>
              <a:rPr lang="en-US" sz="1600" dirty="0"/>
              <a:t>Observables can be implemented using thread-pools, event loops, non-blocking I/O, actors (such as from </a:t>
            </a:r>
            <a:r>
              <a:rPr lang="en-US" sz="1600" dirty="0" err="1"/>
              <a:t>Akka</a:t>
            </a:r>
            <a:r>
              <a:rPr lang="en-US" sz="1600" dirty="0"/>
              <a:t>), or whatever implementation suits your needs, your style, or your expertise.</a:t>
            </a:r>
          </a:p>
          <a:p>
            <a:pPr marL="406644" lvl="2" indent="-171450"/>
            <a:r>
              <a:rPr lang="en-US" sz="1600" dirty="0"/>
              <a:t>Client code treats all of its interactions with Observables as asynchronous, whether your underlying implementation is blocking or non-blocking and however you choose to implement it.</a:t>
            </a:r>
          </a:p>
          <a:p>
            <a:pPr marL="171450" indent="-171450">
              <a:buFont typeface="Arial" panose="020B0604020202020204" pitchFamily="34" charset="0"/>
              <a:buChar char="•"/>
            </a:pPr>
            <a:endParaRPr lang="en-US" dirty="0"/>
          </a:p>
          <a:p>
            <a:br>
              <a:rPr lang="en-US" dirty="0"/>
            </a:br>
            <a:endParaRPr lang="en-US" dirty="0"/>
          </a:p>
        </p:txBody>
      </p:sp>
    </p:spTree>
    <p:extLst>
      <p:ext uri="{BB962C8B-B14F-4D97-AF65-F5344CB8AC3E}">
        <p14:creationId xmlns:p14="http://schemas.microsoft.com/office/powerpoint/2010/main" val="510666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D48458-F404-5D40-AE93-A794A53A23E7}"/>
              </a:ext>
            </a:extLst>
          </p:cNvPr>
          <p:cNvSpPr>
            <a:spLocks noGrp="1"/>
          </p:cNvSpPr>
          <p:nvPr>
            <p:ph type="body" sz="quarter" idx="13"/>
          </p:nvPr>
        </p:nvSpPr>
        <p:spPr/>
        <p:txBody>
          <a:bodyPr/>
          <a:lstStyle/>
          <a:p>
            <a:endParaRPr lang="en-US" dirty="0"/>
          </a:p>
          <a:p>
            <a:r>
              <a:rPr lang="en-US" dirty="0"/>
              <a:t>The </a:t>
            </a:r>
            <a:r>
              <a:rPr lang="en-US" dirty="0" err="1"/>
              <a:t>Flowable</a:t>
            </a:r>
            <a:endParaRPr lang="en-US" dirty="0"/>
          </a:p>
        </p:txBody>
      </p:sp>
      <p:sp>
        <p:nvSpPr>
          <p:cNvPr id="3" name="Title 2">
            <a:extLst>
              <a:ext uri="{FF2B5EF4-FFF2-40B4-BE49-F238E27FC236}">
                <a16:creationId xmlns:a16="http://schemas.microsoft.com/office/drawing/2014/main" id="{FAA33021-0630-1D4C-A2D9-267516EEFC4D}"/>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D616B4E1-0026-074B-A1BE-2E00B3446FF2}"/>
              </a:ext>
            </a:extLst>
          </p:cNvPr>
          <p:cNvSpPr>
            <a:spLocks noGrp="1"/>
          </p:cNvSpPr>
          <p:nvPr>
            <p:ph idx="1"/>
          </p:nvPr>
        </p:nvSpPr>
        <p:spPr/>
        <p:txBody>
          <a:bodyPr/>
          <a:lstStyle/>
          <a:p>
            <a:pPr marL="171450" indent="-171450">
              <a:buFont typeface="Arial" panose="020B0604020202020204" pitchFamily="34" charset="0"/>
              <a:buChar char="•"/>
            </a:pPr>
            <a:r>
              <a:rPr lang="en-US" sz="1400" dirty="0" err="1"/>
              <a:t>io.reactivex.</a:t>
            </a:r>
            <a:r>
              <a:rPr lang="en-US" sz="1400" b="1" dirty="0" err="1"/>
              <a:t>Flowable</a:t>
            </a:r>
            <a:r>
              <a:rPr lang="en-US" sz="1400" dirty="0"/>
              <a:t> is the backpressure-enabled version of the </a:t>
            </a:r>
            <a:r>
              <a:rPr lang="en-US" sz="1400" b="1" dirty="0"/>
              <a:t>Observable</a:t>
            </a:r>
          </a:p>
          <a:p>
            <a:pPr marL="171450" indent="-171450">
              <a:buFont typeface="Arial" panose="020B0604020202020204" pitchFamily="34" charset="0"/>
              <a:buChar char="•"/>
            </a:pPr>
            <a:r>
              <a:rPr lang="en-US" sz="1400" dirty="0"/>
              <a:t>When to use an </a:t>
            </a:r>
            <a:r>
              <a:rPr lang="en-US" sz="1400" b="1" dirty="0"/>
              <a:t>Observable:</a:t>
            </a:r>
          </a:p>
          <a:p>
            <a:pPr marL="406644" lvl="2" indent="-171450"/>
            <a:r>
              <a:rPr lang="en-US" sz="1400" dirty="0"/>
              <a:t>Few events over time, no risk of OOME</a:t>
            </a:r>
          </a:p>
          <a:p>
            <a:pPr marL="406644" lvl="2" indent="-171450"/>
            <a:r>
              <a:rPr lang="en-US" sz="1400" dirty="0"/>
              <a:t>GUI events where we don’t need backpressure</a:t>
            </a:r>
          </a:p>
          <a:p>
            <a:pPr marL="406644" lvl="2" indent="-171450"/>
            <a:r>
              <a:rPr lang="en-US" sz="1400" dirty="0"/>
              <a:t>When your platform is essentially synchronous and the Observable introduces less overhead</a:t>
            </a:r>
          </a:p>
          <a:p>
            <a:pPr lvl="2" indent="0">
              <a:buNone/>
            </a:pPr>
            <a:endParaRPr lang="en-US" sz="1400" dirty="0"/>
          </a:p>
          <a:p>
            <a:pPr marL="285750" lvl="1" indent="-285750">
              <a:buFont typeface="Arial" panose="020B0604020202020204" pitchFamily="34" charset="0"/>
              <a:buChar char="•"/>
            </a:pPr>
            <a:r>
              <a:rPr lang="en-US" sz="1400" b="0" dirty="0"/>
              <a:t>When to use a</a:t>
            </a:r>
            <a:r>
              <a:rPr lang="en-US" sz="1400" dirty="0"/>
              <a:t> </a:t>
            </a:r>
            <a:r>
              <a:rPr lang="en-US" sz="1400" b="1" dirty="0" err="1"/>
              <a:t>Flowable</a:t>
            </a:r>
            <a:r>
              <a:rPr lang="en-US" sz="1400" dirty="0"/>
              <a:t>:</a:t>
            </a:r>
          </a:p>
          <a:p>
            <a:pPr marL="406644" lvl="2" indent="-171450"/>
            <a:r>
              <a:rPr lang="en-US" sz="1400" dirty="0"/>
              <a:t>When we have a very large number of events and we need to tell the source to limit the amount it generates</a:t>
            </a:r>
          </a:p>
          <a:p>
            <a:pPr marL="406644" lvl="2" indent="-171450"/>
            <a:r>
              <a:rPr lang="en-US" sz="1400" dirty="0"/>
              <a:t>Reading files (blocking) as we need to specify how many lines to read</a:t>
            </a:r>
          </a:p>
          <a:p>
            <a:pPr marL="406644" lvl="2" indent="-171450"/>
            <a:r>
              <a:rPr lang="en-US" sz="1400" dirty="0"/>
              <a:t>Reading from database</a:t>
            </a:r>
          </a:p>
          <a:p>
            <a:pPr marL="406644" lvl="2" indent="-171450"/>
            <a:r>
              <a:rPr lang="en-US" sz="1400" dirty="0"/>
              <a:t>Network IO where the protocol allows to requests for specific amounts of data</a:t>
            </a:r>
          </a:p>
        </p:txBody>
      </p:sp>
    </p:spTree>
    <p:extLst>
      <p:ext uri="{BB962C8B-B14F-4D97-AF65-F5344CB8AC3E}">
        <p14:creationId xmlns:p14="http://schemas.microsoft.com/office/powerpoint/2010/main" val="3527468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3C90E-E7CC-B74B-8C8F-E4FAF7698D9B}"/>
              </a:ext>
            </a:extLst>
          </p:cNvPr>
          <p:cNvSpPr>
            <a:spLocks noGrp="1"/>
          </p:cNvSpPr>
          <p:nvPr>
            <p:ph type="body" sz="quarter" idx="13"/>
          </p:nvPr>
        </p:nvSpPr>
        <p:spPr>
          <a:xfrm>
            <a:off x="469900" y="736688"/>
            <a:ext cx="11252200" cy="757255"/>
          </a:xfrm>
        </p:spPr>
        <p:txBody>
          <a:bodyPr/>
          <a:lstStyle/>
          <a:p>
            <a:endParaRPr lang="en-US" dirty="0"/>
          </a:p>
          <a:p>
            <a:r>
              <a:rPr lang="en-US" dirty="0"/>
              <a:t>The subscriber</a:t>
            </a:r>
          </a:p>
        </p:txBody>
      </p:sp>
      <p:sp>
        <p:nvSpPr>
          <p:cNvPr id="3" name="Title 2">
            <a:extLst>
              <a:ext uri="{FF2B5EF4-FFF2-40B4-BE49-F238E27FC236}">
                <a16:creationId xmlns:a16="http://schemas.microsoft.com/office/drawing/2014/main" id="{9A1FE457-F5AA-2F46-BE4B-46020B732273}"/>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455999F2-0E5F-A74A-927F-27E1C500384C}"/>
              </a:ext>
            </a:extLst>
          </p:cNvPr>
          <p:cNvSpPr>
            <a:spLocks noGrp="1"/>
          </p:cNvSpPr>
          <p:nvPr>
            <p:ph idx="1"/>
          </p:nvPr>
        </p:nvSpPr>
        <p:spPr/>
        <p:txBody>
          <a:bodyPr/>
          <a:lstStyle/>
          <a:p>
            <a:pPr marL="171450" indent="-171450">
              <a:buFont typeface="Arial" panose="020B0604020202020204" pitchFamily="34" charset="0"/>
              <a:buChar char="•"/>
            </a:pPr>
            <a:r>
              <a:rPr lang="en-US" sz="1400" dirty="0"/>
              <a:t> In </a:t>
            </a:r>
            <a:r>
              <a:rPr lang="en-US" sz="1400" dirty="0" err="1"/>
              <a:t>ReactiveX</a:t>
            </a:r>
            <a:r>
              <a:rPr lang="en-US" sz="1400" dirty="0"/>
              <a:t> an </a:t>
            </a:r>
            <a:r>
              <a:rPr lang="en-US" sz="1400" i="1" dirty="0"/>
              <a:t>subscriber</a:t>
            </a:r>
            <a:r>
              <a:rPr lang="en-US" sz="1400" dirty="0"/>
              <a:t> or </a:t>
            </a:r>
            <a:r>
              <a:rPr lang="en-US" sz="1400" i="1" dirty="0"/>
              <a:t>observer</a:t>
            </a:r>
            <a:r>
              <a:rPr lang="en-US" sz="1400" dirty="0"/>
              <a:t> </a:t>
            </a:r>
            <a:r>
              <a:rPr lang="en-US" sz="1400" i="1" dirty="0"/>
              <a:t>subscribes</a:t>
            </a:r>
            <a:r>
              <a:rPr lang="en-US" sz="1400" dirty="0"/>
              <a:t> to an </a:t>
            </a:r>
            <a:r>
              <a:rPr lang="en-US" sz="1400" i="1" dirty="0"/>
              <a:t>Observable (or </a:t>
            </a:r>
            <a:r>
              <a:rPr lang="en-US" sz="1400" i="1" dirty="0" err="1"/>
              <a:t>Flowable</a:t>
            </a:r>
            <a:r>
              <a:rPr lang="en-US" sz="1400" i="1" dirty="0"/>
              <a:t>)</a:t>
            </a:r>
            <a:r>
              <a:rPr lang="en-US" sz="1400" dirty="0"/>
              <a:t>. </a:t>
            </a:r>
          </a:p>
          <a:p>
            <a:pPr marL="171450" indent="-171450">
              <a:buFont typeface="Arial" panose="020B0604020202020204" pitchFamily="34" charset="0"/>
              <a:buChar char="•"/>
            </a:pPr>
            <a:r>
              <a:rPr lang="en-US" sz="1400" dirty="0"/>
              <a:t>Then that observer reacts to whatever item or sequence of items the Observable </a:t>
            </a:r>
            <a:r>
              <a:rPr lang="en-US" sz="1400" i="1" dirty="0"/>
              <a:t>emits</a:t>
            </a:r>
            <a:r>
              <a:rPr lang="en-US" sz="1400" dirty="0"/>
              <a:t>. </a:t>
            </a:r>
          </a:p>
          <a:p>
            <a:pPr marL="171450" indent="-171450">
              <a:buFont typeface="Arial" panose="020B0604020202020204" pitchFamily="34" charset="0"/>
              <a:buChar char="•"/>
            </a:pPr>
            <a:r>
              <a:rPr lang="en-US" sz="1400" dirty="0"/>
              <a:t>This pattern facilitates concurrent operations because it does not need to block while waiting for the Observable to emit objects</a:t>
            </a:r>
          </a:p>
          <a:p>
            <a:pPr marL="171450" indent="-171450">
              <a:buFont typeface="Arial" panose="020B0604020202020204" pitchFamily="34" charset="0"/>
              <a:buChar char="•"/>
            </a:pPr>
            <a:r>
              <a:rPr lang="en-US" sz="1400" dirty="0"/>
              <a:t>In </a:t>
            </a:r>
            <a:r>
              <a:rPr lang="en-US" sz="1400" dirty="0" err="1"/>
              <a:t>RxJava</a:t>
            </a:r>
            <a:r>
              <a:rPr lang="en-US" sz="1400" dirty="0"/>
              <a:t> 1, we had both </a:t>
            </a:r>
            <a:r>
              <a:rPr lang="en-US" sz="1400" i="1" dirty="0"/>
              <a:t>Observer </a:t>
            </a:r>
            <a:r>
              <a:rPr lang="en-US" sz="1400" dirty="0"/>
              <a:t>and </a:t>
            </a:r>
            <a:r>
              <a:rPr lang="en-US" sz="1400" i="1" dirty="0"/>
              <a:t>Subscriber </a:t>
            </a:r>
            <a:r>
              <a:rPr lang="en-US" sz="1400" dirty="0"/>
              <a:t>interfaces</a:t>
            </a:r>
          </a:p>
          <a:p>
            <a:pPr marL="171450" indent="-171450">
              <a:buFont typeface="Arial" panose="020B0604020202020204" pitchFamily="34" charset="0"/>
              <a:buChar char="•"/>
            </a:pPr>
            <a:r>
              <a:rPr lang="en-US" sz="1400" b="1" dirty="0"/>
              <a:t>In </a:t>
            </a:r>
            <a:r>
              <a:rPr lang="en-US" sz="1400" b="1" dirty="0" err="1"/>
              <a:t>RxJava</a:t>
            </a:r>
            <a:r>
              <a:rPr lang="en-US" sz="1400" b="1" dirty="0"/>
              <a:t> 2, in order to adhere to the Java 9 </a:t>
            </a:r>
            <a:r>
              <a:rPr lang="en-US" sz="1400" b="1" dirty="0" err="1"/>
              <a:t>jdk</a:t>
            </a:r>
            <a:r>
              <a:rPr lang="en-US" sz="1400" b="1" dirty="0"/>
              <a:t> implementation, Observer is used to subscribe to an Observable, and Subscriber is used to subscribe to a </a:t>
            </a:r>
            <a:r>
              <a:rPr lang="en-US" sz="1400" b="1" dirty="0" err="1"/>
              <a:t>Flowable</a:t>
            </a:r>
            <a:r>
              <a:rPr lang="en-US" sz="1400" b="1" dirty="0"/>
              <a:t>.</a:t>
            </a:r>
          </a:p>
          <a:p>
            <a:pPr marL="171450" indent="-171450">
              <a:buFont typeface="Arial" panose="020B0604020202020204" pitchFamily="34" charset="0"/>
              <a:buChar char="•"/>
            </a:pPr>
            <a:r>
              <a:rPr lang="en-US" sz="1400" dirty="0"/>
              <a:t>if you want to be able to unsubscribe, you need to use </a:t>
            </a:r>
            <a:r>
              <a:rPr lang="en-US" sz="1400" dirty="0" err="1"/>
              <a:t>ResourceObserver</a:t>
            </a:r>
            <a:r>
              <a:rPr lang="en-US" sz="1400" dirty="0"/>
              <a:t> and </a:t>
            </a:r>
            <a:r>
              <a:rPr lang="en-US" sz="1400" dirty="0" err="1"/>
              <a:t>ResourceSubscriber</a:t>
            </a:r>
            <a:r>
              <a:rPr lang="en-US" sz="1400" dirty="0"/>
              <a:t> respectively.</a:t>
            </a:r>
          </a:p>
          <a:p>
            <a:pPr marL="171450" indent="-171450">
              <a:buFont typeface="Arial" panose="020B0604020202020204" pitchFamily="34" charset="0"/>
              <a:buChar char="•"/>
            </a:pPr>
            <a:endParaRPr lang="en-US" sz="1400" i="1" dirty="0"/>
          </a:p>
        </p:txBody>
      </p:sp>
      <p:pic>
        <p:nvPicPr>
          <p:cNvPr id="6" name="Picture 5">
            <a:extLst>
              <a:ext uri="{FF2B5EF4-FFF2-40B4-BE49-F238E27FC236}">
                <a16:creationId xmlns:a16="http://schemas.microsoft.com/office/drawing/2014/main" id="{FD1DC556-15AE-BF40-AEF0-CA5BC61484B3}"/>
              </a:ext>
            </a:extLst>
          </p:cNvPr>
          <p:cNvPicPr>
            <a:picLocks noChangeAspect="1"/>
          </p:cNvPicPr>
          <p:nvPr/>
        </p:nvPicPr>
        <p:blipFill>
          <a:blip r:embed="rId2"/>
          <a:stretch>
            <a:fillRect/>
          </a:stretch>
        </p:blipFill>
        <p:spPr>
          <a:xfrm>
            <a:off x="6353810" y="4635418"/>
            <a:ext cx="3430270" cy="2090501"/>
          </a:xfrm>
          <a:prstGeom prst="rect">
            <a:avLst/>
          </a:prstGeom>
        </p:spPr>
      </p:pic>
      <p:pic>
        <p:nvPicPr>
          <p:cNvPr id="8" name="Picture 7">
            <a:extLst>
              <a:ext uri="{FF2B5EF4-FFF2-40B4-BE49-F238E27FC236}">
                <a16:creationId xmlns:a16="http://schemas.microsoft.com/office/drawing/2014/main" id="{410D1021-85E8-EC43-9CFF-F8A9F839314A}"/>
              </a:ext>
            </a:extLst>
          </p:cNvPr>
          <p:cNvPicPr>
            <a:picLocks noChangeAspect="1"/>
          </p:cNvPicPr>
          <p:nvPr/>
        </p:nvPicPr>
        <p:blipFill>
          <a:blip r:embed="rId3"/>
          <a:stretch>
            <a:fillRect/>
          </a:stretch>
        </p:blipFill>
        <p:spPr>
          <a:xfrm>
            <a:off x="2001660" y="4635418"/>
            <a:ext cx="3911460" cy="1669805"/>
          </a:xfrm>
          <a:prstGeom prst="rect">
            <a:avLst/>
          </a:prstGeom>
        </p:spPr>
      </p:pic>
    </p:spTree>
    <p:extLst>
      <p:ext uri="{BB962C8B-B14F-4D97-AF65-F5344CB8AC3E}">
        <p14:creationId xmlns:p14="http://schemas.microsoft.com/office/powerpoint/2010/main" val="9144221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B4906-17F8-F942-B2B6-6B9977448483}"/>
              </a:ext>
            </a:extLst>
          </p:cNvPr>
          <p:cNvSpPr>
            <a:spLocks noGrp="1"/>
          </p:cNvSpPr>
          <p:nvPr>
            <p:ph type="body" sz="quarter" idx="13"/>
          </p:nvPr>
        </p:nvSpPr>
        <p:spPr/>
        <p:txBody>
          <a:bodyPr/>
          <a:lstStyle/>
          <a:p>
            <a:endParaRPr lang="en-US" dirty="0"/>
          </a:p>
          <a:p>
            <a:r>
              <a:rPr lang="en-US" dirty="0"/>
              <a:t>The Scheduler</a:t>
            </a:r>
          </a:p>
          <a:p>
            <a:endParaRPr lang="en-US" dirty="0"/>
          </a:p>
        </p:txBody>
      </p:sp>
      <p:sp>
        <p:nvSpPr>
          <p:cNvPr id="3" name="Title 2">
            <a:extLst>
              <a:ext uri="{FF2B5EF4-FFF2-40B4-BE49-F238E27FC236}">
                <a16:creationId xmlns:a16="http://schemas.microsoft.com/office/drawing/2014/main" id="{7F86BBAC-5416-8F48-BD3D-311946D649FF}"/>
              </a:ext>
            </a:extLst>
          </p:cNvPr>
          <p:cNvSpPr>
            <a:spLocks noGrp="1"/>
          </p:cNvSpPr>
          <p:nvPr>
            <p:ph type="title"/>
          </p:nvPr>
        </p:nvSpPr>
        <p:spPr/>
        <p:txBody>
          <a:bodyPr/>
          <a:lstStyle/>
          <a:p>
            <a:r>
              <a:rPr lang="en-US" b="1" dirty="0"/>
              <a:t>Observable, Subscriber, Scheduler</a:t>
            </a:r>
          </a:p>
        </p:txBody>
      </p:sp>
      <p:sp>
        <p:nvSpPr>
          <p:cNvPr id="4" name="Content Placeholder 3">
            <a:extLst>
              <a:ext uri="{FF2B5EF4-FFF2-40B4-BE49-F238E27FC236}">
                <a16:creationId xmlns:a16="http://schemas.microsoft.com/office/drawing/2014/main" id="{2251C5ED-6C2C-0746-9A91-5ABDDD3DD3CB}"/>
              </a:ext>
            </a:extLst>
          </p:cNvPr>
          <p:cNvSpPr>
            <a:spLocks noGrp="1"/>
          </p:cNvSpPr>
          <p:nvPr>
            <p:ph idx="1"/>
          </p:nvPr>
        </p:nvSpPr>
        <p:spPr/>
        <p:txBody>
          <a:bodyPr/>
          <a:lstStyle/>
          <a:p>
            <a:pPr marL="171450" indent="-171450">
              <a:buFont typeface="Arial" panose="020B0604020202020204" pitchFamily="34" charset="0"/>
              <a:buChar char="•"/>
            </a:pPr>
            <a:r>
              <a:rPr lang="en-US" sz="1400" dirty="0"/>
              <a:t> By default, an Observable and the chain of operators that you apply to it will do its work, and will notify its observers, on the same thread on which its Subscribe method is called</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In order to introduce multithreading into the cascade of Observable operators, you can do so by instructing those operators (or particular Observables) to operate on particular Schedulers.</a:t>
            </a:r>
          </a:p>
          <a:p>
            <a:endParaRPr lang="en-US" sz="1400" dirty="0"/>
          </a:p>
          <a:p>
            <a:pPr marL="171450" indent="-171450">
              <a:buFont typeface="Arial" panose="020B0604020202020204" pitchFamily="34" charset="0"/>
              <a:buChar char="•"/>
            </a:pPr>
            <a:r>
              <a:rPr lang="en-US" sz="1400" dirty="0"/>
              <a:t>The </a:t>
            </a:r>
            <a:r>
              <a:rPr lang="en-US" sz="1400" i="1" dirty="0" err="1"/>
              <a:t>SubscribeOn</a:t>
            </a:r>
            <a:r>
              <a:rPr lang="en-US" sz="1400" dirty="0"/>
              <a:t> operator changes this behavior by specifying a different Scheduler on which the Observable should operate</a:t>
            </a:r>
          </a:p>
          <a:p>
            <a:pPr marL="406644" lvl="2" indent="-171450"/>
            <a:r>
              <a:rPr lang="en-US" dirty="0"/>
              <a:t>Designates the initial thread the Observable will operate on</a:t>
            </a:r>
          </a:p>
          <a:p>
            <a:pPr lvl="2" indent="0">
              <a:buNone/>
            </a:pPr>
            <a:endParaRPr lang="en-US" dirty="0"/>
          </a:p>
          <a:p>
            <a:pPr marL="171450" indent="-171450">
              <a:buFont typeface="Arial" panose="020B0604020202020204" pitchFamily="34" charset="0"/>
              <a:buChar char="•"/>
            </a:pPr>
            <a:r>
              <a:rPr lang="en-US" sz="1400" dirty="0"/>
              <a:t>The </a:t>
            </a:r>
            <a:r>
              <a:rPr lang="en-US" sz="1400" i="1" dirty="0" err="1"/>
              <a:t>ObserveOn</a:t>
            </a:r>
            <a:r>
              <a:rPr lang="en-US" sz="1400" dirty="0"/>
              <a:t> operator specifies a different Scheduler that the Observable will use to send notifications to its observers</a:t>
            </a:r>
          </a:p>
          <a:p>
            <a:pPr marL="406644" lvl="2" indent="-171450"/>
            <a:r>
              <a:rPr lang="en-US" dirty="0"/>
              <a:t>affects the thread that the Observable will use </a:t>
            </a:r>
            <a:r>
              <a:rPr lang="en-US" i="1" dirty="0"/>
              <a:t>below</a:t>
            </a:r>
            <a:r>
              <a:rPr lang="en-US" dirty="0"/>
              <a:t> where that operator appears. </a:t>
            </a:r>
            <a:endParaRPr lang="en-US" sz="1400" dirty="0"/>
          </a:p>
        </p:txBody>
      </p:sp>
    </p:spTree>
    <p:extLst>
      <p:ext uri="{BB962C8B-B14F-4D97-AF65-F5344CB8AC3E}">
        <p14:creationId xmlns:p14="http://schemas.microsoft.com/office/powerpoint/2010/main" val="7088214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Presentation3" id="{B6131D4A-6D06-A545-84A0-5EA998671E86}" vid="{BE248F2D-C897-7A4C-A651-C1F199A639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89AE5B1B1D9AF949B256CAA2DE39D3C6" ma:contentTypeVersion="9" ma:contentTypeDescription="Intranet Attachment - Content Type" ma:contentTypeScope="" ma:versionID="a0daffe0ec7d2ae50deb9881dcc303f8">
  <xsd:schema xmlns:xsd="http://www.w3.org/2001/XMLSchema" xmlns:xs="http://www.w3.org/2001/XMLSchema" xmlns:p="http://schemas.microsoft.com/office/2006/metadata/properties" xmlns:ns1="http://schemas.microsoft.com/sharepoint/v3" xmlns:ns2="8DD08C88-CC4C-4D35-9129-A70DAA36BE5E" xmlns:ns4="83DDB362-4C05-4E52-A8D9-EF2F47978B8D" xmlns:ns5="7D1768DD-F29E-4DC2-9191-F2636B9FA92C" xmlns:ns6="5a51c775-c49c-428b-8c1e-2f89178d00f4" xmlns:ns7="8315673e-6c53-4db2-9864-725b19b971c7" xmlns:ns8="39C40E9B-856B-46A7-8793-65A6FC1828D8" xmlns:ns10="203f0f4d-b3b9-4ed8-8c19-eebed11dd308" targetNamespace="http://schemas.microsoft.com/office/2006/metadata/properties" ma:root="true" ma:fieldsID="572d33e1e9d74ba97025af8d8fb6e41b" ns1:_="" ns2:_="" ns4:_="" ns5:_="" ns6:_="" ns7:_="" ns8:_="" ns10:_="">
    <xsd:import namespace="http://schemas.microsoft.com/sharepoint/v3"/>
    <xsd:import namespace="8DD08C88-CC4C-4D35-9129-A70DAA36BE5E"/>
    <xsd:import namespace="83DDB362-4C05-4E52-A8D9-EF2F47978B8D"/>
    <xsd:import namespace="7D1768DD-F29E-4DC2-9191-F2636B9FA92C"/>
    <xsd:import namespace="5a51c775-c49c-428b-8c1e-2f89178d00f4"/>
    <xsd:import namespace="8315673e-6c53-4db2-9864-725b19b971c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PublishingContact" ma:index="2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15673e-6c53-4db2-9864-725b19b971c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29f77db5-cf6a-4d56-b764-10c4a87e1ebf}" ma:internalName="TaxCatchAll" ma:showField="CatchAllData" ma:web="8315673e-6c53-4db2-9864-725b19b971c7">
      <xsd:complexType>
        <xsd:complexContent>
          <xsd:extension base="dms:MultiChoiceLookup">
            <xsd:sequence>
              <xsd:element name="Value" type="dms:Lookup" maxOccurs="unbounded" minOccurs="0" nillable="true"/>
            </xsd:sequence>
          </xsd:extension>
        </xsd:complexContent>
      </xsd:complexType>
    </xsd:element>
    <xsd:element name="SearchComment" ma:index="31" nillable="true" ma:displayName="Comment" ma:internalName="SearchComment">
      <xsd:simpleType>
        <xsd:restriction base="dms:Note">
          <xsd:maxLength value="255"/>
        </xsd:restriction>
      </xsd:simpleType>
    </xsd:element>
    <xsd:element name="SearchKeywords" ma:index="32"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3"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0"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TaxCatchAll xmlns="8315673e-6c53-4db2-9864-725b19b971c7">
      <Value>2</Value>
      <Value>1</Value>
    </TaxCatchAll>
    <TaxKeywordTaxHTField xmlns="8315673e-6c53-4db2-9864-725b19b971c7">
      <Terms xmlns="http://schemas.microsoft.com/office/infopath/2007/PartnerControls"/>
    </TaxKeywordTaxHTField>
    <SearchComment xmlns="8315673e-6c53-4db2-9864-725b19b971c7" xsi:nil="true"/>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SearchKeywords xmlns="8315673e-6c53-4db2-9864-725b19b971c7" xsi:nil="true"/>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Romania (RO) (2402)</TermName>
          <TermId xmlns="http://schemas.microsoft.com/office/infopath/2007/PartnerControls">fcfc4bdf-9062-4171-84d1-429b49b275a2</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20CEB25D-8F19-45D9-8251-C4FB44F60D3E}">
  <ds:schemaRefs>
    <ds:schemaRef ds:uri="http://schemas.microsoft.com/sharepoint/v3/contenttype/forms"/>
  </ds:schemaRefs>
</ds:datastoreItem>
</file>

<file path=customXml/itemProps2.xml><?xml version="1.0" encoding="utf-8"?>
<ds:datastoreItem xmlns:ds="http://schemas.openxmlformats.org/officeDocument/2006/customXml" ds:itemID="{C0364326-30DB-4E99-8C7D-92E7B79BDE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83DDB362-4C05-4E52-A8D9-EF2F47978B8D"/>
    <ds:schemaRef ds:uri="7D1768DD-F29E-4DC2-9191-F2636B9FA92C"/>
    <ds:schemaRef ds:uri="5a51c775-c49c-428b-8c1e-2f89178d00f4"/>
    <ds:schemaRef ds:uri="8315673e-6c53-4db2-9864-725b19b971c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250C05-29F8-4E49-B8D5-9F70060773CF}">
  <ds:schemaRefs>
    <ds:schemaRef ds:uri="5a51c775-c49c-428b-8c1e-2f89178d00f4"/>
    <ds:schemaRef ds:uri="203f0f4d-b3b9-4ed8-8c19-eebed11dd308"/>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8DD08C88-CC4C-4D35-9129-A70DAA36BE5E"/>
    <ds:schemaRef ds:uri="http://schemas.microsoft.com/office/2006/metadata/properties"/>
    <ds:schemaRef ds:uri="http://www.w3.org/XML/1998/namespace"/>
    <ds:schemaRef ds:uri="7D1768DD-F29E-4DC2-9191-F2636B9FA92C"/>
    <ds:schemaRef ds:uri="8315673e-6c53-4db2-9864-725b19b971c7"/>
    <ds:schemaRef ds:uri="http://schemas.microsoft.com/sharepoint/v3"/>
    <ds:schemaRef ds:uri="http://purl.org/dc/dcmitype/"/>
    <ds:schemaRef ds:uri="http://purl.org/dc/elements/1.1/"/>
    <ds:schemaRef ds:uri="83DDB362-4C05-4E52-A8D9-EF2F47978B8D"/>
    <ds:schemaRef ds:uri="39C40E9B-856B-46A7-8793-65A6FC1828D8"/>
  </ds:schemaRefs>
</ds:datastoreItem>
</file>

<file path=docProps/app.xml><?xml version="1.0" encoding="utf-8"?>
<Properties xmlns="http://schemas.openxmlformats.org/officeDocument/2006/extended-properties" xmlns:vt="http://schemas.openxmlformats.org/officeDocument/2006/docPropsVTypes">
  <Template>Deloitte_16_9_Onscreen</Template>
  <TotalTime>6420</TotalTime>
  <Words>674</Words>
  <Application>Microsoft Macintosh PowerPoint</Application>
  <PresentationFormat>Widescreen</PresentationFormat>
  <Paragraphs>224</Paragraphs>
  <Slides>24</Slides>
  <Notes>2</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0" baseType="lpstr">
      <vt:lpstr>Arial</vt:lpstr>
      <vt:lpstr>Open Sans</vt:lpstr>
      <vt:lpstr>Verdana</vt:lpstr>
      <vt:lpstr>Deloitte_US_Onscreen</vt:lpstr>
      <vt:lpstr>1_Deloitte_US_Onscreen</vt:lpstr>
      <vt:lpstr>think-cell Slide</vt:lpstr>
      <vt:lpstr>Reactive Streams</vt:lpstr>
      <vt:lpstr>RxJava 2</vt:lpstr>
      <vt:lpstr>What is RxJava?</vt:lpstr>
      <vt:lpstr>What is RxJava?</vt:lpstr>
      <vt:lpstr>Observable, Subscriber, Scheduler</vt:lpstr>
      <vt:lpstr>Observable, Subscriber, Scheduler</vt:lpstr>
      <vt:lpstr>Observable, Subscriber, Scheduler</vt:lpstr>
      <vt:lpstr>Observable, Subscriber, Scheduler</vt:lpstr>
      <vt:lpstr>Observable, Subscriber, Scheduler</vt:lpstr>
      <vt:lpstr>Observable, Subscriber, Scheduler</vt:lpstr>
      <vt:lpstr>Observable, Subscriber, Scheduler</vt:lpstr>
      <vt:lpstr>Operators</vt:lpstr>
      <vt:lpstr>Operators</vt:lpstr>
      <vt:lpstr>Operators</vt:lpstr>
      <vt:lpstr>Operators</vt:lpstr>
      <vt:lpstr>Operators</vt:lpstr>
      <vt:lpstr>Operators</vt:lpstr>
      <vt:lpstr>Operators</vt:lpstr>
      <vt:lpstr>“Hot” and “Cold” Observables</vt:lpstr>
      <vt:lpstr>“Hot” and “Cold” Observables</vt:lpstr>
      <vt:lpstr>“Hot” and “Cold” Observables</vt:lpstr>
      <vt:lpstr>Backpressure</vt:lpstr>
      <vt:lpstr>Useful Links </vt:lpstr>
      <vt:lpstr>Q&amp;A Session</vt:lpstr>
    </vt:vector>
  </TitlesOfParts>
  <Company>Deloitte Touche Tohmatsu Services, Inc.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Wide Screen</dc:title>
  <dc:subject/>
  <dc:creator>Ciuca, Ioana-Adela (RO - Bucharest)</dc:creator>
  <cp:lastModifiedBy>Stoica, George-Cristian (RO - Bucharest)</cp:lastModifiedBy>
  <cp:revision>72</cp:revision>
  <cp:lastPrinted>2014-06-25T02:16:22Z</cp:lastPrinted>
  <dcterms:created xsi:type="dcterms:W3CDTF">2016-05-16T10:29:33Z</dcterms:created>
  <dcterms:modified xsi:type="dcterms:W3CDTF">2018-04-04T07:34:41Z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0x01010045A37AAC9C7144A6950E04930CA3134B0089AE5B1B1D9AF949B256CAA2DE39D3C6</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1;#Romania (RO) (2402)|fcfc4bdf-9062-4171-84d1-429b49b275a2</vt:lpwstr>
  </property>
  <property fmtid="{D5CDD505-2E9C-101B-9397-08002B2CF9AE}" pid="7" name="Local Industry">
    <vt:lpwstr/>
  </property>
  <property fmtid="{D5CDD505-2E9C-101B-9397-08002B2CF9AE}" pid="8" name="Global Industry">
    <vt:lpwstr/>
  </property>
  <property fmtid="{D5CDD505-2E9C-101B-9397-08002B2CF9AE}" pid="9" name="LanguageB">
    <vt:lpwstr>2;#English|b169a262-1aaa-4ccb-9acf-78a36c1d9bab</vt:lpwstr>
  </property>
  <property fmtid="{D5CDD505-2E9C-101B-9397-08002B2CF9AE}" pid="10" name="Global Content Type">
    <vt:lpwstr/>
  </property>
  <property fmtid="{D5CDD505-2E9C-101B-9397-08002B2CF9AE}" pid="11" name="Local Client Services">
    <vt:lpwstr/>
  </property>
</Properties>
</file>