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9"/>
  </p:notesMasterIdLst>
  <p:sldIdLst>
    <p:sldId id="256" r:id="rId5"/>
    <p:sldId id="262" r:id="rId6"/>
    <p:sldId id="272" r:id="rId7"/>
    <p:sldId id="261" r:id="rId8"/>
    <p:sldId id="259" r:id="rId9"/>
    <p:sldId id="268" r:id="rId10"/>
    <p:sldId id="269" r:id="rId11"/>
    <p:sldId id="270" r:id="rId12"/>
    <p:sldId id="271" r:id="rId13"/>
    <p:sldId id="267" r:id="rId14"/>
    <p:sldId id="263" r:id="rId15"/>
    <p:sldId id="264" r:id="rId16"/>
    <p:sldId id="265" r:id="rId17"/>
    <p:sldId id="266" r:id="rId18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845" autoAdjust="0"/>
  </p:normalViewPr>
  <p:slideViewPr>
    <p:cSldViewPr snapToGrid="0">
      <p:cViewPr>
        <p:scale>
          <a:sx n="100" d="100"/>
          <a:sy n="100" d="100"/>
        </p:scale>
        <p:origin x="-94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2A087-1B58-4431-AFD2-889096627365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8E337-5E37-488C-A120-927A436D2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58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個叢集</a:t>
            </a:r>
            <a:r>
              <a:rPr lang="en-US" altLang="zh-TW" dirty="0" smtClean="0"/>
              <a:t>6</a:t>
            </a:r>
            <a:r>
              <a:rPr lang="zh-TW" altLang="en-US" dirty="0" smtClean="0"/>
              <a:t>台</a:t>
            </a:r>
            <a:r>
              <a:rPr lang="zh-TW" altLang="en-US" dirty="0" smtClean="0"/>
              <a:t>電腦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Red</a:t>
            </a:r>
            <a:r>
              <a:rPr lang="en-US" altLang="zh-TW" baseline="0" dirty="0" smtClean="0"/>
              <a:t> Hat </a:t>
            </a:r>
            <a:r>
              <a:rPr lang="en-US" altLang="zh-TW" baseline="0" dirty="0" err="1" smtClean="0"/>
              <a:t>OpenShift</a:t>
            </a:r>
            <a:r>
              <a:rPr lang="en-US" altLang="zh-TW" baseline="0" dirty="0" smtClean="0"/>
              <a:t> : 0.03*24*180*28 + 0.114*24*180*28*6 = 86365.44</a:t>
            </a:r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Vmware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Tanzu</a:t>
            </a:r>
            <a:r>
              <a:rPr lang="en-US" altLang="zh-TW" baseline="0" dirty="0" smtClean="0"/>
              <a:t> : 5970*28/2 = 83580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8E337-5E37-488C-A120-927A436D2E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0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TW" sz="3000" b="1" strike="noStrike" cap="small" spc="-1">
                <a:solidFill>
                  <a:srgbClr val="575F6D"/>
                </a:solidFill>
                <a:latin typeface="Century Schoolbook"/>
              </a:rPr>
              <a:t>按一下以編輯母片標題樣式</a:t>
            </a:r>
            <a:endParaRPr lang="en-US" sz="30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D1A3C3E-F24C-4FA2-8647-5F22795261F8}" type="datetime">
              <a:rPr lang="en-US" sz="1200" b="0" strike="noStrike" spc="-1">
                <a:solidFill>
                  <a:srgbClr val="575F6D"/>
                </a:solidFill>
                <a:latin typeface="Century Schoolbook"/>
              </a:rPr>
              <a:t>7/12/2021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F1505C82-C5C2-414C-81DC-CA70DF52BA43}" type="slidenum">
              <a:rPr lang="en-US" sz="1400" b="1" strike="noStrike" spc="-1">
                <a:solidFill>
                  <a:srgbClr val="FFFFFF"/>
                </a:solidFill>
                <a:latin typeface="Century Schoolbook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entury School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TW" sz="3000" b="0" strike="noStrike" cap="small" spc="-1">
                <a:solidFill>
                  <a:srgbClr val="575F6D"/>
                </a:solidFill>
                <a:latin typeface="Century Schoolbook"/>
              </a:rPr>
              <a:t>按一下以編輯母片標題樣式</a:t>
            </a:r>
            <a:endParaRPr lang="en-US" sz="30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0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zh-TW" sz="2400" b="0" strike="noStrike" spc="-1">
                <a:solidFill>
                  <a:srgbClr val="000000"/>
                </a:solidFill>
                <a:latin typeface="Century Schoolbook"/>
              </a:rPr>
              <a:t>按一下以編輯母片文字樣式</a:t>
            </a: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zh-TW" sz="2100" b="0" strike="noStrike" spc="-1">
                <a:solidFill>
                  <a:srgbClr val="000000"/>
                </a:solidFill>
                <a:latin typeface="Century Schoolbook"/>
              </a:rPr>
              <a:t>第二層</a:t>
            </a:r>
            <a:endParaRPr lang="en-US" sz="2100" b="0" strike="noStrike" spc="-1">
              <a:solidFill>
                <a:srgbClr val="000000"/>
              </a:solidFill>
              <a:latin typeface="Century Schoolbook"/>
            </a:endParaRPr>
          </a:p>
          <a:p>
            <a:pPr marL="914400" lvl="2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lang="zh-TW" sz="1800" b="0" strike="noStrike" spc="-1">
                <a:solidFill>
                  <a:srgbClr val="000000"/>
                </a:solidFill>
                <a:latin typeface="Century Schoolbook"/>
              </a:rPr>
              <a:t>第三層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  <a:p>
            <a:pPr marL="1188720" lvl="3" indent="-18252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lang="zh-TW" sz="1800" b="0" strike="noStrike" spc="-1">
                <a:solidFill>
                  <a:srgbClr val="000000"/>
                </a:solidFill>
                <a:latin typeface="Century Schoolbook"/>
              </a:rPr>
              <a:t>第四層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  <a:p>
            <a:pPr marL="1463040" lvl="4" indent="-18252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lang="zh-TW" sz="1600" b="0" strike="noStrike" spc="-1">
                <a:solidFill>
                  <a:srgbClr val="000000"/>
                </a:solidFill>
                <a:latin typeface="Century Schoolbook"/>
              </a:rPr>
              <a:t>第五層</a:t>
            </a:r>
            <a:endParaRPr lang="en-US" sz="16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7A61574-2EA6-4953-A5BE-0C0EC4711CC0}" type="datetime">
              <a:rPr lang="en-US" sz="1200" b="0" strike="noStrike" spc="-1">
                <a:solidFill>
                  <a:srgbClr val="575F6D"/>
                </a:solidFill>
                <a:latin typeface="Century Schoolbook"/>
              </a:rPr>
              <a:t>7/12/2021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2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C845E98F-CDE4-4917-B1BE-D4304CB71D34}" type="slidenum">
              <a:rPr lang="en-US" sz="1400" b="1" strike="noStrike" spc="-1">
                <a:solidFill>
                  <a:srgbClr val="FFFFFF"/>
                </a:solidFill>
                <a:latin typeface="Century Schoolbook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3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TW" sz="3000" b="0" strike="noStrike" cap="small" spc="-1">
                <a:solidFill>
                  <a:srgbClr val="575F6D"/>
                </a:solidFill>
                <a:latin typeface="Century Schoolbook"/>
              </a:rPr>
              <a:t>按一下以編輯母片標題樣式</a:t>
            </a:r>
            <a:endParaRPr lang="en-US" sz="30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8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7B0C8B3-44D5-4BE6-8547-5A84A9E3BD6D}" type="datetime">
              <a:rPr lang="en-US" sz="1200" b="0" strike="noStrike" spc="-1">
                <a:solidFill>
                  <a:srgbClr val="575F6D"/>
                </a:solidFill>
                <a:latin typeface="Century Schoolbook"/>
              </a:rPr>
              <a:t>7/12/2021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8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4A58CDBB-C434-493D-9D95-D4F9E326D9B7}" type="slidenum">
              <a:rPr lang="en-US" sz="1400" b="1" strike="noStrike" spc="-1">
                <a:solidFill>
                  <a:srgbClr val="FFFFFF"/>
                </a:solidFill>
                <a:latin typeface="Century Schoolbook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19" name="PlaceHolder 10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entury School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st="2484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PlaceHolder 7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8F27A74-764E-48DD-9FFE-B5747B85BCF5}" type="datetime">
              <a:rPr lang="en-US" sz="1200" b="0" strike="noStrike" spc="-1">
                <a:solidFill>
                  <a:srgbClr val="575F6D"/>
                </a:solidFill>
                <a:latin typeface="Century Schoolbook"/>
              </a:rPr>
              <a:t>7/12/2021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4" name="PlaceHolder 8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5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804FE261-159F-4E5B-8829-3C1EA64FAB0E}" type="slidenum">
              <a:rPr lang="en-US" sz="1400" b="1" strike="noStrike" spc="-1">
                <a:solidFill>
                  <a:srgbClr val="FFFFFF"/>
                </a:solidFill>
                <a:latin typeface="Century Schoolbook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66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Click to edit the title text format</a:t>
            </a:r>
          </a:p>
        </p:txBody>
      </p:sp>
      <p:sp>
        <p:nvSpPr>
          <p:cNvPr id="167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entury School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Century School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School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2195640" y="2637000"/>
            <a:ext cx="6171840" cy="88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99000"/>
          </a:bodyPr>
          <a:lstStyle/>
          <a:p>
            <a:pPr>
              <a:lnSpc>
                <a:spcPct val="100000"/>
              </a:lnSpc>
            </a:pPr>
            <a:r>
              <a:rPr lang="zh-TW" sz="4000" b="1" strike="noStrike" cap="small" spc="-1" dirty="0">
                <a:solidFill>
                  <a:srgbClr val="575F6D"/>
                </a:solidFill>
                <a:latin typeface="標楷體"/>
                <a:ea typeface="標楷體"/>
              </a:rPr>
              <a:t>利用</a:t>
            </a:r>
            <a:r>
              <a:rPr lang="en-US" sz="4000" b="1" strike="noStrike" cap="small" spc="-1" dirty="0">
                <a:solidFill>
                  <a:srgbClr val="575F6D"/>
                </a:solidFill>
                <a:latin typeface="標楷體"/>
                <a:ea typeface="標楷體"/>
              </a:rPr>
              <a:t>k3s</a:t>
            </a:r>
            <a:r>
              <a:rPr lang="zh-TW" sz="4000" b="1" strike="noStrike" cap="small" spc="-1" dirty="0">
                <a:solidFill>
                  <a:srgbClr val="575F6D"/>
                </a:solidFill>
                <a:latin typeface="標楷體"/>
                <a:ea typeface="標楷體"/>
              </a:rPr>
              <a:t>叢集打造雲端教室</a:t>
            </a:r>
            <a:endParaRPr lang="en-US" sz="40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2267640" y="4149000"/>
            <a:ext cx="6171840" cy="13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2166" y="394454"/>
            <a:ext cx="21076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TW" altLang="en-US" sz="3000" cap="small" spc="-1" dirty="0">
                <a:solidFill>
                  <a:srgbClr val="575F6D"/>
                </a:solidFill>
                <a:latin typeface="標楷體"/>
                <a:ea typeface="標楷體"/>
              </a:rPr>
              <a:t>簡易範例：</a:t>
            </a:r>
          </a:p>
        </p:txBody>
      </p:sp>
      <p:sp>
        <p:nvSpPr>
          <p:cNvPr id="3" name="矩形 2"/>
          <p:cNvSpPr/>
          <p:nvPr/>
        </p:nvSpPr>
        <p:spPr>
          <a:xfrm>
            <a:off x="1540386" y="2539276"/>
            <a:ext cx="5934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  <a:cs typeface="+mj-cs"/>
              </a:rPr>
              <a:t>藉由我們寫的自動化程式，讓每個學生帳號在</a:t>
            </a:r>
            <a:r>
              <a:rPr lang="en-US" altLang="zh-TW" sz="2000" spc="-1" dirty="0">
                <a:solidFill>
                  <a:srgbClr val="000000"/>
                </a:solidFill>
                <a:latin typeface="標楷體"/>
                <a:ea typeface="標楷體"/>
                <a:cs typeface="+mj-cs"/>
              </a:rPr>
              <a:t>K3S</a:t>
            </a:r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  <a:cs typeface="+mj-cs"/>
              </a:rPr>
              <a:t>叢集有獨立的</a:t>
            </a:r>
            <a:r>
              <a:rPr lang="en-US" altLang="zh-TW" sz="2000" spc="-1" dirty="0">
                <a:solidFill>
                  <a:srgbClr val="000000"/>
                </a:solidFill>
                <a:latin typeface="標楷體"/>
                <a:ea typeface="標楷體"/>
                <a:cs typeface="+mj-cs"/>
              </a:rPr>
              <a:t>Namespace</a:t>
            </a:r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  <a:cs typeface="+mj-cs"/>
              </a:rPr>
              <a:t>，並可以建立往後學習所需的高職能系統，此處我們以創建並操作</a:t>
            </a:r>
            <a:r>
              <a:rPr lang="en-US" altLang="zh-TW" sz="2000" spc="-1" dirty="0">
                <a:solidFill>
                  <a:srgbClr val="000000"/>
                </a:solidFill>
                <a:latin typeface="標楷體"/>
                <a:ea typeface="標楷體"/>
                <a:cs typeface="+mj-cs"/>
              </a:rPr>
              <a:t>Hadoop</a:t>
            </a:r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  <a:cs typeface="+mj-cs"/>
              </a:rPr>
              <a:t>系統做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  <a:cs typeface="+mj-cs"/>
              </a:rPr>
              <a:t>示範。</a:t>
            </a:r>
            <a:endParaRPr lang="zh-TW" altLang="en-US" sz="2000" spc="-1" dirty="0">
              <a:solidFill>
                <a:srgbClr val="000000"/>
              </a:solidFill>
              <a:latin typeface="標楷體"/>
              <a:ea typeface="標楷體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90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41120" y="2456766"/>
            <a:ext cx="6256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admin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機器建立新的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k3m83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home/</a:t>
            </a: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bigred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/class/bin/nslist.txt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使用者，格式為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namespace:user1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user2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866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7376" y="778162"/>
            <a:ext cx="5600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getkc.sh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以自動化建立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Namespace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RBAC</a:t>
            </a:r>
          </a:p>
        </p:txBody>
      </p:sp>
      <p:sp>
        <p:nvSpPr>
          <p:cNvPr id="3" name="矩形 2"/>
          <p:cNvSpPr/>
          <p:nvPr/>
        </p:nvSpPr>
        <p:spPr>
          <a:xfrm>
            <a:off x="1417320" y="1987034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hdpkdt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內的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yaml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048318"/>
            <a:ext cx="752951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7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4940" y="14711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formathdfs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starthdfs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hls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startyarn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hls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lake.schema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lake.users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5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5420" y="85088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Hive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$ hive -S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 create table test (value string);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 show tables;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dfs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-ls /user/&lt;account&gt;/hive;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 insert  into test values(‘123’);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 select * from test;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dfs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-ls /user/&lt;account&gt;/hive/test;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 drop table test;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dfs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-ls /user/&lt;account&gt;/hive;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80" y="335512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44780" y="61644"/>
            <a:ext cx="2232000" cy="566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TW" sz="3000" b="0" strike="noStrike" cap="small" spc="-1" dirty="0">
                <a:solidFill>
                  <a:srgbClr val="575F6D"/>
                </a:solidFill>
                <a:latin typeface="標楷體"/>
                <a:ea typeface="標楷體"/>
              </a:rPr>
              <a:t>組員</a:t>
            </a:r>
            <a:r>
              <a:rPr lang="zh-TW" sz="3000" b="0" strike="noStrike" cap="small" spc="-1" dirty="0" smtClean="0">
                <a:solidFill>
                  <a:srgbClr val="575F6D"/>
                </a:solidFill>
                <a:latin typeface="標楷體"/>
                <a:ea typeface="標楷體"/>
              </a:rPr>
              <a:t>介紹</a:t>
            </a:r>
            <a:r>
              <a:rPr lang="zh-TW" altLang="en-US" sz="3000" cap="small" spc="-1" dirty="0">
                <a:solidFill>
                  <a:srgbClr val="575F6D"/>
                </a:solidFill>
                <a:latin typeface="Century Schoolbook"/>
                <a:ea typeface="標楷體"/>
              </a:rPr>
              <a:t>：</a:t>
            </a:r>
            <a:endParaRPr lang="en-US" sz="30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678180" y="631728"/>
            <a:ext cx="7148940" cy="50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zh-TW" sz="24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蔡鎰</a:t>
            </a:r>
            <a:r>
              <a:rPr lang="zh-TW" sz="2400" b="0" strike="noStrike" spc="-1" dirty="0" smtClean="0">
                <a:solidFill>
                  <a:srgbClr val="000000"/>
                </a:solidFill>
                <a:latin typeface="標楷體"/>
                <a:ea typeface="標楷體"/>
              </a:rPr>
              <a:t>州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latin typeface="標楷體"/>
                <a:ea typeface="標楷體"/>
              </a:rPr>
              <a:t>   </a:t>
            </a:r>
            <a:r>
              <a:rPr lang="zh-TW" altLang="zh-TW" sz="2400" spc="-1" dirty="0" smtClean="0">
                <a:solidFill>
                  <a:srgbClr val="000000"/>
                </a:solidFill>
                <a:latin typeface="標楷體"/>
                <a:ea typeface="標楷體"/>
              </a:rPr>
              <a:t>銘傳</a:t>
            </a:r>
            <a:r>
              <a:rPr lang="zh-TW" altLang="zh-TW" sz="2400" spc="-1" dirty="0">
                <a:solidFill>
                  <a:srgbClr val="000000"/>
                </a:solidFill>
                <a:latin typeface="標楷體"/>
                <a:ea typeface="標楷體"/>
              </a:rPr>
              <a:t>大學資訊工程學</a:t>
            </a:r>
            <a:r>
              <a:rPr lang="zh-TW" altLang="zh-TW" sz="2400" spc="-1" dirty="0" smtClean="0">
                <a:solidFill>
                  <a:srgbClr val="000000"/>
                </a:solidFill>
                <a:latin typeface="標楷體"/>
                <a:ea typeface="標楷體"/>
              </a:rPr>
              <a:t>系</a:t>
            </a:r>
            <a:endParaRPr lang="en-US" altLang="zh-TW" sz="2400" b="0" strike="noStrike" spc="-1" dirty="0" smtClean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 algn="just">
              <a:spcBef>
                <a:spcPts val="601"/>
              </a:spcBef>
              <a:buClr>
                <a:srgbClr val="FE8637"/>
              </a:buClr>
              <a:buSzPct val="70000"/>
            </a:pPr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</a:rPr>
              <a:t> 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    </a:t>
            </a: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 smtClean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     </a:t>
            </a: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     </a:t>
            </a: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60730"/>
              </p:ext>
            </p:extLst>
          </p:nvPr>
        </p:nvGraphicFramePr>
        <p:xfrm>
          <a:off x="794580" y="1158216"/>
          <a:ext cx="7467600" cy="528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3880"/>
                <a:gridCol w="534372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sz="1600" dirty="0" smtClean="0"/>
                        <a:t>1.Linux </a:t>
                      </a:r>
                      <a:r>
                        <a:rPr lang="zh-TW" altLang="en-US" sz="1600" dirty="0" smtClean="0"/>
                        <a:t>作業系統</a:t>
                      </a:r>
                      <a:r>
                        <a:rPr lang="en-US" altLang="zh-TW" sz="1600" dirty="0" smtClean="0"/>
                        <a:t>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smtClean="0"/>
                        <a:t>Alpine</a:t>
                      </a:r>
                      <a:r>
                        <a:rPr lang="zh-TW" altLang="en-US" sz="1600" dirty="0" smtClean="0"/>
                        <a:t>、</a:t>
                      </a:r>
                      <a:r>
                        <a:rPr lang="en-US" altLang="zh-TW" sz="1600" dirty="0" smtClean="0"/>
                        <a:t>Ubuntu </a:t>
                      </a:r>
                      <a:r>
                        <a:rPr lang="zh-TW" altLang="en-US" sz="1600" dirty="0" smtClean="0"/>
                        <a:t>作業系統安裝，刪除</a:t>
                      </a:r>
                      <a:r>
                        <a:rPr lang="en-US" altLang="zh-TW" sz="1600" dirty="0" smtClean="0"/>
                        <a:t>ipv6</a:t>
                      </a:r>
                      <a:r>
                        <a:rPr lang="zh-TW" altLang="en-US" sz="1600" dirty="0" smtClean="0"/>
                        <a:t>、設定自動登錄與帳號管理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sz="1600" dirty="0" smtClean="0"/>
                        <a:t>2.</a:t>
                      </a:r>
                      <a:r>
                        <a:rPr lang="zh-TW" altLang="en-US" sz="1600" dirty="0" smtClean="0"/>
                        <a:t>基礎網路知識</a:t>
                      </a:r>
                      <a:r>
                        <a:rPr lang="en-US" altLang="zh-TW" sz="1600" dirty="0" smtClean="0"/>
                        <a:t>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smtClean="0"/>
                        <a:t>IP</a:t>
                      </a:r>
                      <a:r>
                        <a:rPr lang="en-US" altLang="zh-TW" sz="1600" baseline="0" dirty="0" smtClean="0"/>
                        <a:t> table</a:t>
                      </a:r>
                      <a:r>
                        <a:rPr lang="zh-TW" altLang="en-US" sz="1600" baseline="0" dirty="0" smtClean="0"/>
                        <a:t>設定、</a:t>
                      </a:r>
                      <a:r>
                        <a:rPr lang="en-US" altLang="zh-TW" sz="1600" baseline="0" dirty="0" smtClean="0"/>
                        <a:t>DNS</a:t>
                      </a:r>
                      <a:r>
                        <a:rPr lang="zh-TW" altLang="en-US" sz="1600" baseline="0" dirty="0" smtClean="0"/>
                        <a:t> </a:t>
                      </a:r>
                      <a:r>
                        <a:rPr lang="en-US" altLang="zh-TW" sz="1600" baseline="0" dirty="0" smtClean="0"/>
                        <a:t>server</a:t>
                      </a:r>
                      <a:r>
                        <a:rPr lang="zh-TW" altLang="en-US" sz="1600" baseline="0" dirty="0" smtClean="0"/>
                        <a:t>建置、</a:t>
                      </a:r>
                      <a:r>
                        <a:rPr lang="en-US" altLang="zh-TW" sz="1600" baseline="0" dirty="0" smtClean="0"/>
                        <a:t>DHCP</a:t>
                      </a:r>
                      <a:r>
                        <a:rPr lang="zh-TW" altLang="en-US" sz="1600" baseline="0" dirty="0" smtClean="0"/>
                        <a:t> </a:t>
                      </a:r>
                      <a:r>
                        <a:rPr lang="en-US" altLang="zh-TW" sz="1600" baseline="0" dirty="0" smtClean="0"/>
                        <a:t>server</a:t>
                      </a:r>
                      <a:r>
                        <a:rPr lang="zh-TW" altLang="en-US" sz="1600" baseline="0" dirty="0" smtClean="0"/>
                        <a:t>建置、</a:t>
                      </a:r>
                      <a:r>
                        <a:rPr lang="en-US" altLang="zh-TW" sz="1600" baseline="0" dirty="0" smtClean="0"/>
                        <a:t>Routing table</a:t>
                      </a:r>
                      <a:r>
                        <a:rPr lang="zh-TW" altLang="en-US" sz="1600" baseline="0" dirty="0" smtClean="0"/>
                        <a:t>設定、企業網路建置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sz="1600" dirty="0" smtClean="0"/>
                        <a:t>3.Script  </a:t>
                      </a:r>
                      <a:r>
                        <a:rPr lang="zh-TW" altLang="en-US" sz="1600" dirty="0" smtClean="0"/>
                        <a:t>撰寫</a:t>
                      </a:r>
                      <a:r>
                        <a:rPr lang="en-US" altLang="zh-TW" sz="1600" dirty="0" smtClean="0"/>
                        <a:t>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smtClean="0"/>
                        <a:t>Bash script 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sz="1600" dirty="0" smtClean="0"/>
                        <a:t>4.Docker: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smtClean="0"/>
                        <a:t>Docker</a:t>
                      </a:r>
                      <a:r>
                        <a:rPr lang="zh-TW" altLang="en-US" sz="1600" dirty="0" smtClean="0"/>
                        <a:t>運作架構、管理</a:t>
                      </a:r>
                      <a:r>
                        <a:rPr lang="en-US" altLang="zh-TW" sz="1600" dirty="0" smtClean="0"/>
                        <a:t>Docker container</a:t>
                      </a:r>
                      <a:r>
                        <a:rPr lang="zh-TW" altLang="en-US" sz="1600" dirty="0" smtClean="0"/>
                        <a:t>、</a:t>
                      </a:r>
                      <a:r>
                        <a:rPr lang="en-US" altLang="zh-TW" sz="1600" dirty="0" smtClean="0"/>
                        <a:t>Docker</a:t>
                      </a:r>
                      <a:r>
                        <a:rPr lang="zh-TW" altLang="en-US" sz="1600" dirty="0" smtClean="0"/>
                        <a:t>運算資源管理、網路管理、建置</a:t>
                      </a:r>
                      <a:r>
                        <a:rPr lang="en-US" altLang="zh-TW" sz="1600" dirty="0" smtClean="0"/>
                        <a:t>Docker image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sz="1600" dirty="0" smtClean="0"/>
                        <a:t>5.Podman: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err="1" smtClean="0"/>
                        <a:t>Podman</a:t>
                      </a:r>
                      <a:r>
                        <a:rPr lang="zh-TW" altLang="en-US" sz="1600" dirty="0" smtClean="0"/>
                        <a:t>運作架構、使用</a:t>
                      </a:r>
                      <a:r>
                        <a:rPr lang="en-US" altLang="zh-TW" sz="1600" dirty="0" err="1" smtClean="0"/>
                        <a:t>Podman</a:t>
                      </a:r>
                      <a:r>
                        <a:rPr lang="zh-TW" altLang="en-US" sz="1600" dirty="0" smtClean="0"/>
                        <a:t>管理</a:t>
                      </a:r>
                      <a:r>
                        <a:rPr lang="en-US" altLang="zh-TW" sz="1600" dirty="0" smtClean="0"/>
                        <a:t>container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sz="1600" dirty="0" smtClean="0"/>
                        <a:t>6.Kubernetes: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zh-TW" altLang="en-US" sz="1600" dirty="0" smtClean="0"/>
                        <a:t>安裝</a:t>
                      </a:r>
                      <a:r>
                        <a:rPr lang="en-US" altLang="zh-TW" sz="1600" dirty="0" smtClean="0"/>
                        <a:t>k8s</a:t>
                      </a:r>
                      <a:r>
                        <a:rPr lang="zh-TW" altLang="en-US" sz="1600" dirty="0" smtClean="0"/>
                        <a:t>、</a:t>
                      </a:r>
                      <a:r>
                        <a:rPr lang="en-US" altLang="zh-TW" sz="1600" dirty="0" smtClean="0"/>
                        <a:t>k3s</a:t>
                      </a:r>
                      <a:r>
                        <a:rPr lang="zh-TW" altLang="en-US" sz="1600" dirty="0" smtClean="0"/>
                        <a:t>叢集，</a:t>
                      </a:r>
                      <a:r>
                        <a:rPr lang="en-US" altLang="zh-TW" sz="1600" dirty="0" err="1" smtClean="0"/>
                        <a:t>kubernetes</a:t>
                      </a:r>
                      <a:r>
                        <a:rPr lang="zh-TW" altLang="en-US" sz="1600" baseline="0" dirty="0" smtClean="0"/>
                        <a:t>架構，佈署</a:t>
                      </a:r>
                      <a:r>
                        <a:rPr lang="en-US" altLang="zh-TW" sz="1600" baseline="0" dirty="0" err="1" smtClean="0"/>
                        <a:t>kubernetes</a:t>
                      </a:r>
                      <a:r>
                        <a:rPr lang="zh-TW" altLang="en-US" sz="1600" baseline="0" dirty="0" smtClean="0"/>
                        <a:t> </a:t>
                      </a:r>
                      <a:r>
                        <a:rPr lang="en-US" altLang="zh-TW" sz="1600" baseline="0" dirty="0" smtClean="0"/>
                        <a:t>Pod</a:t>
                      </a:r>
                      <a:r>
                        <a:rPr lang="zh-TW" altLang="en-US" sz="1600" baseline="0" dirty="0" smtClean="0"/>
                        <a:t>、</a:t>
                      </a:r>
                      <a:r>
                        <a:rPr lang="en-US" altLang="zh-TW" sz="1600" baseline="0" dirty="0" smtClean="0"/>
                        <a:t>service</a:t>
                      </a:r>
                      <a:r>
                        <a:rPr lang="zh-TW" altLang="en-US" sz="1600" baseline="0" dirty="0" smtClean="0"/>
                        <a:t>及</a:t>
                      </a:r>
                      <a:r>
                        <a:rPr lang="en-US" altLang="zh-TW" sz="1600" baseline="0" dirty="0" err="1" smtClean="0"/>
                        <a:t>yaml</a:t>
                      </a:r>
                      <a:r>
                        <a:rPr lang="zh-TW" altLang="en-US" sz="1600" baseline="0" dirty="0" smtClean="0"/>
                        <a:t>檔撰寫，</a:t>
                      </a:r>
                      <a:r>
                        <a:rPr lang="en-US" altLang="zh-TW" sz="1600" baseline="0" dirty="0" err="1" smtClean="0"/>
                        <a:t>rbace</a:t>
                      </a:r>
                      <a:r>
                        <a:rPr lang="zh-TW" altLang="en-US" sz="1600" baseline="0" dirty="0" smtClean="0"/>
                        <a:t>管理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sz="1600" dirty="0" smtClean="0"/>
                        <a:t>7.CI/CD: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zh-TW" altLang="en-US" sz="1600" dirty="0" smtClean="0"/>
                        <a:t>使用</a:t>
                      </a:r>
                      <a:r>
                        <a:rPr lang="en-US" altLang="zh-TW" sz="1600" dirty="0" smtClean="0"/>
                        <a:t>Jenkins</a:t>
                      </a:r>
                      <a:r>
                        <a:rPr lang="zh-TW" altLang="en-US" sz="1600" dirty="0" smtClean="0"/>
                        <a:t>做自動化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sz="1600" dirty="0" smtClean="0"/>
                        <a:t>8.</a:t>
                      </a:r>
                      <a:r>
                        <a:rPr lang="zh-TW" altLang="en-US" sz="1600" dirty="0" smtClean="0"/>
                        <a:t>版本控制</a:t>
                      </a:r>
                      <a:r>
                        <a:rPr lang="en-US" altLang="zh-TW" sz="1600" dirty="0" smtClean="0"/>
                        <a:t>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zh-TW" altLang="en-US" sz="1600" dirty="0" smtClean="0"/>
                        <a:t>基本版控觀念、使用</a:t>
                      </a:r>
                      <a:r>
                        <a:rPr lang="en-US" altLang="zh-TW" sz="1600" dirty="0" err="1" smtClean="0"/>
                        <a:t>Gitea</a:t>
                      </a:r>
                      <a:r>
                        <a:rPr lang="zh-TW" altLang="en-US" sz="1600" dirty="0" smtClean="0"/>
                        <a:t>做版本控制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sz="1600" dirty="0" smtClean="0"/>
                        <a:t>9.Quay: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zh-TW" altLang="en-US" sz="1600" dirty="0" smtClean="0"/>
                        <a:t>使用</a:t>
                      </a:r>
                      <a:r>
                        <a:rPr lang="en-US" altLang="zh-TW" sz="1600" dirty="0" smtClean="0"/>
                        <a:t>Quay</a:t>
                      </a:r>
                      <a:r>
                        <a:rPr lang="zh-TW" altLang="en-US" sz="1600" dirty="0" smtClean="0"/>
                        <a:t>做</a:t>
                      </a:r>
                      <a:r>
                        <a:rPr lang="en-US" altLang="zh-TW" sz="1600" dirty="0" smtClean="0"/>
                        <a:t>Image </a:t>
                      </a:r>
                      <a:r>
                        <a:rPr lang="en-US" altLang="zh-TW" sz="1600" dirty="0" err="1" smtClean="0"/>
                        <a:t>respository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sz="1600" dirty="0" smtClean="0"/>
                        <a:t>10.</a:t>
                      </a:r>
                      <a:r>
                        <a:rPr lang="zh-TW" altLang="en-US" sz="1600" dirty="0" smtClean="0"/>
                        <a:t>資料庫</a:t>
                      </a:r>
                      <a:r>
                        <a:rPr lang="en-US" altLang="zh-TW" sz="1600" dirty="0" smtClean="0"/>
                        <a:t>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smtClean="0"/>
                        <a:t>SQLite</a:t>
                      </a:r>
                      <a:r>
                        <a:rPr lang="zh-TW" altLang="en-US" sz="1600" dirty="0" smtClean="0"/>
                        <a:t>與</a:t>
                      </a:r>
                      <a:r>
                        <a:rPr lang="en-US" altLang="zh-TW" sz="1600" dirty="0" err="1" smtClean="0"/>
                        <a:t>Mariadb</a:t>
                      </a:r>
                      <a:r>
                        <a:rPr lang="zh-TW" altLang="en-US" sz="1600" dirty="0" smtClean="0"/>
                        <a:t>安裝、資料庫語法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sz="1600" dirty="0" smtClean="0"/>
                        <a:t>11.</a:t>
                      </a:r>
                      <a:r>
                        <a:rPr lang="zh-TW" altLang="en-US" sz="1600" dirty="0" smtClean="0"/>
                        <a:t>資料分析</a:t>
                      </a:r>
                      <a:r>
                        <a:rPr lang="en-US" altLang="zh-TW" sz="1600" dirty="0" smtClean="0"/>
                        <a:t>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zh-TW" altLang="en-US" sz="1600" dirty="0" smtClean="0"/>
                        <a:t>使用</a:t>
                      </a:r>
                      <a:r>
                        <a:rPr lang="en-US" altLang="zh-TW" sz="1600" dirty="0" smtClean="0"/>
                        <a:t>Hadoop</a:t>
                      </a:r>
                      <a:r>
                        <a:rPr lang="zh-TW" altLang="en-US" sz="1600" dirty="0" smtClean="0"/>
                        <a:t>做資料分析、了解</a:t>
                      </a:r>
                      <a:r>
                        <a:rPr lang="en-US" altLang="zh-TW" sz="1600" dirty="0" err="1" smtClean="0"/>
                        <a:t>hadoop</a:t>
                      </a:r>
                      <a:r>
                        <a:rPr lang="zh-TW" altLang="en-US" sz="1600" dirty="0" smtClean="0"/>
                        <a:t>架構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 smtClean="0"/>
                        <a:t>12.IoT</a:t>
                      </a:r>
                      <a:r>
                        <a:rPr lang="zh-TW" altLang="en-US" sz="1600" dirty="0" smtClean="0"/>
                        <a:t>應用</a:t>
                      </a:r>
                      <a:r>
                        <a:rPr lang="en-US" altLang="zh-TW" sz="1600" dirty="0" smtClean="0"/>
                        <a:t>: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使用</a:t>
                      </a:r>
                      <a:r>
                        <a:rPr lang="en-US" altLang="zh-TW" sz="1600" dirty="0" err="1" smtClean="0"/>
                        <a:t>arduino</a:t>
                      </a:r>
                      <a:r>
                        <a:rPr lang="zh-TW" altLang="en-US" sz="1600" dirty="0" smtClean="0"/>
                        <a:t>、</a:t>
                      </a:r>
                      <a:r>
                        <a:rPr lang="en-US" altLang="zh-TW" sz="1600" dirty="0" smtClean="0"/>
                        <a:t>D1 mini</a:t>
                      </a:r>
                      <a:r>
                        <a:rPr lang="zh-TW" altLang="en-US" sz="1600" dirty="0" smtClean="0"/>
                        <a:t>、</a:t>
                      </a:r>
                      <a:r>
                        <a:rPr lang="en-US" altLang="zh-TW" sz="1600" dirty="0" smtClean="0"/>
                        <a:t>IFTTT</a:t>
                      </a:r>
                      <a:r>
                        <a:rPr lang="zh-TW" altLang="en-US" sz="1600" dirty="0" smtClean="0"/>
                        <a:t> 打造自動化智能居家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7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/>
          <p:cNvSpPr txBox="1"/>
          <p:nvPr/>
        </p:nvSpPr>
        <p:spPr>
          <a:xfrm>
            <a:off x="444780" y="183101"/>
            <a:ext cx="8136720" cy="50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zh-TW" altLang="zh-TW" sz="2400" spc="-1" dirty="0">
                <a:solidFill>
                  <a:srgbClr val="000000"/>
                </a:solidFill>
                <a:latin typeface="標楷體"/>
                <a:ea typeface="標楷體"/>
              </a:rPr>
              <a:t>陳德祐  銘傳大學  經濟與金融學系</a:t>
            </a:r>
            <a:endParaRPr lang="en-US" altLang="zh-TW" sz="2400" spc="-1" dirty="0"/>
          </a:p>
          <a:p>
            <a:pPr marL="360" algn="just">
              <a:spcBef>
                <a:spcPts val="601"/>
              </a:spcBef>
              <a:buClr>
                <a:srgbClr val="FE8637"/>
              </a:buClr>
              <a:buSzPct val="70000"/>
            </a:pP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     </a:t>
            </a: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 smtClean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altLang="zh-TW" sz="2400" spc="-1" dirty="0">
              <a:solidFill>
                <a:srgbClr val="000000"/>
              </a:solidFill>
              <a:latin typeface="標楷體"/>
              <a:ea typeface="標楷體"/>
            </a:endParaRPr>
          </a:p>
          <a:p>
            <a:pPr marL="3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</a:pP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     </a:t>
            </a: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     </a:t>
            </a: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36097"/>
              </p:ext>
            </p:extLst>
          </p:nvPr>
        </p:nvGraphicFramePr>
        <p:xfrm>
          <a:off x="927780" y="908441"/>
          <a:ext cx="6552728" cy="561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480"/>
                <a:gridCol w="4540248"/>
              </a:tblGrid>
              <a:tr h="4800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dirty="0" smtClean="0"/>
                        <a:t>1.Linux </a:t>
                      </a:r>
                      <a:r>
                        <a:rPr lang="zh-TW" altLang="en-US" dirty="0" smtClean="0"/>
                        <a:t>作業系統</a:t>
                      </a:r>
                      <a:r>
                        <a:rPr lang="en-US" altLang="zh-TW" dirty="0" smtClean="0"/>
                        <a:t>: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smtClean="0"/>
                        <a:t>Alpine</a:t>
                      </a:r>
                      <a:r>
                        <a:rPr lang="zh-TW" altLang="en-US" sz="1600" dirty="0" smtClean="0"/>
                        <a:t>、</a:t>
                      </a:r>
                      <a:r>
                        <a:rPr lang="en-US" altLang="zh-TW" sz="1600" dirty="0" smtClean="0"/>
                        <a:t>Ubuntu </a:t>
                      </a:r>
                      <a:r>
                        <a:rPr lang="zh-TW" altLang="en-US" sz="1600" dirty="0" smtClean="0"/>
                        <a:t>作業系統安裝，刪除</a:t>
                      </a:r>
                      <a:r>
                        <a:rPr lang="en-US" altLang="zh-TW" sz="1600" dirty="0" smtClean="0"/>
                        <a:t>ipv6</a:t>
                      </a:r>
                      <a:r>
                        <a:rPr lang="zh-TW" altLang="en-US" sz="1600" dirty="0" smtClean="0"/>
                        <a:t>、設定自動登錄與帳號管理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22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基礎</a:t>
                      </a:r>
                      <a:r>
                        <a:rPr lang="zh-TW" altLang="en-US" dirty="0" smtClean="0"/>
                        <a:t>網路</a:t>
                      </a:r>
                      <a:r>
                        <a:rPr lang="zh-TW" altLang="en-US" dirty="0" smtClean="0"/>
                        <a:t>知識</a:t>
                      </a:r>
                      <a:r>
                        <a:rPr lang="en-US" altLang="zh-TW" dirty="0" smtClean="0"/>
                        <a:t>: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smtClean="0"/>
                        <a:t>IP</a:t>
                      </a:r>
                      <a:r>
                        <a:rPr lang="en-US" altLang="zh-TW" sz="1600" baseline="0" dirty="0" smtClean="0"/>
                        <a:t> table</a:t>
                      </a:r>
                      <a:r>
                        <a:rPr lang="zh-TW" altLang="en-US" sz="1600" baseline="0" dirty="0" smtClean="0"/>
                        <a:t>設定、</a:t>
                      </a:r>
                      <a:r>
                        <a:rPr lang="en-US" altLang="zh-TW" sz="1600" baseline="0" dirty="0" smtClean="0"/>
                        <a:t>DNS</a:t>
                      </a:r>
                      <a:r>
                        <a:rPr lang="zh-TW" altLang="en-US" sz="1600" baseline="0" dirty="0" smtClean="0"/>
                        <a:t> </a:t>
                      </a:r>
                      <a:r>
                        <a:rPr lang="en-US" altLang="zh-TW" sz="1600" baseline="0" dirty="0" smtClean="0"/>
                        <a:t>server</a:t>
                      </a:r>
                      <a:r>
                        <a:rPr lang="zh-TW" altLang="en-US" sz="1600" baseline="0" dirty="0" smtClean="0"/>
                        <a:t>建置、</a:t>
                      </a:r>
                      <a:r>
                        <a:rPr lang="en-US" altLang="zh-TW" sz="1600" baseline="0" dirty="0" smtClean="0"/>
                        <a:t>DHCP</a:t>
                      </a:r>
                      <a:r>
                        <a:rPr lang="zh-TW" altLang="en-US" sz="1600" baseline="0" dirty="0" smtClean="0"/>
                        <a:t> </a:t>
                      </a:r>
                      <a:r>
                        <a:rPr lang="en-US" altLang="zh-TW" sz="1600" baseline="0" dirty="0" smtClean="0"/>
                        <a:t>server</a:t>
                      </a:r>
                      <a:r>
                        <a:rPr lang="zh-TW" altLang="en-US" sz="1600" baseline="0" dirty="0" smtClean="0"/>
                        <a:t>建置、</a:t>
                      </a:r>
                      <a:r>
                        <a:rPr lang="en-US" altLang="zh-TW" sz="1600" baseline="0" dirty="0" smtClean="0"/>
                        <a:t>Routing table</a:t>
                      </a:r>
                      <a:r>
                        <a:rPr lang="zh-TW" altLang="en-US" sz="1600" baseline="0" dirty="0" smtClean="0"/>
                        <a:t>設定、企業網路建置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7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dirty="0" smtClean="0"/>
                        <a:t>3.Script  </a:t>
                      </a:r>
                      <a:r>
                        <a:rPr lang="zh-TW" altLang="en-US" dirty="0" smtClean="0"/>
                        <a:t>撰寫</a:t>
                      </a:r>
                      <a:r>
                        <a:rPr lang="en-US" altLang="zh-TW" dirty="0" smtClean="0"/>
                        <a:t>: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smtClean="0"/>
                        <a:t>Bash script 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22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dirty="0" smtClean="0"/>
                        <a:t>4.Docker: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smtClean="0"/>
                        <a:t>Docker</a:t>
                      </a:r>
                      <a:r>
                        <a:rPr lang="zh-TW" altLang="en-US" sz="1600" dirty="0" smtClean="0"/>
                        <a:t>運作架構、管理</a:t>
                      </a:r>
                      <a:r>
                        <a:rPr lang="en-US" altLang="zh-TW" sz="1600" dirty="0" smtClean="0"/>
                        <a:t>Docker container</a:t>
                      </a:r>
                      <a:r>
                        <a:rPr lang="zh-TW" altLang="en-US" sz="1600" dirty="0" smtClean="0"/>
                        <a:t>、</a:t>
                      </a:r>
                      <a:r>
                        <a:rPr lang="en-US" altLang="zh-TW" sz="1600" dirty="0" smtClean="0"/>
                        <a:t>Docker</a:t>
                      </a:r>
                      <a:r>
                        <a:rPr lang="zh-TW" altLang="en-US" sz="1600" dirty="0" smtClean="0"/>
                        <a:t>運算資源管理、網路管理、建置</a:t>
                      </a:r>
                      <a:r>
                        <a:rPr lang="en-US" altLang="zh-TW" sz="1600" dirty="0" smtClean="0"/>
                        <a:t>Docker image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00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dirty="0" smtClean="0"/>
                        <a:t>5.Podman: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err="1" smtClean="0"/>
                        <a:t>Podman</a:t>
                      </a:r>
                      <a:r>
                        <a:rPr lang="zh-TW" altLang="en-US" sz="1600" dirty="0" smtClean="0"/>
                        <a:t>運作架構、使用</a:t>
                      </a:r>
                      <a:r>
                        <a:rPr lang="en-US" altLang="zh-TW" sz="1600" dirty="0" err="1" smtClean="0"/>
                        <a:t>Podman</a:t>
                      </a:r>
                      <a:r>
                        <a:rPr lang="zh-TW" altLang="en-US" sz="1600" dirty="0" smtClean="0"/>
                        <a:t>管理</a:t>
                      </a:r>
                      <a:r>
                        <a:rPr lang="en-US" altLang="zh-TW" sz="1600" dirty="0" smtClean="0"/>
                        <a:t>container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22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dirty="0" smtClean="0"/>
                        <a:t>6.Kubernetes: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zh-TW" altLang="en-US" sz="1600" dirty="0" smtClean="0"/>
                        <a:t>安裝</a:t>
                      </a:r>
                      <a:r>
                        <a:rPr lang="en-US" altLang="zh-TW" sz="1600" dirty="0" smtClean="0"/>
                        <a:t>k8s</a:t>
                      </a:r>
                      <a:r>
                        <a:rPr lang="zh-TW" altLang="en-US" sz="1600" dirty="0" smtClean="0"/>
                        <a:t>、</a:t>
                      </a:r>
                      <a:r>
                        <a:rPr lang="en-US" altLang="zh-TW" sz="1600" dirty="0" smtClean="0"/>
                        <a:t>k3s</a:t>
                      </a:r>
                      <a:r>
                        <a:rPr lang="zh-TW" altLang="en-US" sz="1600" dirty="0" smtClean="0"/>
                        <a:t>叢集，</a:t>
                      </a:r>
                      <a:r>
                        <a:rPr lang="en-US" altLang="zh-TW" sz="1600" dirty="0" err="1" smtClean="0"/>
                        <a:t>kubernetes</a:t>
                      </a:r>
                      <a:r>
                        <a:rPr lang="zh-TW" altLang="en-US" sz="1600" baseline="0" dirty="0" smtClean="0"/>
                        <a:t>架構，佈署</a:t>
                      </a:r>
                      <a:r>
                        <a:rPr lang="en-US" altLang="zh-TW" sz="1600" baseline="0" dirty="0" err="1" smtClean="0"/>
                        <a:t>kubernetes</a:t>
                      </a:r>
                      <a:r>
                        <a:rPr lang="zh-TW" altLang="en-US" sz="1600" baseline="0" dirty="0" smtClean="0"/>
                        <a:t> </a:t>
                      </a:r>
                      <a:r>
                        <a:rPr lang="en-US" altLang="zh-TW" sz="1600" baseline="0" dirty="0" smtClean="0"/>
                        <a:t>Pod</a:t>
                      </a:r>
                      <a:r>
                        <a:rPr lang="zh-TW" altLang="en-US" sz="1600" baseline="0" dirty="0" smtClean="0"/>
                        <a:t>、</a:t>
                      </a:r>
                      <a:r>
                        <a:rPr lang="en-US" altLang="zh-TW" sz="1600" baseline="0" dirty="0" smtClean="0"/>
                        <a:t>service</a:t>
                      </a:r>
                      <a:r>
                        <a:rPr lang="zh-TW" altLang="en-US" sz="1600" baseline="0" dirty="0" smtClean="0"/>
                        <a:t>及</a:t>
                      </a:r>
                      <a:r>
                        <a:rPr lang="en-US" altLang="zh-TW" sz="1600" baseline="0" dirty="0" err="1" smtClean="0"/>
                        <a:t>yaml</a:t>
                      </a:r>
                      <a:r>
                        <a:rPr lang="zh-TW" altLang="en-US" sz="1600" baseline="0" dirty="0" smtClean="0"/>
                        <a:t>檔撰寫，</a:t>
                      </a:r>
                      <a:r>
                        <a:rPr lang="en-US" altLang="zh-TW" sz="1600" baseline="0" dirty="0" err="1" smtClean="0"/>
                        <a:t>rbace</a:t>
                      </a:r>
                      <a:r>
                        <a:rPr lang="zh-TW" altLang="en-US" sz="1600" baseline="0" dirty="0" smtClean="0"/>
                        <a:t>管理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dirty="0" smtClean="0"/>
                        <a:t>7.CI/CD: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zh-TW" altLang="en-US" sz="1600" dirty="0" smtClean="0"/>
                        <a:t>使用</a:t>
                      </a:r>
                      <a:r>
                        <a:rPr lang="en-US" altLang="zh-TW" sz="1600" dirty="0" smtClean="0"/>
                        <a:t>Jenkins</a:t>
                      </a:r>
                      <a:r>
                        <a:rPr lang="zh-TW" altLang="en-US" sz="1600" dirty="0" smtClean="0"/>
                        <a:t>做自動化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dirty="0" smtClean="0"/>
                        <a:t>8.</a:t>
                      </a:r>
                      <a:r>
                        <a:rPr lang="zh-TW" altLang="en-US" dirty="0" smtClean="0"/>
                        <a:t>版本控制</a:t>
                      </a:r>
                      <a:r>
                        <a:rPr lang="en-US" altLang="zh-TW" dirty="0" smtClean="0"/>
                        <a:t>: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zh-TW" altLang="en-US" sz="1600" dirty="0" smtClean="0"/>
                        <a:t>基本版控觀念、使用</a:t>
                      </a:r>
                      <a:r>
                        <a:rPr lang="en-US" altLang="zh-TW" sz="1600" dirty="0" err="1" smtClean="0"/>
                        <a:t>Gitea</a:t>
                      </a:r>
                      <a:r>
                        <a:rPr lang="zh-TW" altLang="en-US" sz="1600" dirty="0" smtClean="0"/>
                        <a:t>做版本控制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dirty="0" smtClean="0"/>
                        <a:t>9.Quay: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zh-TW" altLang="en-US" sz="1600" dirty="0" smtClean="0"/>
                        <a:t>使用</a:t>
                      </a:r>
                      <a:r>
                        <a:rPr lang="en-US" altLang="zh-TW" sz="1600" dirty="0" smtClean="0"/>
                        <a:t>Quay</a:t>
                      </a:r>
                      <a:r>
                        <a:rPr lang="zh-TW" altLang="en-US" sz="1600" dirty="0" smtClean="0"/>
                        <a:t>做</a:t>
                      </a:r>
                      <a:r>
                        <a:rPr lang="en-US" altLang="zh-TW" sz="1600" dirty="0" smtClean="0"/>
                        <a:t>Image </a:t>
                      </a:r>
                      <a:r>
                        <a:rPr lang="en-US" altLang="zh-TW" sz="1600" dirty="0" err="1" smtClean="0"/>
                        <a:t>respository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2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dirty="0" smtClean="0"/>
                        <a:t>10.</a:t>
                      </a:r>
                      <a:r>
                        <a:rPr lang="zh-TW" altLang="en-US" dirty="0" smtClean="0"/>
                        <a:t>資料庫</a:t>
                      </a:r>
                      <a:r>
                        <a:rPr lang="en-US" altLang="zh-TW" dirty="0" smtClean="0"/>
                        <a:t>: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altLang="zh-TW" sz="1600" dirty="0" smtClean="0"/>
                        <a:t>SQLite</a:t>
                      </a:r>
                      <a:r>
                        <a:rPr lang="zh-TW" altLang="en-US" sz="1600" dirty="0" smtClean="0"/>
                        <a:t>與</a:t>
                      </a:r>
                      <a:r>
                        <a:rPr lang="en-US" altLang="zh-TW" sz="1600" dirty="0" err="1" smtClean="0"/>
                        <a:t>Mariadb</a:t>
                      </a:r>
                      <a:r>
                        <a:rPr lang="zh-TW" altLang="en-US" sz="1600" dirty="0" smtClean="0"/>
                        <a:t>安裝、資料庫語法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pPr algn="l"/>
                      <a:r>
                        <a:rPr lang="en-US" altLang="zh-TW" dirty="0" smtClean="0"/>
                        <a:t>11.</a:t>
                      </a:r>
                      <a:r>
                        <a:rPr lang="zh-TW" altLang="en-US" dirty="0" smtClean="0"/>
                        <a:t>資料分析</a:t>
                      </a:r>
                      <a:r>
                        <a:rPr lang="en-US" altLang="zh-TW" dirty="0" smtClean="0"/>
                        <a:t>: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zh-TW" altLang="en-US" sz="1600" dirty="0" smtClean="0"/>
                        <a:t>使用</a:t>
                      </a:r>
                      <a:r>
                        <a:rPr lang="en-US" altLang="zh-TW" sz="1600" dirty="0" smtClean="0"/>
                        <a:t>Hadoop</a:t>
                      </a:r>
                      <a:r>
                        <a:rPr lang="zh-TW" altLang="en-US" sz="1600" dirty="0" smtClean="0"/>
                        <a:t>做資料分析、了解</a:t>
                      </a:r>
                      <a:r>
                        <a:rPr lang="en-US" altLang="zh-TW" sz="1600" dirty="0" err="1" smtClean="0"/>
                        <a:t>hadoop</a:t>
                      </a:r>
                      <a:r>
                        <a:rPr lang="zh-TW" altLang="en-US" sz="1600" dirty="0" smtClean="0"/>
                        <a:t>架構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7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1149" y="444884"/>
            <a:ext cx="8229240" cy="114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3000" cap="small" spc="-1" dirty="0">
                <a:solidFill>
                  <a:srgbClr val="575F6D"/>
                </a:solidFill>
                <a:latin typeface="標楷體"/>
                <a:ea typeface="標楷體"/>
                <a:cs typeface="+mn-cs"/>
              </a:rPr>
              <a:t>專題</a:t>
            </a:r>
            <a:r>
              <a:rPr lang="zh-TW" altLang="en-US" sz="3000" cap="small" spc="-1" dirty="0" smtClean="0">
                <a:solidFill>
                  <a:srgbClr val="575F6D"/>
                </a:solidFill>
                <a:latin typeface="標楷體"/>
                <a:ea typeface="標楷體"/>
                <a:cs typeface="+mn-cs"/>
              </a:rPr>
              <a:t>簡介：</a:t>
            </a:r>
            <a:endParaRPr lang="zh-TW" altLang="en-US" sz="3000" cap="small" spc="-1" dirty="0">
              <a:solidFill>
                <a:srgbClr val="575F6D"/>
              </a:solidFill>
              <a:latin typeface="標楷體"/>
              <a:ea typeface="標楷體"/>
              <a:cs typeface="+mn-cs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/>
          </p:nvPr>
        </p:nvSpPr>
        <p:spPr>
          <a:xfrm>
            <a:off x="399884" y="1905344"/>
            <a:ext cx="8286916" cy="2270416"/>
          </a:xfrm>
        </p:spPr>
        <p:txBody>
          <a:bodyPr>
            <a:normAutofit lnSpcReduction="10000"/>
          </a:bodyPr>
          <a:lstStyle/>
          <a:p>
            <a:pPr marL="360" indent="0" algn="just">
              <a:lnSpc>
                <a:spcPct val="150000"/>
              </a:lnSpc>
              <a:spcBef>
                <a:spcPts val="601"/>
              </a:spcBef>
              <a:buClr>
                <a:srgbClr val="FE8637"/>
              </a:buClr>
              <a:buSzPct val="70000"/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</a:rPr>
              <a:t>為減輕學校系統負擔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使用由 </a:t>
            </a:r>
            <a:r>
              <a:rPr lang="en-US" altLang="zh-TW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Rancher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 開源並獲 </a:t>
            </a:r>
            <a:r>
              <a:rPr lang="en-US" altLang="zh-TW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CNCF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 認證的輕量化  </a:t>
            </a:r>
            <a:r>
              <a:rPr lang="en-US" altLang="zh-TW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K3S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 建置</a:t>
            </a:r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</a:rPr>
              <a:t>雲端教室，採高可用性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叢集讓機器發生故障時不會中斷其執行能力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，我們可以在叢集建立學生上課要用的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平台或軟體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，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例如</a:t>
            </a:r>
            <a:r>
              <a:rPr lang="en-US" altLang="zh-TW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: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 </a:t>
            </a:r>
            <a:r>
              <a:rPr lang="en-US" altLang="zh-TW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Hadoop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、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標楷體"/>
                <a:ea typeface="標楷體"/>
              </a:rPr>
              <a:t>nginx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，以及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為了讓每個學生有專屬的運作空間，運用 </a:t>
            </a:r>
            <a:r>
              <a:rPr lang="en-US" altLang="zh-TW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Namespace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 及 </a:t>
            </a:r>
            <a:r>
              <a:rPr lang="en-US" altLang="zh-TW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RBAC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 兩大</a:t>
            </a:r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</a:rPr>
              <a:t>功能對整體</a:t>
            </a:r>
            <a:r>
              <a:rPr lang="zh-TW" altLang="en-US" sz="2000" spc="-1" dirty="0" smtClean="0">
                <a:solidFill>
                  <a:srgbClr val="000000"/>
                </a:solidFill>
                <a:latin typeface="標楷體"/>
                <a:ea typeface="標楷體"/>
              </a:rPr>
              <a:t>資源和使用者</a:t>
            </a:r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</a:rPr>
              <a:t>權限做有效控管。 </a:t>
            </a:r>
          </a:p>
        </p:txBody>
      </p:sp>
    </p:spTree>
    <p:extLst>
      <p:ext uri="{BB962C8B-B14F-4D97-AF65-F5344CB8AC3E}">
        <p14:creationId xmlns:p14="http://schemas.microsoft.com/office/powerpoint/2010/main" val="11251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81940" y="52474"/>
            <a:ext cx="1723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TW" altLang="en-US" sz="3000" cap="small" spc="-1" dirty="0">
                <a:solidFill>
                  <a:srgbClr val="575F6D"/>
                </a:solidFill>
                <a:latin typeface="標楷體"/>
                <a:ea typeface="標楷體"/>
              </a:rPr>
              <a:t>架構圖：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" y="697912"/>
            <a:ext cx="7658099" cy="5421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882845"/>
            <a:ext cx="7307580" cy="5173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5760" y="579120"/>
            <a:ext cx="480060" cy="575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25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175261"/>
            <a:ext cx="7947660" cy="56262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4795" y="111840"/>
            <a:ext cx="240030" cy="575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9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12713"/>
            <a:ext cx="7452360" cy="52756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2420" y="373977"/>
            <a:ext cx="480060" cy="575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0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45" y="1706403"/>
            <a:ext cx="2114550" cy="103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238340" y="203858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86365</a:t>
            </a:r>
            <a:r>
              <a:rPr lang="zh-TW" altLang="en-US" dirty="0" smtClean="0"/>
              <a:t>台幣</a:t>
            </a:r>
            <a:r>
              <a:rPr lang="en-US" altLang="zh-TW" dirty="0" smtClean="0"/>
              <a:t>/6</a:t>
            </a:r>
            <a:r>
              <a:rPr lang="zh-TW" altLang="en-US" dirty="0" smtClean="0"/>
              <a:t>月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729740" y="548640"/>
            <a:ext cx="5954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TW" altLang="en-US" sz="3000" cap="small" spc="-1" dirty="0">
                <a:solidFill>
                  <a:srgbClr val="575F6D"/>
                </a:solidFill>
                <a:latin typeface="標楷體"/>
                <a:ea typeface="標楷體"/>
              </a:rPr>
              <a:t>部</a:t>
            </a:r>
            <a:r>
              <a:rPr lang="zh-TW" altLang="en-US" sz="3000" cap="small" spc="-1" dirty="0" smtClean="0">
                <a:solidFill>
                  <a:srgbClr val="575F6D"/>
                </a:solidFill>
                <a:latin typeface="標楷體"/>
                <a:ea typeface="標楷體"/>
              </a:rPr>
              <a:t>署校園</a:t>
            </a:r>
            <a:r>
              <a:rPr lang="en-US" altLang="zh-TW" sz="3000" dirty="0" err="1" smtClean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Kuberteses</a:t>
            </a:r>
            <a:r>
              <a:rPr lang="zh-TW" altLang="en-US" sz="3000" cap="small" spc="-1" dirty="0" smtClean="0">
                <a:solidFill>
                  <a:srgbClr val="575F6D"/>
                </a:solidFill>
                <a:latin typeface="標楷體"/>
                <a:ea typeface="標楷體"/>
              </a:rPr>
              <a:t>商業軟體計價</a:t>
            </a:r>
            <a:endParaRPr lang="zh-TW" altLang="en-US" sz="3000" cap="small" spc="-1" dirty="0">
              <a:solidFill>
                <a:srgbClr val="575F6D"/>
              </a:solidFill>
              <a:latin typeface="標楷體"/>
              <a:ea typeface="標楷體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45" y="3622285"/>
            <a:ext cx="2082164" cy="207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299300" y="440285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83580</a:t>
            </a:r>
            <a:r>
              <a:rPr lang="zh-TW" altLang="en-US" dirty="0" smtClean="0"/>
              <a:t>台幣</a:t>
            </a:r>
            <a:r>
              <a:rPr lang="en-US" altLang="zh-TW" dirty="0"/>
              <a:t>/6</a:t>
            </a:r>
            <a:r>
              <a:rPr lang="zh-TW" altLang="en-US" dirty="0"/>
              <a:t>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48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1138</TotalTime>
  <Words>656</Words>
  <Application>Microsoft Office PowerPoint</Application>
  <PresentationFormat>如螢幕大小 (4:3)</PresentationFormat>
  <Paragraphs>113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專題簡介：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利用k3s叢集打造雲端教室</dc:title>
  <dc:creator>MATT</dc:creator>
  <cp:lastModifiedBy>MATT</cp:lastModifiedBy>
  <cp:revision>99</cp:revision>
  <dcterms:created xsi:type="dcterms:W3CDTF">2021-07-03T07:31:43Z</dcterms:created>
  <dcterms:modified xsi:type="dcterms:W3CDTF">2021-07-12T07:19:11Z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