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56" r:id="rId2"/>
    <p:sldId id="293" r:id="rId3"/>
    <p:sldId id="291" r:id="rId4"/>
    <p:sldId id="261" r:id="rId5"/>
    <p:sldId id="257" r:id="rId6"/>
    <p:sldId id="258" r:id="rId7"/>
    <p:sldId id="259" r:id="rId8"/>
    <p:sldId id="260" r:id="rId9"/>
    <p:sldId id="294" r:id="rId10"/>
    <p:sldId id="264" r:id="rId11"/>
    <p:sldId id="273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65" r:id="rId24"/>
    <p:sldId id="266" r:id="rId25"/>
    <p:sldId id="268" r:id="rId26"/>
    <p:sldId id="295" r:id="rId27"/>
    <p:sldId id="28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4" autoAdjust="0"/>
  </p:normalViewPr>
  <p:slideViewPr>
    <p:cSldViewPr snapToGrid="0">
      <p:cViewPr varScale="1">
        <p:scale>
          <a:sx n="77" d="100"/>
          <a:sy n="77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02CD-FEED-436A-8672-1C47DBE5D6F6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9583-ACC3-486A-B84B-7C3DAC7B8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scp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小組帳號</a:t>
            </a:r>
            <a:r>
              <a:rPr lang="en-US" altLang="zh-TW" baseline="0" dirty="0" smtClean="0"/>
              <a:t>@120.96.143.35:~/workshop/route/Routing_table.pptx C:\Users\gbean\Downloads\Routing_tables.pptx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9583-ACC3-486A-B84B-7C3DAC7B8B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8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Alpine</a:t>
            </a:r>
            <a:r>
              <a:rPr lang="zh-TW" altLang="en-US" dirty="0"/>
              <a:t> 機器的登入帳號、密碼，都是 </a:t>
            </a:r>
            <a:r>
              <a:rPr lang="en-US" altLang="zh-TW" dirty="0" err="1"/>
              <a:t>bigred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9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2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74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https://ipset.netfilter.org/ipset.man.html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9583-ACC3-486A-B84B-7C3DAC7B8B4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3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1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3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8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39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42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6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8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4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93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5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4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2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49AD-885E-498D-962B-11EF538A9EB3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4FE26-54B9-46AF-B6E3-AAC234460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Routing 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路由表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封包傳送流程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同學的內部網路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83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/>
              <a:t>自己機器會拿自己的 </a:t>
            </a:r>
            <a:r>
              <a:rPr lang="en-US" altLang="zh-TW" sz="2400" dirty="0" err="1" smtClean="0"/>
              <a:t>subnetmask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來判斷目標機器和自己機器的 </a:t>
            </a:r>
            <a:r>
              <a:rPr lang="en-US" altLang="zh-TW" sz="2400" dirty="0"/>
              <a:t>network ID </a:t>
            </a:r>
            <a:r>
              <a:rPr lang="zh-TW" altLang="en-US" sz="2400" dirty="0"/>
              <a:t>有沒有</a:t>
            </a:r>
            <a:r>
              <a:rPr lang="zh-TW" altLang="en-US" sz="2400" dirty="0" smtClean="0"/>
              <a:t>相同</a:t>
            </a: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/>
              <a:t>如果</a:t>
            </a:r>
            <a:r>
              <a:rPr lang="zh-TW" altLang="en-US" sz="2400" dirty="0" smtClean="0"/>
              <a:t>不同，就</a:t>
            </a:r>
            <a:r>
              <a:rPr lang="zh-TW" altLang="en-US" sz="2400" dirty="0"/>
              <a:t>會去看自己機器的路由</a:t>
            </a:r>
            <a:r>
              <a:rPr lang="zh-TW" altLang="en-US" sz="2400" dirty="0" smtClean="0"/>
              <a:t>表，並</a:t>
            </a:r>
            <a:r>
              <a:rPr lang="zh-TW" altLang="en-US" sz="2400" dirty="0"/>
              <a:t>找到該目的地的 </a:t>
            </a:r>
            <a:r>
              <a:rPr lang="en-US" altLang="zh-TW" sz="2400" dirty="0" smtClean="0"/>
              <a:t>gateway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3. gateway </a:t>
            </a:r>
            <a:r>
              <a:rPr lang="zh-TW" altLang="en-US" sz="2400" dirty="0"/>
              <a:t>收到封包後，也會用 </a:t>
            </a:r>
            <a:r>
              <a:rPr lang="en-US" altLang="zh-TW" sz="2400" dirty="0" err="1"/>
              <a:t>subnetmask</a:t>
            </a:r>
            <a:r>
              <a:rPr lang="en-US" altLang="zh-TW" sz="2400" dirty="0"/>
              <a:t> </a:t>
            </a:r>
            <a:r>
              <a:rPr lang="zh-TW" altLang="en-US" sz="2400" dirty="0"/>
              <a:t>判斷自己機器和目標機器的 </a:t>
            </a:r>
            <a:r>
              <a:rPr lang="en-US" altLang="zh-TW" sz="2400" dirty="0" smtClean="0"/>
              <a:t>network </a:t>
            </a:r>
            <a:r>
              <a:rPr lang="en-US" altLang="zh-TW" sz="2400" dirty="0"/>
              <a:t>ID </a:t>
            </a:r>
            <a:r>
              <a:rPr lang="zh-TW" altLang="en-US" sz="2400" dirty="0"/>
              <a:t>有沒有</a:t>
            </a:r>
            <a:r>
              <a:rPr lang="zh-TW" altLang="en-US" sz="2400" dirty="0" smtClean="0"/>
              <a:t>相同，不同</a:t>
            </a:r>
            <a:r>
              <a:rPr lang="zh-TW" altLang="en-US" sz="2400" dirty="0"/>
              <a:t>就去看路由表，找出</a:t>
            </a:r>
            <a:r>
              <a:rPr lang="zh-TW" altLang="en-US" sz="2400" dirty="0" smtClean="0"/>
              <a:t>口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666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新增路由規則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我們要在 </a:t>
            </a:r>
            <a:r>
              <a:rPr lang="en-US" altLang="zh-TW" sz="2400" dirty="0"/>
              <a:t>gateway </a:t>
            </a:r>
            <a:r>
              <a:rPr lang="zh-TW" altLang="en-US" sz="2400" dirty="0"/>
              <a:t>的路由表加上新的規則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目的地</a:t>
            </a:r>
            <a:r>
              <a:rPr lang="zh-TW" altLang="en-US" sz="2400" dirty="0"/>
              <a:t>的 </a:t>
            </a:r>
            <a:r>
              <a:rPr lang="en-US" altLang="zh-TW" sz="2400" dirty="0"/>
              <a:t>network ID </a:t>
            </a:r>
            <a:r>
              <a:rPr lang="zh-TW" altLang="en-US" sz="2400" dirty="0"/>
              <a:t>若為 </a:t>
            </a:r>
            <a:r>
              <a:rPr lang="en-US" altLang="zh-TW" sz="2400" dirty="0" smtClean="0"/>
              <a:t>192.168.80.0</a:t>
            </a:r>
            <a:r>
              <a:rPr lang="zh-TW" altLang="en-US" sz="2400" dirty="0"/>
              <a:t>，封包就要往 </a:t>
            </a:r>
            <a:r>
              <a:rPr lang="en-US" altLang="zh-TW" sz="2400" dirty="0"/>
              <a:t>120.96.143.Y </a:t>
            </a:r>
            <a:r>
              <a:rPr lang="zh-TW" altLang="en-US" sz="2400" dirty="0"/>
              <a:t>送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>
                <a:solidFill>
                  <a:srgbClr val="FF0000"/>
                </a:solidFill>
              </a:rPr>
              <a:t>因為</a:t>
            </a:r>
            <a:r>
              <a:rPr lang="zh-TW" altLang="en-US" sz="2400" dirty="0">
                <a:solidFill>
                  <a:srgbClr val="FF0000"/>
                </a:solidFill>
              </a:rPr>
              <a:t>封</a:t>
            </a:r>
            <a:r>
              <a:rPr lang="zh-TW" altLang="en-US" sz="2400" dirty="0" smtClean="0">
                <a:solidFill>
                  <a:srgbClr val="FF0000"/>
                </a:solidFill>
              </a:rPr>
              <a:t>包的傳送是</a:t>
            </a:r>
            <a:r>
              <a:rPr lang="zh-TW" altLang="en-US" sz="2400" dirty="0">
                <a:solidFill>
                  <a:srgbClr val="FF0000"/>
                </a:solidFill>
              </a:rPr>
              <a:t>雙向</a:t>
            </a:r>
            <a:r>
              <a:rPr lang="zh-TW" altLang="en-US" sz="2400" dirty="0" smtClean="0">
                <a:solidFill>
                  <a:srgbClr val="FF0000"/>
                </a:solidFill>
              </a:rPr>
              <a:t>的，網路才會通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所以</a:t>
            </a:r>
            <a:r>
              <a:rPr lang="zh-TW" altLang="en-US" sz="2400" dirty="0"/>
              <a:t>回來的路也要一樣指名  要在 </a:t>
            </a:r>
            <a:r>
              <a:rPr lang="en-US" altLang="zh-TW" sz="2400" dirty="0"/>
              <a:t>120.96.143.Y </a:t>
            </a:r>
            <a:r>
              <a:rPr lang="zh-TW" altLang="en-US" sz="2400" dirty="0"/>
              <a:t>的路由表新增規則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目的地</a:t>
            </a:r>
            <a:r>
              <a:rPr lang="zh-TW" altLang="en-US" sz="2400" dirty="0"/>
              <a:t>的 </a:t>
            </a:r>
            <a:r>
              <a:rPr lang="en-US" altLang="zh-TW" sz="2400" dirty="0"/>
              <a:t>network ID </a:t>
            </a:r>
            <a:r>
              <a:rPr lang="zh-TW" altLang="en-US" sz="2400" dirty="0"/>
              <a:t>若為 </a:t>
            </a:r>
            <a:r>
              <a:rPr lang="en-US" altLang="zh-TW" sz="2400" dirty="0" smtClean="0"/>
              <a:t>192.168.136.0</a:t>
            </a:r>
            <a:r>
              <a:rPr lang="zh-TW" altLang="en-US" sz="2400" dirty="0"/>
              <a:t>，封包就要往 </a:t>
            </a:r>
            <a:r>
              <a:rPr lang="en-US" altLang="zh-TW" sz="2400" dirty="0"/>
              <a:t>120.96.143.X </a:t>
            </a:r>
            <a:r>
              <a:rPr lang="zh-TW" altLang="en-US" sz="2400" dirty="0"/>
              <a:t>送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練習</a:t>
            </a:r>
            <a:r>
              <a:rPr lang="zh-TW" altLang="en-US" sz="4400" dirty="0">
                <a:solidFill>
                  <a:schemeClr val="tx1"/>
                </a:solidFill>
              </a:rPr>
              <a:t>：使用 </a:t>
            </a:r>
            <a:r>
              <a:rPr lang="en-US" altLang="zh-TW" sz="4400" dirty="0" err="1">
                <a:solidFill>
                  <a:schemeClr val="tx1"/>
                </a:solidFill>
              </a:rPr>
              <a:t>scp</a:t>
            </a:r>
            <a:r>
              <a:rPr lang="en-US" altLang="zh-TW" sz="4400" dirty="0">
                <a:solidFill>
                  <a:schemeClr val="tx1"/>
                </a:solidFill>
              </a:rPr>
              <a:t> </a:t>
            </a:r>
            <a:r>
              <a:rPr lang="zh-TW" altLang="en-US" sz="4400" dirty="0">
                <a:solidFill>
                  <a:schemeClr val="tx1"/>
                </a:solidFill>
              </a:rPr>
              <a:t>將我們準備好的虛擬主機下載到自己</a:t>
            </a:r>
            <a:r>
              <a:rPr lang="zh-TW" altLang="en-US" sz="4400" dirty="0" smtClean="0">
                <a:solidFill>
                  <a:schemeClr val="tx1"/>
                </a:solidFill>
              </a:rPr>
              <a:t>的</a:t>
            </a:r>
            <a:r>
              <a:rPr lang="zh-TW" altLang="en-US" sz="4400" dirty="0">
                <a:solidFill>
                  <a:schemeClr val="tx1"/>
                </a:solidFill>
              </a:rPr>
              <a:t>落地雲主機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21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C:\Users\gbean&gt;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/>
              <a:t>@120.96.143.35 tree </a:t>
            </a:r>
            <a:r>
              <a:rPr lang="en-US" altLang="zh-TW" dirty="0" smtClean="0"/>
              <a:t>~/workshop/route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/home/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/>
              <a:t>/</a:t>
            </a:r>
            <a:r>
              <a:rPr lang="en-US" altLang="zh-TW" dirty="0" smtClean="0"/>
              <a:t>workshop/route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├── ALP.zip</a:t>
            </a:r>
          </a:p>
          <a:p>
            <a:pPr marL="0" indent="0">
              <a:buNone/>
            </a:pPr>
            <a:r>
              <a:rPr lang="en-US" altLang="zh-TW" dirty="0" smtClean="0"/>
              <a:t>├── </a:t>
            </a:r>
            <a:r>
              <a:rPr lang="en-US" altLang="zh-TW" dirty="0"/>
              <a:t>KING.zip</a:t>
            </a:r>
          </a:p>
          <a:p>
            <a:pPr marL="0" indent="0">
              <a:buNone/>
            </a:pPr>
            <a:r>
              <a:rPr lang="en-US" altLang="zh-TW" dirty="0"/>
              <a:t>└── </a:t>
            </a:r>
            <a:r>
              <a:rPr lang="en-US" altLang="zh-TW" dirty="0" smtClean="0"/>
              <a:t>Routing-table.pptx</a:t>
            </a:r>
          </a:p>
          <a:p>
            <a:pPr marL="0" indent="0">
              <a:buNone/>
            </a:pPr>
            <a:r>
              <a:rPr lang="en-US" altLang="zh-TW" dirty="0"/>
              <a:t>0</a:t>
            </a:r>
            <a:r>
              <a:rPr lang="en-US" altLang="zh-TW" dirty="0" smtClean="0"/>
              <a:t> </a:t>
            </a:r>
            <a:r>
              <a:rPr lang="en-US" altLang="zh-TW" dirty="0"/>
              <a:t>directory, </a:t>
            </a:r>
            <a:r>
              <a:rPr lang="en-US" altLang="zh-TW" dirty="0" smtClean="0"/>
              <a:t>3 </a:t>
            </a:r>
            <a:r>
              <a:rPr lang="en-US" altLang="zh-TW" dirty="0"/>
              <a:t>files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C:\</a:t>
            </a:r>
            <a:r>
              <a:rPr lang="en-US" altLang="zh-TW" dirty="0" smtClean="0">
                <a:solidFill>
                  <a:srgbClr val="0070C0"/>
                </a:solidFill>
              </a:rPr>
              <a:t>Users\gbean&gt; </a:t>
            </a:r>
            <a:r>
              <a:rPr lang="en-US" altLang="zh-TW" dirty="0" err="1"/>
              <a:t>scp</a:t>
            </a:r>
            <a:r>
              <a:rPr lang="en-US" altLang="zh-TW" dirty="0"/>
              <a:t> </a:t>
            </a:r>
            <a:r>
              <a:rPr lang="en-US" altLang="zh-TW" dirty="0" smtClean="0"/>
              <a:t>alpha@120.96.143.35:~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workshop/route/*.zip .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下載後請解壓縮，但</a:t>
            </a:r>
            <a:r>
              <a:rPr lang="zh-TW" altLang="en-US" dirty="0" smtClean="0">
                <a:solidFill>
                  <a:srgbClr val="FF0000"/>
                </a:solidFill>
              </a:rPr>
              <a:t>先不要啟動機器！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Alpine</a:t>
            </a:r>
            <a:r>
              <a:rPr lang="zh-TW" altLang="en-US" dirty="0"/>
              <a:t> 機器的登入</a:t>
            </a:r>
            <a:r>
              <a:rPr lang="zh-TW" altLang="en-US" dirty="0">
                <a:solidFill>
                  <a:srgbClr val="FF0000"/>
                </a:solidFill>
              </a:rPr>
              <a:t>帳號、密碼</a:t>
            </a:r>
            <a:r>
              <a:rPr lang="zh-TW" altLang="en-US" dirty="0"/>
              <a:t>，都是 </a:t>
            </a:r>
            <a:r>
              <a:rPr lang="en-US" altLang="zh-TW" dirty="0" err="1">
                <a:solidFill>
                  <a:srgbClr val="FF0000"/>
                </a:solidFill>
              </a:rPr>
              <a:t>bigred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726" y="1854201"/>
            <a:ext cx="6764208" cy="439578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選擇 </a:t>
            </a:r>
            <a:r>
              <a:rPr lang="en-US" altLang="zh-TW" dirty="0">
                <a:solidFill>
                  <a:schemeClr val="tx1"/>
                </a:solidFill>
              </a:rPr>
              <a:t>Open Virtual Machine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TW" altLang="en-US" dirty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不要啟動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9700" y="3856831"/>
            <a:ext cx="3760234" cy="854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66246" y="2516107"/>
            <a:ext cx="2853454" cy="392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新增虛擬機器：</a:t>
            </a:r>
            <a:r>
              <a:rPr lang="en-US" altLang="zh-TW" dirty="0" smtClean="0">
                <a:solidFill>
                  <a:schemeClr val="tx1"/>
                </a:solidFill>
              </a:rPr>
              <a:t>Alpine </a:t>
            </a:r>
            <a:r>
              <a:rPr lang="zh-TW" altLang="en-US" dirty="0" smtClean="0">
                <a:solidFill>
                  <a:schemeClr val="tx1"/>
                </a:solidFill>
              </a:rPr>
              <a:t>和 </a:t>
            </a:r>
            <a:r>
              <a:rPr lang="en-US" altLang="zh-TW" dirty="0" smtClean="0">
                <a:solidFill>
                  <a:schemeClr val="tx1"/>
                </a:solidFill>
              </a:rPr>
              <a:t>Windows XP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50696"/>
            <a:ext cx="4937125" cy="4013859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1866463"/>
            <a:ext cx="4938712" cy="3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點選機器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開啟設定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8442" y="182563"/>
            <a:ext cx="7388349" cy="6091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02400" y="1196763"/>
            <a:ext cx="2846100" cy="850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27900" y="5615093"/>
            <a:ext cx="2362200" cy="431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虛擬機器網卡設定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Alpine </a:t>
            </a:r>
            <a:r>
              <a:rPr lang="zh-TW" altLang="en-US" dirty="0">
                <a:solidFill>
                  <a:srgbClr val="C00000"/>
                </a:solidFill>
              </a:rPr>
              <a:t>網卡設定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Bridge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Host-only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C00000"/>
                </a:solidFill>
              </a:rPr>
              <a:t>WinXP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網卡設定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Host-only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54" y="3376780"/>
            <a:ext cx="3543795" cy="26006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4" y="3267025"/>
            <a:ext cx="362953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一律選擇 </a:t>
            </a:r>
            <a:r>
              <a:rPr lang="en-US" altLang="zh-TW" sz="4000" dirty="0" smtClean="0">
                <a:solidFill>
                  <a:srgbClr val="FF0000"/>
                </a:solidFill>
              </a:rPr>
              <a:t>I Copied It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5332" y="2353735"/>
            <a:ext cx="5670348" cy="34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先讓 </a:t>
            </a:r>
            <a:r>
              <a:rPr lang="en-US" altLang="zh-TW" sz="4400" dirty="0">
                <a:solidFill>
                  <a:schemeClr val="tx1"/>
                </a:solidFill>
              </a:rPr>
              <a:t>Alpine </a:t>
            </a:r>
            <a:r>
              <a:rPr lang="zh-TW" altLang="en-US" sz="4400" dirty="0">
                <a:solidFill>
                  <a:schemeClr val="tx1"/>
                </a:solidFill>
              </a:rPr>
              <a:t>機器 </a:t>
            </a:r>
            <a:r>
              <a:rPr lang="en-US" altLang="zh-TW" sz="4400" dirty="0">
                <a:solidFill>
                  <a:schemeClr val="tx1"/>
                </a:solidFill>
              </a:rPr>
              <a:t/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zh-TW" altLang="en-US" sz="4400" dirty="0">
                <a:solidFill>
                  <a:schemeClr val="tx1"/>
                </a:solidFill>
              </a:rPr>
              <a:t>向</a:t>
            </a:r>
            <a:r>
              <a:rPr lang="en-US" altLang="zh-TW" sz="4400" dirty="0">
                <a:solidFill>
                  <a:schemeClr val="tx1"/>
                </a:solidFill>
              </a:rPr>
              <a:t>DHCP server </a:t>
            </a:r>
            <a:r>
              <a:rPr lang="zh-TW" altLang="en-US" sz="4400" dirty="0">
                <a:solidFill>
                  <a:schemeClr val="tx1"/>
                </a:solidFill>
              </a:rPr>
              <a:t>取得 </a:t>
            </a:r>
            <a:r>
              <a:rPr lang="en-US" altLang="zh-TW" sz="4400" dirty="0" smtClean="0">
                <a:solidFill>
                  <a:schemeClr val="tx1"/>
                </a:solidFill>
              </a:rPr>
              <a:t>IP </a:t>
            </a:r>
            <a:r>
              <a:rPr lang="zh-TW" altLang="en-US" sz="4400" dirty="0">
                <a:solidFill>
                  <a:schemeClr val="tx1"/>
                </a:solidFill>
              </a:rPr>
              <a:t>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/network/interfaces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>
                <a:solidFill>
                  <a:schemeClr val="tx1"/>
                </a:solidFill>
              </a:rPr>
              <a:t>新增以下紅字後，存檔並關閉：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auto eth0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/>
              <a:t>iface</a:t>
            </a:r>
            <a:r>
              <a:rPr lang="en-US" altLang="zh-TW" dirty="0"/>
              <a:t> eth0 </a:t>
            </a:r>
            <a:r>
              <a:rPr lang="en-US" altLang="zh-TW" dirty="0" err="1"/>
              <a:t>inet</a:t>
            </a:r>
            <a:r>
              <a:rPr lang="en-US" altLang="zh-TW" dirty="0"/>
              <a:t> </a:t>
            </a:r>
            <a:r>
              <a:rPr lang="en-US" altLang="zh-TW" dirty="0" err="1"/>
              <a:t>dhcp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FF0000"/>
                </a:solidFill>
              </a:rPr>
              <a:t>auto eth1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iface</a:t>
            </a:r>
            <a:r>
              <a:rPr lang="en-US" altLang="zh-TW" dirty="0">
                <a:solidFill>
                  <a:srgbClr val="FF0000"/>
                </a:solidFill>
              </a:rPr>
              <a:t> eth1 </a:t>
            </a:r>
            <a:r>
              <a:rPr lang="en-US" altLang="zh-TW" dirty="0" err="1">
                <a:solidFill>
                  <a:srgbClr val="FF0000"/>
                </a:solidFill>
              </a:rPr>
              <a:t>inet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dhcp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>
                <a:solidFill>
                  <a:schemeClr val="tx1"/>
                </a:solidFill>
              </a:rPr>
              <a:t>重啟組態：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service networking restart</a:t>
            </a:r>
          </a:p>
        </p:txBody>
      </p:sp>
    </p:spTree>
    <p:extLst>
      <p:ext uri="{BB962C8B-B14F-4D97-AF65-F5344CB8AC3E}">
        <p14:creationId xmlns:p14="http://schemas.microsoft.com/office/powerpoint/2010/main" val="2500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/>
              <a:t>ifconfig</a:t>
            </a: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eth0</a:t>
            </a:r>
            <a:r>
              <a:rPr lang="en-US" altLang="zh-TW" dirty="0"/>
              <a:t>      Link </a:t>
            </a:r>
            <a:r>
              <a:rPr lang="en-US" altLang="zh-TW" dirty="0" err="1"/>
              <a:t>encap:Ethernet</a:t>
            </a:r>
            <a:r>
              <a:rPr lang="en-US" altLang="zh-TW" dirty="0"/>
              <a:t>  </a:t>
            </a:r>
            <a:r>
              <a:rPr lang="en-US" altLang="zh-TW" dirty="0" err="1"/>
              <a:t>HWaddr</a:t>
            </a:r>
            <a:r>
              <a:rPr lang="en-US" altLang="zh-TW" dirty="0"/>
              <a:t> 00:0C:29:D9:73:4A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inet</a:t>
            </a:r>
            <a:r>
              <a:rPr lang="en-US" altLang="zh-TW" dirty="0"/>
              <a:t> </a:t>
            </a:r>
            <a:r>
              <a:rPr lang="en-US" altLang="zh-TW" dirty="0" smtClean="0"/>
              <a:t>addr:</a:t>
            </a:r>
            <a:r>
              <a:rPr lang="en-US" altLang="zh-TW" dirty="0" smtClean="0">
                <a:solidFill>
                  <a:srgbClr val="FF0000"/>
                </a:solidFill>
              </a:rPr>
              <a:t>192.168.136.136</a:t>
            </a:r>
            <a:r>
              <a:rPr lang="en-US" altLang="zh-TW" dirty="0" smtClean="0"/>
              <a:t>  </a:t>
            </a:r>
            <a:r>
              <a:rPr lang="en-US" altLang="zh-TW" dirty="0"/>
              <a:t>Bcast:192.168.243.255  Mask:255.255.255.0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UP BROADCAST RUNNING MULTICAST  MTU:1500  Metric:1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RX packets:381 errors:0 dropped:0 overruns:0 frame:0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TX packets:338 errors:0 dropped:0 overruns:0 carrier:0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collisions:0 </a:t>
            </a:r>
            <a:r>
              <a:rPr lang="en-US" altLang="zh-TW" dirty="0" smtClean="0"/>
              <a:t>txqueuelen:1000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          RX bytes:32289 (31.5 KiB)  TX bytes:42435 (41.4 KiB)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eth1</a:t>
            </a:r>
            <a:r>
              <a:rPr lang="en-US" altLang="zh-TW" dirty="0"/>
              <a:t>      Link </a:t>
            </a:r>
            <a:r>
              <a:rPr lang="en-US" altLang="zh-TW" dirty="0" err="1"/>
              <a:t>encap:Ethernet</a:t>
            </a:r>
            <a:r>
              <a:rPr lang="en-US" altLang="zh-TW" dirty="0"/>
              <a:t>  </a:t>
            </a:r>
            <a:r>
              <a:rPr lang="en-US" altLang="zh-TW" dirty="0" err="1"/>
              <a:t>HWaddr</a:t>
            </a:r>
            <a:r>
              <a:rPr lang="en-US" altLang="zh-TW" dirty="0"/>
              <a:t> 00:50:56:31:2D:C9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inet</a:t>
            </a:r>
            <a:r>
              <a:rPr lang="en-US" altLang="zh-TW" dirty="0"/>
              <a:t> addr:</a:t>
            </a:r>
            <a:r>
              <a:rPr lang="en-US" altLang="zh-TW" dirty="0">
                <a:solidFill>
                  <a:srgbClr val="FF0000"/>
                </a:solidFill>
              </a:rPr>
              <a:t>120.96.143.177</a:t>
            </a:r>
            <a:r>
              <a:rPr lang="en-US" altLang="zh-TW" dirty="0"/>
              <a:t>  Bcast:0.0.0.0  Mask:255.255.255.0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UP BROADCAST RUNNING MULTICAST  MTU:1500  Metric:1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RX packets:47 errors:0 dropped:0 overruns:0 frame:0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TX packets:39 errors:0 dropped:0 overruns:0 carrier:0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collisions:0 txqueuelen:1000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     RX bytes:6892 (6.7 KiB)  TX bytes:4485 (4.3 KiB)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………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系統內網卡實際名稱</a:t>
            </a:r>
          </a:p>
        </p:txBody>
      </p:sp>
    </p:spTree>
    <p:extLst>
      <p:ext uri="{BB962C8B-B14F-4D97-AF65-F5344CB8AC3E}">
        <p14:creationId xmlns:p14="http://schemas.microsoft.com/office/powerpoint/2010/main" val="16062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今日工作坊主軸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647766" cy="4335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目的地是</a:t>
            </a:r>
            <a:r>
              <a:rPr lang="zh-TW" altLang="en-US" sz="2800" dirty="0"/>
              <a:t>同學</a:t>
            </a:r>
            <a:r>
              <a:rPr lang="zh-TW" altLang="en-US" sz="2800" dirty="0" smtClean="0"/>
              <a:t>的內部網路 </a:t>
            </a:r>
            <a:r>
              <a:rPr lang="en-US" altLang="zh-TW" sz="2800" dirty="0" smtClean="0"/>
              <a:t>network ID</a:t>
            </a:r>
            <a:r>
              <a:rPr lang="zh-TW" altLang="en-US" sz="2800" dirty="0" smtClean="0"/>
              <a:t>，就不</a:t>
            </a:r>
            <a:r>
              <a:rPr lang="zh-TW" altLang="en-US" sz="2800" dirty="0"/>
              <a:t>偽裝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-&gt; </a:t>
            </a:r>
            <a:r>
              <a:rPr lang="en-US" altLang="zh-TW" sz="2800" dirty="0" err="1" smtClean="0"/>
              <a:t>iptables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前往同學的內部網路 </a:t>
            </a:r>
            <a:r>
              <a:rPr lang="en-US" altLang="zh-TW" sz="2800" dirty="0" smtClean="0"/>
              <a:t>network ID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路徑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-&gt; </a:t>
            </a:r>
            <a:r>
              <a:rPr lang="en-US" altLang="zh-TW" sz="2800" dirty="0"/>
              <a:t>routing </a:t>
            </a:r>
            <a:r>
              <a:rPr lang="en-US" altLang="zh-TW" sz="2800" dirty="0" smtClean="0"/>
              <a:t>tables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3.</a:t>
            </a:r>
            <a:r>
              <a:rPr lang="zh-TW" altLang="en-US" sz="2800" dirty="0"/>
              <a:t>不偽裝</a:t>
            </a:r>
            <a:r>
              <a:rPr lang="zh-TW" altLang="en-US" sz="2800" dirty="0" smtClean="0"/>
              <a:t>的內部網路 </a:t>
            </a:r>
            <a:r>
              <a:rPr lang="en-US" altLang="zh-TW" sz="2800" dirty="0" smtClean="0"/>
              <a:t>network ID</a:t>
            </a:r>
            <a:r>
              <a:rPr lang="zh-TW" altLang="en-US" sz="2800" dirty="0" smtClean="0"/>
              <a:t> 太多，就</a:t>
            </a:r>
            <a:r>
              <a:rPr lang="zh-TW" altLang="en-US" sz="2800" dirty="0"/>
              <a:t>用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-&gt; </a:t>
            </a:r>
            <a:r>
              <a:rPr lang="en-US" altLang="zh-TW" sz="2800" dirty="0" err="1"/>
              <a:t>ipset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設</a:t>
            </a:r>
            <a:r>
              <a:rPr lang="zh-TW" altLang="en-US" dirty="0">
                <a:solidFill>
                  <a:schemeClr val="tx1"/>
                </a:solidFill>
              </a:rPr>
              <a:t>定固定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IP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82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bigred@alp</a:t>
            </a:r>
            <a:r>
              <a:rPr lang="en-US" altLang="zh-TW" sz="2000" dirty="0">
                <a:solidFill>
                  <a:srgbClr val="0070C0"/>
                </a:solidFill>
              </a:rPr>
              <a:t>:~$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nano</a:t>
            </a:r>
            <a:r>
              <a:rPr lang="en-US" altLang="zh-TW" sz="2000" dirty="0"/>
              <a:t>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/network/interfaces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……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auto eth0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/>
              <a:t>iface</a:t>
            </a:r>
            <a:r>
              <a:rPr lang="en-US" altLang="zh-TW" sz="2000" dirty="0"/>
              <a:t> eth0 </a:t>
            </a:r>
            <a:r>
              <a:rPr lang="en-US" altLang="zh-TW" sz="2000" dirty="0" err="1"/>
              <a:t>inet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static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          </a:t>
            </a:r>
            <a:r>
              <a:rPr lang="en-US" altLang="zh-TW" sz="2000" dirty="0">
                <a:solidFill>
                  <a:srgbClr val="FF0000"/>
                </a:solidFill>
              </a:rPr>
              <a:t>address </a:t>
            </a:r>
            <a:r>
              <a:rPr lang="en-US" altLang="zh-TW" sz="2000" dirty="0" smtClean="0">
                <a:solidFill>
                  <a:srgbClr val="FF0000"/>
                </a:solidFill>
              </a:rPr>
              <a:t>192.168.136.254/24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auto eth1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/>
              <a:t>iface</a:t>
            </a:r>
            <a:r>
              <a:rPr lang="en-US" altLang="zh-TW" sz="2000" dirty="0"/>
              <a:t> eth1 </a:t>
            </a:r>
            <a:r>
              <a:rPr lang="en-US" altLang="zh-TW" sz="2000" dirty="0" err="1"/>
              <a:t>inet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static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          </a:t>
            </a:r>
            <a:r>
              <a:rPr lang="en-US" altLang="zh-TW" sz="2000" dirty="0">
                <a:solidFill>
                  <a:srgbClr val="FF0000"/>
                </a:solidFill>
              </a:rPr>
              <a:t>address </a:t>
            </a:r>
            <a:r>
              <a:rPr lang="en-US" altLang="zh-TW" sz="2000" dirty="0" smtClean="0">
                <a:solidFill>
                  <a:srgbClr val="FF0000"/>
                </a:solidFill>
              </a:rPr>
              <a:t>120.96.143.232/24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</a:rPr>
              <a:t>gateway 120.96.143.254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/>
              <a:t>重</a:t>
            </a:r>
            <a:r>
              <a:rPr lang="zh-TW" altLang="en-US" sz="2000" dirty="0"/>
              <a:t>新啟動機器</a:t>
            </a:r>
            <a:r>
              <a:rPr lang="zh-TW" altLang="en-US" sz="2000" dirty="0" smtClean="0"/>
              <a:t>：</a:t>
            </a:r>
            <a:endParaRPr lang="en-US" altLang="zh-TW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bigred@alp</a:t>
            </a:r>
            <a:r>
              <a:rPr lang="en-US" altLang="zh-TW" sz="2000" dirty="0">
                <a:solidFill>
                  <a:srgbClr val="0070C0"/>
                </a:solidFill>
              </a:rPr>
              <a:t>:~$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reboot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2315" y="3917547"/>
            <a:ext cx="6487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Bridge </a:t>
            </a:r>
            <a:r>
              <a:rPr lang="zh-TW" altLang="en-US" sz="2800" dirty="0"/>
              <a:t>這張網卡的 </a:t>
            </a:r>
            <a:r>
              <a:rPr lang="en-US" altLang="zh-TW" sz="2800" dirty="0"/>
              <a:t>IP </a:t>
            </a:r>
            <a:r>
              <a:rPr lang="zh-TW" altLang="en-US" sz="2800" dirty="0"/>
              <a:t>位址</a:t>
            </a:r>
            <a:endParaRPr lang="en-US" altLang="zh-TW" sz="2800" dirty="0"/>
          </a:p>
          <a:p>
            <a:r>
              <a:rPr lang="zh-TW" altLang="en-US" sz="2800" dirty="0"/>
              <a:t>請大家設為：</a:t>
            </a:r>
            <a:r>
              <a:rPr lang="en-US" altLang="zh-TW" sz="2800" dirty="0">
                <a:solidFill>
                  <a:srgbClr val="FF0000"/>
                </a:solidFill>
              </a:rPr>
              <a:t>120.96.143.</a:t>
            </a:r>
            <a:r>
              <a:rPr lang="zh-TW" altLang="en-US" sz="2800" dirty="0">
                <a:solidFill>
                  <a:srgbClr val="FF0000"/>
                </a:solidFill>
              </a:rPr>
              <a:t> 座號</a:t>
            </a:r>
            <a:r>
              <a:rPr lang="en-US" altLang="zh-TW" sz="2800" dirty="0">
                <a:solidFill>
                  <a:srgbClr val="FF0000"/>
                </a:solidFill>
              </a:rPr>
              <a:t>+200</a:t>
            </a:r>
          </a:p>
          <a:p>
            <a:r>
              <a:rPr lang="zh-TW" altLang="en-US" sz="2800" dirty="0"/>
              <a:t>例：</a:t>
            </a:r>
            <a:r>
              <a:rPr lang="en-US" altLang="zh-TW" sz="2800" dirty="0"/>
              <a:t>1</a:t>
            </a:r>
            <a:r>
              <a:rPr lang="zh-TW" altLang="en-US" sz="2800" dirty="0"/>
              <a:t>號同學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120.96.143.201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開啟封包轉送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bigred@alp</a:t>
            </a:r>
            <a:r>
              <a:rPr lang="en-US" altLang="zh-TW" sz="2400" dirty="0">
                <a:solidFill>
                  <a:srgbClr val="0070C0"/>
                </a:solidFill>
              </a:rPr>
              <a:t>:~$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sudo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nano</a:t>
            </a:r>
            <a:r>
              <a:rPr lang="en-US" altLang="zh-TW" sz="2400" dirty="0"/>
              <a:t>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sysctl.conf</a:t>
            </a:r>
            <a:endParaRPr lang="en-US" altLang="zh-TW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2400" dirty="0" smtClean="0"/>
              <a:t>新增以下紅字部分</a:t>
            </a:r>
            <a:endParaRPr lang="en-US" altLang="zh-TW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 smtClean="0"/>
              <a:t>net.ipv6.conf.all.disable_ipv6=1</a:t>
            </a:r>
            <a:endParaRPr lang="en-US" altLang="zh-TW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net.ipv4.ip_forward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重啟組態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bigred@alp</a:t>
            </a:r>
            <a:r>
              <a:rPr lang="en-US" altLang="zh-TW" sz="2400" dirty="0">
                <a:solidFill>
                  <a:srgbClr val="0070C0"/>
                </a:solidFill>
              </a:rPr>
              <a:t>:~$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sudo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sysctl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-p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net.ipv6.conf.all.disable_ipv6 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net.ipv4.ip_forward = 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iptables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安裝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137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安裝 </a:t>
            </a:r>
            <a:r>
              <a:rPr lang="en-US" altLang="zh-TW" dirty="0" err="1">
                <a:solidFill>
                  <a:schemeClr val="tx1"/>
                </a:solidFill>
              </a:rPr>
              <a:t>iptables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apk</a:t>
            </a:r>
            <a:r>
              <a:rPr lang="en-US" altLang="zh-TW" dirty="0"/>
              <a:t> add </a:t>
            </a:r>
            <a:r>
              <a:rPr lang="en-US" altLang="zh-TW" dirty="0" err="1"/>
              <a:t>iptables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查看版本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iptables</a:t>
            </a:r>
            <a:r>
              <a:rPr lang="en-US" altLang="zh-TW" dirty="0"/>
              <a:t> -V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Iptables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v1.8.6 (legacy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fr-FR" dirty="0">
                <a:solidFill>
                  <a:schemeClr val="accent1">
                    <a:lumMod val="50000"/>
                  </a:schemeClr>
                </a:solidFill>
              </a:rPr>
              <a:t>偽裝設定</a:t>
            </a:r>
          </a:p>
          <a:p>
            <a:pPr marL="0" indent="0">
              <a:buNone/>
            </a:pPr>
            <a:r>
              <a:rPr lang="fr-FR" altLang="zh-TW" dirty="0">
                <a:solidFill>
                  <a:srgbClr val="0070C0"/>
                </a:solidFill>
              </a:rPr>
              <a:t>bigred@alp:~$ </a:t>
            </a:r>
            <a:r>
              <a:rPr lang="fr-FR" altLang="zh-TW" dirty="0"/>
              <a:t>sudo iptables -t nat -A POSTROUTING -o </a:t>
            </a:r>
            <a:r>
              <a:rPr lang="fr-FR" altLang="zh-TW" dirty="0">
                <a:solidFill>
                  <a:srgbClr val="FF0000"/>
                </a:solidFill>
              </a:rPr>
              <a:t>eth1</a:t>
            </a:r>
            <a:r>
              <a:rPr lang="fr-FR" altLang="zh-TW" dirty="0"/>
              <a:t> ! </a:t>
            </a:r>
            <a:r>
              <a:rPr lang="fr-FR" altLang="zh-TW" dirty="0"/>
              <a:t>-d </a:t>
            </a:r>
            <a:r>
              <a:rPr lang="fr-FR" altLang="zh-TW" dirty="0" smtClean="0"/>
              <a:t>192.168.</a:t>
            </a:r>
            <a:r>
              <a:rPr lang="fr-FR" altLang="zh-TW" dirty="0" smtClean="0">
                <a:solidFill>
                  <a:srgbClr val="FF0000"/>
                </a:solidFill>
              </a:rPr>
              <a:t>136</a:t>
            </a:r>
            <a:r>
              <a:rPr lang="fr-FR" altLang="zh-TW" dirty="0" smtClean="0"/>
              <a:t>.0/24 </a:t>
            </a:r>
            <a:r>
              <a:rPr lang="fr-FR" altLang="zh-TW" dirty="0"/>
              <a:t>-j </a:t>
            </a:r>
            <a:r>
              <a:rPr lang="fr-FR" altLang="zh-TW" dirty="0"/>
              <a:t>MASQUERADE</a:t>
            </a:r>
            <a:endParaRPr lang="fr-FR" altLang="zh-TW" dirty="0"/>
          </a:p>
        </p:txBody>
      </p:sp>
    </p:spTree>
    <p:extLst>
      <p:ext uri="{BB962C8B-B14F-4D97-AF65-F5344CB8AC3E}">
        <p14:creationId xmlns:p14="http://schemas.microsoft.com/office/powerpoint/2010/main" val="26153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新增路由規則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先請同學兩兩一組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7430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讓我們在</a:t>
            </a:r>
            <a:r>
              <a:rPr lang="en-US" altLang="zh-TW" sz="2400" dirty="0" smtClean="0">
                <a:solidFill>
                  <a:schemeClr val="tx1"/>
                </a:solidFill>
              </a:rPr>
              <a:t>alpine</a:t>
            </a:r>
            <a:r>
              <a:rPr lang="zh-TW" altLang="en-US" sz="2400" dirty="0" smtClean="0">
                <a:solidFill>
                  <a:schemeClr val="tx1"/>
                </a:solidFill>
              </a:rPr>
              <a:t>這台機器新增路由規則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B0F0"/>
                </a:solidFill>
              </a:rPr>
              <a:t>bigred@alp</a:t>
            </a:r>
            <a:r>
              <a:rPr lang="en-US" altLang="zh-TW" sz="2400" dirty="0">
                <a:solidFill>
                  <a:srgbClr val="00B0F0"/>
                </a:solidFill>
              </a:rPr>
              <a:t>~$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route add –net </a:t>
            </a:r>
            <a:r>
              <a:rPr lang="en-US" altLang="zh-TW" sz="2400" dirty="0" smtClean="0">
                <a:solidFill>
                  <a:srgbClr val="FF0000"/>
                </a:solidFill>
              </a:rPr>
              <a:t>192.168.80.0</a:t>
            </a:r>
            <a:r>
              <a:rPr lang="en-US" altLang="zh-TW" sz="2400" dirty="0" smtClean="0">
                <a:solidFill>
                  <a:schemeClr val="tx1"/>
                </a:solidFill>
              </a:rPr>
              <a:t>/24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gw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120.96.143.Y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什麼</a:t>
            </a:r>
            <a:r>
              <a:rPr lang="zh-TW" altLang="en-US" dirty="0" smtClean="0">
                <a:solidFill>
                  <a:schemeClr val="tx1"/>
                </a:solidFill>
              </a:rPr>
              <a:t>是 </a:t>
            </a:r>
            <a:r>
              <a:rPr lang="en-US" altLang="zh-TW" dirty="0" err="1" smtClean="0">
                <a:solidFill>
                  <a:schemeClr val="tx1"/>
                </a:solidFill>
              </a:rPr>
              <a:t>ipset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我們</a:t>
            </a:r>
            <a:r>
              <a:rPr lang="zh-TW" altLang="en-US" sz="2400" dirty="0" smtClean="0"/>
              <a:t>可以使用 </a:t>
            </a:r>
            <a:r>
              <a:rPr lang="en-US" altLang="zh-TW" sz="2400" dirty="0" err="1" smtClean="0"/>
              <a:t>ipset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新增一個列表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並</a:t>
            </a:r>
            <a:r>
              <a:rPr lang="zh-TW" altLang="en-US" sz="2400" dirty="0" smtClean="0">
                <a:solidFill>
                  <a:srgbClr val="FF0000"/>
                </a:solidFill>
              </a:rPr>
              <a:t>把小組成員們的內部網路 </a:t>
            </a:r>
            <a:r>
              <a:rPr lang="en-US" altLang="zh-TW" sz="2400" dirty="0" smtClean="0">
                <a:solidFill>
                  <a:srgbClr val="FF0000"/>
                </a:solidFill>
              </a:rPr>
              <a:t>network ID </a:t>
            </a:r>
            <a:r>
              <a:rPr lang="zh-TW" altLang="en-US" sz="2400" dirty="0" smtClean="0">
                <a:solidFill>
                  <a:srgbClr val="FF0000"/>
                </a:solidFill>
              </a:rPr>
              <a:t>全部新增進去這個列表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如此</a:t>
            </a:r>
            <a:r>
              <a:rPr lang="zh-TW" altLang="en-US" sz="2400" dirty="0" smtClean="0"/>
              <a:t>一來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我們僅</a:t>
            </a:r>
            <a:r>
              <a:rPr lang="zh-TW" altLang="en-US" sz="2400" dirty="0"/>
              <a:t>需一行 </a:t>
            </a:r>
            <a:r>
              <a:rPr lang="en-US" altLang="zh-TW" sz="2400" dirty="0" err="1" smtClean="0"/>
              <a:t>iptables</a:t>
            </a:r>
            <a:r>
              <a:rPr lang="zh-TW" altLang="en-US" sz="2400" dirty="0" smtClean="0"/>
              <a:t> 規則，讓我們向組員傳送封包，就可以不用偽裝了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ipset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操作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71650"/>
            <a:ext cx="8596668" cy="4985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在 </a:t>
            </a:r>
            <a:r>
              <a:rPr lang="en-US" altLang="zh-TW" sz="2000" dirty="0" smtClean="0">
                <a:solidFill>
                  <a:srgbClr val="FF0000"/>
                </a:solidFill>
              </a:rPr>
              <a:t>alpine </a:t>
            </a:r>
            <a:r>
              <a:rPr lang="zh-TW" altLang="en-US" sz="2000" dirty="0" smtClean="0">
                <a:solidFill>
                  <a:srgbClr val="FF0000"/>
                </a:solidFill>
              </a:rPr>
              <a:t>機器</a:t>
            </a:r>
            <a:r>
              <a:rPr lang="zh-TW" altLang="en-US" sz="2000" dirty="0" smtClean="0">
                <a:solidFill>
                  <a:schemeClr val="tx1"/>
                </a:solidFill>
              </a:rPr>
              <a:t>安裝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</a:rPr>
              <a:t>套件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B0F0"/>
                </a:solidFill>
              </a:rPr>
              <a:t>bigred@alp</a:t>
            </a:r>
            <a:r>
              <a:rPr lang="en-US" altLang="zh-TW" sz="2000" dirty="0" smtClean="0">
                <a:solidFill>
                  <a:srgbClr val="00B0F0"/>
                </a:solidFill>
              </a:rPr>
              <a:t>~$</a:t>
            </a:r>
            <a:r>
              <a:rPr lang="en-US" altLang="zh-TW" sz="2000" dirty="0" smtClean="0"/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apk</a:t>
            </a:r>
            <a:r>
              <a:rPr lang="en-US" altLang="zh-TW" sz="2000" dirty="0">
                <a:solidFill>
                  <a:schemeClr val="tx1"/>
                </a:solidFill>
              </a:rPr>
              <a:t> add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ipset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建立新的</a:t>
            </a:r>
            <a:r>
              <a:rPr lang="zh-TW" altLang="en-US" sz="2000" dirty="0" smtClean="0">
                <a:solidFill>
                  <a:schemeClr val="tx1"/>
                </a:solidFill>
              </a:rPr>
              <a:t>列表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#</a:t>
            </a:r>
            <a:r>
              <a:rPr lang="en-US" altLang="zh-TW" sz="2000" dirty="0" err="1">
                <a:solidFill>
                  <a:schemeClr val="tx1"/>
                </a:solidFill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create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</a:rPr>
              <a:t>列表名稱 列表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</a:rPr>
              <a:t>類型</a:t>
            </a:r>
            <a:endParaRPr lang="en-US" altLang="zh-TW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B0F0"/>
                </a:solidFill>
              </a:rPr>
              <a:t>bigred@alp</a:t>
            </a:r>
            <a:r>
              <a:rPr lang="en-US" altLang="zh-TW" sz="2000" dirty="0">
                <a:solidFill>
                  <a:srgbClr val="00B0F0"/>
                </a:solidFill>
              </a:rPr>
              <a:t>~$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sudo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create </a:t>
            </a:r>
            <a:r>
              <a:rPr lang="en-US" altLang="zh-TW" sz="2000" dirty="0">
                <a:solidFill>
                  <a:srgbClr val="FF0000"/>
                </a:solidFill>
              </a:rPr>
              <a:t>teams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hash:net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</a:rPr>
              <a:t>在</a:t>
            </a:r>
            <a:r>
              <a:rPr lang="zh-TW" altLang="en-US" sz="2000" dirty="0">
                <a:solidFill>
                  <a:schemeClr val="tx1"/>
                </a:solidFill>
              </a:rPr>
              <a:t>列表中新增網路</a:t>
            </a:r>
            <a:r>
              <a:rPr lang="zh-TW" altLang="en-US" sz="2000" dirty="0" smtClean="0">
                <a:solidFill>
                  <a:schemeClr val="tx1"/>
                </a:solidFill>
              </a:rPr>
              <a:t>代號 </a:t>
            </a:r>
            <a:r>
              <a:rPr lang="en-US" altLang="zh-TW" sz="2000" dirty="0" smtClean="0">
                <a:solidFill>
                  <a:schemeClr val="tx1"/>
                </a:solidFill>
              </a:rPr>
              <a:t>#</a:t>
            </a:r>
            <a:r>
              <a:rPr lang="en-US" altLang="zh-TW" sz="2000" dirty="0" err="1">
                <a:solidFill>
                  <a:schemeClr val="tx1"/>
                </a:solidFill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add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</a:rPr>
              <a:t>列表名稱 網路代號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B0F0"/>
                </a:solidFill>
              </a:rPr>
              <a:t>bigred@alp</a:t>
            </a:r>
            <a:r>
              <a:rPr lang="en-US" altLang="zh-TW" sz="2000" dirty="0">
                <a:solidFill>
                  <a:srgbClr val="00B0F0"/>
                </a:solidFill>
              </a:rPr>
              <a:t>~$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sudo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add </a:t>
            </a:r>
            <a:r>
              <a:rPr lang="en-US" altLang="zh-TW" sz="2000" dirty="0">
                <a:solidFill>
                  <a:srgbClr val="FF0000"/>
                </a:solidFill>
              </a:rPr>
              <a:t>teams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192.168.</a:t>
            </a:r>
            <a:r>
              <a:rPr lang="en-US" altLang="zh-TW" sz="2000" dirty="0" smtClean="0">
                <a:solidFill>
                  <a:srgbClr val="FF0000"/>
                </a:solidFill>
              </a:rPr>
              <a:t>136.0</a:t>
            </a:r>
            <a:r>
              <a:rPr lang="en-US" altLang="zh-TW" sz="2000" dirty="0" smtClean="0">
                <a:solidFill>
                  <a:schemeClr val="tx1"/>
                </a:solidFill>
              </a:rPr>
              <a:t>/24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</a:rPr>
              <a:t>顯示</a:t>
            </a:r>
            <a:r>
              <a:rPr lang="zh-TW" altLang="en-US" sz="2000" dirty="0">
                <a:solidFill>
                  <a:schemeClr val="tx1"/>
                </a:solidFill>
              </a:rPr>
              <a:t>已有列表及</a:t>
            </a:r>
            <a:r>
              <a:rPr lang="zh-TW" altLang="en-US" sz="2000" dirty="0" smtClean="0">
                <a:solidFill>
                  <a:schemeClr val="tx1"/>
                </a:solidFill>
              </a:rPr>
              <a:t>內容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#</a:t>
            </a:r>
            <a:r>
              <a:rPr lang="en-US" altLang="zh-TW" sz="2000" dirty="0" err="1">
                <a:solidFill>
                  <a:schemeClr val="tx1"/>
                </a:solidFill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list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</a:rPr>
              <a:t>列表名稱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B0F0"/>
                </a:solidFill>
              </a:rPr>
              <a:t>bigred@alp</a:t>
            </a:r>
            <a:r>
              <a:rPr lang="en-US" altLang="zh-TW" sz="2000" dirty="0">
                <a:solidFill>
                  <a:srgbClr val="00B0F0"/>
                </a:solidFill>
              </a:rPr>
              <a:t>~$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sudo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ipset</a:t>
            </a:r>
            <a:r>
              <a:rPr lang="en-US" altLang="zh-TW" sz="2000" dirty="0">
                <a:solidFill>
                  <a:schemeClr val="tx1"/>
                </a:solidFill>
              </a:rPr>
              <a:t> list </a:t>
            </a:r>
            <a:r>
              <a:rPr lang="en-US" altLang="zh-TW" sz="2000" dirty="0">
                <a:solidFill>
                  <a:srgbClr val="FF0000"/>
                </a:solidFill>
              </a:rPr>
              <a:t>teams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偽裝</a:t>
            </a:r>
            <a:r>
              <a:rPr lang="zh-TW" altLang="en-US" dirty="0" smtClean="0">
                <a:solidFill>
                  <a:schemeClr val="tx1"/>
                </a:solidFill>
              </a:rPr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2116899"/>
            <a:ext cx="11106150" cy="43590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bigred@alp</a:t>
            </a:r>
            <a:r>
              <a:rPr lang="en-US" altLang="zh-TW" sz="2800" dirty="0" smtClean="0">
                <a:solidFill>
                  <a:srgbClr val="0070C0"/>
                </a:solidFill>
              </a:rPr>
              <a:t>:~$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sudo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iptables</a:t>
            </a:r>
            <a:r>
              <a:rPr lang="en-US" altLang="zh-TW" sz="2800" dirty="0" smtClean="0">
                <a:solidFill>
                  <a:schemeClr val="tx1"/>
                </a:solidFill>
              </a:rPr>
              <a:t> –t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nat</a:t>
            </a:r>
            <a:r>
              <a:rPr lang="en-US" altLang="zh-TW" sz="2800" dirty="0" smtClean="0">
                <a:solidFill>
                  <a:schemeClr val="tx1"/>
                </a:solidFill>
              </a:rPr>
              <a:t> –L -n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</a:rPr>
              <a:t>刪除舊有的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iptables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</a:rPr>
              <a:t>規則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bigred@alp</a:t>
            </a:r>
            <a:r>
              <a:rPr lang="en-US" altLang="zh-TW" sz="2800" dirty="0">
                <a:solidFill>
                  <a:srgbClr val="0070C0"/>
                </a:solidFill>
              </a:rPr>
              <a:t>:~$ </a:t>
            </a:r>
            <a:r>
              <a:rPr lang="en-US" altLang="zh-TW" sz="2800" dirty="0" err="1">
                <a:solidFill>
                  <a:schemeClr val="tx1"/>
                </a:solidFill>
              </a:rPr>
              <a:t>sudo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iptables</a:t>
            </a:r>
            <a:r>
              <a:rPr lang="en-US" altLang="zh-TW" sz="2800" dirty="0">
                <a:solidFill>
                  <a:schemeClr val="tx1"/>
                </a:solidFill>
              </a:rPr>
              <a:t> –t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nat</a:t>
            </a:r>
            <a:r>
              <a:rPr lang="en-US" altLang="zh-TW" sz="2800" dirty="0" smtClean="0">
                <a:solidFill>
                  <a:schemeClr val="tx1"/>
                </a:solidFill>
              </a:rPr>
              <a:t> –D POSTROUTING 1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 dirty="0" err="1" smtClean="0">
                <a:solidFill>
                  <a:srgbClr val="0070C0"/>
                </a:solidFill>
              </a:rPr>
              <a:t>bigred@alp</a:t>
            </a:r>
            <a:r>
              <a:rPr lang="en-US" altLang="zh-TW" sz="2800" dirty="0">
                <a:solidFill>
                  <a:srgbClr val="0070C0"/>
                </a:solidFill>
              </a:rPr>
              <a:t>:~$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sudo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iptables</a:t>
            </a:r>
            <a:r>
              <a:rPr lang="en-US" altLang="zh-TW" sz="2800" dirty="0">
                <a:solidFill>
                  <a:schemeClr val="tx1"/>
                </a:solidFill>
              </a:rPr>
              <a:t> -t </a:t>
            </a:r>
            <a:r>
              <a:rPr lang="en-US" altLang="zh-TW" sz="2800" dirty="0" err="1">
                <a:solidFill>
                  <a:schemeClr val="tx1"/>
                </a:solidFill>
              </a:rPr>
              <a:t>nat</a:t>
            </a:r>
            <a:r>
              <a:rPr lang="en-US" altLang="zh-TW" sz="2800" dirty="0">
                <a:solidFill>
                  <a:schemeClr val="tx1"/>
                </a:solidFill>
              </a:rPr>
              <a:t> -A POSTROUTING -o eth1 -m set ! --match-se</a:t>
            </a:r>
            <a:r>
              <a:rPr lang="en-US" altLang="zh-TW" sz="2800" dirty="0"/>
              <a:t>t </a:t>
            </a:r>
            <a:r>
              <a:rPr lang="zh-TW" altLang="en-US" sz="2800" dirty="0">
                <a:solidFill>
                  <a:srgbClr val="FF0000"/>
                </a:solidFill>
              </a:rPr>
              <a:t>列表名稱</a:t>
            </a:r>
            <a:r>
              <a:rPr lang="zh-TW" altLang="en-US" sz="2800" dirty="0"/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dst</a:t>
            </a:r>
            <a:r>
              <a:rPr lang="en-US" altLang="zh-TW" sz="2800" dirty="0">
                <a:solidFill>
                  <a:schemeClr val="tx1"/>
                </a:solidFill>
              </a:rPr>
              <a:t> -j </a:t>
            </a:r>
            <a:r>
              <a:rPr lang="en-US" altLang="zh-TW" sz="2800" dirty="0" smtClean="0">
                <a:solidFill>
                  <a:schemeClr val="tx1"/>
                </a:solidFill>
              </a:rPr>
              <a:t>MASQUERADE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79463" y="1344844"/>
            <a:ext cx="8087096" cy="562407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設定 </a:t>
            </a:r>
            <a:r>
              <a:rPr lang="en-US" altLang="zh-TW" dirty="0" err="1" smtClean="0">
                <a:solidFill>
                  <a:schemeClr val="tx1"/>
                </a:solidFill>
              </a:rPr>
              <a:t>WinXP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的靜態 </a:t>
            </a:r>
            <a:r>
              <a:rPr lang="en-US" altLang="zh-TW" dirty="0">
                <a:solidFill>
                  <a:schemeClr val="tx1"/>
                </a:solidFill>
              </a:rPr>
              <a:t>IP </a:t>
            </a:r>
            <a:r>
              <a:rPr lang="zh-TW" altLang="en-US" dirty="0" smtClean="0">
                <a:solidFill>
                  <a:schemeClr val="tx1"/>
                </a:solidFill>
              </a:rPr>
              <a:t>及預設</a:t>
            </a:r>
            <a:r>
              <a:rPr lang="zh-TW" altLang="en-US" dirty="0">
                <a:solidFill>
                  <a:schemeClr val="tx1"/>
                </a:solidFill>
              </a:rPr>
              <a:t>閘道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741679" y="1845734"/>
            <a:ext cx="4937760" cy="4023360"/>
          </a:xfrm>
        </p:spPr>
        <p:txBody>
          <a:bodyPr/>
          <a:lstStyle/>
          <a:p>
            <a:r>
              <a:rPr lang="en-US" altLang="zh-TW" dirty="0"/>
              <a:t>"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/>
              <a:t>"</a:t>
            </a:r>
            <a:r>
              <a:rPr lang="zh-TW" altLang="en-US" dirty="0" smtClean="0"/>
              <a:t>控制台</a:t>
            </a:r>
            <a:r>
              <a:rPr lang="en-US" altLang="zh-TW" dirty="0" smtClean="0"/>
              <a:t>"</a:t>
            </a:r>
          </a:p>
          <a:p>
            <a:r>
              <a:rPr lang="en-US" altLang="zh-TW" dirty="0"/>
              <a:t>"</a:t>
            </a:r>
            <a:r>
              <a:rPr lang="zh-TW" altLang="en-US" dirty="0" smtClean="0"/>
              <a:t>網路和網際網路連線</a:t>
            </a:r>
            <a:r>
              <a:rPr lang="en-US" altLang="zh-TW" dirty="0" smtClean="0"/>
              <a:t>"</a:t>
            </a:r>
          </a:p>
          <a:p>
            <a:r>
              <a:rPr lang="en-US" altLang="zh-TW" dirty="0"/>
              <a:t>"</a:t>
            </a:r>
            <a:r>
              <a:rPr lang="zh-TW" altLang="en-US" dirty="0" smtClean="0"/>
              <a:t>網路連線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zh-TW" altLang="en-US" dirty="0" smtClean="0"/>
              <a:t>點選 </a:t>
            </a:r>
            <a:r>
              <a:rPr lang="en-US" altLang="zh-TW" dirty="0" smtClean="0"/>
              <a:t>"</a:t>
            </a:r>
            <a:r>
              <a:rPr lang="zh-TW" altLang="en-US" dirty="0" smtClean="0"/>
              <a:t>區域連線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zh-TW" altLang="en-US" dirty="0" smtClean="0"/>
              <a:t>右鍵選擇 </a:t>
            </a:r>
            <a:r>
              <a:rPr lang="en-US" altLang="zh-TW" dirty="0" smtClean="0"/>
              <a:t>"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"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zh-TW" altLang="en-US" dirty="0">
                <a:solidFill>
                  <a:srgbClr val="FF0000"/>
                </a:solidFill>
              </a:rPr>
              <a:t>閘</a:t>
            </a:r>
            <a:r>
              <a:rPr lang="zh-TW" altLang="en-US" dirty="0" smtClean="0">
                <a:solidFill>
                  <a:srgbClr val="FF0000"/>
                </a:solidFill>
              </a:rPr>
              <a:t>道是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Alpine 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Host-only </a:t>
            </a:r>
            <a:r>
              <a:rPr lang="zh-TW" altLang="en-US" dirty="0" smtClean="0">
                <a:solidFill>
                  <a:srgbClr val="FF0000"/>
                </a:solidFill>
              </a:rPr>
              <a:t>網卡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18389" y="4720111"/>
            <a:ext cx="1358899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66747" y="3470909"/>
            <a:ext cx="1739900" cy="276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基本常識複習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1200"/>
            <a:ext cx="8596668" cy="3880773"/>
          </a:xfrm>
        </p:spPr>
        <p:txBody>
          <a:bodyPr/>
          <a:lstStyle/>
          <a:p>
            <a:r>
              <a:rPr lang="zh-TW" altLang="en-US" dirty="0"/>
              <a:t>封包上一定有兩個欄位：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Source  </a:t>
            </a:r>
            <a:r>
              <a:rPr lang="zh-TW" altLang="en-US" dirty="0"/>
              <a:t>來源位址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Destination  </a:t>
            </a:r>
            <a:r>
              <a:rPr lang="zh-TW" altLang="en-US" dirty="0"/>
              <a:t>目的地位址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52000"/>
            <a:ext cx="9752381" cy="36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82786" y="5364473"/>
            <a:ext cx="3760234" cy="430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82786" y="5992917"/>
            <a:ext cx="3760234" cy="4237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572" y="526473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封包傳送流程</a:t>
            </a:r>
            <a:r>
              <a:rPr lang="en-US" altLang="zh-TW" dirty="0" smtClean="0">
                <a:solidFill>
                  <a:schemeClr val="tx1"/>
                </a:solidFill>
              </a:rPr>
              <a:t>(8.8.8.8)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3350"/>
            <a:ext cx="10401630" cy="6529579"/>
          </a:xfrm>
        </p:spPr>
      </p:pic>
    </p:spTree>
    <p:extLst>
      <p:ext uri="{BB962C8B-B14F-4D97-AF65-F5344CB8AC3E}">
        <p14:creationId xmlns:p14="http://schemas.microsoft.com/office/powerpoint/2010/main" val="680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什麼是 </a:t>
            </a:r>
            <a:r>
              <a:rPr lang="en-US" altLang="zh-TW" dirty="0" smtClean="0">
                <a:solidFill>
                  <a:schemeClr val="tx1"/>
                </a:solidFill>
              </a:rPr>
              <a:t>Routing table 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0485471" cy="4316411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機器</a:t>
            </a:r>
            <a:r>
              <a:rPr lang="zh-TW" altLang="en-US" sz="2000" dirty="0"/>
              <a:t>要傳送封包</a:t>
            </a:r>
            <a:r>
              <a:rPr lang="zh-TW" altLang="en-US" sz="2000" dirty="0" smtClean="0"/>
              <a:t>時，會查看自己的路由表，並根據封包上記載的目的地，決定封包該往哪個出口送</a:t>
            </a:r>
            <a:r>
              <a:rPr lang="zh-TW" altLang="en-US" sz="2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機器在讀取路由表時，會讀完全部的規則才做判斷</a:t>
            </a:r>
            <a:endParaRPr lang="en-US" altLang="zh-TW" sz="2000" dirty="0" smtClean="0"/>
          </a:p>
          <a:p>
            <a:r>
              <a:rPr lang="zh-TW" altLang="en-US" sz="2000" dirty="0" smtClean="0"/>
              <a:t>下圖為 </a:t>
            </a:r>
            <a:r>
              <a:rPr lang="en-US" altLang="zh-TW" sz="2000" dirty="0" smtClean="0"/>
              <a:t>alpine </a:t>
            </a:r>
            <a:r>
              <a:rPr lang="en-US" altLang="zh-TW" sz="2000" dirty="0" err="1" smtClean="0"/>
              <a:t>linux</a:t>
            </a:r>
            <a:r>
              <a:rPr lang="zh-TW" altLang="en-US" sz="2000" dirty="0" smtClean="0"/>
              <a:t> 的路由表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/>
              <a:t>bigred@alp</a:t>
            </a:r>
            <a:r>
              <a:rPr lang="en-US" altLang="zh-TW" sz="2000" dirty="0"/>
              <a:t>:~$ route -n</a:t>
            </a:r>
          </a:p>
          <a:p>
            <a:pPr marL="0" indent="0">
              <a:buNone/>
            </a:pPr>
            <a:r>
              <a:rPr lang="en-US" altLang="zh-TW" sz="2000" dirty="0"/>
              <a:t>Kernel IP routing table</a:t>
            </a:r>
          </a:p>
          <a:p>
            <a:pPr marL="0" indent="0">
              <a:buNone/>
            </a:pPr>
            <a:r>
              <a:rPr lang="en-US" altLang="zh-TW" sz="2000" dirty="0"/>
              <a:t>Destination 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Gateway     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    </a:t>
            </a:r>
            <a:r>
              <a:rPr lang="en-US" altLang="zh-TW" sz="2000" dirty="0" err="1"/>
              <a:t>Genmask</a:t>
            </a:r>
            <a:r>
              <a:rPr lang="en-US" altLang="zh-TW" sz="2000" dirty="0"/>
              <a:t>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Flags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Metric </a:t>
            </a:r>
            <a:r>
              <a:rPr lang="en-US" altLang="zh-TW" sz="2000" dirty="0"/>
              <a:t>Ref    Use </a:t>
            </a:r>
            <a:r>
              <a:rPr lang="zh-TW" altLang="en-US" sz="2000" dirty="0" smtClean="0"/>
              <a:t>   </a:t>
            </a:r>
            <a:r>
              <a:rPr lang="en-US" altLang="zh-TW" sz="2000" dirty="0" err="1" smtClean="0"/>
              <a:t>Iface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0.0.0.0  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120.96.143.254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0.0.0.0  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   </a:t>
            </a:r>
            <a:r>
              <a:rPr lang="en-US" altLang="zh-TW" sz="2000" dirty="0"/>
              <a:t>UG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1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   </a:t>
            </a:r>
            <a:r>
              <a:rPr lang="en-US" altLang="zh-TW" sz="2000" dirty="0"/>
              <a:t>0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0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eth1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120.96.143.0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0.0.0.0        </a:t>
            </a:r>
            <a:r>
              <a:rPr lang="zh-TW" altLang="en-US" sz="2000" dirty="0" smtClean="0"/>
              <a:t>          </a:t>
            </a:r>
            <a:r>
              <a:rPr lang="en-US" altLang="zh-TW" sz="2000" dirty="0" smtClean="0"/>
              <a:t> 255.255.255.0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U 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0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0   </a:t>
            </a:r>
            <a:r>
              <a:rPr lang="en-US" altLang="zh-TW" sz="2000" dirty="0" smtClean="0"/>
              <a:t>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0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eth1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192.168.136.0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0.0.0.0        </a:t>
            </a:r>
            <a:r>
              <a:rPr lang="zh-TW" altLang="en-US" sz="2000" dirty="0" smtClean="0"/>
              <a:t>     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255.255.255.0   U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0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     </a:t>
            </a:r>
            <a:r>
              <a:rPr lang="en-US" altLang="zh-TW" sz="2000" dirty="0"/>
              <a:t>0   </a:t>
            </a:r>
            <a:r>
              <a:rPr lang="en-US" altLang="zh-TW" sz="2000" dirty="0" smtClean="0"/>
              <a:t>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0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eth0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16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Windows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的路由表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77333" y="1578695"/>
            <a:ext cx="9571072" cy="52139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Windows </a:t>
            </a:r>
            <a:r>
              <a:rPr lang="zh-TW" altLang="en-US" dirty="0">
                <a:solidFill>
                  <a:schemeClr val="tx1"/>
                </a:solidFill>
              </a:rPr>
              <a:t>查看路由表</a:t>
            </a:r>
            <a:r>
              <a:rPr lang="zh-TW" altLang="en-US" dirty="0" smtClean="0">
                <a:solidFill>
                  <a:schemeClr val="tx1"/>
                </a:solidFill>
              </a:rPr>
              <a:t>的指令是：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r>
              <a:rPr lang="en-US" altLang="zh-TW" dirty="0">
                <a:solidFill>
                  <a:schemeClr val="tx1"/>
                </a:solidFill>
              </a:rPr>
              <a:t>:\Documents and Settings\</a:t>
            </a:r>
            <a:r>
              <a:rPr lang="en-US" altLang="zh-TW" dirty="0" err="1">
                <a:solidFill>
                  <a:schemeClr val="tx1"/>
                </a:solidFill>
              </a:rPr>
              <a:t>tobala</a:t>
            </a:r>
            <a:r>
              <a:rPr lang="en-US" altLang="zh-TW" dirty="0">
                <a:solidFill>
                  <a:schemeClr val="tx1"/>
                </a:solidFill>
              </a:rPr>
              <a:t>&gt;route print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===========================================================================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Active Routes: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Network Destination   </a:t>
            </a:r>
            <a:r>
              <a:rPr lang="en-US" altLang="zh-TW" dirty="0" smtClean="0">
                <a:solidFill>
                  <a:schemeClr val="tx1"/>
                </a:solidFill>
              </a:rPr>
              <a:t>          </a:t>
            </a:r>
            <a:r>
              <a:rPr lang="en-US" altLang="zh-TW" dirty="0" err="1">
                <a:solidFill>
                  <a:schemeClr val="tx1"/>
                </a:solidFill>
              </a:rPr>
              <a:t>Netmask</a:t>
            </a:r>
            <a:r>
              <a:rPr lang="en-US" altLang="zh-TW" dirty="0">
                <a:solidFill>
                  <a:schemeClr val="tx1"/>
                </a:solidFill>
              </a:rPr>
              <a:t>      </a:t>
            </a:r>
            <a:r>
              <a:rPr lang="en-US" altLang="zh-TW" dirty="0" smtClean="0">
                <a:solidFill>
                  <a:schemeClr val="tx1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Gateway     </a:t>
            </a:r>
            <a:r>
              <a:rPr lang="en-US" altLang="zh-TW" dirty="0" smtClean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Interface </a:t>
            </a:r>
            <a:r>
              <a:rPr lang="en-US" altLang="zh-TW" dirty="0" smtClean="0">
                <a:solidFill>
                  <a:schemeClr val="tx1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Metric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     </a:t>
            </a:r>
            <a:r>
              <a:rPr lang="en-US" altLang="zh-TW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dirty="0">
                <a:solidFill>
                  <a:schemeClr val="tx1"/>
                </a:solidFill>
              </a:rPr>
              <a:t>0.0.0.0     </a:t>
            </a:r>
            <a:r>
              <a:rPr lang="en-US" altLang="zh-TW" dirty="0" smtClean="0">
                <a:solidFill>
                  <a:schemeClr val="tx1"/>
                </a:solidFill>
              </a:rPr>
              <a:t>          </a:t>
            </a:r>
            <a:r>
              <a:rPr lang="en-US" altLang="zh-TW" dirty="0">
                <a:solidFill>
                  <a:schemeClr val="tx1"/>
                </a:solidFill>
              </a:rPr>
              <a:t>0.0.0.0  192.168.136.254  </a:t>
            </a:r>
            <a:r>
              <a:rPr lang="en-US" altLang="zh-TW" dirty="0" smtClean="0">
                <a:solidFill>
                  <a:schemeClr val="tx1"/>
                </a:solidFill>
              </a:rPr>
              <a:t>192.168.136.135               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</a:rPr>
              <a:t>               </a:t>
            </a:r>
            <a:r>
              <a:rPr lang="en-US" altLang="zh-TW" dirty="0">
                <a:solidFill>
                  <a:schemeClr val="tx1"/>
                </a:solidFill>
              </a:rPr>
              <a:t>127.0.0.0    </a:t>
            </a:r>
            <a:r>
              <a:rPr lang="en-US" altLang="zh-TW" dirty="0" smtClean="0">
                <a:solidFill>
                  <a:schemeClr val="tx1"/>
                </a:solidFill>
              </a:rPr>
              <a:t>       </a:t>
            </a:r>
            <a:r>
              <a:rPr lang="en-US" altLang="zh-TW" dirty="0">
                <a:solidFill>
                  <a:schemeClr val="tx1"/>
                </a:solidFill>
              </a:rPr>
              <a:t>255.0.0.0  </a:t>
            </a:r>
            <a:r>
              <a:rPr lang="en-US" altLang="zh-TW" dirty="0" smtClean="0">
                <a:solidFill>
                  <a:schemeClr val="tx1"/>
                </a:solidFill>
              </a:rPr>
              <a:t>          </a:t>
            </a:r>
            <a:r>
              <a:rPr lang="en-US" altLang="zh-TW" dirty="0">
                <a:solidFill>
                  <a:schemeClr val="tx1"/>
                </a:solidFill>
              </a:rPr>
              <a:t>127.0.0.1 </a:t>
            </a:r>
            <a:r>
              <a:rPr lang="en-US" altLang="zh-TW" dirty="0" smtClean="0">
                <a:solidFill>
                  <a:schemeClr val="tx1"/>
                </a:solidFill>
              </a:rPr>
              <a:t>            </a:t>
            </a:r>
            <a:r>
              <a:rPr lang="en-US" altLang="zh-TW" dirty="0">
                <a:solidFill>
                  <a:schemeClr val="tx1"/>
                </a:solidFill>
              </a:rPr>
              <a:t>127.0.0.1    </a:t>
            </a:r>
            <a:r>
              <a:rPr lang="en-US" altLang="zh-TW" dirty="0" smtClean="0">
                <a:solidFill>
                  <a:schemeClr val="tx1"/>
                </a:solidFill>
              </a:rPr>
              <a:t>            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192.168.136.0    255.255.255.0  192.168.136.135  192.168.136.135  </a:t>
            </a:r>
            <a:r>
              <a:rPr lang="en-US" altLang="zh-TW" dirty="0" smtClean="0">
                <a:solidFill>
                  <a:schemeClr val="tx1"/>
                </a:solidFill>
              </a:rPr>
              <a:t>            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      192.168.136.135  </a:t>
            </a:r>
            <a:r>
              <a:rPr lang="en-US" altLang="zh-TW" dirty="0">
                <a:solidFill>
                  <a:schemeClr val="tx1"/>
                </a:solidFill>
              </a:rPr>
              <a:t>255.255.255.255      </a:t>
            </a: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>
                <a:solidFill>
                  <a:schemeClr val="tx1"/>
                </a:solidFill>
              </a:rPr>
              <a:t>127.0.0.1     </a:t>
            </a:r>
            <a:r>
              <a:rPr lang="en-US" altLang="zh-TW" dirty="0" smtClean="0">
                <a:solidFill>
                  <a:schemeClr val="tx1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127.0.0.1 </a:t>
            </a:r>
            <a:r>
              <a:rPr lang="en-US" altLang="zh-TW" dirty="0" smtClean="0">
                <a:solidFill>
                  <a:schemeClr val="tx1"/>
                </a:solidFill>
              </a:rPr>
              <a:t>   10Default </a:t>
            </a:r>
            <a:r>
              <a:rPr lang="en-US" altLang="zh-TW" dirty="0">
                <a:solidFill>
                  <a:schemeClr val="tx1"/>
                </a:solidFill>
              </a:rPr>
              <a:t>Gateway:   192.168.136.254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===========================================================================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Persistent Routes: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  None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基本常識複習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87460"/>
            <a:ext cx="8596668" cy="4970539"/>
          </a:xfrm>
        </p:spPr>
        <p:txBody>
          <a:bodyPr>
            <a:noAutofit/>
          </a:bodyPr>
          <a:lstStyle/>
          <a:p>
            <a:r>
              <a:rPr lang="en-US" altLang="zh-TW" sz="2000" dirty="0" err="1">
                <a:latin typeface="+mn-ea"/>
              </a:rPr>
              <a:t>subnetmask</a:t>
            </a:r>
            <a:r>
              <a:rPr lang="en-US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的作用是什麼？ </a:t>
            </a:r>
            <a:endParaRPr lang="en-US" altLang="zh-TW" sz="20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n-ea"/>
              </a:rPr>
              <a:t>要求出 </a:t>
            </a:r>
            <a:r>
              <a:rPr lang="en-US" altLang="zh-TW" sz="2000" dirty="0">
                <a:latin typeface="+mn-ea"/>
              </a:rPr>
              <a:t>IP </a:t>
            </a:r>
            <a:r>
              <a:rPr lang="zh-TW" altLang="en-US" sz="2000" dirty="0">
                <a:latin typeface="+mn-ea"/>
              </a:rPr>
              <a:t>的 </a:t>
            </a:r>
            <a:r>
              <a:rPr lang="en-US" altLang="zh-TW" sz="2000" dirty="0">
                <a:latin typeface="+mn-ea"/>
              </a:rPr>
              <a:t>network ID </a:t>
            </a:r>
            <a:endParaRPr lang="en-US" altLang="zh-TW" sz="2000" dirty="0" smtClean="0">
              <a:latin typeface="+mn-ea"/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+mn-ea"/>
              </a:rPr>
              <a:t>IP = 120.96.143.232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+mn-ea"/>
              </a:rPr>
              <a:t>subnet mask = 255.255.255.0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01111000.01100000.10001111.11101000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11111111.11111111.11111111.00000000  (&amp;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--------------------------------------------------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01111000.01100000.10001111.00000000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+mn-ea"/>
              </a:rPr>
              <a:t>network ID = 120.96.143.0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6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網卡的另一端都是</a:t>
            </a:r>
            <a:r>
              <a:rPr lang="zh-TW" altLang="en-US" dirty="0" smtClean="0">
                <a:solidFill>
                  <a:schemeClr val="tx1"/>
                </a:solidFill>
              </a:rPr>
              <a:t>接在 </a:t>
            </a:r>
            <a:r>
              <a:rPr lang="en-US" altLang="zh-TW" dirty="0">
                <a:solidFill>
                  <a:schemeClr val="tx1"/>
                </a:solidFill>
              </a:rPr>
              <a:t>switch </a:t>
            </a:r>
            <a:r>
              <a:rPr lang="zh-TW" altLang="en-US" dirty="0" smtClean="0">
                <a:solidFill>
                  <a:schemeClr val="tx1"/>
                </a:solidFill>
              </a:rPr>
              <a:t>上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6"/>
          <a:stretch/>
        </p:blipFill>
        <p:spPr>
          <a:xfrm>
            <a:off x="1094581" y="1340255"/>
            <a:ext cx="8565785" cy="5174845"/>
          </a:xfrm>
        </p:spPr>
      </p:pic>
    </p:spTree>
    <p:extLst>
      <p:ext uri="{BB962C8B-B14F-4D97-AF65-F5344CB8AC3E}">
        <p14:creationId xmlns:p14="http://schemas.microsoft.com/office/powerpoint/2010/main" val="18127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50395"/>
            <a:ext cx="9410699" cy="650760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tx1"/>
                </a:solidFill>
              </a:rPr>
              <a:t>封包傳送</a:t>
            </a:r>
            <a:r>
              <a:rPr lang="en-US" altLang="zh-TW" sz="3200" dirty="0" smtClean="0">
                <a:solidFill>
                  <a:schemeClr val="tx1"/>
                </a:solidFill>
              </a:rPr>
              <a:t/>
            </a:r>
            <a:br>
              <a:rPr lang="en-US" altLang="zh-TW" sz="3200" dirty="0" smtClean="0">
                <a:solidFill>
                  <a:schemeClr val="tx1"/>
                </a:solidFill>
              </a:rPr>
            </a:br>
            <a:r>
              <a:rPr lang="en-US" altLang="zh-TW" sz="3200" dirty="0" smtClean="0">
                <a:solidFill>
                  <a:schemeClr val="tx1"/>
                </a:solidFill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</a:rPr>
              <a:t>同學的內部網路</a:t>
            </a:r>
            <a:r>
              <a:rPr lang="en-US" altLang="zh-TW" sz="3200" dirty="0" smtClean="0">
                <a:solidFill>
                  <a:schemeClr val="tx1"/>
                </a:solidFill>
              </a:rPr>
              <a:t>)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4213</TotalTime>
  <Words>1163</Words>
  <Application>Microsoft Office PowerPoint</Application>
  <PresentationFormat>寬螢幕</PresentationFormat>
  <Paragraphs>197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新細明體</vt:lpstr>
      <vt:lpstr>Arial</vt:lpstr>
      <vt:lpstr>Calibri</vt:lpstr>
      <vt:lpstr>Trebuchet MS</vt:lpstr>
      <vt:lpstr>Wingdings 3</vt:lpstr>
      <vt:lpstr>多面向</vt:lpstr>
      <vt:lpstr>Routing table</vt:lpstr>
      <vt:lpstr>今日工作坊主軸</vt:lpstr>
      <vt:lpstr>基本常識複習</vt:lpstr>
      <vt:lpstr>封包傳送流程(8.8.8.8)</vt:lpstr>
      <vt:lpstr>什麼是 Routing table ？</vt:lpstr>
      <vt:lpstr>Windows 的路由表</vt:lpstr>
      <vt:lpstr>基本常識複習</vt:lpstr>
      <vt:lpstr>網卡的另一端都是接在 switch 上</vt:lpstr>
      <vt:lpstr>封包傳送 (同學的內部網路)</vt:lpstr>
      <vt:lpstr>封包傳送流程(同學的內部網路)</vt:lpstr>
      <vt:lpstr>新增路由規則</vt:lpstr>
      <vt:lpstr>練習：使用 scp 將我們準備好的虛擬主機下載到自己的落地雲主機</vt:lpstr>
      <vt:lpstr>選擇 Open Virtual Machine，先不要啟動</vt:lpstr>
      <vt:lpstr>新增虛擬機器：Alpine 和 Windows XP</vt:lpstr>
      <vt:lpstr>點選機器， 開啟設定</vt:lpstr>
      <vt:lpstr>虛擬機器網卡設定</vt:lpstr>
      <vt:lpstr>一律選擇 I Copied It </vt:lpstr>
      <vt:lpstr>先讓 Alpine 機器  向DHCP server 取得 IP 位置</vt:lpstr>
      <vt:lpstr>系統內網卡實際名稱</vt:lpstr>
      <vt:lpstr>設定固定 IP</vt:lpstr>
      <vt:lpstr>開啟封包轉送</vt:lpstr>
      <vt:lpstr>iptables 安裝</vt:lpstr>
      <vt:lpstr>新增路由規則(先請同學兩兩一組)</vt:lpstr>
      <vt:lpstr>什麼是 ipset ？</vt:lpstr>
      <vt:lpstr>ipset 操作</vt:lpstr>
      <vt:lpstr>偽裝設定</vt:lpstr>
      <vt:lpstr>設定 WinXP 的靜態 IP 及預設閘道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gbean</dc:creator>
  <cp:lastModifiedBy>gbean</cp:lastModifiedBy>
  <cp:revision>88</cp:revision>
  <dcterms:created xsi:type="dcterms:W3CDTF">2021-09-18T11:41:32Z</dcterms:created>
  <dcterms:modified xsi:type="dcterms:W3CDTF">2021-09-22T03:25:11Z</dcterms:modified>
</cp:coreProperties>
</file>