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4" r:id="rId3"/>
    <p:sldId id="257" r:id="rId4"/>
    <p:sldId id="293" r:id="rId5"/>
    <p:sldId id="259" r:id="rId6"/>
    <p:sldId id="261" r:id="rId7"/>
    <p:sldId id="269" r:id="rId8"/>
    <p:sldId id="277" r:id="rId9"/>
    <p:sldId id="283" r:id="rId10"/>
    <p:sldId id="278" r:id="rId11"/>
    <p:sldId id="267" r:id="rId12"/>
    <p:sldId id="294" r:id="rId13"/>
    <p:sldId id="284" r:id="rId14"/>
    <p:sldId id="266" r:id="rId15"/>
    <p:sldId id="268" r:id="rId16"/>
    <p:sldId id="270" r:id="rId17"/>
    <p:sldId id="299" r:id="rId18"/>
    <p:sldId id="285" r:id="rId19"/>
    <p:sldId id="258" r:id="rId20"/>
    <p:sldId id="286" r:id="rId21"/>
    <p:sldId id="287" r:id="rId22"/>
    <p:sldId id="271" r:id="rId23"/>
    <p:sldId id="272" r:id="rId24"/>
    <p:sldId id="295" r:id="rId25"/>
    <p:sldId id="273" r:id="rId26"/>
    <p:sldId id="296" r:id="rId27"/>
    <p:sldId id="297" r:id="rId28"/>
    <p:sldId id="298" r:id="rId29"/>
    <p:sldId id="281" r:id="rId30"/>
    <p:sldId id="282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755B6-F64F-4A4E-8593-AF35C9BF9E51}" v="30" dt="2021-09-10T13:00:05.625"/>
    <p1510:client id="{9C1A2A40-C9B8-468A-B90B-DA6096D8C5BE}" v="79" dt="2021-09-10T12:04:25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2494" autoAdjust="0"/>
  </p:normalViewPr>
  <p:slideViewPr>
    <p:cSldViewPr snapToGrid="0">
      <p:cViewPr varScale="1">
        <p:scale>
          <a:sx n="76" d="100"/>
          <a:sy n="76" d="100"/>
        </p:scale>
        <p:origin x="1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5633A-7691-4AA2-A271-54EB275BD3DC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9B296-9B6C-47B4-886E-D75A6D849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06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➤傳送封包：假設私有網路（內部網路）的電腦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要傳送封包到網際網路（外部網路），所以將封包表頭內的傳送端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位址設定為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192.168.1.1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➤轉送封包：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伺服器將封包表頭的傳送端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位址改成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140.112.66.88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再傳送到網際網路（外部網路），並且記錄這個封包來自電腦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➤接收封包：網際網路（外部網路）要傳送封包到電腦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，但是封包表頭的接收端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位址設定為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140.112.66.88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，因此先由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伺服器接收進來。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➤轉送封包：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伺服器將封包表頭的接收端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位址改成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192.168.1.1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再傳送到私有網路（內部網路）的電腦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2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93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Alpine</a:t>
            </a:r>
            <a:r>
              <a:rPr lang="zh-TW" altLang="en-US" dirty="0"/>
              <a:t> 機器的登入帳號、密碼，都是 </a:t>
            </a:r>
            <a:r>
              <a:rPr lang="en-US" altLang="zh-TW" dirty="0" err="1"/>
              <a:t>bigred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98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523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17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47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Port forward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419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外部主機想要連接到目的端的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服務，則必須要連接到我們的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伺服器上頭；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伺服器已經設定好要分析出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80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的封包，所以當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伺服器接到這個封包後， 會將目標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改成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192.168.1.210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，且將該封包相關資訊記錄下來，等待內部伺服器的回應；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上述的封包在經過路由後，來到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介面處，然後透過內部的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傳送到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192.168.1.210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上頭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192.186.1.210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會回應資料給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61.xx.xx.xx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，這個回應當然會傳送到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192.168.1.2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上頭去；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經過路由判斷後，來到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Postrouting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的鏈，然後透過剛剛第二步驟的記錄，將來源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192.168.1.210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改為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IP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後，就可以傳送出去了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7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http://wiki.weithenn.org/cgi-bin/wiki.pl?IPTables-Linux_Firewall</a:t>
            </a:r>
          </a:p>
          <a:p>
            <a:endParaRPr lang="en-US" altLang="zh-TW" dirty="0"/>
          </a:p>
          <a:p>
            <a:r>
              <a:rPr lang="en-US" altLang="zh-TW" dirty="0"/>
              <a:t>https://ipset.netfilter.org/iptables.man.html</a:t>
            </a:r>
          </a:p>
          <a:p>
            <a:endParaRPr lang="en-US" altLang="zh-TW" dirty="0"/>
          </a:p>
          <a:p>
            <a:r>
              <a:rPr lang="en-US" altLang="zh-TW" dirty="0"/>
              <a:t>https://linux.die.net/man/8/iptables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B296-9B6C-47B4-886E-D75A6D8495A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7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1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80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8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5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2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2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4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86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9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6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4EB65D-CAFA-4C2B-ABAA-19C883EE6259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205484-4A55-4761-A6AA-95A38B41DF8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3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建置 </a:t>
            </a:r>
            <a:r>
              <a:rPr lang="en-US" altLang="zh-TW" dirty="0"/>
              <a:t>NAT </a:t>
            </a:r>
            <a:r>
              <a:rPr lang="zh-TW" altLang="en-US" dirty="0"/>
              <a:t>系統工作坊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7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點選機器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開啟設定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98442" y="182563"/>
            <a:ext cx="7388349" cy="6091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02400" y="1196763"/>
            <a:ext cx="2846100" cy="850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327900" y="5615093"/>
            <a:ext cx="2362200" cy="4318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虛擬機器網卡設定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Alpine </a:t>
            </a:r>
            <a:r>
              <a:rPr lang="zh-TW" altLang="en-US" dirty="0">
                <a:solidFill>
                  <a:srgbClr val="C00000"/>
                </a:solidFill>
              </a:rPr>
              <a:t>網卡設定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一張 </a:t>
            </a:r>
            <a:r>
              <a:rPr lang="en-US" altLang="zh-TW" dirty="0">
                <a:solidFill>
                  <a:srgbClr val="C00000"/>
                </a:solidFill>
              </a:rPr>
              <a:t>Bridge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一張 </a:t>
            </a:r>
            <a:r>
              <a:rPr lang="en-US" altLang="zh-TW" dirty="0">
                <a:solidFill>
                  <a:srgbClr val="C00000"/>
                </a:solidFill>
              </a:rPr>
              <a:t>Host-only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rgbClr val="C00000"/>
                </a:solidFill>
              </a:rPr>
              <a:t>WinXP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C00000"/>
                </a:solidFill>
              </a:rPr>
              <a:t>網卡設定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一張 </a:t>
            </a:r>
            <a:r>
              <a:rPr lang="en-US" altLang="zh-TW" dirty="0">
                <a:solidFill>
                  <a:srgbClr val="C00000"/>
                </a:solidFill>
              </a:rPr>
              <a:t>Host-only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54" y="3376780"/>
            <a:ext cx="3543795" cy="26006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4" y="3267025"/>
            <a:ext cx="362953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900" y="197489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生成新的 </a:t>
            </a:r>
            <a:r>
              <a:rPr lang="en-US" altLang="zh-TW" sz="4400" dirty="0" smtClean="0"/>
              <a:t>MAC </a:t>
            </a:r>
            <a:r>
              <a:rPr lang="zh-TW" altLang="en-US" sz="4400" dirty="0"/>
              <a:t>位址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728721" cy="4023360"/>
          </a:xfrm>
        </p:spPr>
        <p:txBody>
          <a:bodyPr/>
          <a:lstStyle/>
          <a:p>
            <a:r>
              <a:rPr lang="zh-TW" altLang="en-US" dirty="0" smtClean="0"/>
              <a:t>選網卡</a:t>
            </a:r>
            <a:endParaRPr lang="en-US" altLang="zh-TW" dirty="0" smtClean="0"/>
          </a:p>
          <a:p>
            <a:r>
              <a:rPr lang="en-US" altLang="zh-TW" dirty="0" smtClean="0"/>
              <a:t>Advanced…</a:t>
            </a:r>
          </a:p>
          <a:p>
            <a:r>
              <a:rPr lang="en-US" altLang="zh-TW" dirty="0" smtClean="0"/>
              <a:t>Generate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7000" y="0"/>
            <a:ext cx="6819900" cy="66653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88400" y="1244600"/>
            <a:ext cx="1195100" cy="492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049000" y="3364654"/>
            <a:ext cx="863600" cy="3945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161500" y="4940300"/>
            <a:ext cx="852200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7861300" y="1845734"/>
            <a:ext cx="3009900" cy="15189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191500" y="3860800"/>
            <a:ext cx="2743200" cy="1219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19479" y="528320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存檔後，</a:t>
            </a:r>
            <a:r>
              <a:rPr lang="zh-TW" altLang="en-US" sz="2800" dirty="0" smtClean="0"/>
              <a:t>啟動</a:t>
            </a:r>
            <a:r>
              <a:rPr lang="zh-TW" altLang="en-US" sz="2800" dirty="0"/>
              <a:t>兩台</a:t>
            </a:r>
            <a:r>
              <a:rPr lang="zh-TW" altLang="en-US" sz="2800" dirty="0" smtClean="0"/>
              <a:t>機器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971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一律選擇 </a:t>
            </a:r>
            <a:r>
              <a:rPr lang="en-US" altLang="zh-TW" sz="4000" dirty="0" smtClean="0">
                <a:solidFill>
                  <a:srgbClr val="FF0000"/>
                </a:solidFill>
              </a:rPr>
              <a:t>I Copied It</a:t>
            </a:r>
            <a:r>
              <a:rPr lang="en-US" altLang="zh-TW" sz="4000" dirty="0" smtClean="0"/>
              <a:t> 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5332" y="2353735"/>
            <a:ext cx="5670348" cy="34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先讓 </a:t>
            </a:r>
            <a:r>
              <a:rPr lang="en-US" altLang="zh-TW" sz="4400" dirty="0"/>
              <a:t>Alpine </a:t>
            </a:r>
            <a:r>
              <a:rPr lang="zh-TW" altLang="en-US" sz="4400" dirty="0"/>
              <a:t>機器 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zh-TW" altLang="en-US" sz="4400" dirty="0"/>
              <a:t>向</a:t>
            </a:r>
            <a:r>
              <a:rPr lang="en-US" altLang="zh-TW" sz="4400" dirty="0"/>
              <a:t>DHCP server </a:t>
            </a:r>
            <a:r>
              <a:rPr lang="zh-TW" altLang="en-US" sz="4400" dirty="0"/>
              <a:t>取得 </a:t>
            </a:r>
            <a:r>
              <a:rPr lang="en-US" altLang="zh-TW" sz="4400" dirty="0" smtClean="0"/>
              <a:t>IP </a:t>
            </a:r>
            <a:r>
              <a:rPr lang="zh-TW" altLang="en-US" sz="4400" dirty="0"/>
              <a:t>位置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nano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/network/interfaces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dirty="0">
                <a:solidFill>
                  <a:schemeClr val="tx1"/>
                </a:solidFill>
              </a:rPr>
              <a:t>新增以下紅字後，存檔並關閉：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auto eth0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/>
              <a:t>iface</a:t>
            </a:r>
            <a:r>
              <a:rPr lang="en-US" altLang="zh-TW" dirty="0"/>
              <a:t> eth0 </a:t>
            </a:r>
            <a:r>
              <a:rPr lang="en-US" altLang="zh-TW" dirty="0" err="1"/>
              <a:t>inet</a:t>
            </a:r>
            <a:r>
              <a:rPr lang="en-US" altLang="zh-TW" dirty="0"/>
              <a:t> </a:t>
            </a:r>
            <a:r>
              <a:rPr lang="en-US" altLang="zh-TW" dirty="0" err="1"/>
              <a:t>dhcp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solidFill>
                  <a:srgbClr val="FF0000"/>
                </a:solidFill>
              </a:rPr>
              <a:t>auto eth1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iface</a:t>
            </a:r>
            <a:r>
              <a:rPr lang="en-US" altLang="zh-TW" dirty="0">
                <a:solidFill>
                  <a:srgbClr val="FF0000"/>
                </a:solidFill>
              </a:rPr>
              <a:t> eth1 </a:t>
            </a:r>
            <a:r>
              <a:rPr lang="en-US" altLang="zh-TW" dirty="0" err="1">
                <a:solidFill>
                  <a:srgbClr val="FF0000"/>
                </a:solidFill>
              </a:rPr>
              <a:t>inet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dhcp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dirty="0">
                <a:solidFill>
                  <a:schemeClr val="tx1"/>
                </a:solidFill>
              </a:rPr>
              <a:t>重啟組態：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 </a:t>
            </a:r>
            <a:r>
              <a:rPr lang="en-US" altLang="zh-TW" dirty="0" err="1">
                <a:solidFill>
                  <a:schemeClr val="tx1"/>
                </a:solidFill>
              </a:rPr>
              <a:t>sudo</a:t>
            </a:r>
            <a:r>
              <a:rPr lang="en-US" altLang="zh-TW" dirty="0">
                <a:solidFill>
                  <a:schemeClr val="tx1"/>
                </a:solidFill>
              </a:rPr>
              <a:t> service networking restart</a:t>
            </a:r>
          </a:p>
        </p:txBody>
      </p:sp>
    </p:spTree>
    <p:extLst>
      <p:ext uri="{BB962C8B-B14F-4D97-AF65-F5344CB8AC3E}">
        <p14:creationId xmlns:p14="http://schemas.microsoft.com/office/powerpoint/2010/main" val="11405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 </a:t>
            </a:r>
            <a:r>
              <a:rPr lang="en-US" altLang="zh-TW" dirty="0" err="1"/>
              <a:t>ifconfig</a:t>
            </a:r>
            <a:endParaRPr lang="en-US" altLang="zh-TW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</a:rPr>
              <a:t>eth0</a:t>
            </a:r>
            <a:r>
              <a:rPr lang="en-US" altLang="zh-TW" dirty="0"/>
              <a:t>      Link </a:t>
            </a:r>
            <a:r>
              <a:rPr lang="en-US" altLang="zh-TW" dirty="0" err="1"/>
              <a:t>encap:Ethernet</a:t>
            </a:r>
            <a:r>
              <a:rPr lang="en-US" altLang="zh-TW" dirty="0"/>
              <a:t>  </a:t>
            </a:r>
            <a:r>
              <a:rPr lang="en-US" altLang="zh-TW" dirty="0" err="1"/>
              <a:t>HWaddr</a:t>
            </a:r>
            <a:r>
              <a:rPr lang="en-US" altLang="zh-TW" dirty="0"/>
              <a:t> 00:0C:29:D9:73:4A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</a:t>
            </a:r>
            <a:r>
              <a:rPr lang="en-US" altLang="zh-TW" dirty="0" err="1"/>
              <a:t>inet</a:t>
            </a:r>
            <a:r>
              <a:rPr lang="en-US" altLang="zh-TW" dirty="0"/>
              <a:t> </a:t>
            </a:r>
            <a:r>
              <a:rPr lang="en-US" altLang="zh-TW" dirty="0" smtClean="0"/>
              <a:t>addr:</a:t>
            </a:r>
            <a:r>
              <a:rPr lang="en-US" altLang="zh-TW" dirty="0" smtClean="0">
                <a:solidFill>
                  <a:srgbClr val="FF0000"/>
                </a:solidFill>
              </a:rPr>
              <a:t>192.168.243.136</a:t>
            </a:r>
            <a:r>
              <a:rPr lang="en-US" altLang="zh-TW" dirty="0" smtClean="0"/>
              <a:t>  </a:t>
            </a:r>
            <a:r>
              <a:rPr lang="en-US" altLang="zh-TW" dirty="0"/>
              <a:t>Bcast:192.168.243.255  Mask:255.255.255.0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UP BROADCAST RUNNING MULTICAST  MTU:1500  Metric:1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RX packets:381 errors:0 dropped:0 overruns:0 frame:0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TX packets:338 errors:0 dropped:0 overruns:0 carrier:0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collisions:0 txqueuelen:1000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RX bytes:32289 (31.5 KiB)  TX bytes:42435 (41.4 KiB)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solidFill>
                  <a:srgbClr val="FF0000"/>
                </a:solidFill>
              </a:rPr>
              <a:t>eth1</a:t>
            </a:r>
            <a:r>
              <a:rPr lang="en-US" altLang="zh-TW" dirty="0"/>
              <a:t>      Link </a:t>
            </a:r>
            <a:r>
              <a:rPr lang="en-US" altLang="zh-TW" dirty="0" err="1"/>
              <a:t>encap:Ethernet</a:t>
            </a:r>
            <a:r>
              <a:rPr lang="en-US" altLang="zh-TW" dirty="0"/>
              <a:t>  </a:t>
            </a:r>
            <a:r>
              <a:rPr lang="en-US" altLang="zh-TW" dirty="0" err="1"/>
              <a:t>HWaddr</a:t>
            </a:r>
            <a:r>
              <a:rPr lang="en-US" altLang="zh-TW" dirty="0"/>
              <a:t> 00:50:56:31:2D:C9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</a:t>
            </a:r>
            <a:r>
              <a:rPr lang="en-US" altLang="zh-TW" dirty="0" err="1"/>
              <a:t>inet</a:t>
            </a:r>
            <a:r>
              <a:rPr lang="en-US" altLang="zh-TW" dirty="0"/>
              <a:t> addr:</a:t>
            </a:r>
            <a:r>
              <a:rPr lang="en-US" altLang="zh-TW" dirty="0">
                <a:solidFill>
                  <a:srgbClr val="FF0000"/>
                </a:solidFill>
              </a:rPr>
              <a:t>120.96.143.177</a:t>
            </a:r>
            <a:r>
              <a:rPr lang="en-US" altLang="zh-TW" dirty="0"/>
              <a:t>  Bcast:0.0.0.0  Mask:255.255.255.0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UP BROADCAST RUNNING MULTICAST  MTU:1500  Metric:1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RX packets:47 errors:0 dropped:0 overruns:0 frame:0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TX packets:39 errors:0 dropped:0 overruns:0 carrier:0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collisions:0 txqueuelen:1000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          RX bytes:6892 (6.7 KiB)  TX bytes:4485 (4.3 KiB)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………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系統內網卡實際名稱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270798" y="238888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哪張卡是 </a:t>
            </a:r>
            <a:r>
              <a:rPr lang="en-US" altLang="zh-TW" sz="2800" dirty="0"/>
              <a:t>Bridge ?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54115" y="3828647"/>
            <a:ext cx="3354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哪張卡是 </a:t>
            </a:r>
            <a:r>
              <a:rPr lang="en-US" altLang="zh-TW" sz="2800" dirty="0"/>
              <a:t>Host-only ?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928100" y="5268408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為什麼</a:t>
            </a:r>
            <a:r>
              <a:rPr lang="en-US" altLang="zh-TW" sz="2800" dirty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24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設</a:t>
            </a:r>
            <a:r>
              <a:rPr lang="zh-TW" altLang="en-US" dirty="0"/>
              <a:t>定固定</a:t>
            </a:r>
            <a:r>
              <a:rPr lang="zh-TW" altLang="en-US" dirty="0" smtClean="0"/>
              <a:t> </a:t>
            </a:r>
            <a:r>
              <a:rPr lang="en-US" altLang="zh-TW" dirty="0" smtClean="0"/>
              <a:t>IP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5826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700" dirty="0" err="1">
                <a:solidFill>
                  <a:srgbClr val="0070C0"/>
                </a:solidFill>
              </a:rPr>
              <a:t>bigred@alp</a:t>
            </a:r>
            <a:r>
              <a:rPr lang="en-US" altLang="zh-TW" sz="1700" dirty="0">
                <a:solidFill>
                  <a:srgbClr val="0070C0"/>
                </a:solidFill>
              </a:rPr>
              <a:t>:~$ </a:t>
            </a:r>
            <a:r>
              <a:rPr lang="en-US" altLang="zh-TW" sz="1700" dirty="0" err="1"/>
              <a:t>sudo</a:t>
            </a:r>
            <a:r>
              <a:rPr lang="en-US" altLang="zh-TW" sz="1700" dirty="0"/>
              <a:t> </a:t>
            </a:r>
            <a:r>
              <a:rPr lang="en-US" altLang="zh-TW" sz="1700" dirty="0" err="1"/>
              <a:t>nano</a:t>
            </a:r>
            <a:r>
              <a:rPr lang="en-US" altLang="zh-TW" sz="1700" dirty="0"/>
              <a:t> /</a:t>
            </a:r>
            <a:r>
              <a:rPr lang="en-US" altLang="zh-TW" sz="1700" dirty="0" err="1"/>
              <a:t>etc</a:t>
            </a:r>
            <a:r>
              <a:rPr lang="en-US" altLang="zh-TW" sz="1700" dirty="0"/>
              <a:t>/network/interfaces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700" dirty="0"/>
              <a:t>……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700" dirty="0"/>
              <a:t>auto eth0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700" dirty="0" err="1"/>
              <a:t>iface</a:t>
            </a:r>
            <a:r>
              <a:rPr lang="en-US" altLang="zh-TW" sz="1700" dirty="0"/>
              <a:t> eth0 </a:t>
            </a:r>
            <a:r>
              <a:rPr lang="en-US" altLang="zh-TW" sz="1700" dirty="0" err="1"/>
              <a:t>inet</a:t>
            </a:r>
            <a:r>
              <a:rPr lang="en-US" altLang="zh-TW" sz="1700" dirty="0"/>
              <a:t> </a:t>
            </a:r>
            <a:r>
              <a:rPr lang="en-US" altLang="zh-TW" sz="1700" dirty="0">
                <a:solidFill>
                  <a:srgbClr val="FF0000"/>
                </a:solidFill>
              </a:rPr>
              <a:t>static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700" dirty="0"/>
              <a:t>          </a:t>
            </a:r>
            <a:r>
              <a:rPr lang="en-US" altLang="zh-TW" sz="1700" dirty="0">
                <a:solidFill>
                  <a:srgbClr val="FF0000"/>
                </a:solidFill>
              </a:rPr>
              <a:t>address </a:t>
            </a:r>
            <a:r>
              <a:rPr lang="en-US" altLang="zh-TW" sz="1700" dirty="0" smtClean="0">
                <a:solidFill>
                  <a:srgbClr val="FF0000"/>
                </a:solidFill>
              </a:rPr>
              <a:t>192.168.243.254/24</a:t>
            </a:r>
            <a:endParaRPr lang="en-US" altLang="zh-TW" sz="17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17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700" dirty="0"/>
              <a:t>auto eth1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700" dirty="0" err="1"/>
              <a:t>iface</a:t>
            </a:r>
            <a:r>
              <a:rPr lang="en-US" altLang="zh-TW" sz="1700" dirty="0"/>
              <a:t> eth1 </a:t>
            </a:r>
            <a:r>
              <a:rPr lang="en-US" altLang="zh-TW" sz="1700" dirty="0" err="1"/>
              <a:t>inet</a:t>
            </a:r>
            <a:r>
              <a:rPr lang="en-US" altLang="zh-TW" sz="1700" dirty="0"/>
              <a:t> </a:t>
            </a:r>
            <a:r>
              <a:rPr lang="en-US" altLang="zh-TW" sz="1700" dirty="0">
                <a:solidFill>
                  <a:srgbClr val="FF0000"/>
                </a:solidFill>
              </a:rPr>
              <a:t>static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700" dirty="0"/>
              <a:t>          </a:t>
            </a:r>
            <a:r>
              <a:rPr lang="en-US" altLang="zh-TW" sz="1700" dirty="0">
                <a:solidFill>
                  <a:srgbClr val="FF0000"/>
                </a:solidFill>
              </a:rPr>
              <a:t>address </a:t>
            </a:r>
            <a:r>
              <a:rPr lang="en-US" altLang="zh-TW" sz="1700" dirty="0" smtClean="0">
                <a:solidFill>
                  <a:srgbClr val="FF0000"/>
                </a:solidFill>
              </a:rPr>
              <a:t>120.96.143.232/24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700" dirty="0" smtClean="0">
                <a:solidFill>
                  <a:srgbClr val="FF0000"/>
                </a:solidFill>
              </a:rPr>
              <a:t>          </a:t>
            </a:r>
            <a:r>
              <a:rPr lang="en-US" altLang="zh-TW" sz="1700" dirty="0">
                <a:solidFill>
                  <a:srgbClr val="FF0000"/>
                </a:solidFill>
              </a:rPr>
              <a:t>gateway 120.96.143.254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17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700" dirty="0"/>
              <a:t>重啟組態：</a:t>
            </a:r>
            <a:endParaRPr lang="en-US" altLang="zh-TW" sz="17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700" dirty="0" err="1">
                <a:solidFill>
                  <a:srgbClr val="0070C0"/>
                </a:solidFill>
              </a:rPr>
              <a:t>bigred@alp</a:t>
            </a:r>
            <a:r>
              <a:rPr lang="en-US" altLang="zh-TW" sz="1700" dirty="0">
                <a:solidFill>
                  <a:srgbClr val="0070C0"/>
                </a:solidFill>
              </a:rPr>
              <a:t>:~$ </a:t>
            </a:r>
            <a:r>
              <a:rPr lang="en-US" altLang="zh-TW" sz="1700" dirty="0" err="1"/>
              <a:t>sudo</a:t>
            </a:r>
            <a:r>
              <a:rPr lang="en-US" altLang="zh-TW" sz="1700" dirty="0"/>
              <a:t> service networking restart</a:t>
            </a:r>
            <a:endParaRPr lang="zh-TW" altLang="en-US" sz="17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82315" y="3917547"/>
            <a:ext cx="6487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Bridge </a:t>
            </a:r>
            <a:r>
              <a:rPr lang="zh-TW" altLang="en-US" sz="2800" dirty="0"/>
              <a:t>這張網卡的 </a:t>
            </a:r>
            <a:r>
              <a:rPr lang="en-US" altLang="zh-TW" sz="2800" dirty="0"/>
              <a:t>IP </a:t>
            </a:r>
            <a:r>
              <a:rPr lang="zh-TW" altLang="en-US" sz="2800" dirty="0"/>
              <a:t>位址</a:t>
            </a:r>
            <a:endParaRPr lang="en-US" altLang="zh-TW" sz="2800" dirty="0"/>
          </a:p>
          <a:p>
            <a:r>
              <a:rPr lang="zh-TW" altLang="en-US" sz="2800" dirty="0"/>
              <a:t>請大家設為：</a:t>
            </a:r>
            <a:r>
              <a:rPr lang="en-US" altLang="zh-TW" sz="2800" dirty="0">
                <a:solidFill>
                  <a:srgbClr val="FF0000"/>
                </a:solidFill>
              </a:rPr>
              <a:t>120.96.143.</a:t>
            </a:r>
            <a:r>
              <a:rPr lang="zh-TW" altLang="en-US" sz="2800" dirty="0">
                <a:solidFill>
                  <a:srgbClr val="FF0000"/>
                </a:solidFill>
              </a:rPr>
              <a:t> 座號</a:t>
            </a:r>
            <a:r>
              <a:rPr lang="en-US" altLang="zh-TW" sz="2800" dirty="0">
                <a:solidFill>
                  <a:srgbClr val="FF0000"/>
                </a:solidFill>
              </a:rPr>
              <a:t>+200</a:t>
            </a:r>
          </a:p>
          <a:p>
            <a:r>
              <a:rPr lang="zh-TW" altLang="en-US" sz="2800" dirty="0"/>
              <a:t>例：</a:t>
            </a:r>
            <a:r>
              <a:rPr lang="en-US" altLang="zh-TW" sz="2800" dirty="0"/>
              <a:t>1</a:t>
            </a:r>
            <a:r>
              <a:rPr lang="zh-TW" altLang="en-US" sz="2800" dirty="0"/>
              <a:t>號同學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120.96.143.201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32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設定好固定 </a:t>
            </a:r>
            <a:r>
              <a:rPr lang="en-US" altLang="zh-TW" sz="3600" dirty="0" smtClean="0"/>
              <a:t>IP </a:t>
            </a:r>
            <a:r>
              <a:rPr lang="zh-TW" altLang="en-US" sz="3600" dirty="0" smtClean="0"/>
              <a:t>並且重啟網路服務後，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為何 </a:t>
            </a:r>
            <a:r>
              <a:rPr lang="en-US" altLang="zh-TW" sz="3600" dirty="0" smtClean="0"/>
              <a:t>IP</a:t>
            </a:r>
            <a:r>
              <a:rPr lang="zh-TW" altLang="en-US" sz="3600" dirty="0" smtClean="0"/>
              <a:t> </a:t>
            </a:r>
            <a:r>
              <a:rPr lang="zh-TW" altLang="en-US" sz="3600" dirty="0"/>
              <a:t>位址還</a:t>
            </a:r>
            <a:r>
              <a:rPr lang="zh-TW" altLang="en-US" sz="3600" dirty="0" smtClean="0"/>
              <a:t>會</a:t>
            </a:r>
            <a:r>
              <a:rPr lang="zh-TW" altLang="en-US" sz="3600" dirty="0"/>
              <a:t>不時變換為原本</a:t>
            </a:r>
            <a:r>
              <a:rPr lang="zh-TW" altLang="en-US" sz="3600" dirty="0" smtClean="0"/>
              <a:t>的 </a:t>
            </a:r>
            <a:r>
              <a:rPr lang="en-US" altLang="zh-TW" sz="3600" dirty="0" smtClean="0"/>
              <a:t>IP</a:t>
            </a:r>
            <a:r>
              <a:rPr lang="zh-TW" altLang="en-US" sz="3600" dirty="0" smtClean="0"/>
              <a:t>位址</a:t>
            </a:r>
            <a:r>
              <a:rPr lang="zh-TW" altLang="en-US" sz="3600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DHCP Client !!</a:t>
            </a:r>
          </a:p>
          <a:p>
            <a:r>
              <a:rPr lang="zh-TW" altLang="en-US" sz="2400" dirty="0"/>
              <a:t>他是</a:t>
            </a:r>
            <a:r>
              <a:rPr lang="zh-TW" altLang="en-US" sz="2400" dirty="0" smtClean="0"/>
              <a:t>一個 </a:t>
            </a:r>
            <a:r>
              <a:rPr lang="en-US" altLang="zh-TW" sz="2400" dirty="0" smtClean="0">
                <a:solidFill>
                  <a:srgbClr val="FF0000"/>
                </a:solidFill>
              </a:rPr>
              <a:t>Daemon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背景程序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2400" dirty="0" smtClean="0"/>
              <a:t>我們只是重啟網路服務，</a:t>
            </a:r>
            <a:r>
              <a:rPr lang="zh-TW" altLang="en-US" sz="2400" dirty="0" smtClean="0">
                <a:solidFill>
                  <a:srgbClr val="FF0000"/>
                </a:solidFill>
              </a:rPr>
              <a:t>並沒有將 </a:t>
            </a:r>
            <a:r>
              <a:rPr lang="en-US" altLang="zh-TW" sz="2400" dirty="0" smtClean="0">
                <a:solidFill>
                  <a:srgbClr val="FF0000"/>
                </a:solidFill>
              </a:rPr>
              <a:t>DHCP Client </a:t>
            </a:r>
            <a:r>
              <a:rPr lang="zh-TW" altLang="en-US" sz="2400" dirty="0" smtClean="0">
                <a:solidFill>
                  <a:srgbClr val="FF0000"/>
                </a:solidFill>
              </a:rPr>
              <a:t>關閉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/>
              <a:t>所以每隔一段</a:t>
            </a:r>
            <a:r>
              <a:rPr lang="zh-TW" altLang="en-US" sz="2400" dirty="0" smtClean="0"/>
              <a:t>時間，</a:t>
            </a:r>
            <a:r>
              <a:rPr lang="en-US" altLang="zh-TW" sz="2400" dirty="0" smtClean="0"/>
              <a:t>DHCP Client </a:t>
            </a:r>
            <a:r>
              <a:rPr lang="zh-TW" altLang="en-US" sz="2400" dirty="0" smtClean="0"/>
              <a:t>都會向 </a:t>
            </a:r>
            <a:r>
              <a:rPr lang="en-US" altLang="zh-TW" sz="2400" dirty="0" smtClean="0"/>
              <a:t>DHCP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Server </a:t>
            </a:r>
            <a:r>
              <a:rPr lang="zh-TW" altLang="en-US" sz="2400" dirty="0" smtClean="0"/>
              <a:t>要求配發 </a:t>
            </a:r>
            <a:r>
              <a:rPr lang="en-US" altLang="zh-TW" sz="2400" dirty="0" smtClean="0"/>
              <a:t>IP</a:t>
            </a:r>
            <a:r>
              <a:rPr lang="zh-TW" altLang="en-US" sz="2400" dirty="0" smtClean="0"/>
              <a:t> 位址。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要怎麼解決？</a:t>
            </a:r>
            <a:r>
              <a:rPr lang="zh-TW" altLang="en-US" sz="2400" dirty="0" smtClean="0">
                <a:solidFill>
                  <a:srgbClr val="FF0000"/>
                </a:solidFill>
              </a:rPr>
              <a:t>重新啟動</a:t>
            </a:r>
            <a:r>
              <a:rPr lang="zh-TW" altLang="en-US" sz="2400" dirty="0" smtClean="0"/>
              <a:t>虛擬機器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53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開啟封包轉送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</a:t>
            </a: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nano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sysctl.conf</a:t>
            </a:r>
            <a:endParaRPr lang="en-US" altLang="zh-TW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zh-TW" altLang="en-US" dirty="0" smtClean="0"/>
              <a:t>新增以下紅字部分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smtClean="0"/>
              <a:t>……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smtClean="0"/>
              <a:t>net.ipv6.conf.all.disable_ipv6=1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solidFill>
                  <a:srgbClr val="FF0000"/>
                </a:solidFill>
              </a:rPr>
              <a:t>net.ipv4.ip_forward =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重啟組態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sudo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sysctl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-p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solidFill>
                  <a:schemeClr val="tx1"/>
                </a:solidFill>
              </a:rPr>
              <a:t>net.ipv6.conf.all.disable_ipv6 =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>
                <a:solidFill>
                  <a:schemeClr val="tx1"/>
                </a:solidFill>
              </a:rPr>
              <a:t>net.ipv4.ip_forward = 1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偽裝設定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13720" cy="4023360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安裝 </a:t>
            </a:r>
            <a:r>
              <a:rPr lang="en-US" altLang="zh-TW" dirty="0" err="1">
                <a:solidFill>
                  <a:schemeClr val="tx1"/>
                </a:solidFill>
              </a:rPr>
              <a:t>iptables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</a:t>
            </a: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apk</a:t>
            </a:r>
            <a:r>
              <a:rPr lang="en-US" altLang="zh-TW" dirty="0"/>
              <a:t> add </a:t>
            </a:r>
            <a:r>
              <a:rPr lang="en-US" altLang="zh-TW" dirty="0" err="1"/>
              <a:t>iptables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查看版本</a:t>
            </a:r>
            <a:endParaRPr lang="en-US" altLang="zh-TW" dirty="0"/>
          </a:p>
          <a:p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</a:t>
            </a: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iptables</a:t>
            </a:r>
            <a:r>
              <a:rPr lang="en-US" altLang="zh-TW" dirty="0"/>
              <a:t> -V</a:t>
            </a:r>
          </a:p>
          <a:p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Iptables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v1.8.6 (legacy)</a:t>
            </a:r>
          </a:p>
          <a:p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偽裝設定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</a:t>
            </a: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iptables</a:t>
            </a:r>
            <a:r>
              <a:rPr lang="en-US" altLang="zh-TW" dirty="0"/>
              <a:t> -t </a:t>
            </a:r>
            <a:r>
              <a:rPr lang="en-US" altLang="zh-TW" dirty="0" err="1"/>
              <a:t>nat</a:t>
            </a:r>
            <a:r>
              <a:rPr lang="en-US" altLang="zh-TW" dirty="0"/>
              <a:t> -A POSTROUTING -o </a:t>
            </a:r>
            <a:r>
              <a:rPr lang="en-US" altLang="zh-TW" dirty="0" smtClean="0">
                <a:solidFill>
                  <a:srgbClr val="FF0000"/>
                </a:solidFill>
              </a:rPr>
              <a:t>eth1</a:t>
            </a:r>
            <a:r>
              <a:rPr lang="en-US" altLang="zh-TW" dirty="0" smtClean="0"/>
              <a:t> ! -</a:t>
            </a:r>
            <a:r>
              <a:rPr lang="en-US" altLang="zh-TW" dirty="0"/>
              <a:t>d 192.168.</a:t>
            </a:r>
            <a:r>
              <a:rPr lang="en-US" altLang="zh-TW" dirty="0">
                <a:solidFill>
                  <a:srgbClr val="FF0000"/>
                </a:solidFill>
              </a:rPr>
              <a:t>243</a:t>
            </a:r>
            <a:r>
              <a:rPr lang="en-US" altLang="zh-TW" dirty="0"/>
              <a:t>.0/24 -j MASQUERADE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5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何謂 </a:t>
            </a:r>
            <a:r>
              <a:rPr lang="en-US" altLang="zh-TW" dirty="0"/>
              <a:t>NAT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NAT </a:t>
            </a:r>
            <a:r>
              <a:rPr lang="zh-TW" altLang="en-US" dirty="0"/>
              <a:t>的全名是 </a:t>
            </a:r>
            <a:r>
              <a:rPr lang="en-US" altLang="zh-TW" dirty="0"/>
              <a:t>Network Address Translation</a:t>
            </a:r>
          </a:p>
          <a:p>
            <a:r>
              <a:rPr lang="zh-TW" altLang="en-US" dirty="0"/>
              <a:t>封包</a:t>
            </a:r>
            <a:r>
              <a:rPr lang="zh-TW" altLang="en-US" dirty="0">
                <a:solidFill>
                  <a:srgbClr val="FF0000"/>
                </a:solidFill>
              </a:rPr>
              <a:t>偽裝</a:t>
            </a:r>
            <a:r>
              <a:rPr lang="zh-TW" altLang="en-US" dirty="0"/>
              <a:t>（</a:t>
            </a:r>
            <a:r>
              <a:rPr lang="en-US" altLang="zh-TW" dirty="0"/>
              <a:t>IP masquerade</a:t>
            </a:r>
            <a:r>
              <a:rPr lang="zh-TW" altLang="en-US" dirty="0"/>
              <a:t>）：可以將私有 </a:t>
            </a:r>
            <a:r>
              <a:rPr lang="en-US" altLang="zh-TW" dirty="0"/>
              <a:t>IP</a:t>
            </a:r>
            <a:r>
              <a:rPr lang="zh-TW" altLang="en-US" dirty="0"/>
              <a:t>（內部 </a:t>
            </a:r>
            <a:r>
              <a:rPr lang="en-US" altLang="zh-TW" dirty="0"/>
              <a:t>IP</a:t>
            </a:r>
            <a:r>
              <a:rPr lang="zh-TW" altLang="en-US" dirty="0"/>
              <a:t>）改變成真實 </a:t>
            </a:r>
            <a:r>
              <a:rPr lang="en-US" altLang="zh-TW" dirty="0"/>
              <a:t>IP</a:t>
            </a:r>
            <a:r>
              <a:rPr lang="zh-TW" altLang="en-US" dirty="0"/>
              <a:t>（外部 </a:t>
            </a:r>
            <a:r>
              <a:rPr lang="en-US" altLang="zh-TW" dirty="0"/>
              <a:t>IP</a:t>
            </a:r>
            <a:r>
              <a:rPr lang="zh-TW" altLang="en-US" dirty="0"/>
              <a:t>）再傳送到網際網路，使網路上的人無法得知私有網路的 </a:t>
            </a:r>
            <a:r>
              <a:rPr lang="en-US" altLang="zh-TW" dirty="0"/>
              <a:t>IP </a:t>
            </a:r>
            <a:r>
              <a:rPr lang="zh-TW" altLang="en-US" dirty="0"/>
              <a:t>分配情形而增加網路安全性。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封包</a:t>
            </a:r>
            <a:r>
              <a:rPr lang="zh-TW" altLang="en-US" dirty="0">
                <a:solidFill>
                  <a:srgbClr val="FF0000"/>
                </a:solidFill>
              </a:rPr>
              <a:t>過濾</a:t>
            </a:r>
            <a:r>
              <a:rPr lang="zh-TW" altLang="en-US" dirty="0"/>
              <a:t>：可以攔截網際網路進入私有網路的封包，阻擋怪客（</a:t>
            </a:r>
            <a:r>
              <a:rPr lang="en-US" altLang="zh-TW" dirty="0"/>
              <a:t>Cracker</a:t>
            </a:r>
            <a:r>
              <a:rPr lang="zh-TW" altLang="en-US" dirty="0"/>
              <a:t>）的攻擊，所以 </a:t>
            </a:r>
            <a:r>
              <a:rPr lang="en-US" altLang="zh-TW" dirty="0"/>
              <a:t>NAT </a:t>
            </a:r>
            <a:r>
              <a:rPr lang="zh-TW" altLang="en-US" dirty="0"/>
              <a:t>伺服器是最重要的防火牆成員，也是一種「封包過濾器（</a:t>
            </a:r>
            <a:r>
              <a:rPr lang="en-US" altLang="zh-TW" dirty="0"/>
              <a:t>Packet filter</a:t>
            </a:r>
            <a:r>
              <a:rPr lang="zh-TW" altLang="en-US" dirty="0"/>
              <a:t>）」。</a:t>
            </a:r>
          </a:p>
        </p:txBody>
      </p:sp>
    </p:spTree>
    <p:extLst>
      <p:ext uri="{BB962C8B-B14F-4D97-AF65-F5344CB8AC3E}">
        <p14:creationId xmlns:p14="http://schemas.microsoft.com/office/powerpoint/2010/main" val="29537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 </a:t>
            </a:r>
            <a:r>
              <a:rPr lang="en-US" altLang="zh-TW" dirty="0" err="1" smtClean="0"/>
              <a:t>WinXP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的靜態 </a:t>
            </a:r>
            <a:r>
              <a:rPr lang="en-US" altLang="zh-TW" dirty="0"/>
              <a:t>IP </a:t>
            </a:r>
            <a:r>
              <a:rPr lang="zh-TW" altLang="en-US" dirty="0" smtClean="0"/>
              <a:t>及預設</a:t>
            </a:r>
            <a:r>
              <a:rPr lang="zh-TW" altLang="en-US" dirty="0"/>
              <a:t>閘道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741679" y="1845734"/>
            <a:ext cx="4937760" cy="4023360"/>
          </a:xfrm>
        </p:spPr>
        <p:txBody>
          <a:bodyPr/>
          <a:lstStyle/>
          <a:p>
            <a:r>
              <a:rPr lang="en-US" altLang="zh-TW" dirty="0"/>
              <a:t>"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r>
              <a:rPr lang="en-US" altLang="zh-TW" dirty="0"/>
              <a:t>"</a:t>
            </a:r>
            <a:r>
              <a:rPr lang="zh-TW" altLang="en-US" dirty="0" smtClean="0"/>
              <a:t>控制台</a:t>
            </a:r>
            <a:r>
              <a:rPr lang="en-US" altLang="zh-TW" dirty="0" smtClean="0"/>
              <a:t>"</a:t>
            </a:r>
          </a:p>
          <a:p>
            <a:r>
              <a:rPr lang="en-US" altLang="zh-TW" dirty="0"/>
              <a:t>"</a:t>
            </a:r>
            <a:r>
              <a:rPr lang="zh-TW" altLang="en-US" dirty="0" smtClean="0"/>
              <a:t>網路和網際網路連線</a:t>
            </a:r>
            <a:r>
              <a:rPr lang="en-US" altLang="zh-TW" dirty="0" smtClean="0"/>
              <a:t>"</a:t>
            </a:r>
          </a:p>
          <a:p>
            <a:r>
              <a:rPr lang="en-US" altLang="zh-TW" dirty="0"/>
              <a:t>"</a:t>
            </a:r>
            <a:r>
              <a:rPr lang="zh-TW" altLang="en-US" dirty="0" smtClean="0"/>
              <a:t>網路連線</a:t>
            </a:r>
            <a:r>
              <a:rPr lang="en-US" altLang="zh-TW" dirty="0"/>
              <a:t>"</a:t>
            </a:r>
            <a:endParaRPr lang="en-US" altLang="zh-TW" dirty="0" smtClean="0"/>
          </a:p>
          <a:p>
            <a:r>
              <a:rPr lang="zh-TW" altLang="en-US" dirty="0" smtClean="0"/>
              <a:t>點選 </a:t>
            </a:r>
            <a:r>
              <a:rPr lang="en-US" altLang="zh-TW" dirty="0" smtClean="0"/>
              <a:t>"</a:t>
            </a:r>
            <a:r>
              <a:rPr lang="zh-TW" altLang="en-US" dirty="0" smtClean="0"/>
              <a:t>區域連線</a:t>
            </a:r>
            <a:r>
              <a:rPr lang="en-US" altLang="zh-TW" dirty="0"/>
              <a:t>"</a:t>
            </a:r>
            <a:endParaRPr lang="en-US" altLang="zh-TW" dirty="0" smtClean="0"/>
          </a:p>
          <a:p>
            <a:r>
              <a:rPr lang="zh-TW" altLang="en-US" dirty="0" smtClean="0"/>
              <a:t>右鍵選擇 </a:t>
            </a:r>
            <a:r>
              <a:rPr lang="en-US" altLang="zh-TW" dirty="0" smtClean="0"/>
              <a:t>"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"</a:t>
            </a:r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預設</a:t>
            </a:r>
            <a:r>
              <a:rPr lang="zh-TW" altLang="en-US" dirty="0">
                <a:solidFill>
                  <a:srgbClr val="FF0000"/>
                </a:solidFill>
              </a:rPr>
              <a:t>閘</a:t>
            </a:r>
            <a:r>
              <a:rPr lang="zh-TW" altLang="en-US" dirty="0" smtClean="0">
                <a:solidFill>
                  <a:srgbClr val="FF0000"/>
                </a:solidFill>
              </a:rPr>
              <a:t>道是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Alpine </a:t>
            </a:r>
            <a:r>
              <a:rPr lang="zh-TW" altLang="en-US" dirty="0" smtClean="0">
                <a:solidFill>
                  <a:srgbClr val="FF0000"/>
                </a:solidFill>
              </a:rPr>
              <a:t>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Host-only </a:t>
            </a:r>
            <a:r>
              <a:rPr lang="zh-TW" altLang="en-US" dirty="0" smtClean="0">
                <a:solidFill>
                  <a:srgbClr val="FF0000"/>
                </a:solidFill>
              </a:rPr>
              <a:t>網卡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109" b="3031"/>
          <a:stretch/>
        </p:blipFill>
        <p:spPr>
          <a:xfrm>
            <a:off x="3328333" y="1866900"/>
            <a:ext cx="8863667" cy="4991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109200" y="4292600"/>
            <a:ext cx="1358899" cy="29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14900" y="3711364"/>
            <a:ext cx="1739900" cy="276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2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97279" y="3433234"/>
            <a:ext cx="4937760" cy="4023360"/>
          </a:xfrm>
        </p:spPr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err="1" smtClean="0"/>
              <a:t>winXP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 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ping 8.8.8.8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6696" y="1846263"/>
            <a:ext cx="464020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DNAT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Destination</a:t>
            </a:r>
            <a:r>
              <a:rPr lang="zh-TW" altLang="en-US" dirty="0"/>
              <a:t> </a:t>
            </a:r>
            <a:r>
              <a:rPr lang="en-US" altLang="zh-TW" dirty="0"/>
              <a:t>Network Address Translation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7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何謂 </a:t>
            </a:r>
            <a:r>
              <a:rPr lang="en-US" altLang="zh-TW" dirty="0"/>
              <a:t>DNAT</a:t>
            </a:r>
            <a:r>
              <a:rPr lang="zh-TW" altLang="en-US" dirty="0"/>
              <a:t>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DNAT</a:t>
            </a:r>
            <a:r>
              <a:rPr lang="zh-TW" altLang="en-US" dirty="0"/>
              <a:t> 的全名是 </a:t>
            </a:r>
            <a:r>
              <a:rPr lang="en-US" altLang="zh-TW" dirty="0"/>
              <a:t>Destination</a:t>
            </a:r>
            <a:r>
              <a:rPr lang="zh-TW" altLang="en-US" dirty="0"/>
              <a:t> </a:t>
            </a:r>
            <a:r>
              <a:rPr lang="en-US" altLang="zh-TW" dirty="0"/>
              <a:t>Network Address Translation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DNAT</a:t>
            </a:r>
            <a:r>
              <a:rPr lang="zh-TW" altLang="en-US" dirty="0"/>
              <a:t> 主要用</a:t>
            </a:r>
            <a:r>
              <a:rPr lang="zh-TW" altLang="en-US" dirty="0">
                <a:solidFill>
                  <a:srgbClr val="FF0000"/>
                </a:solidFill>
              </a:rPr>
              <a:t>在內部主機</a:t>
            </a:r>
            <a:r>
              <a:rPr lang="zh-TW" altLang="en-US" dirty="0"/>
              <a:t>想要</a:t>
            </a:r>
            <a:r>
              <a:rPr lang="zh-TW" altLang="en-US" dirty="0">
                <a:solidFill>
                  <a:srgbClr val="FF0000"/>
                </a:solidFill>
              </a:rPr>
              <a:t>架設可以讓 </a:t>
            </a:r>
            <a:r>
              <a:rPr lang="en-US" altLang="zh-TW" dirty="0">
                <a:solidFill>
                  <a:srgbClr val="FF0000"/>
                </a:solidFill>
              </a:rPr>
              <a:t>Internet </a:t>
            </a:r>
            <a:r>
              <a:rPr lang="zh-TW" altLang="en-US" dirty="0">
                <a:solidFill>
                  <a:srgbClr val="FF0000"/>
                </a:solidFill>
              </a:rPr>
              <a:t>存取的伺服器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DNAT</a:t>
            </a:r>
            <a:r>
              <a:rPr lang="zh-TW" altLang="en-US" dirty="0"/>
              <a:t> 服務的發動條件是 </a:t>
            </a:r>
            <a:r>
              <a:rPr lang="en-US" altLang="zh-TW" dirty="0"/>
              <a:t>NAT</a:t>
            </a:r>
            <a:r>
              <a:rPr lang="zh-TW" altLang="en-US" dirty="0"/>
              <a:t> 伺服器收到已設定好的指定 </a:t>
            </a:r>
            <a:r>
              <a:rPr lang="en-US" altLang="zh-TW" dirty="0">
                <a:solidFill>
                  <a:srgbClr val="FF0000"/>
                </a:solidFill>
              </a:rPr>
              <a:t>port </a:t>
            </a:r>
            <a:r>
              <a:rPr lang="zh-TW" altLang="en-US" dirty="0">
                <a:solidFill>
                  <a:srgbClr val="FF0000"/>
                </a:solidFill>
              </a:rPr>
              <a:t>號</a:t>
            </a:r>
            <a:r>
              <a:rPr lang="en-US" altLang="zh-TW" dirty="0"/>
              <a:t>(</a:t>
            </a:r>
            <a:r>
              <a:rPr lang="zh-TW" altLang="en-US" dirty="0"/>
              <a:t>例：</a:t>
            </a:r>
            <a:r>
              <a:rPr lang="en-US" altLang="zh-TW" dirty="0"/>
              <a:t>80 port)</a:t>
            </a:r>
            <a:r>
              <a:rPr lang="zh-TW" altLang="en-US" dirty="0"/>
              <a:t>的封包時，</a:t>
            </a:r>
            <a:r>
              <a:rPr lang="en-US" altLang="zh-TW" dirty="0"/>
              <a:t>NAT</a:t>
            </a:r>
            <a:r>
              <a:rPr lang="zh-TW" altLang="en-US" dirty="0"/>
              <a:t> 伺服器會將外部網路傳送過來的封包上面的目標位址，轉換成內部網路的主機 </a:t>
            </a:r>
            <a:r>
              <a:rPr lang="en-US" altLang="zh-TW" dirty="0"/>
              <a:t>IP 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4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21" y="444500"/>
            <a:ext cx="7606092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DNAT</a:t>
            </a:r>
            <a:r>
              <a:rPr lang="zh-TW" altLang="en-US" dirty="0"/>
              <a:t> 原理</a:t>
            </a:r>
          </a:p>
        </p:txBody>
      </p:sp>
      <p:pic>
        <p:nvPicPr>
          <p:cNvPr id="8" name="Picture 2" descr="DNAT 的封包傳送示意圖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580" y="2146300"/>
            <a:ext cx="6870492" cy="392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985000" y="5664200"/>
            <a:ext cx="520700" cy="4080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721600" y="4672330"/>
            <a:ext cx="495300" cy="407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30700" y="4468495"/>
            <a:ext cx="495300" cy="407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862327" y="168022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bg2">
                    <a:lumMod val="50000"/>
                  </a:schemeClr>
                </a:solidFill>
              </a:rPr>
              <a:t>更改封包的目的地位址</a:t>
            </a:r>
          </a:p>
        </p:txBody>
      </p:sp>
    </p:spTree>
    <p:extLst>
      <p:ext uri="{BB962C8B-B14F-4D97-AF65-F5344CB8AC3E}">
        <p14:creationId xmlns:p14="http://schemas.microsoft.com/office/powerpoint/2010/main" val="395134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6893" y="23636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err="1" smtClean="0"/>
              <a:t>WinXP</a:t>
            </a:r>
            <a:r>
              <a:rPr lang="zh-TW" altLang="en-US" sz="6600" dirty="0" smtClean="0"/>
              <a:t>虛擬機</a:t>
            </a:r>
            <a:endParaRPr lang="zh-TW" altLang="en-US" sz="66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790676" y="1785445"/>
            <a:ext cx="4937760" cy="4023360"/>
          </a:xfrm>
        </p:spPr>
        <p:txBody>
          <a:bodyPr>
            <a:normAutofit/>
          </a:bodyPr>
          <a:lstStyle/>
          <a:p>
            <a:endParaRPr lang="en-US" altLang="zh-TW" sz="3200" dirty="0" smtClean="0"/>
          </a:p>
          <a:p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 smtClean="0"/>
              <a:t>選擇</a:t>
            </a:r>
            <a:r>
              <a:rPr lang="zh-TW" altLang="en-US" sz="3200" dirty="0"/>
              <a:t>你</a:t>
            </a:r>
            <a:r>
              <a:rPr lang="zh-TW" altLang="en-US" sz="3200" dirty="0" smtClean="0"/>
              <a:t>想要的 </a:t>
            </a:r>
            <a:r>
              <a:rPr lang="en-US" altLang="zh-TW" sz="3200" dirty="0" smtClean="0"/>
              <a:t>html </a:t>
            </a:r>
            <a:r>
              <a:rPr lang="zh-TW" altLang="en-US" sz="3200" dirty="0" smtClean="0"/>
              <a:t>模板後請解壓縮並開啟 </a:t>
            </a:r>
            <a:r>
              <a:rPr lang="en-US" altLang="zh-TW" sz="3200" dirty="0" err="1" smtClean="0"/>
              <a:t>hfs</a:t>
            </a:r>
            <a:endParaRPr lang="zh-TW" alt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2464586"/>
            <a:ext cx="6522303" cy="275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577591" y="3949914"/>
            <a:ext cx="3265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html template free download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045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4" y="411982"/>
            <a:ext cx="11817817" cy="495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833635" y="3516923"/>
            <a:ext cx="1336431" cy="602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5104" y="5551167"/>
            <a:ext cx="12076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點進去到有 </a:t>
            </a:r>
            <a:r>
              <a:rPr lang="en-US" altLang="zh-TW" sz="3200" dirty="0" smtClean="0"/>
              <a:t>index.html</a:t>
            </a:r>
            <a:r>
              <a:rPr lang="zh-TW" altLang="en-US" sz="3200" dirty="0" smtClean="0"/>
              <a:t> 檔案的目錄下將裡面的檔案拖移到 </a:t>
            </a:r>
            <a:r>
              <a:rPr lang="en-US" altLang="zh-TW" sz="3200" dirty="0" err="1" smtClean="0"/>
              <a:t>hfs</a:t>
            </a:r>
            <a:r>
              <a:rPr lang="en-US" altLang="zh-TW" sz="3200" dirty="0" smtClean="0"/>
              <a:t> server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1295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58" y="1294772"/>
            <a:ext cx="44291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575742" y="4489643"/>
            <a:ext cx="279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點選</a:t>
            </a:r>
            <a:r>
              <a:rPr lang="en-US" altLang="zh-TW" sz="3200" dirty="0" smtClean="0"/>
              <a:t>Real folder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4049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轉址規則設定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13720" cy="4023360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回到 </a:t>
            </a:r>
            <a:r>
              <a:rPr lang="en-US" altLang="zh-TW" dirty="0">
                <a:solidFill>
                  <a:schemeClr val="tx1"/>
                </a:solidFill>
              </a:rPr>
              <a:t>Alpine </a:t>
            </a:r>
            <a:r>
              <a:rPr lang="zh-TW" altLang="en-US" dirty="0">
                <a:solidFill>
                  <a:schemeClr val="tx1"/>
                </a:solidFill>
              </a:rPr>
              <a:t>機器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err="1">
                <a:solidFill>
                  <a:srgbClr val="0070C0"/>
                </a:solidFill>
              </a:rPr>
              <a:t>bigred@alp</a:t>
            </a:r>
            <a:r>
              <a:rPr lang="en-US" altLang="zh-TW" dirty="0">
                <a:solidFill>
                  <a:srgbClr val="0070C0"/>
                </a:solidFill>
              </a:rPr>
              <a:t>:~$</a:t>
            </a:r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iptables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-t</a:t>
            </a:r>
            <a:r>
              <a:rPr lang="en-US" altLang="zh-TW" dirty="0"/>
              <a:t> </a:t>
            </a:r>
            <a:r>
              <a:rPr lang="en-US" altLang="zh-TW" dirty="0" err="1"/>
              <a:t>nat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-A</a:t>
            </a:r>
            <a:r>
              <a:rPr lang="en-US" altLang="zh-TW" dirty="0"/>
              <a:t> PREROUTING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eth1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-p</a:t>
            </a:r>
            <a:r>
              <a:rPr lang="en-US" altLang="zh-TW" dirty="0"/>
              <a:t> </a:t>
            </a:r>
            <a:r>
              <a:rPr lang="en-US" altLang="zh-TW" dirty="0" err="1"/>
              <a:t>tcp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--</a:t>
            </a:r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dport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8080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-j</a:t>
            </a:r>
            <a:r>
              <a:rPr lang="en-US" altLang="zh-TW" dirty="0"/>
              <a:t> DNAT 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--to-destination</a:t>
            </a:r>
            <a:r>
              <a:rPr lang="en-US" altLang="zh-TW" dirty="0"/>
              <a:t> 192.168.243.132:80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-t </a:t>
            </a:r>
            <a:r>
              <a:rPr lang="zh-TW" altLang="en-US" dirty="0"/>
              <a:t>指定 </a:t>
            </a:r>
            <a:r>
              <a:rPr lang="en-US" altLang="zh-TW" dirty="0"/>
              <a:t>table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-A </a:t>
            </a:r>
            <a:r>
              <a:rPr lang="zh-TW" altLang="en-US" dirty="0"/>
              <a:t>新增規則在哪個鏈</a:t>
            </a:r>
            <a:endParaRPr lang="en-US" altLang="zh-TW" dirty="0"/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zh-TW" altLang="en-US" dirty="0"/>
              <a:t>從哪張網卡進來</a:t>
            </a:r>
            <a:endParaRPr lang="en-US" altLang="zh-TW" dirty="0"/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-p </a:t>
            </a:r>
            <a:r>
              <a:rPr lang="zh-TW" altLang="en-US" dirty="0"/>
              <a:t>通訊協定</a:t>
            </a:r>
            <a:endParaRPr lang="en-US" altLang="zh-TW" dirty="0"/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--</a:t>
            </a:r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dport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zh-TW" altLang="en-US" dirty="0"/>
              <a:t>目標 </a:t>
            </a:r>
            <a:r>
              <a:rPr lang="en-US" altLang="zh-TW" dirty="0"/>
              <a:t>port</a:t>
            </a:r>
            <a:r>
              <a:rPr lang="zh-TW" altLang="en-US" dirty="0"/>
              <a:t> </a:t>
            </a:r>
            <a:r>
              <a:rPr lang="zh-TW" altLang="en-US" dirty="0" smtClean="0"/>
              <a:t>號，</a:t>
            </a:r>
            <a:r>
              <a:rPr lang="en-US" altLang="zh-TW" dirty="0" smtClean="0"/>
              <a:t>bridge</a:t>
            </a:r>
            <a:r>
              <a:rPr lang="zh-TW" altLang="en-US" dirty="0" smtClean="0"/>
              <a:t>的那張網卡的 </a:t>
            </a:r>
            <a:r>
              <a:rPr lang="en-US" altLang="zh-TW" dirty="0" smtClean="0"/>
              <a:t>port </a:t>
            </a:r>
            <a:r>
              <a:rPr lang="zh-TW" altLang="en-US" dirty="0" smtClean="0"/>
              <a:t>號，</a:t>
            </a:r>
            <a:r>
              <a:rPr lang="zh-TW" altLang="en-US" dirty="0" smtClean="0">
                <a:solidFill>
                  <a:srgbClr val="FF0000"/>
                </a:solidFill>
              </a:rPr>
              <a:t>可以自己設定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-j</a:t>
            </a:r>
            <a:r>
              <a:rPr lang="en-US" altLang="zh-TW" dirty="0"/>
              <a:t> jump</a:t>
            </a:r>
            <a:r>
              <a:rPr lang="zh-TW" altLang="en-US" dirty="0"/>
              <a:t>，使用哪個規則</a:t>
            </a:r>
            <a:endParaRPr lang="en-US" altLang="zh-TW" dirty="0"/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--to-destination</a:t>
            </a:r>
            <a:r>
              <a:rPr lang="en-US" altLang="zh-TW" dirty="0"/>
              <a:t> </a:t>
            </a:r>
            <a:r>
              <a:rPr lang="zh-TW" altLang="en-US" dirty="0"/>
              <a:t>你的內網</a:t>
            </a:r>
            <a:r>
              <a:rPr lang="zh-TW" altLang="en-US" dirty="0" smtClean="0"/>
              <a:t>主機服務位</a:t>
            </a:r>
            <a:r>
              <a:rPr lang="zh-TW" altLang="en-US" dirty="0"/>
              <a:t>址</a:t>
            </a:r>
          </a:p>
        </p:txBody>
      </p:sp>
    </p:spTree>
    <p:extLst>
      <p:ext uri="{BB962C8B-B14F-4D97-AF65-F5344CB8AC3E}">
        <p14:creationId xmlns:p14="http://schemas.microsoft.com/office/powerpoint/2010/main" val="337773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NAT</a:t>
            </a:r>
            <a:r>
              <a:rPr lang="zh-TW" altLang="en-US" dirty="0"/>
              <a:t> 原理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8026"/>
          <a:stretch/>
        </p:blipFill>
        <p:spPr>
          <a:xfrm>
            <a:off x="723901" y="1737360"/>
            <a:ext cx="7277100" cy="4359917"/>
          </a:xfrm>
          <a:prstGeom prst="rect">
            <a:avLst/>
          </a:prstGeom>
        </p:spPr>
      </p:pic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242706"/>
              </p:ext>
            </p:extLst>
          </p:nvPr>
        </p:nvGraphicFramePr>
        <p:xfrm>
          <a:off x="7886699" y="2277961"/>
          <a:ext cx="4114800" cy="290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453510956"/>
                    </a:ext>
                  </a:extLst>
                </a:gridCol>
                <a:gridCol w="1587501">
                  <a:extLst>
                    <a:ext uri="{9D8B030D-6E8A-4147-A177-3AD203B41FA5}">
                      <a16:colId xmlns:a16="http://schemas.microsoft.com/office/drawing/2014/main" val="2078139708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2914079432"/>
                    </a:ext>
                  </a:extLst>
                </a:gridCol>
              </a:tblGrid>
              <a:tr h="414806"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封包序號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52623"/>
                  </a:ext>
                </a:extLst>
              </a:tr>
              <a:tr h="414806">
                <a:tc>
                  <a:txBody>
                    <a:bodyPr/>
                    <a:lstStyle/>
                    <a:p>
                      <a:r>
                        <a:rPr lang="en-US" altLang="zh-TW" dirty="0"/>
                        <a:t>192.168.1.1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8.8.8.8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####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61847"/>
                  </a:ext>
                </a:extLst>
              </a:tr>
              <a:tr h="414806">
                <a:tc>
                  <a:txBody>
                    <a:bodyPr/>
                    <a:lstStyle/>
                    <a:p>
                      <a:r>
                        <a:rPr lang="en-US" altLang="zh-TW" dirty="0"/>
                        <a:t>192.168.1.2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168.95.1.1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####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747634"/>
                  </a:ext>
                </a:extLst>
              </a:tr>
              <a:tr h="414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192.168.1.2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216.58.200.36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####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71544"/>
                  </a:ext>
                </a:extLst>
              </a:tr>
              <a:tr h="41480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94584"/>
                  </a:ext>
                </a:extLst>
              </a:tr>
              <a:tr h="41480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60124"/>
                  </a:ext>
                </a:extLst>
              </a:tr>
              <a:tr h="41480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81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7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683" y="195263"/>
            <a:ext cx="7000353" cy="637063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529580" y="457199"/>
            <a:ext cx="1912620" cy="482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62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12192000" cy="6346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39625" y="4003525"/>
            <a:ext cx="4541520" cy="1450757"/>
          </a:xfrm>
        </p:spPr>
        <p:txBody>
          <a:bodyPr/>
          <a:lstStyle/>
          <a:p>
            <a:r>
              <a:rPr lang="zh-TW" altLang="en-US" dirty="0">
                <a:ea typeface="新細明體"/>
              </a:rPr>
              <a:t>銘傳教室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ea typeface="新細明體"/>
              </a:rPr>
              <a:t>NAT</a:t>
            </a:r>
            <a:r>
              <a:rPr lang="zh-TW" altLang="en-US" dirty="0">
                <a:ea typeface="新細明體"/>
              </a:rPr>
              <a:t> 網路架構圖</a:t>
            </a:r>
            <a:endParaRPr lang="zh-TW" altLang="en-US" dirty="0"/>
          </a:p>
        </p:txBody>
      </p:sp>
      <p:sp>
        <p:nvSpPr>
          <p:cNvPr id="4" name="立方體 3">
            <a:extLst>
              <a:ext uri="{FF2B5EF4-FFF2-40B4-BE49-F238E27FC236}">
                <a16:creationId xmlns:a16="http://schemas.microsoft.com/office/drawing/2014/main" id="{4342149C-849D-4700-B102-45F1B2269871}"/>
              </a:ext>
            </a:extLst>
          </p:cNvPr>
          <p:cNvSpPr/>
          <p:nvPr/>
        </p:nvSpPr>
        <p:spPr>
          <a:xfrm>
            <a:off x="4477543" y="2365616"/>
            <a:ext cx="849272" cy="1241321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416EF5-03C7-4923-8B04-1CF09B421490}"/>
              </a:ext>
            </a:extLst>
          </p:cNvPr>
          <p:cNvSpPr txBox="1"/>
          <p:nvPr/>
        </p:nvSpPr>
        <p:spPr>
          <a:xfrm>
            <a:off x="3965448" y="1549894"/>
            <a:ext cx="1487097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TW" dirty="0" err="1" smtClean="0">
                <a:ea typeface="新細明體"/>
              </a:rPr>
              <a:t>Virtul</a:t>
            </a:r>
            <a:r>
              <a:rPr lang="en-US" altLang="zh-TW" dirty="0" smtClean="0">
                <a:ea typeface="新細明體"/>
              </a:rPr>
              <a:t> </a:t>
            </a:r>
            <a:r>
              <a:rPr lang="zh-TW" altLang="en-US" dirty="0" smtClean="0">
                <a:ea typeface="新細明體"/>
              </a:rPr>
              <a:t>Bridge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F5839E-4FD8-46C5-9646-61EF40E2F680}"/>
              </a:ext>
            </a:extLst>
          </p:cNvPr>
          <p:cNvSpPr txBox="1"/>
          <p:nvPr/>
        </p:nvSpPr>
        <p:spPr>
          <a:xfrm>
            <a:off x="4477543" y="4138326"/>
            <a:ext cx="1170038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>
                <a:ea typeface="新細明體"/>
                <a:cs typeface="Calibri"/>
              </a:rPr>
              <a:t>Host-only</a:t>
            </a:r>
          </a:p>
        </p:txBody>
      </p:sp>
      <p:cxnSp>
        <p:nvCxnSpPr>
          <p:cNvPr id="7" name="肘形接點 6"/>
          <p:cNvCxnSpPr>
            <a:stCxn id="22" idx="0"/>
            <a:endCxn id="5" idx="1"/>
          </p:cNvCxnSpPr>
          <p:nvPr/>
        </p:nvCxnSpPr>
        <p:spPr>
          <a:xfrm rot="5400000" flipH="1" flipV="1">
            <a:off x="3087098" y="1533494"/>
            <a:ext cx="677284" cy="10794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肘形接點 7"/>
          <p:cNvCxnSpPr>
            <a:stCxn id="5" idx="2"/>
            <a:endCxn id="4" idx="0"/>
          </p:cNvCxnSpPr>
          <p:nvPr/>
        </p:nvCxnSpPr>
        <p:spPr>
          <a:xfrm rot="16200000" flipH="1">
            <a:off x="4635472" y="1992750"/>
            <a:ext cx="446390" cy="2993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21" idx="2"/>
            <a:endCxn id="6" idx="1"/>
          </p:cNvCxnSpPr>
          <p:nvPr/>
        </p:nvCxnSpPr>
        <p:spPr>
          <a:xfrm rot="16200000" flipH="1">
            <a:off x="3317796" y="3163244"/>
            <a:ext cx="726669" cy="15928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stCxn id="4" idx="3"/>
            <a:endCxn id="6" idx="0"/>
          </p:cNvCxnSpPr>
          <p:nvPr/>
        </p:nvCxnSpPr>
        <p:spPr>
          <a:xfrm rot="16200000" flipH="1">
            <a:off x="4663597" y="3739360"/>
            <a:ext cx="531389" cy="26654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6" idx="2"/>
            <a:endCxn id="17" idx="0"/>
          </p:cNvCxnSpPr>
          <p:nvPr/>
        </p:nvCxnSpPr>
        <p:spPr>
          <a:xfrm rot="5400000">
            <a:off x="4277669" y="4585421"/>
            <a:ext cx="862656" cy="70713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252" y="473313"/>
            <a:ext cx="1572904" cy="1072989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3959966" y="5370314"/>
            <a:ext cx="836054" cy="1059209"/>
            <a:chOff x="4589358" y="5085310"/>
            <a:chExt cx="836054" cy="1059209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ED144829-D62E-470B-A3F8-AAFA74BE72AC}"/>
                </a:ext>
              </a:extLst>
            </p:cNvPr>
            <p:cNvGrpSpPr/>
            <p:nvPr/>
          </p:nvGrpSpPr>
          <p:grpSpPr>
            <a:xfrm>
              <a:off x="4593232" y="5085310"/>
              <a:ext cx="781421" cy="792731"/>
              <a:chOff x="2610771" y="2163710"/>
              <a:chExt cx="1364225" cy="138112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FECB5E9-D70F-4990-84DC-0389ED37347E}"/>
                  </a:ext>
                </a:extLst>
              </p:cNvPr>
              <p:cNvSpPr/>
              <p:nvPr/>
            </p:nvSpPr>
            <p:spPr>
              <a:xfrm>
                <a:off x="2610771" y="3053220"/>
                <a:ext cx="1364225" cy="491613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框架 16">
                <a:extLst>
                  <a:ext uri="{FF2B5EF4-FFF2-40B4-BE49-F238E27FC236}">
                    <a16:creationId xmlns:a16="http://schemas.microsoft.com/office/drawing/2014/main" id="{B6DCE255-64FF-43D1-9B73-280232CE3EB6}"/>
                  </a:ext>
                </a:extLst>
              </p:cNvPr>
              <p:cNvSpPr/>
              <p:nvPr/>
            </p:nvSpPr>
            <p:spPr>
              <a:xfrm>
                <a:off x="2864259" y="2163710"/>
                <a:ext cx="860322" cy="811161"/>
              </a:xfrm>
              <a:prstGeom prst="fram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文字方塊 14"/>
            <p:cNvSpPr txBox="1"/>
            <p:nvPr/>
          </p:nvSpPr>
          <p:spPr>
            <a:xfrm>
              <a:off x="4589358" y="5775187"/>
              <a:ext cx="836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WinXP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277175" y="2411844"/>
            <a:ext cx="1335575" cy="1184479"/>
            <a:chOff x="2906567" y="2126840"/>
            <a:chExt cx="1335575" cy="1184479"/>
          </a:xfrm>
        </p:grpSpPr>
        <p:grpSp>
          <p:nvGrpSpPr>
            <p:cNvPr id="19" name="群組 18"/>
            <p:cNvGrpSpPr/>
            <p:nvPr/>
          </p:nvGrpSpPr>
          <p:grpSpPr>
            <a:xfrm>
              <a:off x="2930319" y="2126840"/>
              <a:ext cx="1167580" cy="1184479"/>
              <a:chOff x="2930319" y="2126840"/>
              <a:chExt cx="1167580" cy="118447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FECB5E9-D70F-4990-84DC-0389ED37347E}"/>
                  </a:ext>
                </a:extLst>
              </p:cNvPr>
              <p:cNvSpPr/>
              <p:nvPr/>
            </p:nvSpPr>
            <p:spPr>
              <a:xfrm>
                <a:off x="2930319" y="2889702"/>
                <a:ext cx="1167580" cy="42161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框架 21">
                <a:extLst>
                  <a:ext uri="{FF2B5EF4-FFF2-40B4-BE49-F238E27FC236}">
                    <a16:creationId xmlns:a16="http://schemas.microsoft.com/office/drawing/2014/main" id="{B6DCE255-64FF-43D1-9B73-280232CE3EB6}"/>
                  </a:ext>
                </a:extLst>
              </p:cNvPr>
              <p:cNvSpPr/>
              <p:nvPr/>
            </p:nvSpPr>
            <p:spPr>
              <a:xfrm>
                <a:off x="3147268" y="2126840"/>
                <a:ext cx="736312" cy="695668"/>
              </a:xfrm>
              <a:prstGeom prst="fram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文字方塊 19"/>
            <p:cNvSpPr txBox="1"/>
            <p:nvPr/>
          </p:nvSpPr>
          <p:spPr>
            <a:xfrm>
              <a:off x="2906567" y="2931232"/>
              <a:ext cx="1335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/>
                <a:t>落地雲主機</a:t>
              </a: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4441917" y="2899759"/>
            <a:ext cx="132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Alpine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498675" y="2066808"/>
            <a:ext cx="14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120.96.143.x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932157" y="2038024"/>
            <a:ext cx="18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120.96.143.232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291937" y="5046863"/>
            <a:ext cx="186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192.168.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243</a:t>
            </a:r>
            <a:r>
              <a:rPr lang="en-US" altLang="zh-TW" sz="1600" dirty="0" smtClean="0"/>
              <a:t>.100</a:t>
            </a:r>
            <a:endParaRPr lang="zh-TW" altLang="en-US" sz="16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14352" y="3561667"/>
            <a:ext cx="186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192.168.</a:t>
            </a:r>
            <a:r>
              <a:rPr lang="en-US" altLang="zh-TW" sz="1600" dirty="0" smtClean="0">
                <a:solidFill>
                  <a:srgbClr val="FF0000"/>
                </a:solidFill>
              </a:rPr>
              <a:t>243.254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446956" y="3811764"/>
            <a:ext cx="18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192.168.</a:t>
            </a:r>
            <a:r>
              <a:rPr lang="en-US" altLang="zh-TW" dirty="0">
                <a:solidFill>
                  <a:srgbClr val="FF0000"/>
                </a:solidFill>
              </a:rPr>
              <a:t>243</a:t>
            </a:r>
            <a:r>
              <a:rPr lang="en-US" altLang="zh-TW" dirty="0"/>
              <a:t>.1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510695" y="3596320"/>
            <a:ext cx="7866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vmnet1</a:t>
            </a:r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2886032" y="647510"/>
            <a:ext cx="7603220" cy="1764334"/>
            <a:chOff x="3515424" y="362506"/>
            <a:chExt cx="7603220" cy="1764334"/>
          </a:xfrm>
        </p:grpSpPr>
        <p:cxnSp>
          <p:nvCxnSpPr>
            <p:cNvPr id="31" name="肘形接點 30"/>
            <p:cNvCxnSpPr>
              <a:stCxn id="22" idx="0"/>
              <a:endCxn id="12" idx="1"/>
            </p:cNvCxnSpPr>
            <p:nvPr/>
          </p:nvCxnSpPr>
          <p:spPr>
            <a:xfrm rot="5400000" flipH="1" flipV="1">
              <a:off x="6616016" y="-2375788"/>
              <a:ext cx="1402036" cy="7603220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9283617" y="362506"/>
              <a:ext cx="1308100" cy="753482"/>
              <a:chOff x="9950743" y="875612"/>
              <a:chExt cx="1308100" cy="711200"/>
            </a:xfrm>
          </p:grpSpPr>
          <p:sp>
            <p:nvSpPr>
              <p:cNvPr id="33" name="圓柱 32"/>
              <p:cNvSpPr/>
              <p:nvPr/>
            </p:nvSpPr>
            <p:spPr>
              <a:xfrm>
                <a:off x="9950743" y="875612"/>
                <a:ext cx="1308100" cy="711200"/>
              </a:xfrm>
              <a:prstGeom prst="can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10198598" y="1194935"/>
                <a:ext cx="874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Router</a:t>
                </a:r>
                <a:endParaRPr lang="zh-TW" altLang="en-US" dirty="0"/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1498674" y="544759"/>
            <a:ext cx="7403405" cy="200308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498675" y="547524"/>
            <a:ext cx="1860550" cy="399393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120.96.143.0/24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1446955" y="3543797"/>
            <a:ext cx="4977596" cy="1968996"/>
            <a:chOff x="1446955" y="3543797"/>
            <a:chExt cx="4977596" cy="1968996"/>
          </a:xfrm>
        </p:grpSpPr>
        <p:sp>
          <p:nvSpPr>
            <p:cNvPr id="39" name="矩形 38"/>
            <p:cNvSpPr/>
            <p:nvPr/>
          </p:nvSpPr>
          <p:spPr>
            <a:xfrm>
              <a:off x="1446955" y="3543797"/>
              <a:ext cx="4977596" cy="1968996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459680" y="5142834"/>
              <a:ext cx="1847826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192.168.243.0/24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7109289" y="544759"/>
            <a:ext cx="185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120.96.143.254</a:t>
            </a:r>
            <a:endParaRPr lang="zh-TW" altLang="en-US" dirty="0"/>
          </a:p>
        </p:txBody>
      </p:sp>
      <p:grpSp>
        <p:nvGrpSpPr>
          <p:cNvPr id="44" name="群組 43"/>
          <p:cNvGrpSpPr/>
          <p:nvPr/>
        </p:nvGrpSpPr>
        <p:grpSpPr>
          <a:xfrm>
            <a:off x="6993963" y="2435835"/>
            <a:ext cx="1335575" cy="1246888"/>
            <a:chOff x="2842575" y="2126840"/>
            <a:chExt cx="1335575" cy="1246888"/>
          </a:xfrm>
        </p:grpSpPr>
        <p:grpSp>
          <p:nvGrpSpPr>
            <p:cNvPr id="45" name="群組 44"/>
            <p:cNvGrpSpPr/>
            <p:nvPr/>
          </p:nvGrpSpPr>
          <p:grpSpPr>
            <a:xfrm>
              <a:off x="2930319" y="2126840"/>
              <a:ext cx="1167580" cy="1184479"/>
              <a:chOff x="2930319" y="2126840"/>
              <a:chExt cx="1167580" cy="1184479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FECB5E9-D70F-4990-84DC-0389ED37347E}"/>
                  </a:ext>
                </a:extLst>
              </p:cNvPr>
              <p:cNvSpPr/>
              <p:nvPr/>
            </p:nvSpPr>
            <p:spPr>
              <a:xfrm>
                <a:off x="2930319" y="2889702"/>
                <a:ext cx="1167580" cy="42161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框架 47">
                <a:extLst>
                  <a:ext uri="{FF2B5EF4-FFF2-40B4-BE49-F238E27FC236}">
                    <a16:creationId xmlns:a16="http://schemas.microsoft.com/office/drawing/2014/main" id="{B6DCE255-64FF-43D1-9B73-280232CE3EB6}"/>
                  </a:ext>
                </a:extLst>
              </p:cNvPr>
              <p:cNvSpPr/>
              <p:nvPr/>
            </p:nvSpPr>
            <p:spPr>
              <a:xfrm>
                <a:off x="3147268" y="2126840"/>
                <a:ext cx="736312" cy="695668"/>
              </a:xfrm>
              <a:prstGeom prst="fram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文字方塊 45"/>
            <p:cNvSpPr txBox="1"/>
            <p:nvPr/>
          </p:nvSpPr>
          <p:spPr>
            <a:xfrm>
              <a:off x="2842575" y="2788953"/>
              <a:ext cx="1335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/>
                <a:t>其他</a:t>
              </a:r>
              <a:endParaRPr lang="en-US" altLang="zh-TW" sz="1600" b="1" dirty="0" smtClean="0"/>
            </a:p>
            <a:p>
              <a:pPr algn="ctr"/>
              <a:r>
                <a:rPr lang="zh-TW" altLang="en-US" sz="1600" b="1" dirty="0" smtClean="0"/>
                <a:t>落地</a:t>
              </a:r>
              <a:r>
                <a:rPr lang="zh-TW" altLang="en-US" sz="1600" b="1" dirty="0"/>
                <a:t>雲主機</a:t>
              </a: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5736291" y="689279"/>
            <a:ext cx="1294124" cy="623057"/>
            <a:chOff x="5736291" y="689279"/>
            <a:chExt cx="1294124" cy="623057"/>
          </a:xfrm>
        </p:grpSpPr>
        <p:sp>
          <p:nvSpPr>
            <p:cNvPr id="3" name="立方體 2"/>
            <p:cNvSpPr/>
            <p:nvPr/>
          </p:nvSpPr>
          <p:spPr>
            <a:xfrm>
              <a:off x="5736291" y="689279"/>
              <a:ext cx="1294124" cy="623057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942798" y="878954"/>
              <a:ext cx="849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switch</a:t>
              </a:r>
              <a:endParaRPr lang="zh-TW" altLang="en-US" dirty="0"/>
            </a:p>
          </p:txBody>
        </p:sp>
      </p:grpSp>
      <p:cxnSp>
        <p:nvCxnSpPr>
          <p:cNvPr id="52" name="肘形接點 51"/>
          <p:cNvCxnSpPr>
            <a:stCxn id="3" idx="3"/>
            <a:endCxn id="48" idx="0"/>
          </p:cNvCxnSpPr>
          <p:nvPr/>
        </p:nvCxnSpPr>
        <p:spPr>
          <a:xfrm rot="16200000" flipH="1">
            <a:off x="6424392" y="1193414"/>
            <a:ext cx="1123499" cy="13613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私有</a:t>
            </a:r>
            <a:r>
              <a:rPr lang="en-US" altLang="zh-TW" dirty="0" err="1"/>
              <a:t>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²  </a:t>
            </a:r>
            <a:r>
              <a:rPr lang="en-US" altLang="zh-TW" b="1" dirty="0"/>
              <a:t>Class A</a:t>
            </a:r>
            <a:r>
              <a:rPr lang="zh-TW" altLang="en-US" dirty="0"/>
              <a:t>：</a:t>
            </a:r>
            <a:r>
              <a:rPr lang="en-US" altLang="zh-TW" b="1" dirty="0"/>
              <a:t>10.0.0.0 ~ 10.255.255.255</a:t>
            </a:r>
            <a:r>
              <a:rPr lang="zh-TW" altLang="en-US" b="1" dirty="0"/>
              <a:t>，</a:t>
            </a:r>
            <a:r>
              <a:rPr lang="en-US" altLang="zh-TW" b="1" dirty="0"/>
              <a:t>IP Mask</a:t>
            </a:r>
            <a:r>
              <a:rPr lang="zh-TW" altLang="en-US" b="1" dirty="0"/>
              <a:t>：</a:t>
            </a:r>
            <a:r>
              <a:rPr lang="en-US" altLang="zh-TW" b="1" dirty="0"/>
              <a:t>255.0.0.0</a:t>
            </a:r>
            <a:r>
              <a:rPr lang="zh-TW" altLang="en-US" dirty="0" smtClean="0"/>
              <a:t>。</a:t>
            </a:r>
            <a:r>
              <a:rPr lang="en-US" altLang="zh-TW" dirty="0" smtClean="0">
                <a:solidFill>
                  <a:srgbClr val="FF0000"/>
                </a:solidFill>
              </a:rPr>
              <a:t>/8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²  </a:t>
            </a:r>
            <a:r>
              <a:rPr lang="en-US" altLang="zh-TW" b="1" dirty="0"/>
              <a:t>Class B</a:t>
            </a:r>
            <a:r>
              <a:rPr lang="zh-TW" altLang="en-US" dirty="0"/>
              <a:t>：</a:t>
            </a:r>
            <a:r>
              <a:rPr lang="en-US" altLang="zh-TW" b="1" dirty="0"/>
              <a:t>172.16.0.0 ~ 172.31.255.255</a:t>
            </a:r>
            <a:r>
              <a:rPr lang="zh-TW" altLang="en-US" b="1" dirty="0"/>
              <a:t>，</a:t>
            </a:r>
            <a:r>
              <a:rPr lang="en-US" altLang="zh-TW" b="1" dirty="0"/>
              <a:t>IP Mask</a:t>
            </a:r>
            <a:r>
              <a:rPr lang="zh-TW" altLang="en-US" b="1" dirty="0"/>
              <a:t>：</a:t>
            </a:r>
            <a:r>
              <a:rPr lang="en-US" altLang="zh-TW" b="1" dirty="0"/>
              <a:t>255.240.0.0</a:t>
            </a:r>
            <a:r>
              <a:rPr lang="zh-TW" altLang="en-US" dirty="0" smtClean="0"/>
              <a:t>。</a:t>
            </a:r>
            <a:r>
              <a:rPr lang="en-US" altLang="zh-TW" dirty="0" smtClean="0">
                <a:solidFill>
                  <a:srgbClr val="FF0000"/>
                </a:solidFill>
              </a:rPr>
              <a:t>/12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²  </a:t>
            </a:r>
            <a:r>
              <a:rPr lang="en-US" altLang="zh-TW" b="1" dirty="0"/>
              <a:t>Class C</a:t>
            </a:r>
            <a:r>
              <a:rPr lang="zh-TW" altLang="en-US" dirty="0"/>
              <a:t>：</a:t>
            </a:r>
            <a:r>
              <a:rPr lang="en-US" altLang="zh-TW" b="1" dirty="0"/>
              <a:t>192.168.0.0 ~ 192.168.255.255</a:t>
            </a:r>
            <a:r>
              <a:rPr lang="zh-TW" altLang="en-US" b="1" dirty="0"/>
              <a:t>，</a:t>
            </a:r>
            <a:r>
              <a:rPr lang="en-US" altLang="zh-TW" b="1" dirty="0"/>
              <a:t>IP Mask</a:t>
            </a:r>
            <a:r>
              <a:rPr lang="zh-TW" altLang="en-US" b="1" dirty="0"/>
              <a:t>：</a:t>
            </a:r>
            <a:r>
              <a:rPr lang="en-US" altLang="zh-TW" b="1" dirty="0"/>
              <a:t>255.255.255.0</a:t>
            </a:r>
            <a:r>
              <a:rPr lang="zh-TW" altLang="en-US" dirty="0" smtClean="0"/>
              <a:t>。</a:t>
            </a:r>
            <a:r>
              <a:rPr lang="en-US" altLang="zh-TW" dirty="0" smtClean="0">
                <a:solidFill>
                  <a:srgbClr val="FF0000"/>
                </a:solidFill>
              </a:rPr>
              <a:t>/24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zh-TW" altLang="en-US" dirty="0"/>
              <a:t>私有位址作為來源或目的位址的封包，不能透過 </a:t>
            </a:r>
            <a:r>
              <a:rPr lang="en-US" altLang="zh-TW" dirty="0"/>
              <a:t>Internet </a:t>
            </a:r>
            <a:r>
              <a:rPr lang="zh-TW" altLang="en-US" dirty="0"/>
              <a:t>來轉送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私有 </a:t>
            </a:r>
            <a:r>
              <a:rPr lang="en-US" altLang="zh-TW" dirty="0" smtClean="0"/>
              <a:t>IP </a:t>
            </a:r>
            <a:r>
              <a:rPr lang="zh-TW" altLang="en-US" dirty="0"/>
              <a:t>就是企業</a:t>
            </a:r>
            <a:r>
              <a:rPr lang="zh-TW" altLang="en-US" dirty="0" smtClean="0"/>
              <a:t>內部 </a:t>
            </a:r>
            <a:r>
              <a:rPr lang="en-US" altLang="zh-TW" dirty="0"/>
              <a:t>IP </a:t>
            </a:r>
            <a:r>
              <a:rPr lang="zh-TW" altLang="en-US" dirty="0" smtClean="0"/>
              <a:t>，無法到外部網路使用。</a:t>
            </a:r>
            <a:r>
              <a:rPr lang="zh-TW" altLang="en-US" dirty="0" smtClean="0">
                <a:solidFill>
                  <a:srgbClr val="FF0000"/>
                </a:solidFill>
              </a:rPr>
              <a:t>這是規定</a:t>
            </a:r>
            <a:r>
              <a:rPr lang="zh-TW" altLang="en-US" dirty="0">
                <a:solidFill>
                  <a:srgbClr val="FF0000"/>
                </a:solidFill>
              </a:rPr>
              <a:t>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現在外部的網路設備，設定成，只要接收到私有 </a:t>
            </a:r>
            <a:r>
              <a:rPr lang="en-US" altLang="zh-TW" dirty="0" err="1" smtClean="0"/>
              <a:t>ip</a:t>
            </a:r>
            <a:r>
              <a:rPr lang="zh-TW" altLang="en-US" dirty="0" smtClean="0"/>
              <a:t> 的封包，就會直接丟棄。</a:t>
            </a:r>
            <a:endParaRPr lang="en-US" altLang="zh-TW" dirty="0" smtClean="0"/>
          </a:p>
          <a:p>
            <a:r>
              <a:rPr lang="zh-TW" altLang="en-US" dirty="0"/>
              <a:t>私有 </a:t>
            </a:r>
            <a:r>
              <a:rPr lang="en-US" altLang="zh-TW" dirty="0"/>
              <a:t>IP</a:t>
            </a:r>
            <a:r>
              <a:rPr lang="zh-TW" altLang="en-US" dirty="0" smtClean="0"/>
              <a:t> 想上網，要怎麼辦？</a:t>
            </a:r>
            <a:r>
              <a:rPr lang="en-US" altLang="zh-TW" dirty="0" smtClean="0">
                <a:solidFill>
                  <a:srgbClr val="FF0000"/>
                </a:solidFill>
              </a:rPr>
              <a:t>NAT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</a:rPr>
              <a:t>練習</a:t>
            </a:r>
            <a:r>
              <a:rPr lang="zh-TW" altLang="en-US" sz="4400" dirty="0"/>
              <a:t>：使用 </a:t>
            </a:r>
            <a:r>
              <a:rPr lang="en-US" altLang="zh-TW" sz="4400" dirty="0" err="1"/>
              <a:t>scp</a:t>
            </a:r>
            <a:r>
              <a:rPr lang="en-US" altLang="zh-TW" sz="4400" dirty="0"/>
              <a:t> </a:t>
            </a:r>
            <a:r>
              <a:rPr lang="zh-TW" altLang="en-US" sz="4400" dirty="0"/>
              <a:t>將我們準備好的虛擬主機下載到自己</a:t>
            </a:r>
            <a:r>
              <a:rPr lang="zh-TW" altLang="en-US" sz="4400" dirty="0" smtClean="0"/>
              <a:t>的</a:t>
            </a:r>
            <a:r>
              <a:rPr lang="zh-TW" altLang="en-US" sz="4400" dirty="0"/>
              <a:t>落地雲主機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21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C:\Users\gbean&gt;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小組帳號</a:t>
            </a:r>
            <a:r>
              <a:rPr lang="en-US" altLang="zh-TW" dirty="0"/>
              <a:t>@120.96.143.35 tree </a:t>
            </a:r>
            <a:r>
              <a:rPr lang="en-US" altLang="zh-TW" dirty="0" smtClean="0"/>
              <a:t>~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</a:t>
            </a:r>
            <a:r>
              <a:rPr lang="en-US" altLang="zh-TW" dirty="0" smtClean="0"/>
              <a:t>home/</a:t>
            </a:r>
            <a:r>
              <a:rPr lang="zh-TW" altLang="en-US" dirty="0">
                <a:solidFill>
                  <a:srgbClr val="FF0000"/>
                </a:solidFill>
              </a:rPr>
              <a:t>小組帳號</a:t>
            </a:r>
            <a:r>
              <a:rPr lang="en-US" altLang="zh-TW" dirty="0" smtClean="0"/>
              <a:t>/workshop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└── </a:t>
            </a:r>
            <a:r>
              <a:rPr lang="en-US" altLang="zh-TW" dirty="0"/>
              <a:t>workshop</a:t>
            </a:r>
          </a:p>
          <a:p>
            <a:pPr marL="0" indent="0">
              <a:buNone/>
            </a:pPr>
            <a:r>
              <a:rPr lang="en-US" altLang="zh-TW" dirty="0"/>
              <a:t>    ├── ALP.SRE.zip</a:t>
            </a:r>
          </a:p>
          <a:p>
            <a:pPr marL="0" indent="0">
              <a:buNone/>
            </a:pPr>
            <a:r>
              <a:rPr lang="en-US" altLang="zh-TW" dirty="0"/>
              <a:t>    ├── KING.zip</a:t>
            </a:r>
          </a:p>
          <a:p>
            <a:pPr marL="0" indent="0">
              <a:buNone/>
            </a:pPr>
            <a:r>
              <a:rPr lang="en-US" altLang="zh-TW" dirty="0"/>
              <a:t>    ├── linux-NAT.pptx</a:t>
            </a:r>
          </a:p>
          <a:p>
            <a:pPr marL="0" indent="0">
              <a:buNone/>
            </a:pPr>
            <a:r>
              <a:rPr lang="en-US" altLang="zh-TW" dirty="0"/>
              <a:t>    └── template.zip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 directory, 6 files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C:\Users\student&gt; </a:t>
            </a:r>
            <a:r>
              <a:rPr lang="en-US" altLang="zh-TW" dirty="0" err="1"/>
              <a:t>scp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小組帳號</a:t>
            </a:r>
            <a:r>
              <a:rPr lang="en-US" altLang="zh-TW" dirty="0"/>
              <a:t>@120.96.143.35:/home/</a:t>
            </a:r>
            <a:r>
              <a:rPr lang="zh-TW" altLang="en-US" dirty="0">
                <a:solidFill>
                  <a:srgbClr val="FF0000"/>
                </a:solidFill>
              </a:rPr>
              <a:t>小組帳號</a:t>
            </a:r>
            <a:r>
              <a:rPr lang="en-US" altLang="zh-TW" dirty="0" smtClean="0">
                <a:solidFill>
                  <a:schemeClr val="tx1"/>
                </a:solidFill>
              </a:rPr>
              <a:t>/workshop</a:t>
            </a:r>
            <a:r>
              <a:rPr lang="en-US" altLang="zh-TW" dirty="0" smtClean="0">
                <a:solidFill>
                  <a:schemeClr val="tx1"/>
                </a:solidFill>
              </a:rPr>
              <a:t>/*.zip .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下載後請解壓縮，但</a:t>
            </a:r>
            <a:r>
              <a:rPr lang="zh-TW" altLang="en-US" dirty="0" smtClean="0">
                <a:solidFill>
                  <a:srgbClr val="FF0000"/>
                </a:solidFill>
              </a:rPr>
              <a:t>先</a:t>
            </a:r>
            <a:r>
              <a:rPr lang="zh-TW" altLang="en-US" dirty="0" smtClean="0">
                <a:solidFill>
                  <a:srgbClr val="FF0000"/>
                </a:solidFill>
              </a:rPr>
              <a:t>不要啟</a:t>
            </a:r>
            <a:r>
              <a:rPr lang="zh-TW" altLang="en-US" dirty="0" smtClean="0">
                <a:solidFill>
                  <a:srgbClr val="FF0000"/>
                </a:solidFill>
              </a:rPr>
              <a:t>動機器</a:t>
            </a:r>
            <a:r>
              <a:rPr lang="zh-TW" altLang="en-US" dirty="0" smtClean="0">
                <a:solidFill>
                  <a:srgbClr val="FF0000"/>
                </a:solidFill>
              </a:rPr>
              <a:t>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Alpine</a:t>
            </a:r>
            <a:r>
              <a:rPr lang="zh-TW" altLang="en-US" dirty="0"/>
              <a:t> 機器的登入</a:t>
            </a:r>
            <a:r>
              <a:rPr lang="zh-TW" altLang="en-US" dirty="0">
                <a:solidFill>
                  <a:srgbClr val="FF0000"/>
                </a:solidFill>
              </a:rPr>
              <a:t>帳號、密碼</a:t>
            </a:r>
            <a:r>
              <a:rPr lang="zh-TW" altLang="en-US" dirty="0"/>
              <a:t>，都是 </a:t>
            </a:r>
            <a:r>
              <a:rPr lang="en-US" altLang="zh-TW" dirty="0" err="1">
                <a:solidFill>
                  <a:srgbClr val="FF0000"/>
                </a:solidFill>
              </a:rPr>
              <a:t>bigred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建置 </a:t>
            </a:r>
            <a:r>
              <a:rPr lang="en-US" altLang="zh-TW" dirty="0"/>
              <a:t>NAT </a:t>
            </a:r>
            <a:r>
              <a:rPr lang="zh-TW" altLang="en-US" dirty="0"/>
              <a:t>系統實作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726" y="1854201"/>
            <a:ext cx="6764208" cy="4395788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選擇 </a:t>
            </a:r>
            <a:r>
              <a:rPr lang="en-US" altLang="zh-TW" sz="4400" dirty="0"/>
              <a:t>Open Virtual Machine</a:t>
            </a:r>
            <a:r>
              <a:rPr lang="zh-TW" altLang="en-US" sz="4400" dirty="0"/>
              <a:t>，</a:t>
            </a:r>
            <a:r>
              <a:rPr lang="zh-TW" altLang="en-US" sz="4400" dirty="0">
                <a:solidFill>
                  <a:srgbClr val="FF0000"/>
                </a:solidFill>
              </a:rPr>
              <a:t>先</a:t>
            </a:r>
            <a:r>
              <a:rPr lang="zh-TW" altLang="en-US" sz="4400" dirty="0" smtClean="0">
                <a:solidFill>
                  <a:srgbClr val="FF0000"/>
                </a:solidFill>
              </a:rPr>
              <a:t>不要啟動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19700" y="3856831"/>
            <a:ext cx="3760234" cy="8548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66246" y="2516107"/>
            <a:ext cx="2853454" cy="3921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0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新增虛擬機器：</a:t>
            </a:r>
            <a:r>
              <a:rPr lang="en-US" altLang="zh-TW" dirty="0" smtClean="0"/>
              <a:t>Alpine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Windows XP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850696"/>
            <a:ext cx="4937125" cy="4013859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1866463"/>
            <a:ext cx="4938712" cy="39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3854</TotalTime>
  <Words>1101</Words>
  <Application>Microsoft Office PowerPoint</Application>
  <PresentationFormat>寬螢幕</PresentationFormat>
  <Paragraphs>218</Paragraphs>
  <Slides>30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新細明體</vt:lpstr>
      <vt:lpstr>Calibri</vt:lpstr>
      <vt:lpstr>Calibri Light</vt:lpstr>
      <vt:lpstr>回顧</vt:lpstr>
      <vt:lpstr>建置 NAT 系統工作坊</vt:lpstr>
      <vt:lpstr>何謂 NAT？</vt:lpstr>
      <vt:lpstr>NAT 原理</vt:lpstr>
      <vt:lpstr>銘傳教室 NAT 網路架構圖</vt:lpstr>
      <vt:lpstr>私有ip</vt:lpstr>
      <vt:lpstr>練習：使用 scp 將我們準備好的虛擬主機下載到自己的落地雲主機</vt:lpstr>
      <vt:lpstr>建置 NAT 系統實作</vt:lpstr>
      <vt:lpstr>選擇 Open Virtual Machine，先不要啟動</vt:lpstr>
      <vt:lpstr>新增虛擬機器：Alpine 和 Windows XP</vt:lpstr>
      <vt:lpstr>點選機器， 開啟設定</vt:lpstr>
      <vt:lpstr>虛擬機器網卡設定</vt:lpstr>
      <vt:lpstr>生成新的 MAC 位址</vt:lpstr>
      <vt:lpstr>一律選擇 I Copied It </vt:lpstr>
      <vt:lpstr>先讓 Alpine 機器  向DHCP server 取得 IP 位置</vt:lpstr>
      <vt:lpstr>系統內網卡實際名稱</vt:lpstr>
      <vt:lpstr>設定固定 IP</vt:lpstr>
      <vt:lpstr>設定好固定 IP 並且重啟網路服務後， 為何 IP 位址還會不時變換為原本的 IP位址？</vt:lpstr>
      <vt:lpstr>開啟封包轉送</vt:lpstr>
      <vt:lpstr>偽裝設定</vt:lpstr>
      <vt:lpstr>設定 WinXP 的靜態 IP 及預設閘道</vt:lpstr>
      <vt:lpstr>執行結果</vt:lpstr>
      <vt:lpstr>DNAT</vt:lpstr>
      <vt:lpstr>何謂 DNAT？</vt:lpstr>
      <vt:lpstr>PowerPoint 簡報</vt:lpstr>
      <vt:lpstr>DNAT 原理</vt:lpstr>
      <vt:lpstr>WinXP虛擬機</vt:lpstr>
      <vt:lpstr>PowerPoint 簡報</vt:lpstr>
      <vt:lpstr>PowerPoint 簡報</vt:lpstr>
      <vt:lpstr>轉址規則設定</vt:lpstr>
      <vt:lpstr>執行結果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gbean</cp:lastModifiedBy>
  <cp:revision>196</cp:revision>
  <dcterms:created xsi:type="dcterms:W3CDTF">2021-09-07T11:16:15Z</dcterms:created>
  <dcterms:modified xsi:type="dcterms:W3CDTF">2021-09-13T00:44:40Z</dcterms:modified>
</cp:coreProperties>
</file>