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DB"/>
    <a:srgbClr val="5F5F5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DBFD1-5004-499B-8996-33A17C9A9547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AE831-46A0-4013-BFA5-1443D6B0DA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E831-46A0-4013-BFA5-1443D6B0D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2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518-C3DA-45F0-963D-24ECA6EDFD8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06F-E22A-49E8-B99F-2A4A8D4099DE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20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518-C3DA-45F0-963D-24ECA6EDFD8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06F-E22A-49E8-B99F-2A4A8D4099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6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518-C3DA-45F0-963D-24ECA6EDFD8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06F-E22A-49E8-B99F-2A4A8D4099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9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518-C3DA-45F0-963D-24ECA6EDFD8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06F-E22A-49E8-B99F-2A4A8D4099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518-C3DA-45F0-963D-24ECA6EDFD8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06F-E22A-49E8-B99F-2A4A8D4099DE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51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518-C3DA-45F0-963D-24ECA6EDFD8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06F-E22A-49E8-B99F-2A4A8D4099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518-C3DA-45F0-963D-24ECA6EDFD8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06F-E22A-49E8-B99F-2A4A8D4099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1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518-C3DA-45F0-963D-24ECA6EDFD8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06F-E22A-49E8-B99F-2A4A8D4099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1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518-C3DA-45F0-963D-24ECA6EDFD8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06F-E22A-49E8-B99F-2A4A8D4099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66A518-C3DA-45F0-963D-24ECA6EDFD8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56506F-E22A-49E8-B99F-2A4A8D4099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518-C3DA-45F0-963D-24ECA6EDFD8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06F-E22A-49E8-B99F-2A4A8D4099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66A518-C3DA-45F0-963D-24ECA6EDFD8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56506F-E22A-49E8-B99F-2A4A8D4099DE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62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229046" y="1540803"/>
            <a:ext cx="601854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500" b="1" dirty="0" smtClean="0">
                <a:latin typeface="Hobo Std" panose="020B0803040709020204" pitchFamily="34" charset="0"/>
              </a:rPr>
              <a:t>CROSS-PLATFORM</a:t>
            </a:r>
          </a:p>
          <a:p>
            <a:r>
              <a:rPr lang="it-IT" sz="4500" b="1" dirty="0" smtClean="0">
                <a:latin typeface="Hobo Std" panose="020B0803040709020204" pitchFamily="34" charset="0"/>
              </a:rPr>
              <a:t>        MOBILE</a:t>
            </a:r>
          </a:p>
          <a:p>
            <a:r>
              <a:rPr lang="it-IT" sz="4500" b="1" dirty="0" smtClean="0">
                <a:latin typeface="Hobo Std" panose="020B0803040709020204" pitchFamily="34" charset="0"/>
              </a:rPr>
              <a:t>   DEVELOPMENT</a:t>
            </a:r>
            <a:endParaRPr lang="en-US" sz="4500" b="1" dirty="0">
              <a:latin typeface="Hobo Std" panose="020B0803040709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970355" y="3764029"/>
            <a:ext cx="10013078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847" y="1056601"/>
            <a:ext cx="6429153" cy="4041181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976212" y="6397640"/>
            <a:ext cx="42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Michele E. Argiolas     University of Trento 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58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59" y="-132347"/>
            <a:ext cx="6973455" cy="207543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31049" y="2173919"/>
            <a:ext cx="11068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Apache</a:t>
            </a:r>
            <a:r>
              <a:rPr lang="it-IT" dirty="0" smtClean="0"/>
              <a:t> </a:t>
            </a:r>
            <a:r>
              <a:rPr lang="it-IT" b="1" dirty="0" smtClean="0"/>
              <a:t>Cordova</a:t>
            </a:r>
            <a:r>
              <a:rPr lang="it-IT" dirty="0" smtClean="0"/>
              <a:t> </a:t>
            </a:r>
            <a:r>
              <a:rPr lang="en-US" dirty="0" smtClean="0"/>
              <a:t>is</a:t>
            </a:r>
            <a:r>
              <a:rPr lang="it-IT" dirty="0" smtClean="0"/>
              <a:t> a open-source mobile </a:t>
            </a:r>
            <a:r>
              <a:rPr lang="en-US" dirty="0" smtClean="0"/>
              <a:t>development</a:t>
            </a:r>
            <a:r>
              <a:rPr lang="it-IT" dirty="0" smtClean="0"/>
              <a:t> framework. </a:t>
            </a:r>
            <a:r>
              <a:rPr lang="it-IT" dirty="0" err="1" smtClean="0"/>
              <a:t>It</a:t>
            </a:r>
            <a:r>
              <a:rPr lang="it-IT" dirty="0" smtClean="0"/>
              <a:t> allows </a:t>
            </a:r>
            <a:r>
              <a:rPr lang="it-IT" dirty="0" err="1" smtClean="0"/>
              <a:t>you</a:t>
            </a:r>
            <a:r>
              <a:rPr lang="it-IT" dirty="0" smtClean="0"/>
              <a:t> to use standard web </a:t>
            </a:r>
            <a:r>
              <a:rPr lang="it-IT" dirty="0" err="1" smtClean="0"/>
              <a:t>technologies</a:t>
            </a:r>
            <a:r>
              <a:rPr lang="it-IT" dirty="0" smtClean="0"/>
              <a:t> </a:t>
            </a:r>
            <a:r>
              <a:rPr lang="it-IT" dirty="0" err="1" smtClean="0"/>
              <a:t>such</a:t>
            </a:r>
            <a:r>
              <a:rPr lang="it-IT" dirty="0" smtClean="0"/>
              <a:t> as HTML5, CSS3 and JavaScript for cross-</a:t>
            </a:r>
            <a:r>
              <a:rPr lang="it-IT" dirty="0" err="1" smtClean="0"/>
              <a:t>platform</a:t>
            </a:r>
            <a:r>
              <a:rPr lang="it-IT" dirty="0" smtClean="0"/>
              <a:t> </a:t>
            </a:r>
            <a:r>
              <a:rPr lang="it-IT" dirty="0" err="1" smtClean="0"/>
              <a:t>development</a:t>
            </a:r>
            <a:r>
              <a:rPr lang="it-IT" dirty="0" smtClean="0"/>
              <a:t>, </a:t>
            </a:r>
            <a:r>
              <a:rPr lang="it-IT" dirty="0" err="1" smtClean="0"/>
              <a:t>avoiding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mobile </a:t>
            </a:r>
            <a:r>
              <a:rPr lang="it-IT" dirty="0" err="1" smtClean="0"/>
              <a:t>platform’s</a:t>
            </a:r>
            <a:r>
              <a:rPr lang="it-IT" dirty="0" smtClean="0"/>
              <a:t> native </a:t>
            </a:r>
            <a:r>
              <a:rPr lang="it-IT" dirty="0" err="1" smtClean="0"/>
              <a:t>development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r>
              <a:rPr lang="it-IT" dirty="0" smtClean="0"/>
              <a:t>.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526389" y="3328082"/>
            <a:ext cx="7715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Uses</a:t>
            </a:r>
            <a:r>
              <a:rPr lang="en-US" dirty="0" smtClean="0"/>
              <a:t> Apache Cordova: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 develop an application across more than one platform, without having to re-implement it with each platform’s language and tool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 deploy a web app that’s packaged for distribution in various app store portals.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 mix native application components with a WebView that can access device-level APIs, or if you want to develop a plugin interface between native and WebView components.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7976212" y="6397640"/>
            <a:ext cx="42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Michele E. Argiolas     University of Trento 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398414" y="1097738"/>
            <a:ext cx="466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BASIC COMPONENTS</a:t>
            </a:r>
            <a:endParaRPr lang="en-US" sz="36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766236" y="2422513"/>
            <a:ext cx="9160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config.xml</a:t>
            </a:r>
            <a:r>
              <a:rPr lang="en-US" dirty="0" smtClean="0"/>
              <a:t> – A file that provides information about the app and specifies parameters affecting how it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b="1" dirty="0" smtClean="0"/>
              <a:t>ndex.html</a:t>
            </a:r>
            <a:r>
              <a:rPr lang="en-US" dirty="0" smtClean="0"/>
              <a:t> – web page, that references whatever CSS, JavaScript, images, media files, or other resources are necessary for it to run. The app executes as a WebView within the native application wrapper, which you distribute to app stores.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 smtClean="0"/>
              <a:t>plugin</a:t>
            </a:r>
            <a:r>
              <a:rPr lang="en-US" dirty="0" smtClean="0"/>
              <a:t> </a:t>
            </a:r>
            <a:r>
              <a:rPr lang="en-US" b="1" dirty="0" smtClean="0"/>
              <a:t>interface</a:t>
            </a:r>
            <a:r>
              <a:rPr lang="en-US" dirty="0" smtClean="0"/>
              <a:t> is available for Cordova and native components to communicate with each other. This enables you to invoke native code from JavaScript: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Third-party plugins</a:t>
            </a:r>
            <a:r>
              <a:rPr lang="en-US" dirty="0" smtClean="0"/>
              <a:t>, provide additional bindings to features not necessarily available on all platforms. (Plugin Registry)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Additional</a:t>
            </a:r>
            <a:r>
              <a:rPr lang="en-US" dirty="0"/>
              <a:t> </a:t>
            </a:r>
            <a:r>
              <a:rPr lang="en-US" b="1" dirty="0"/>
              <a:t>plugins</a:t>
            </a:r>
            <a:r>
              <a:rPr lang="en-US" dirty="0"/>
              <a:t> developed by ourselves.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976212" y="6397640"/>
            <a:ext cx="42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Michele E. Argiolas     University of Trento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219200" y="1970212"/>
            <a:ext cx="994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3 basic components in every Apache Cordova project: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389246" y="1121547"/>
            <a:ext cx="471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DEVELOPMENT PATHS</a:t>
            </a:r>
            <a:endParaRPr lang="en-US" sz="36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57726" y="1822761"/>
            <a:ext cx="907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two basic workflows to create a mobile app. While you can often use either workflow to accomplish the same task, they each offer advantages:</a:t>
            </a:r>
          </a:p>
          <a:p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57726" y="2763525"/>
            <a:ext cx="46682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Cross-platform (CLI)</a:t>
            </a:r>
          </a:p>
          <a:p>
            <a:r>
              <a:rPr lang="en-US" dirty="0" smtClean="0"/>
              <a:t>Used to develop an app that run on as many different mobile operating system as possible, this work around the cordova utility.</a:t>
            </a:r>
          </a:p>
          <a:p>
            <a:endParaRPr lang="en-US" dirty="0"/>
          </a:p>
          <a:p>
            <a:r>
              <a:rPr lang="en-US" dirty="0" smtClean="0"/>
              <a:t>The CLI is a high-level tool that allows you to build projects for many platforms at once. Provides a common interface to apply plugins to your app.</a:t>
            </a:r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804832" y="2763525"/>
            <a:ext cx="4748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Platform-centered</a:t>
            </a:r>
          </a:p>
          <a:p>
            <a:r>
              <a:rPr lang="en-US" dirty="0" smtClean="0"/>
              <a:t>Used to focus on building an app for a single platform and need to be able to modify it at a lower level. </a:t>
            </a:r>
          </a:p>
          <a:p>
            <a:endParaRPr lang="en-US" dirty="0"/>
          </a:p>
          <a:p>
            <a:r>
              <a:rPr lang="en-US" dirty="0" smtClean="0"/>
              <a:t>This allows greater access to development options provided by each SDK, and is essential for complex hybrid apps.</a:t>
            </a:r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57726" y="5463971"/>
            <a:ext cx="1102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first starting out, it may be easiest to use the cross-platform workflow to create an app, then switch to a platform-centered workflow to control the SDK provides.</a:t>
            </a:r>
            <a:endParaRPr lang="en-US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976212" y="6397640"/>
            <a:ext cx="42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Michele E. Argiolas     University of Trento 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770021" y="4710630"/>
            <a:ext cx="128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PLUGMAN</a:t>
            </a:r>
            <a:endParaRPr lang="en-US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70021" y="5323411"/>
            <a:ext cx="941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Cordova current version implements all device APIs as plugins, and leaves them disabled by default.</a:t>
            </a:r>
          </a:p>
          <a:p>
            <a:r>
              <a:rPr lang="en-US" dirty="0" smtClean="0"/>
              <a:t>It also supports two different ways to add and remove plugins, depending on your choice of workflow.</a:t>
            </a:r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70021" y="2048199"/>
            <a:ext cx="1138990" cy="367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PLUGIN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909011" y="4710630"/>
            <a:ext cx="563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Cordova utility to manage plugins.</a:t>
            </a:r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909011" y="2087361"/>
            <a:ext cx="9160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 package of injected code that allows the Cordova webview within which the app renders to communicate with the native platform on which it runs.</a:t>
            </a:r>
          </a:p>
          <a:p>
            <a:r>
              <a:rPr lang="en-US" dirty="0" smtClean="0"/>
              <a:t>Plugins provide access to device and platform functionality that is ordinarily unavailable to web-based apps. There is Registry of available plugins.</a:t>
            </a:r>
          </a:p>
          <a:p>
            <a:r>
              <a:rPr lang="en-US" dirty="0" smtClean="0"/>
              <a:t>Plugins comprise a single JavaScript interface along with corresponding native code libraries for each supported platform. This hides the various native code implementations behind a common JavaScript interface.</a:t>
            </a:r>
            <a:endParaRPr lang="en-US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21" y="232484"/>
            <a:ext cx="1553565" cy="1553565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3383280" y="849086"/>
            <a:ext cx="718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PLUGINS</a:t>
            </a:r>
            <a:endParaRPr lang="en-US" sz="36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976212" y="6397640"/>
            <a:ext cx="42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Michele E. Argiolas     University of Trento 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6930190" y="2838308"/>
            <a:ext cx="50440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PhoneGap is a distribution of Apache Cordova. In other terms, Apache Cordova is the engine that powers PhoneGap.</a:t>
            </a:r>
          </a:p>
          <a:p>
            <a:r>
              <a:rPr lang="en-US" dirty="0" smtClean="0"/>
              <a:t>Over time, the PhoneGap distribution may contain additional tools that tie into other Adobe services, which would not be appropriate for an Apache project.</a:t>
            </a:r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055429" y="5442857"/>
            <a:ext cx="3113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WHY PHONEGAP?</a:t>
            </a:r>
            <a:endParaRPr lang="en-US" sz="2800" b="1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" y="2282410"/>
            <a:ext cx="5733554" cy="3953017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45" y="0"/>
            <a:ext cx="6371882" cy="2000771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976212" y="6397640"/>
            <a:ext cx="42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Michele E. Argiolas     University of Trento 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4501"/>
            <a:ext cx="8304196" cy="2910558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2874973" y="335578"/>
            <a:ext cx="74893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300" dirty="0" smtClean="0"/>
              <a:t>Phone</a:t>
            </a:r>
            <a:r>
              <a:rPr lang="en-US" sz="6300" b="1" dirty="0" smtClean="0"/>
              <a:t>Gap:Build</a:t>
            </a:r>
          </a:p>
        </p:txBody>
      </p:sp>
      <p:sp>
        <p:nvSpPr>
          <p:cNvPr id="4" name="Rettangolo 3"/>
          <p:cNvSpPr/>
          <p:nvPr/>
        </p:nvSpPr>
        <p:spPr>
          <a:xfrm>
            <a:off x="3875313" y="2257364"/>
            <a:ext cx="7750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PhoneGap Build is a cloud service for compiling PhoneGap applications</a:t>
            </a:r>
            <a:r>
              <a:rPr lang="en-US" dirty="0">
                <a:latin typeface="adobe-clean"/>
              </a:rPr>
              <a:t>.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11" y="228599"/>
            <a:ext cx="1491155" cy="1491155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976212" y="6397640"/>
            <a:ext cx="42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Michele E. Argiolas     University of Trento 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588873" y="1099329"/>
            <a:ext cx="452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ADVANTAGE</a:t>
            </a:r>
            <a:endParaRPr lang="en-US" sz="3600" b="1" dirty="0"/>
          </a:p>
        </p:txBody>
      </p:sp>
      <p:grpSp>
        <p:nvGrpSpPr>
          <p:cNvPr id="8" name="Gruppo 7"/>
          <p:cNvGrpSpPr/>
          <p:nvPr/>
        </p:nvGrpSpPr>
        <p:grpSpPr>
          <a:xfrm>
            <a:off x="1588873" y="1915887"/>
            <a:ext cx="9153150" cy="3970318"/>
            <a:chOff x="2516336" y="1785258"/>
            <a:chExt cx="9153150" cy="3970318"/>
          </a:xfrm>
        </p:grpSpPr>
        <p:sp>
          <p:nvSpPr>
            <p:cNvPr id="3" name="CasellaDiTesto 2"/>
            <p:cNvSpPr txBox="1"/>
            <p:nvPr/>
          </p:nvSpPr>
          <p:spPr>
            <a:xfrm>
              <a:off x="2982686" y="1785258"/>
              <a:ext cx="868680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Manage Compilation and Signing</a:t>
              </a:r>
              <a:r>
                <a:rPr lang="en-US" dirty="0" smtClean="0"/>
                <a:t>: Get app-store ready apps without the headache of maintaining native SDKs. PhoneGap Build will always be build against the required SDK for the platform you are targeting.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Multi-Platform Support</a:t>
              </a:r>
              <a:r>
                <a:rPr lang="en-US" dirty="0" smtClean="0"/>
                <a:t>: Maximize productivity while minimizing production time. Target iOS, Android, Windows Phone all with a single codebase.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Work With Your Team</a:t>
              </a:r>
              <a:r>
                <a:rPr lang="en-US" dirty="0" smtClean="0"/>
                <a:t>: Work collaboratively by adding team members and create roles within PhoneGap Build projects.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Quick</a:t>
              </a:r>
              <a:r>
                <a:rPr lang="en-US" dirty="0" smtClean="0"/>
                <a:t> </a:t>
              </a:r>
              <a:r>
                <a:rPr lang="en-US" b="1" dirty="0" smtClean="0"/>
                <a:t>Development</a:t>
              </a:r>
              <a:r>
                <a:rPr lang="en-US" dirty="0" smtClean="0"/>
                <a:t> </a:t>
              </a:r>
              <a:r>
                <a:rPr lang="en-US" b="1" dirty="0" smtClean="0"/>
                <a:t>Cycle</a:t>
              </a:r>
              <a:r>
                <a:rPr lang="en-US" dirty="0" smtClean="0"/>
                <a:t>: Hydration speeds up debug and build cycles. The updates be pushed directly to the tester’s previously installed apps, ensuring everyone is working on the most up-to-date version.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6336" y="1942944"/>
              <a:ext cx="466790" cy="466790"/>
            </a:xfrm>
            <a:prstGeom prst="rect">
              <a:avLst/>
            </a:prstGeom>
          </p:spPr>
        </p:pic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6776" y="3112489"/>
              <a:ext cx="465027" cy="475841"/>
            </a:xfrm>
            <a:prstGeom prst="rect">
              <a:avLst/>
            </a:prstGeom>
          </p:spPr>
        </p:pic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6776" y="3916243"/>
              <a:ext cx="465027" cy="466790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776" y="4710946"/>
              <a:ext cx="466790" cy="483322"/>
            </a:xfrm>
            <a:prstGeom prst="rect">
              <a:avLst/>
            </a:prstGeom>
          </p:spPr>
        </p:pic>
      </p:grpSp>
      <p:sp>
        <p:nvSpPr>
          <p:cNvPr id="10" name="CasellaDiTesto 9"/>
          <p:cNvSpPr txBox="1"/>
          <p:nvPr/>
        </p:nvSpPr>
        <p:spPr>
          <a:xfrm>
            <a:off x="7976212" y="6397640"/>
            <a:ext cx="42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Michele E. Argiolas     University of Trento 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</TotalTime>
  <Words>762</Words>
  <Application>Microsoft Office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adobe-clean</vt:lpstr>
      <vt:lpstr>Arial</vt:lpstr>
      <vt:lpstr>Calibri</vt:lpstr>
      <vt:lpstr>Calibri Light</vt:lpstr>
      <vt:lpstr>Hobo Std</vt:lpstr>
      <vt:lpstr>Retrospettivo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Ping-Pong</dc:creator>
  <cp:lastModifiedBy>Ping-Pong</cp:lastModifiedBy>
  <cp:revision>34</cp:revision>
  <dcterms:created xsi:type="dcterms:W3CDTF">2015-02-23T09:19:14Z</dcterms:created>
  <dcterms:modified xsi:type="dcterms:W3CDTF">2015-03-02T15:02:03Z</dcterms:modified>
</cp:coreProperties>
</file>