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Black"/>
      <p:bold r:id="rId48"/>
      <p:boldItalic r:id="rId49"/>
    </p:embeddedFont>
    <p:embeddedFont>
      <p:font typeface="Roboto Thin"/>
      <p:regular r:id="rId50"/>
      <p:bold r:id="rId51"/>
      <p:italic r:id="rId52"/>
      <p:boldItalic r:id="rId53"/>
    </p:embeddedFont>
    <p:embeddedFont>
      <p:font typeface="Roboto Medium"/>
      <p:regular r:id="rId54"/>
      <p:bold r:id="rId55"/>
      <p:italic r:id="rId56"/>
      <p:boldItalic r:id="rId57"/>
    </p:embeddedFont>
    <p:embeddedFont>
      <p:font typeface="Roboto"/>
      <p:regular r:id="rId58"/>
      <p:bold r:id="rId59"/>
      <p:italic r:id="rId60"/>
      <p:boldItalic r:id="rId61"/>
    </p:embeddedFont>
    <p:embeddedFont>
      <p:font typeface="Comfortaa Regular"/>
      <p:regular r:id="rId62"/>
      <p:bold r:id="rId63"/>
    </p:embeddedFont>
    <p:embeddedFont>
      <p:font typeface="Comforta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navaneeth k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RobotoBlack-bold.fntdata"/><Relationship Id="rId47" Type="http://schemas.openxmlformats.org/officeDocument/2006/relationships/slide" Target="slides/slide41.xml"/><Relationship Id="rId49" Type="http://schemas.openxmlformats.org/officeDocument/2006/relationships/font" Target="fonts/RobotoBlack-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mfortaaRegular-regular.fntdata"/><Relationship Id="rId61" Type="http://schemas.openxmlformats.org/officeDocument/2006/relationships/font" Target="fonts/Roboto-boldItalic.fntdata"/><Relationship Id="rId20" Type="http://schemas.openxmlformats.org/officeDocument/2006/relationships/slide" Target="slides/slide14.xml"/><Relationship Id="rId64" Type="http://schemas.openxmlformats.org/officeDocument/2006/relationships/font" Target="fonts/Comfortaa-regular.fntdata"/><Relationship Id="rId63" Type="http://schemas.openxmlformats.org/officeDocument/2006/relationships/font" Target="fonts/ComfortaaRegular-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Comfortaa-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Thin-bold.fntdata"/><Relationship Id="rId50" Type="http://schemas.openxmlformats.org/officeDocument/2006/relationships/font" Target="fonts/RobotoThin-regular.fntdata"/><Relationship Id="rId53" Type="http://schemas.openxmlformats.org/officeDocument/2006/relationships/font" Target="fonts/RobotoThin-boldItalic.fntdata"/><Relationship Id="rId52" Type="http://schemas.openxmlformats.org/officeDocument/2006/relationships/font" Target="fonts/RobotoThin-italic.fntdata"/><Relationship Id="rId11" Type="http://schemas.openxmlformats.org/officeDocument/2006/relationships/slide" Target="slides/slide5.xml"/><Relationship Id="rId55" Type="http://schemas.openxmlformats.org/officeDocument/2006/relationships/font" Target="fonts/RobotoMedium-bold.fntdata"/><Relationship Id="rId10" Type="http://schemas.openxmlformats.org/officeDocument/2006/relationships/slide" Target="slides/slide4.xml"/><Relationship Id="rId54" Type="http://schemas.openxmlformats.org/officeDocument/2006/relationships/font" Target="fonts/RobotoMedium-regular.fntdata"/><Relationship Id="rId13" Type="http://schemas.openxmlformats.org/officeDocument/2006/relationships/slide" Target="slides/slide7.xml"/><Relationship Id="rId57" Type="http://schemas.openxmlformats.org/officeDocument/2006/relationships/font" Target="fonts/RobotoMedium-boldItalic.fntdata"/><Relationship Id="rId12" Type="http://schemas.openxmlformats.org/officeDocument/2006/relationships/slide" Target="slides/slide6.xml"/><Relationship Id="rId56" Type="http://schemas.openxmlformats.org/officeDocument/2006/relationships/font" Target="fonts/RobotoMedium-italic.fntdata"/><Relationship Id="rId15" Type="http://schemas.openxmlformats.org/officeDocument/2006/relationships/slide" Target="slides/slide9.xml"/><Relationship Id="rId59" Type="http://schemas.openxmlformats.org/officeDocument/2006/relationships/font" Target="fonts/Roboto-bold.fntdata"/><Relationship Id="rId14" Type="http://schemas.openxmlformats.org/officeDocument/2006/relationships/slide" Target="slides/slide8.xml"/><Relationship Id="rId58" Type="http://schemas.openxmlformats.org/officeDocument/2006/relationships/font" Target="fonts/Robo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8-16T08:01:49.225">
    <p:pos x="6000" y="0"/>
    <p:text>1.5 hours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8-17T15:41:06.375">
    <p:pos x="173" y="768"/>
    <p:text>Model representation
Cost function
Gradient descent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8-18T16:39:11.466">
    <p:pos x="6000" y="0"/>
    <p:text>plot the diffrent bias and weights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8-18T17:14:14.925">
    <p:pos x="173" y="718"/>
    <p:text>prediction is near to the 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f9fda2b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9fda2b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f91fb9bdd_2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f91fb9bd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f91fb9bdd_2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f91fb9bdd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f91fb9bdd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f91fb9bd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91fb9bdd_2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91fb9bd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f9fda2b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9fda2b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f9fda2b8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9fda2b8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9fda2b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9fda2b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9fda2b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9fda2b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fa1238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fa1238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f91fb9b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91fb9b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fa123890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fa123890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fa12389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fa12389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fa12389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fa12389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5fa12389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5fa12389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fa123890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fa12389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2c3b71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2c3b71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fa754ea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fa754ea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fa754eae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fa754eae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a754ea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a754ea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fa754ea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5fa754ea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f9fda2b8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9fda2b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fb8dc3b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fb8dc3b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fb8dc3b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fb8dc3b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fb8dc3b0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fb8dc3b0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fb8dc3b0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fb8dc3b0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fb8dc3b0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fb8dc3b0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fb8dc3b00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fb8dc3b00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10e7af1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10e7af1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10e7af19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10e7af19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10e7af19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10e7af19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610e7af19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10e7af19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f91fb9bdd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f91fb9bdd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10e7af19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10e7af19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10e7af19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10e7af19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f91fb9bd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f91fb9bd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75e15c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75e15c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f91fb9bdd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f91fb9bdd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91fb9bdd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91fb9bdd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91fb9bdd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f91fb9bdd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comments" Target="../comments/commen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000288" y="1838475"/>
            <a:ext cx="2815800" cy="12015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3327913" y="2103525"/>
            <a:ext cx="2815800" cy="12015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3448050" y="2427525"/>
            <a:ext cx="28158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Comfortaa Regular"/>
                <a:ea typeface="Comfortaa Regular"/>
                <a:cs typeface="Comfortaa Regular"/>
                <a:sym typeface="Comfortaa Regular"/>
              </a:rPr>
              <a:t>INTUITIONS</a:t>
            </a:r>
            <a:endParaRPr sz="3000">
              <a:solidFill>
                <a:srgbClr val="FFFFFF"/>
              </a:solidFill>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2794200" y="283550"/>
            <a:ext cx="3464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34" name="Google Shape;134;p22"/>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Classification : </a:t>
            </a:r>
            <a:r>
              <a:rPr i="1" lang="en">
                <a:solidFill>
                  <a:schemeClr val="dk1"/>
                </a:solidFill>
                <a:highlight>
                  <a:srgbClr val="FFFFFF"/>
                </a:highlight>
                <a:latin typeface="Roboto Medium"/>
                <a:ea typeface="Roboto Medium"/>
                <a:cs typeface="Roboto Medium"/>
                <a:sym typeface="Roboto Medium"/>
              </a:rPr>
              <a:t>A classification problem is when the output variable is a category, such as “red” or “blue” or “disease” and “no disease”</a:t>
            </a:r>
            <a:endParaRPr i="1">
              <a:solidFill>
                <a:schemeClr val="dk1"/>
              </a:solidFill>
              <a:highlight>
                <a:srgbClr val="FFFFFF"/>
              </a:highlight>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i="1">
              <a:solidFill>
                <a:schemeClr val="dk1"/>
              </a:solidFill>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Regression : </a:t>
            </a:r>
            <a:r>
              <a:rPr i="1" lang="en">
                <a:solidFill>
                  <a:schemeClr val="dk1"/>
                </a:solidFill>
                <a:highlight>
                  <a:srgbClr val="FFFFFF"/>
                </a:highlight>
                <a:latin typeface="Roboto Medium"/>
                <a:ea typeface="Roboto Medium"/>
                <a:cs typeface="Roboto Medium"/>
                <a:sym typeface="Roboto Medium"/>
              </a:rPr>
              <a:t>A regression problem is when the output variable is a real value, such as “dollars” or “weight”</a:t>
            </a:r>
            <a:endParaRPr i="1" sz="1800" u="sng">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i="1" sz="1800" u="sng">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2663400" y="272500"/>
            <a:ext cx="3850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Uns</a:t>
            </a:r>
            <a:r>
              <a:rPr lang="en" sz="2800">
                <a:solidFill>
                  <a:schemeClr val="dk1"/>
                </a:solidFill>
                <a:latin typeface="Roboto Medium"/>
                <a:ea typeface="Roboto Medium"/>
                <a:cs typeface="Roboto Medium"/>
                <a:sym typeface="Roboto Medium"/>
              </a:rPr>
              <a:t>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41" name="Google Shape;141;p23"/>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do you find the underlying structure of a dataset?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do you summarize it and group it most usefully?</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 How do you effectively represent data in a compressed format? </a:t>
            </a:r>
            <a:endParaRPr i="1" sz="1800" u="sng">
              <a:latin typeface="Roboto Medium"/>
              <a:ea typeface="Roboto Medium"/>
              <a:cs typeface="Roboto Medium"/>
              <a:sym typeface="Robot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nvSpPr>
        <p:spPr>
          <a:xfrm>
            <a:off x="2496300" y="261450"/>
            <a:ext cx="41850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Reinforcement</a:t>
            </a:r>
            <a:r>
              <a:rPr lang="en" sz="2800">
                <a:solidFill>
                  <a:schemeClr val="dk1"/>
                </a:solidFill>
                <a:latin typeface="Roboto Medium"/>
                <a:ea typeface="Roboto Medium"/>
                <a:cs typeface="Roboto Medium"/>
                <a:sym typeface="Roboto Medium"/>
              </a:rPr>
              <a:t>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2312325" y="1452563"/>
            <a:ext cx="4552950"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nvSpPr>
        <p:spPr>
          <a:xfrm>
            <a:off x="3336600" y="294575"/>
            <a:ext cx="2470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ML in practice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55" name="Google Shape;155;p25"/>
          <p:cNvSpPr txBox="1"/>
          <p:nvPr/>
        </p:nvSpPr>
        <p:spPr>
          <a:xfrm>
            <a:off x="2141550" y="1193400"/>
            <a:ext cx="6501000" cy="324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Understand domain, prior knowledge,and goals</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Data integration, selection,cleaning,pre-processing,etc. </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Learn models</a:t>
            </a:r>
            <a:endParaRPr sz="1800">
              <a:latin typeface="Roboto Medium"/>
              <a:ea typeface="Roboto Medium"/>
              <a:cs typeface="Roboto Medium"/>
              <a:sym typeface="Roboto Medium"/>
            </a:endParaRPr>
          </a:p>
          <a:p>
            <a:pPr indent="0" lvl="0" marL="457200" rtl="0" algn="l">
              <a:spcBef>
                <a:spcPts val="0"/>
              </a:spcBef>
              <a:spcAft>
                <a:spcPts val="0"/>
              </a:spcAft>
              <a:buNone/>
            </a:pPr>
            <a:r>
              <a:rPr lang="en" sz="1800">
                <a:latin typeface="Roboto Medium"/>
                <a:ea typeface="Roboto Medium"/>
                <a:cs typeface="Roboto Medium"/>
                <a:sym typeface="Roboto Medium"/>
              </a:rPr>
              <a:t>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Interpret results</a:t>
            </a:r>
            <a:endParaRPr sz="1800">
              <a:latin typeface="Roboto Medium"/>
              <a:ea typeface="Roboto Medium"/>
              <a:cs typeface="Roboto Medium"/>
              <a:sym typeface="Roboto Medium"/>
            </a:endParaRPr>
          </a:p>
          <a:p>
            <a:pPr indent="0" lvl="0" marL="457200" rtl="0" algn="l">
              <a:spcBef>
                <a:spcPts val="0"/>
              </a:spcBef>
              <a:spcAft>
                <a:spcPts val="0"/>
              </a:spcAft>
              <a:buNone/>
            </a:pPr>
            <a:r>
              <a:t/>
            </a:r>
            <a:endParaRPr sz="1800">
              <a:latin typeface="Roboto Medium"/>
              <a:ea typeface="Roboto Medium"/>
              <a:cs typeface="Roboto Medium"/>
              <a:sym typeface="Roboto Medium"/>
            </a:endParaRPr>
          </a:p>
          <a:p>
            <a:pPr indent="-342900" lvl="0" marL="457200" rtl="0" algn="l">
              <a:spcBef>
                <a:spcPts val="0"/>
              </a:spcBef>
              <a:spcAft>
                <a:spcPts val="0"/>
              </a:spcAft>
              <a:buSzPts val="1800"/>
              <a:buFont typeface="Roboto Medium"/>
              <a:buChar char="➔"/>
            </a:pPr>
            <a:r>
              <a:rPr lang="en" sz="1800">
                <a:latin typeface="Roboto Medium"/>
                <a:ea typeface="Roboto Medium"/>
                <a:cs typeface="Roboto Medium"/>
                <a:sym typeface="Roboto Medium"/>
              </a:rPr>
              <a:t>Consolidate and deploy discovered knowledge</a:t>
            </a:r>
            <a:endParaRPr sz="1800">
              <a:latin typeface="Roboto Medium"/>
              <a:ea typeface="Roboto Medium"/>
              <a:cs typeface="Roboto Medium"/>
              <a:sym typeface="Roboto Medium"/>
            </a:endParaRPr>
          </a:p>
        </p:txBody>
      </p:sp>
      <p:sp>
        <p:nvSpPr>
          <p:cNvPr id="156" name="Google Shape;156;p25"/>
          <p:cNvSpPr/>
          <p:nvPr/>
        </p:nvSpPr>
        <p:spPr>
          <a:xfrm flipH="1" rot="10800000">
            <a:off x="731057" y="1193401"/>
            <a:ext cx="1072500" cy="2448600"/>
          </a:xfrm>
          <a:prstGeom prst="curvedRightArrow">
            <a:avLst>
              <a:gd fmla="val 25000" name="adj1"/>
              <a:gd fmla="val 50000" name="adj2"/>
              <a:gd fmla="val 25000" name="adj3"/>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nvSpPr>
        <p:spPr>
          <a:xfrm>
            <a:off x="947200" y="2268750"/>
            <a:ext cx="6402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LOOP</a:t>
            </a:r>
            <a:endParaRPr>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64" name="Google Shape;164;p26"/>
          <p:cNvSpPr txBox="1"/>
          <p:nvPr/>
        </p:nvSpPr>
        <p:spPr>
          <a:xfrm>
            <a:off x="488100" y="1569325"/>
            <a:ext cx="7715400" cy="2384100"/>
          </a:xfrm>
          <a:prstGeom prst="rect">
            <a:avLst/>
          </a:prstGeom>
          <a:noFill/>
          <a:ln>
            <a:noFill/>
          </a:ln>
        </p:spPr>
        <p:txBody>
          <a:bodyPr anchorCtr="0" anchor="t" bIns="91425" lIns="91425" spcFirstLastPara="1" rIns="91425" wrap="square" tIns="91425">
            <a:noAutofit/>
          </a:bodyPr>
          <a:lstStyle/>
          <a:p>
            <a:pPr indent="0" lvl="0" marL="457200" rtl="0" algn="l">
              <a:lnSpc>
                <a:spcPct val="158000"/>
              </a:lnSpc>
              <a:spcBef>
                <a:spcPts val="3200"/>
              </a:spcBef>
              <a:spcAft>
                <a:spcPts val="0"/>
              </a:spcAft>
              <a:buNone/>
            </a:pPr>
            <a:r>
              <a:rPr lang="en" sz="1600">
                <a:solidFill>
                  <a:schemeClr val="dk1"/>
                </a:solidFill>
                <a:highlight>
                  <a:srgbClr val="FFFFFF"/>
                </a:highlight>
                <a:latin typeface="Roboto Black"/>
                <a:ea typeface="Roboto Black"/>
                <a:cs typeface="Roboto Black"/>
                <a:sym typeface="Roboto Black"/>
              </a:rPr>
              <a:t>Prediction</a:t>
            </a:r>
            <a:r>
              <a:rPr lang="en" sz="1600">
                <a:solidFill>
                  <a:schemeClr val="dk1"/>
                </a:solidFill>
                <a:highlight>
                  <a:srgbClr val="FFFFFF"/>
                </a:highlight>
                <a:latin typeface="Roboto Medium"/>
                <a:ea typeface="Roboto Medium"/>
                <a:cs typeface="Roboto Medium"/>
                <a:sym typeface="Roboto Medium"/>
              </a:rPr>
              <a:t> </a:t>
            </a:r>
            <a:r>
              <a:rPr lang="en" sz="1600">
                <a:solidFill>
                  <a:schemeClr val="dk1"/>
                </a:solidFill>
                <a:highlight>
                  <a:srgbClr val="FFFFFF"/>
                </a:highlight>
                <a:latin typeface="Roboto Medium"/>
                <a:ea typeface="Roboto Medium"/>
                <a:cs typeface="Roboto Medium"/>
                <a:sym typeface="Roboto Medium"/>
              </a:rPr>
              <a:t>— </a:t>
            </a:r>
            <a:r>
              <a:rPr lang="en" sz="1600">
                <a:solidFill>
                  <a:schemeClr val="dk1"/>
                </a:solidFill>
                <a:highlight>
                  <a:srgbClr val="FFFFFF"/>
                </a:highlight>
                <a:latin typeface="Roboto Medium"/>
                <a:ea typeface="Roboto Medium"/>
                <a:cs typeface="Roboto Medium"/>
                <a:sym typeface="Roboto Medium"/>
              </a:rPr>
              <a:t>Machine learning can also be used in the prediction systems. Considering the loan example, to compute the probability of a fault, the system will need to classify the available data in groups.</a:t>
            </a:r>
            <a:endParaRPr sz="1600">
              <a:solidFill>
                <a:schemeClr val="dk1"/>
              </a:solidFill>
              <a:highlight>
                <a:srgbClr val="FFFFFF"/>
              </a:highlight>
              <a:latin typeface="Roboto Medium"/>
              <a:ea typeface="Roboto Medium"/>
              <a:cs typeface="Roboto Medium"/>
              <a:sym typeface="Roboto Medium"/>
            </a:endParaRPr>
          </a:p>
          <a:p>
            <a:pPr indent="0" lvl="0" marL="457200" rtl="0" algn="l">
              <a:lnSpc>
                <a:spcPct val="158000"/>
              </a:lnSpc>
              <a:spcBef>
                <a:spcPts val="0"/>
              </a:spcBef>
              <a:spcAft>
                <a:spcPts val="0"/>
              </a:spcAft>
              <a:buNone/>
            </a:pPr>
            <a:r>
              <a:t/>
            </a:r>
            <a:endParaRPr sz="11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71" name="Google Shape;171;p27"/>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Image recognition</a:t>
            </a:r>
            <a:r>
              <a:rPr lang="en" sz="1600">
                <a:solidFill>
                  <a:schemeClr val="dk1"/>
                </a:solidFill>
                <a:highlight>
                  <a:srgbClr val="FFFFFF"/>
                </a:highlight>
                <a:latin typeface="Roboto Medium"/>
                <a:ea typeface="Roboto Medium"/>
                <a:cs typeface="Roboto Medium"/>
                <a:sym typeface="Roboto Medium"/>
              </a:rPr>
              <a:t> — Machine learning can be used for face detection in an image as well. There is a separate category for each person in a database of several people.</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78" name="Google Shape;178;p28"/>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Speech Recognition</a:t>
            </a:r>
            <a:r>
              <a:rPr lang="en" sz="1600">
                <a:solidFill>
                  <a:schemeClr val="dk1"/>
                </a:solidFill>
                <a:highlight>
                  <a:srgbClr val="FFFFFF"/>
                </a:highlight>
                <a:latin typeface="Roboto Medium"/>
                <a:ea typeface="Roboto Medium"/>
                <a:cs typeface="Roboto Medium"/>
                <a:sym typeface="Roboto Medium"/>
              </a:rPr>
              <a:t> — It is the translation of spoken words into the text. It is used in voice searches and more. Voice user interfaces include voice dialing, call routing, and appliance control. It can also be used a simple data entry and the preparation of structured documents.</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txBox="1"/>
          <p:nvPr/>
        </p:nvSpPr>
        <p:spPr>
          <a:xfrm>
            <a:off x="488100" y="327700"/>
            <a:ext cx="8121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State of the Art Applications of Machine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85" name="Google Shape;185;p29"/>
          <p:cNvSpPr txBox="1"/>
          <p:nvPr/>
        </p:nvSpPr>
        <p:spPr>
          <a:xfrm>
            <a:off x="783925" y="1767350"/>
            <a:ext cx="7715400" cy="23841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Medical diagnoses</a:t>
            </a:r>
            <a:r>
              <a:rPr lang="en" sz="1600">
                <a:solidFill>
                  <a:schemeClr val="dk1"/>
                </a:solidFill>
                <a:highlight>
                  <a:srgbClr val="FFFFFF"/>
                </a:highlight>
                <a:latin typeface="Roboto Medium"/>
                <a:ea typeface="Roboto Medium"/>
                <a:cs typeface="Roboto Medium"/>
                <a:sym typeface="Roboto Medium"/>
              </a:rPr>
              <a:t> — ML is trained to recognize cancerous tissues.</a:t>
            </a:r>
            <a:endParaRPr sz="1600">
              <a:solidFill>
                <a:schemeClr val="dk1"/>
              </a:solidFill>
              <a:highlight>
                <a:srgbClr val="FFFFFF"/>
              </a:highlight>
              <a:latin typeface="Roboto Medium"/>
              <a:ea typeface="Roboto Medium"/>
              <a:cs typeface="Roboto Medium"/>
              <a:sym typeface="Roboto Medium"/>
            </a:endParaRPr>
          </a:p>
          <a:p>
            <a:pPr indent="0" lvl="0" marL="0" rtl="0" algn="l">
              <a:lnSpc>
                <a:spcPct val="158000"/>
              </a:lnSpc>
              <a:spcBef>
                <a:spcPts val="170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a:p>
            <a:pPr indent="0" lvl="0" marL="0" rtl="0" algn="l">
              <a:lnSpc>
                <a:spcPct val="158000"/>
              </a:lnSpc>
              <a:spcBef>
                <a:spcPts val="1700"/>
              </a:spcBef>
              <a:spcAft>
                <a:spcPts val="0"/>
              </a:spcAft>
              <a:buNone/>
            </a:pPr>
            <a:r>
              <a:rPr lang="en" sz="1600">
                <a:solidFill>
                  <a:schemeClr val="dk1"/>
                </a:solidFill>
                <a:highlight>
                  <a:srgbClr val="FFFFFF"/>
                </a:highlight>
                <a:latin typeface="Roboto Black"/>
                <a:ea typeface="Roboto Black"/>
                <a:cs typeface="Roboto Black"/>
                <a:sym typeface="Roboto Black"/>
              </a:rPr>
              <a:t>Financial industry and trading </a:t>
            </a:r>
            <a:r>
              <a:rPr lang="en" sz="1600">
                <a:solidFill>
                  <a:schemeClr val="dk1"/>
                </a:solidFill>
                <a:highlight>
                  <a:srgbClr val="FFFFFF"/>
                </a:highlight>
                <a:latin typeface="Roboto Medium"/>
                <a:ea typeface="Roboto Medium"/>
                <a:cs typeface="Roboto Medium"/>
                <a:sym typeface="Roboto Medium"/>
              </a:rPr>
              <a:t>— companies use ML in fraud investigations and credit checks</a:t>
            </a:r>
            <a:endParaRPr sz="1600">
              <a:solidFill>
                <a:schemeClr val="dk1"/>
              </a:solidFill>
              <a:highlight>
                <a:srgbClr val="FFFFFF"/>
              </a:highlight>
              <a:latin typeface="Roboto Medium"/>
              <a:ea typeface="Roboto Medium"/>
              <a:cs typeface="Roboto Medium"/>
              <a:sym typeface="Roboto Medium"/>
            </a:endParaRPr>
          </a:p>
          <a:p>
            <a:pPr indent="0" lvl="0" marL="0" rtl="0" algn="l">
              <a:spcBef>
                <a:spcPts val="0"/>
              </a:spcBef>
              <a:spcAft>
                <a:spcPts val="0"/>
              </a:spcAft>
              <a:buNone/>
            </a:pPr>
            <a:r>
              <a:t/>
            </a:r>
            <a:endParaRPr sz="1600">
              <a:solidFill>
                <a:schemeClr val="dk1"/>
              </a:solidFill>
              <a:highlight>
                <a:srgbClr val="FFFFFF"/>
              </a:highlight>
              <a:latin typeface="Roboto Medium"/>
              <a:ea typeface="Roboto Medium"/>
              <a:cs typeface="Roboto Medium"/>
              <a:sym typeface="Robot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3800700" y="305625"/>
            <a:ext cx="15762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Timeline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92" name="Google Shape;192;p30"/>
          <p:cNvSpPr txBox="1"/>
          <p:nvPr/>
        </p:nvSpPr>
        <p:spPr>
          <a:xfrm>
            <a:off x="298275" y="1480350"/>
            <a:ext cx="7715400" cy="373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Introduction to ML  (6  hours)</a:t>
            </a:r>
            <a:endParaRPr>
              <a:latin typeface="Roboto Medium"/>
              <a:ea typeface="Roboto Medium"/>
              <a:cs typeface="Roboto Medium"/>
              <a:sym typeface="Roboto Medium"/>
            </a:endParaRPr>
          </a:p>
          <a:p>
            <a:pPr indent="-317500" lvl="1" marL="914400" rtl="0" algn="l">
              <a:spcBef>
                <a:spcPts val="0"/>
              </a:spcBef>
              <a:spcAft>
                <a:spcPts val="0"/>
              </a:spcAft>
              <a:buSzPts val="1400"/>
              <a:buFont typeface="Roboto Medium"/>
              <a:buChar char="➢"/>
            </a:pPr>
            <a:r>
              <a:rPr lang="en">
                <a:latin typeface="Roboto Medium"/>
                <a:ea typeface="Roboto Medium"/>
                <a:cs typeface="Roboto Medium"/>
                <a:sym typeface="Roboto Medium"/>
              </a:rPr>
              <a:t>Implementation of basic statistic pillars of ML</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Production Track : Basics for building and deploying ML applications in Cloud</a:t>
            </a:r>
            <a:endParaRPr>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Level 2 (8  hours)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Regularization</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Neural Networks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Production Track :</a:t>
            </a:r>
            <a:r>
              <a:rPr lang="en">
                <a:latin typeface="Roboto Medium"/>
                <a:ea typeface="Roboto Medium"/>
                <a:cs typeface="Roboto Medium"/>
                <a:sym typeface="Roboto Medium"/>
              </a:rPr>
              <a:t> S</a:t>
            </a:r>
            <a:r>
              <a:rPr lang="en">
                <a:latin typeface="Roboto Medium"/>
                <a:ea typeface="Roboto Medium"/>
                <a:cs typeface="Roboto Medium"/>
                <a:sym typeface="Roboto Medium"/>
              </a:rPr>
              <a:t>tructuring</a:t>
            </a:r>
            <a:endParaRPr>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Calibri"/>
              <a:buChar char="❖"/>
            </a:pPr>
            <a:r>
              <a:rPr lang="en">
                <a:latin typeface="Roboto Medium"/>
                <a:ea typeface="Roboto Medium"/>
                <a:cs typeface="Roboto Medium"/>
                <a:sym typeface="Roboto Medium"/>
              </a:rPr>
              <a:t>Level 3 (8  hours)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Support Vector Machines</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Unsupervised Learning</a:t>
            </a:r>
            <a:endParaRPr>
              <a:latin typeface="Roboto Medium"/>
              <a:ea typeface="Roboto Medium"/>
              <a:cs typeface="Roboto Medium"/>
              <a:sym typeface="Roboto Medium"/>
            </a:endParaRPr>
          </a:p>
          <a:p>
            <a:pPr indent="-317500" lvl="1" marL="9144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Dimensionality Reduction</a:t>
            </a:r>
            <a:endParaRPr>
              <a:latin typeface="Roboto Medium"/>
              <a:ea typeface="Roboto Medium"/>
              <a:cs typeface="Roboto Medium"/>
              <a:sym typeface="Roboto Medium"/>
            </a:endParaRPr>
          </a:p>
          <a:p>
            <a:pPr indent="0" lvl="0" marL="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txBox="1"/>
          <p:nvPr/>
        </p:nvSpPr>
        <p:spPr>
          <a:xfrm>
            <a:off x="3800700" y="305625"/>
            <a:ext cx="15762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Timeline</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99" name="Google Shape;199;p31"/>
          <p:cNvSpPr txBox="1"/>
          <p:nvPr/>
        </p:nvSpPr>
        <p:spPr>
          <a:xfrm>
            <a:off x="265175" y="1484400"/>
            <a:ext cx="7715400" cy="3735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Level 4 (3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Recommender Systems</a:t>
            </a:r>
            <a:endParaRPr>
              <a:solidFill>
                <a:schemeClr val="dk1"/>
              </a:solidFill>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solidFill>
                <a:schemeClr val="dk1"/>
              </a:solidFill>
              <a:latin typeface="Roboto Medium"/>
              <a:ea typeface="Roboto Medium"/>
              <a:cs typeface="Roboto Medium"/>
              <a:sym typeface="Roboto Medium"/>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Deep Learning (8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Neural Networks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Structuring Deep Learning </a:t>
            </a:r>
            <a:endParaRPr>
              <a:solidFill>
                <a:schemeClr val="dk1"/>
              </a:solidFill>
              <a:latin typeface="Roboto Medium"/>
              <a:ea typeface="Roboto Medium"/>
              <a:cs typeface="Roboto Medium"/>
              <a:sym typeface="Roboto Medium"/>
            </a:endParaRPr>
          </a:p>
          <a:p>
            <a:pPr indent="0" lvl="0" marL="914400" rtl="0" algn="l">
              <a:lnSpc>
                <a:spcPct val="115000"/>
              </a:lnSpc>
              <a:spcBef>
                <a:spcPts val="0"/>
              </a:spcBef>
              <a:spcAft>
                <a:spcPts val="0"/>
              </a:spcAft>
              <a:buNone/>
            </a:pPr>
            <a:r>
              <a:t/>
            </a:r>
            <a:endParaRPr>
              <a:solidFill>
                <a:schemeClr val="dk1"/>
              </a:solidFill>
              <a:latin typeface="Roboto Medium"/>
              <a:ea typeface="Roboto Medium"/>
              <a:cs typeface="Roboto Medium"/>
              <a:sym typeface="Roboto Medium"/>
            </a:endParaRPr>
          </a:p>
          <a:p>
            <a:pPr indent="-317500" lvl="0" marL="457200" rtl="0" algn="l">
              <a:lnSpc>
                <a:spcPct val="115000"/>
              </a:lnSpc>
              <a:spcBef>
                <a:spcPts val="0"/>
              </a:spcBef>
              <a:spcAft>
                <a:spcPts val="0"/>
              </a:spcAft>
              <a:buClr>
                <a:schemeClr val="dk1"/>
              </a:buClr>
              <a:buSzPts val="1400"/>
              <a:buFont typeface="Calibri"/>
              <a:buChar char="❖"/>
            </a:pPr>
            <a:r>
              <a:rPr lang="en">
                <a:solidFill>
                  <a:schemeClr val="dk1"/>
                </a:solidFill>
                <a:latin typeface="Roboto Medium"/>
                <a:ea typeface="Roboto Medium"/>
                <a:cs typeface="Roboto Medium"/>
                <a:sym typeface="Roboto Medium"/>
              </a:rPr>
              <a:t>Artificial Intelligence (other than ML) (5  hours)</a:t>
            </a:r>
            <a:endParaRPr>
              <a:solidFill>
                <a:schemeClr val="dk1"/>
              </a:solidFill>
              <a:latin typeface="Roboto Medium"/>
              <a:ea typeface="Roboto Medium"/>
              <a:cs typeface="Roboto Medium"/>
              <a:sym typeface="Roboto Medium"/>
            </a:endParaRPr>
          </a:p>
          <a:p>
            <a:pPr indent="-317500" lvl="1" marL="914400" rtl="0" algn="l">
              <a:lnSpc>
                <a:spcPct val="115000"/>
              </a:lnSpc>
              <a:spcBef>
                <a:spcPts val="0"/>
              </a:spcBef>
              <a:spcAft>
                <a:spcPts val="0"/>
              </a:spcAft>
              <a:buClr>
                <a:schemeClr val="dk1"/>
              </a:buClr>
              <a:buSzPts val="1400"/>
              <a:buFont typeface="Roboto Medium"/>
              <a:buChar char="➢"/>
            </a:pPr>
            <a:r>
              <a:rPr lang="en">
                <a:solidFill>
                  <a:schemeClr val="dk1"/>
                </a:solidFill>
                <a:latin typeface="Roboto Medium"/>
                <a:ea typeface="Roboto Medium"/>
                <a:cs typeface="Roboto Medium"/>
                <a:sym typeface="Roboto Medium"/>
              </a:rPr>
              <a:t>Foundation</a:t>
            </a:r>
            <a:endParaRPr>
              <a:solidFill>
                <a:schemeClr val="dk1"/>
              </a:solidFill>
              <a:latin typeface="Roboto Medium"/>
              <a:ea typeface="Roboto Medium"/>
              <a:cs typeface="Roboto Medium"/>
              <a:sym typeface="Roboto Medium"/>
            </a:endParaRPr>
          </a:p>
          <a:p>
            <a:pPr indent="0" lvl="0" marL="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p:nvPr/>
        </p:nvSpPr>
        <p:spPr>
          <a:xfrm>
            <a:off x="2532150" y="1038525"/>
            <a:ext cx="4079700" cy="3891900"/>
          </a:xfrm>
          <a:prstGeom prst="ellipse">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989950" y="1939425"/>
            <a:ext cx="3164100" cy="29910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477600" y="2876025"/>
            <a:ext cx="2188800" cy="2054400"/>
          </a:xfrm>
          <a:prstGeom prst="ellipse">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5366050" y="2289825"/>
            <a:ext cx="2715600" cy="2640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4232850" y="1263750"/>
            <a:ext cx="67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AI</a:t>
            </a:r>
            <a:endParaRPr sz="3000">
              <a:solidFill>
                <a:srgbClr val="FFFFFF"/>
              </a:solidFill>
              <a:latin typeface="Roboto Black"/>
              <a:ea typeface="Roboto Black"/>
              <a:cs typeface="Roboto Black"/>
              <a:sym typeface="Roboto Black"/>
            </a:endParaRPr>
          </a:p>
        </p:txBody>
      </p:sp>
      <p:sp>
        <p:nvSpPr>
          <p:cNvPr id="66" name="Google Shape;66;p14"/>
          <p:cNvSpPr txBox="1"/>
          <p:nvPr/>
        </p:nvSpPr>
        <p:spPr>
          <a:xfrm>
            <a:off x="4185300" y="2182513"/>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ML</a:t>
            </a:r>
            <a:endParaRPr sz="3000">
              <a:solidFill>
                <a:srgbClr val="FFFFFF"/>
              </a:solidFill>
              <a:latin typeface="Roboto Black"/>
              <a:ea typeface="Roboto Black"/>
              <a:cs typeface="Roboto Black"/>
              <a:sym typeface="Roboto Black"/>
            </a:endParaRPr>
          </a:p>
        </p:txBody>
      </p:sp>
      <p:sp>
        <p:nvSpPr>
          <p:cNvPr id="67" name="Google Shape;67;p14"/>
          <p:cNvSpPr txBox="1"/>
          <p:nvPr/>
        </p:nvSpPr>
        <p:spPr>
          <a:xfrm>
            <a:off x="4185300" y="3464188"/>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DL</a:t>
            </a:r>
            <a:endParaRPr sz="3000">
              <a:solidFill>
                <a:srgbClr val="FFFFFF"/>
              </a:solidFill>
              <a:latin typeface="Roboto Black"/>
              <a:ea typeface="Roboto Black"/>
              <a:cs typeface="Roboto Black"/>
              <a:sym typeface="Roboto Black"/>
            </a:endParaRPr>
          </a:p>
        </p:txBody>
      </p:sp>
      <p:sp>
        <p:nvSpPr>
          <p:cNvPr id="68" name="Google Shape;68;p14"/>
          <p:cNvSpPr txBox="1"/>
          <p:nvPr/>
        </p:nvSpPr>
        <p:spPr>
          <a:xfrm>
            <a:off x="6778025" y="3560350"/>
            <a:ext cx="14196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Black"/>
                <a:ea typeface="Roboto Black"/>
                <a:cs typeface="Roboto Black"/>
                <a:sym typeface="Roboto Black"/>
              </a:rPr>
              <a:t>Data science</a:t>
            </a:r>
            <a:endParaRPr>
              <a:latin typeface="Roboto Black"/>
              <a:ea typeface="Roboto Black"/>
              <a:cs typeface="Roboto Black"/>
              <a:sym typeface="Roboto Black"/>
            </a:endParaRPr>
          </a:p>
        </p:txBody>
      </p:sp>
      <p:sp>
        <p:nvSpPr>
          <p:cNvPr id="69" name="Google Shape;69;p14"/>
          <p:cNvSpPr/>
          <p:nvPr/>
        </p:nvSpPr>
        <p:spPr>
          <a:xfrm>
            <a:off x="254400" y="437800"/>
            <a:ext cx="8635200" cy="460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type="title"/>
          </p:nvPr>
        </p:nvSpPr>
        <p:spPr>
          <a:xfrm>
            <a:off x="3268800" y="109400"/>
            <a:ext cx="26064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edium"/>
                <a:ea typeface="Roboto Medium"/>
                <a:cs typeface="Roboto Medium"/>
                <a:sym typeface="Roboto Medium"/>
              </a:rPr>
              <a:t>The Difference</a:t>
            </a:r>
            <a:endParaRPr>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2"/>
          <p:cNvSpPr/>
          <p:nvPr/>
        </p:nvSpPr>
        <p:spPr>
          <a:xfrm>
            <a:off x="3000288" y="1838475"/>
            <a:ext cx="2815800" cy="12015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p:nvPr/>
        </p:nvSpPr>
        <p:spPr>
          <a:xfrm>
            <a:off x="3327913" y="2103525"/>
            <a:ext cx="2815800" cy="12015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2"/>
          <p:cNvSpPr txBox="1"/>
          <p:nvPr/>
        </p:nvSpPr>
        <p:spPr>
          <a:xfrm>
            <a:off x="3871375" y="2421225"/>
            <a:ext cx="17289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FFFFFF"/>
                </a:solidFill>
                <a:latin typeface="Comfortaa Regular"/>
                <a:ea typeface="Comfortaa Regular"/>
                <a:cs typeface="Comfortaa Regular"/>
                <a:sym typeface="Comfortaa Regular"/>
              </a:rPr>
              <a:t>Level - 1</a:t>
            </a:r>
            <a:endParaRPr sz="3000">
              <a:solidFill>
                <a:srgbClr val="FFFFFF"/>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a:solidFill>
                <a:srgbClr val="FFFFFF"/>
              </a:solidFill>
              <a:latin typeface="Roboto Medium"/>
              <a:ea typeface="Roboto Medium"/>
              <a:cs typeface="Roboto Medium"/>
              <a:sym typeface="Robot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txBox="1"/>
          <p:nvPr/>
        </p:nvSpPr>
        <p:spPr>
          <a:xfrm>
            <a:off x="780600" y="283550"/>
            <a:ext cx="7582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solidFill>
                  <a:srgbClr val="203864"/>
                </a:solidFill>
                <a:latin typeface="Roboto Medium"/>
                <a:ea typeface="Roboto Medium"/>
                <a:cs typeface="Roboto Medium"/>
                <a:sym typeface="Roboto Medium"/>
              </a:rPr>
              <a:t>Implementation of basic statistic pillars of ML</a:t>
            </a:r>
            <a:endParaRPr sz="28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213" name="Google Shape;213;p33"/>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1" lang="en" sz="1800">
                <a:latin typeface="Roboto"/>
                <a:ea typeface="Roboto"/>
                <a:cs typeface="Roboto"/>
                <a:sym typeface="Roboto"/>
              </a:rPr>
              <a:t>We will discuss </a:t>
            </a:r>
            <a:endParaRPr b="1" sz="1800">
              <a:latin typeface="Roboto"/>
              <a:ea typeface="Roboto"/>
              <a:cs typeface="Roboto"/>
              <a:sym typeface="Roboto"/>
            </a:endParaRPr>
          </a:p>
          <a:p>
            <a:pPr indent="0" lvl="0" marL="457200" marR="0" rtl="0" algn="l">
              <a:lnSpc>
                <a:spcPct val="115000"/>
              </a:lnSpc>
              <a:spcBef>
                <a:spcPts val="0"/>
              </a:spcBef>
              <a:spcAft>
                <a:spcPts val="0"/>
              </a:spcAft>
              <a:buNone/>
            </a:pPr>
            <a:r>
              <a:t/>
            </a:r>
            <a:endParaRPr b="1" sz="1800">
              <a:latin typeface="Roboto"/>
              <a:ea typeface="Roboto"/>
              <a:cs typeface="Roboto"/>
              <a:sym typeface="Roboto"/>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Linear Algebra: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Linear Regression: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Logistic Regression:  Implementation in ML perspective - Practice in Numpy</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Calculus: Learning algorithms</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Cost Function</a:t>
            </a:r>
            <a:endParaRPr>
              <a:latin typeface="Roboto Medium"/>
              <a:ea typeface="Roboto Medium"/>
              <a:cs typeface="Roboto Medium"/>
              <a:sym typeface="Roboto Medium"/>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a:p>
            <a:pPr indent="0" lvl="0" marL="457200" marR="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nvSpPr>
        <p:spPr>
          <a:xfrm>
            <a:off x="2841600" y="217150"/>
            <a:ext cx="3267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Linear Regression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20" name="Google Shape;220;p34"/>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edium"/>
                <a:ea typeface="Roboto Medium"/>
                <a:cs typeface="Roboto Medium"/>
                <a:sym typeface="Roboto Medium"/>
              </a:rPr>
              <a:t>In  supervised learning we have 2 </a:t>
            </a:r>
            <a:r>
              <a:rPr lang="en">
                <a:solidFill>
                  <a:schemeClr val="dk1"/>
                </a:solidFill>
                <a:highlight>
                  <a:srgbClr val="FFFFFF"/>
                </a:highlight>
                <a:latin typeface="Roboto Medium"/>
                <a:ea typeface="Roboto Medium"/>
                <a:cs typeface="Roboto Medium"/>
                <a:sym typeface="Roboto Medium"/>
              </a:rPr>
              <a:t>two tasks</a:t>
            </a:r>
            <a:endParaRPr>
              <a:solidFill>
                <a:schemeClr val="dk1"/>
              </a:solidFill>
              <a:highlight>
                <a:srgbClr val="FFFFFF"/>
              </a:highlight>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a:latin typeface="Roboto Medium"/>
                <a:ea typeface="Roboto Medium"/>
                <a:cs typeface="Roboto Medium"/>
                <a:sym typeface="Roboto Medium"/>
              </a:rPr>
              <a:t>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Regression </a:t>
            </a:r>
            <a:endParaRPr>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a:latin typeface="Roboto Medium"/>
              <a:ea typeface="Roboto Medium"/>
              <a:cs typeface="Roboto Medium"/>
              <a:sym typeface="Roboto Medium"/>
            </a:endParaRPr>
          </a:p>
          <a:p>
            <a:pPr indent="-317500" lvl="0" marL="457200" rtl="0" algn="l">
              <a:lnSpc>
                <a:spcPct val="115000"/>
              </a:lnSpc>
              <a:spcBef>
                <a:spcPts val="0"/>
              </a:spcBef>
              <a:spcAft>
                <a:spcPts val="0"/>
              </a:spcAft>
              <a:buSzPts val="1400"/>
              <a:buFont typeface="Roboto Medium"/>
              <a:buChar char="-"/>
            </a:pPr>
            <a:r>
              <a:rPr lang="en">
                <a:latin typeface="Roboto Medium"/>
                <a:ea typeface="Roboto Medium"/>
                <a:cs typeface="Roboto Medium"/>
                <a:sym typeface="Roboto Medium"/>
              </a:rPr>
              <a:t>Classification</a:t>
            </a:r>
            <a:endParaRPr>
              <a:latin typeface="Roboto Medium"/>
              <a:ea typeface="Roboto Medium"/>
              <a:cs typeface="Roboto Medium"/>
              <a:sym typeface="Roboto Medium"/>
            </a:endParaRPr>
          </a:p>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2061450" y="239400"/>
            <a:ext cx="50547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Medium"/>
                <a:ea typeface="Roboto Medium"/>
                <a:cs typeface="Roboto Medium"/>
                <a:sym typeface="Roboto Medium"/>
              </a:rPr>
              <a:t>How we represent the model</a:t>
            </a:r>
            <a:endParaRPr sz="3000">
              <a:latin typeface="Roboto Medium"/>
              <a:ea typeface="Roboto Medium"/>
              <a:cs typeface="Roboto Medium"/>
              <a:sym typeface="Roboto Medium"/>
            </a:endParaRPr>
          </a:p>
        </p:txBody>
      </p:sp>
      <p:sp>
        <p:nvSpPr>
          <p:cNvPr id="227" name="Google Shape;227;p35"/>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
        <p:nvSpPr>
          <p:cNvPr id="228" name="Google Shape;228;p35"/>
          <p:cNvSpPr/>
          <p:nvPr/>
        </p:nvSpPr>
        <p:spPr>
          <a:xfrm>
            <a:off x="3168050" y="1193400"/>
            <a:ext cx="1876500" cy="9051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Training set</a:t>
            </a:r>
            <a:endParaRPr b="1">
              <a:solidFill>
                <a:srgbClr val="FFFFFF"/>
              </a:solidFill>
              <a:latin typeface="Comfortaa"/>
              <a:ea typeface="Comfortaa"/>
              <a:cs typeface="Comfortaa"/>
              <a:sym typeface="Comfortaa"/>
            </a:endParaRPr>
          </a:p>
        </p:txBody>
      </p:sp>
      <p:sp>
        <p:nvSpPr>
          <p:cNvPr id="229" name="Google Shape;229;p35"/>
          <p:cNvSpPr/>
          <p:nvPr/>
        </p:nvSpPr>
        <p:spPr>
          <a:xfrm>
            <a:off x="3595700" y="3524425"/>
            <a:ext cx="1021200" cy="5931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h</a:t>
            </a:r>
            <a:endParaRPr b="1">
              <a:solidFill>
                <a:srgbClr val="FFFFFF"/>
              </a:solidFill>
              <a:latin typeface="Comfortaa"/>
              <a:ea typeface="Comfortaa"/>
              <a:cs typeface="Comfortaa"/>
              <a:sym typeface="Comfortaa"/>
            </a:endParaRPr>
          </a:p>
        </p:txBody>
      </p:sp>
      <p:sp>
        <p:nvSpPr>
          <p:cNvPr id="230" name="Google Shape;230;p35"/>
          <p:cNvSpPr/>
          <p:nvPr/>
        </p:nvSpPr>
        <p:spPr>
          <a:xfrm>
            <a:off x="3195650" y="2406175"/>
            <a:ext cx="1876500" cy="90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Learning Algorithm</a:t>
            </a:r>
            <a:endParaRPr b="1">
              <a:solidFill>
                <a:srgbClr val="FFFFFF"/>
              </a:solidFill>
              <a:latin typeface="Comfortaa"/>
              <a:ea typeface="Comfortaa"/>
              <a:cs typeface="Comfortaa"/>
              <a:sym typeface="Comfortaa"/>
            </a:endParaRPr>
          </a:p>
        </p:txBody>
      </p:sp>
      <p:sp>
        <p:nvSpPr>
          <p:cNvPr id="231" name="Google Shape;231;p35"/>
          <p:cNvSpPr/>
          <p:nvPr/>
        </p:nvSpPr>
        <p:spPr>
          <a:xfrm>
            <a:off x="494727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Estimated value of y</a:t>
            </a:r>
            <a:endParaRPr b="1">
              <a:solidFill>
                <a:srgbClr val="FFFFFF"/>
              </a:solidFill>
              <a:latin typeface="Comfortaa"/>
              <a:ea typeface="Comfortaa"/>
              <a:cs typeface="Comfortaa"/>
              <a:sym typeface="Comfortaa"/>
            </a:endParaRPr>
          </a:p>
        </p:txBody>
      </p:sp>
      <p:sp>
        <p:nvSpPr>
          <p:cNvPr id="232" name="Google Shape;232;p35"/>
          <p:cNvSpPr/>
          <p:nvPr/>
        </p:nvSpPr>
        <p:spPr>
          <a:xfrm>
            <a:off x="71692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X</a:t>
            </a:r>
            <a:endParaRPr b="1">
              <a:solidFill>
                <a:srgbClr val="FFFFFF"/>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39" name="Google Shape;239;p36"/>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Training set</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40" name="Google Shape;240;p36"/>
          <p:cNvSpPr/>
          <p:nvPr/>
        </p:nvSpPr>
        <p:spPr>
          <a:xfrm>
            <a:off x="850150" y="1690075"/>
            <a:ext cx="3443700" cy="21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850150" y="1690075"/>
            <a:ext cx="1690800" cy="2174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nvSpPr>
        <p:spPr>
          <a:xfrm>
            <a:off x="1004675" y="1789425"/>
            <a:ext cx="1401900" cy="18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Size in feet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1500</a:t>
            </a:r>
            <a:endParaRPr/>
          </a:p>
          <a:p>
            <a:pPr indent="0" lvl="0" marL="0" rtl="0" algn="ctr">
              <a:spcBef>
                <a:spcPts val="0"/>
              </a:spcBef>
              <a:spcAft>
                <a:spcPts val="0"/>
              </a:spcAft>
              <a:buNone/>
            </a:pPr>
            <a:r>
              <a:rPr lang="en"/>
              <a:t>1808</a:t>
            </a:r>
            <a:endParaRPr/>
          </a:p>
          <a:p>
            <a:pPr indent="0" lvl="0" marL="0" rtl="0" algn="ctr">
              <a:spcBef>
                <a:spcPts val="0"/>
              </a:spcBef>
              <a:spcAft>
                <a:spcPts val="0"/>
              </a:spcAft>
              <a:buNone/>
            </a:pPr>
            <a:r>
              <a:rPr lang="en"/>
              <a:t>1340</a:t>
            </a:r>
            <a:endParaRPr/>
          </a:p>
          <a:p>
            <a:pPr indent="0" lvl="0" marL="0" rtl="0" algn="ctr">
              <a:spcBef>
                <a:spcPts val="0"/>
              </a:spcBef>
              <a:spcAft>
                <a:spcPts val="0"/>
              </a:spcAft>
              <a:buNone/>
            </a:pPr>
            <a:r>
              <a:rPr lang="en"/>
              <a:t>2100</a:t>
            </a:r>
            <a:endParaRPr/>
          </a:p>
          <a:p>
            <a:pPr indent="0" lvl="0" marL="0" rtl="0" algn="ctr">
              <a:spcBef>
                <a:spcPts val="0"/>
              </a:spcBef>
              <a:spcAft>
                <a:spcPts val="0"/>
              </a:spcAft>
              <a:buNone/>
            </a:pPr>
            <a:r>
              <a:rPr lang="en"/>
              <a:t>2040</a:t>
            </a:r>
            <a:endParaRPr/>
          </a:p>
          <a:p>
            <a:pPr indent="0" lvl="0" marL="0" rtl="0" algn="ctr">
              <a:spcBef>
                <a:spcPts val="0"/>
              </a:spcBef>
              <a:spcAft>
                <a:spcPts val="0"/>
              </a:spcAft>
              <a:buNone/>
            </a:pPr>
            <a:r>
              <a:rPr lang="en"/>
              <a:t>…...</a:t>
            </a:r>
            <a:endParaRPr/>
          </a:p>
        </p:txBody>
      </p:sp>
      <p:sp>
        <p:nvSpPr>
          <p:cNvPr id="243" name="Google Shape;243;p36"/>
          <p:cNvSpPr txBox="1"/>
          <p:nvPr/>
        </p:nvSpPr>
        <p:spPr>
          <a:xfrm>
            <a:off x="2757500" y="1789425"/>
            <a:ext cx="1470000" cy="181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Price in 1000’s$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390</a:t>
            </a:r>
            <a:endParaRPr/>
          </a:p>
          <a:p>
            <a:pPr indent="0" lvl="0" marL="0" rtl="0" algn="ctr">
              <a:spcBef>
                <a:spcPts val="0"/>
              </a:spcBef>
              <a:spcAft>
                <a:spcPts val="0"/>
              </a:spcAft>
              <a:buNone/>
            </a:pPr>
            <a:r>
              <a:rPr lang="en"/>
              <a:t>414</a:t>
            </a:r>
            <a:endParaRPr/>
          </a:p>
          <a:p>
            <a:pPr indent="0" lvl="0" marL="0" rtl="0" algn="ctr">
              <a:spcBef>
                <a:spcPts val="0"/>
              </a:spcBef>
              <a:spcAft>
                <a:spcPts val="0"/>
              </a:spcAft>
              <a:buNone/>
            </a:pPr>
            <a:r>
              <a:rPr lang="en"/>
              <a:t>330</a:t>
            </a:r>
            <a:endParaRPr/>
          </a:p>
          <a:p>
            <a:pPr indent="0" lvl="0" marL="0" rtl="0" algn="ctr">
              <a:spcBef>
                <a:spcPts val="0"/>
              </a:spcBef>
              <a:spcAft>
                <a:spcPts val="0"/>
              </a:spcAft>
              <a:buNone/>
            </a:pPr>
            <a:r>
              <a:rPr lang="en"/>
              <a:t>504</a:t>
            </a:r>
            <a:endParaRPr/>
          </a:p>
          <a:p>
            <a:pPr indent="0" lvl="0" marL="0" rtl="0" algn="ctr">
              <a:spcBef>
                <a:spcPts val="0"/>
              </a:spcBef>
              <a:spcAft>
                <a:spcPts val="0"/>
              </a:spcAft>
              <a:buNone/>
            </a:pPr>
            <a:r>
              <a:rPr lang="en"/>
              <a:t>456</a:t>
            </a:r>
            <a:endParaRPr/>
          </a:p>
          <a:p>
            <a:pPr indent="0" lvl="0" marL="0" rtl="0" algn="ctr">
              <a:spcBef>
                <a:spcPts val="0"/>
              </a:spcBef>
              <a:spcAft>
                <a:spcPts val="0"/>
              </a:spcAft>
              <a:buNone/>
            </a:pPr>
            <a:r>
              <a:rPr lang="en"/>
              <a:t>…..</a:t>
            </a:r>
            <a:endParaRPr/>
          </a:p>
        </p:txBody>
      </p:sp>
      <p:sp>
        <p:nvSpPr>
          <p:cNvPr id="244" name="Google Shape;244;p36"/>
          <p:cNvSpPr txBox="1"/>
          <p:nvPr/>
        </p:nvSpPr>
        <p:spPr>
          <a:xfrm>
            <a:off x="4444050" y="2738650"/>
            <a:ext cx="2704200" cy="27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 = 54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txBox="1"/>
          <p:nvPr/>
        </p:nvSpPr>
        <p:spPr>
          <a:xfrm>
            <a:off x="2061450" y="239400"/>
            <a:ext cx="50547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Medium"/>
                <a:ea typeface="Roboto Medium"/>
                <a:cs typeface="Roboto Medium"/>
                <a:sym typeface="Roboto Medium"/>
              </a:rPr>
              <a:t>How we represent the model</a:t>
            </a:r>
            <a:endParaRPr sz="3000">
              <a:latin typeface="Roboto Medium"/>
              <a:ea typeface="Roboto Medium"/>
              <a:cs typeface="Roboto Medium"/>
              <a:sym typeface="Roboto Medium"/>
            </a:endParaRPr>
          </a:p>
        </p:txBody>
      </p:sp>
      <p:sp>
        <p:nvSpPr>
          <p:cNvPr id="251" name="Google Shape;251;p37"/>
          <p:cNvSpPr txBox="1"/>
          <p:nvPr/>
        </p:nvSpPr>
        <p:spPr>
          <a:xfrm>
            <a:off x="276200" y="1219500"/>
            <a:ext cx="7715400" cy="3735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latin typeface="Roboto Medium"/>
              <a:ea typeface="Roboto Medium"/>
              <a:cs typeface="Roboto Medium"/>
              <a:sym typeface="Roboto Medium"/>
            </a:endParaRPr>
          </a:p>
        </p:txBody>
      </p:sp>
      <p:sp>
        <p:nvSpPr>
          <p:cNvPr id="252" name="Google Shape;252;p37"/>
          <p:cNvSpPr/>
          <p:nvPr/>
        </p:nvSpPr>
        <p:spPr>
          <a:xfrm>
            <a:off x="3168050" y="1193400"/>
            <a:ext cx="1876500" cy="905100"/>
          </a:xfrm>
          <a:prstGeom prst="roundRect">
            <a:avLst>
              <a:gd fmla="val 16667" name="adj"/>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Training set</a:t>
            </a:r>
            <a:endParaRPr b="1">
              <a:solidFill>
                <a:srgbClr val="FFFFFF"/>
              </a:solidFill>
              <a:latin typeface="Comfortaa"/>
              <a:ea typeface="Comfortaa"/>
              <a:cs typeface="Comfortaa"/>
              <a:sym typeface="Comfortaa"/>
            </a:endParaRPr>
          </a:p>
        </p:txBody>
      </p:sp>
      <p:sp>
        <p:nvSpPr>
          <p:cNvPr id="253" name="Google Shape;253;p37"/>
          <p:cNvSpPr/>
          <p:nvPr/>
        </p:nvSpPr>
        <p:spPr>
          <a:xfrm>
            <a:off x="3595700" y="3524425"/>
            <a:ext cx="1021200" cy="5931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h</a:t>
            </a:r>
            <a:endParaRPr b="1">
              <a:solidFill>
                <a:srgbClr val="FFFFFF"/>
              </a:solidFill>
              <a:latin typeface="Comfortaa"/>
              <a:ea typeface="Comfortaa"/>
              <a:cs typeface="Comfortaa"/>
              <a:sym typeface="Comfortaa"/>
            </a:endParaRPr>
          </a:p>
        </p:txBody>
      </p:sp>
      <p:sp>
        <p:nvSpPr>
          <p:cNvPr id="254" name="Google Shape;254;p37"/>
          <p:cNvSpPr/>
          <p:nvPr/>
        </p:nvSpPr>
        <p:spPr>
          <a:xfrm>
            <a:off x="3195650" y="2406175"/>
            <a:ext cx="1876500" cy="905100"/>
          </a:xfrm>
          <a:prstGeom prst="roundRect">
            <a:avLst>
              <a:gd fmla="val 16667"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Learning Algorithm</a:t>
            </a:r>
            <a:endParaRPr b="1">
              <a:solidFill>
                <a:srgbClr val="FFFFFF"/>
              </a:solidFill>
              <a:latin typeface="Comfortaa"/>
              <a:ea typeface="Comfortaa"/>
              <a:cs typeface="Comfortaa"/>
              <a:sym typeface="Comfortaa"/>
            </a:endParaRPr>
          </a:p>
        </p:txBody>
      </p:sp>
      <p:sp>
        <p:nvSpPr>
          <p:cNvPr id="255" name="Google Shape;255;p37"/>
          <p:cNvSpPr/>
          <p:nvPr/>
        </p:nvSpPr>
        <p:spPr>
          <a:xfrm>
            <a:off x="494727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Estimated value of y</a:t>
            </a:r>
            <a:endParaRPr b="1">
              <a:solidFill>
                <a:srgbClr val="FFFFFF"/>
              </a:solidFill>
              <a:latin typeface="Comfortaa"/>
              <a:ea typeface="Comfortaa"/>
              <a:cs typeface="Comfortaa"/>
              <a:sym typeface="Comfortaa"/>
            </a:endParaRPr>
          </a:p>
        </p:txBody>
      </p:sp>
      <p:sp>
        <p:nvSpPr>
          <p:cNvPr id="256" name="Google Shape;256;p37"/>
          <p:cNvSpPr/>
          <p:nvPr/>
        </p:nvSpPr>
        <p:spPr>
          <a:xfrm>
            <a:off x="716925" y="3368425"/>
            <a:ext cx="2713200" cy="905100"/>
          </a:xfrm>
          <a:prstGeom prst="rightArrow">
            <a:avLst>
              <a:gd fmla="val 50000" name="adj1"/>
              <a:gd fmla="val 50000" name="adj2"/>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Comfortaa"/>
                <a:ea typeface="Comfortaa"/>
                <a:cs typeface="Comfortaa"/>
                <a:sym typeface="Comfortaa"/>
              </a:rPr>
              <a:t>X</a:t>
            </a:r>
            <a:endParaRPr b="1">
              <a:solidFill>
                <a:srgbClr val="FFFFFF"/>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63" name="Google Shape;263;p38"/>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Hypothesis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64" name="Google Shape;264;p38"/>
          <p:cNvSpPr txBox="1"/>
          <p:nvPr/>
        </p:nvSpPr>
        <p:spPr>
          <a:xfrm>
            <a:off x="1644875" y="2264050"/>
            <a:ext cx="5231700" cy="827700"/>
          </a:xfrm>
          <a:prstGeom prst="rect">
            <a:avLst/>
          </a:prstGeom>
          <a:noFill/>
          <a:ln cap="flat" cmpd="sng" w="9525">
            <a:solidFill>
              <a:srgbClr val="134F5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h(x) = </a:t>
            </a:r>
            <a:r>
              <a:rPr lang="en" sz="3600">
                <a:solidFill>
                  <a:srgbClr val="222222"/>
                </a:solidFill>
                <a:highlight>
                  <a:srgbClr val="FFFFFF"/>
                </a:highlight>
              </a:rPr>
              <a:t>θ</a:t>
            </a:r>
            <a:r>
              <a:rPr lang="en" sz="1800">
                <a:solidFill>
                  <a:srgbClr val="222222"/>
                </a:solidFill>
                <a:highlight>
                  <a:srgbClr val="FFFFFF"/>
                </a:highlight>
              </a:rPr>
              <a:t>0 </a:t>
            </a:r>
            <a:r>
              <a:rPr lang="en" sz="3000">
                <a:solidFill>
                  <a:srgbClr val="222222"/>
                </a:solidFill>
                <a:highlight>
                  <a:srgbClr val="FFFFFF"/>
                </a:highlight>
              </a:rPr>
              <a:t>+</a:t>
            </a:r>
            <a:r>
              <a:rPr lang="en" sz="3600">
                <a:solidFill>
                  <a:srgbClr val="222222"/>
                </a:solidFill>
                <a:highlight>
                  <a:srgbClr val="FFFFFF"/>
                </a:highlight>
              </a:rPr>
              <a:t>θ</a:t>
            </a:r>
            <a:r>
              <a:rPr lang="en" sz="1800">
                <a:solidFill>
                  <a:srgbClr val="222222"/>
                </a:solidFill>
                <a:highlight>
                  <a:srgbClr val="FFFFFF"/>
                </a:highlight>
              </a:rPr>
              <a:t>1</a:t>
            </a:r>
            <a:r>
              <a:rPr lang="en" sz="3000">
                <a:solidFill>
                  <a:srgbClr val="222222"/>
                </a:solidFill>
                <a:highlight>
                  <a:srgbClr val="FFFFFF"/>
                </a:highlight>
              </a:rPr>
              <a:t>x</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9"/>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71" name="Google Shape;271;p39"/>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Parameters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72" name="Google Shape;272;p39"/>
          <p:cNvSpPr txBox="1"/>
          <p:nvPr/>
        </p:nvSpPr>
        <p:spPr>
          <a:xfrm>
            <a:off x="1644875" y="2264050"/>
            <a:ext cx="5231700" cy="827700"/>
          </a:xfrm>
          <a:prstGeom prst="rect">
            <a:avLst/>
          </a:prstGeom>
          <a:noFill/>
          <a:ln cap="flat" cmpd="sng" w="9525">
            <a:solidFill>
              <a:srgbClr val="134F5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3000"/>
              <a:t>h(x) = </a:t>
            </a:r>
            <a:r>
              <a:rPr lang="en" sz="3600">
                <a:solidFill>
                  <a:srgbClr val="222222"/>
                </a:solidFill>
                <a:highlight>
                  <a:srgbClr val="00FF00"/>
                </a:highlight>
              </a:rPr>
              <a:t>θ</a:t>
            </a:r>
            <a:r>
              <a:rPr lang="en" sz="1800">
                <a:solidFill>
                  <a:srgbClr val="222222"/>
                </a:solidFill>
                <a:highlight>
                  <a:srgbClr val="00FF00"/>
                </a:highlight>
              </a:rPr>
              <a:t>0</a:t>
            </a:r>
            <a:r>
              <a:rPr lang="en" sz="1800">
                <a:solidFill>
                  <a:srgbClr val="222222"/>
                </a:solidFill>
                <a:highlight>
                  <a:srgbClr val="FFFFFF"/>
                </a:highlight>
              </a:rPr>
              <a:t> </a:t>
            </a:r>
            <a:r>
              <a:rPr lang="en" sz="3000">
                <a:solidFill>
                  <a:srgbClr val="222222"/>
                </a:solidFill>
                <a:highlight>
                  <a:srgbClr val="FFFFFF"/>
                </a:highlight>
              </a:rPr>
              <a:t>+</a:t>
            </a:r>
            <a:r>
              <a:rPr lang="en" sz="3600">
                <a:solidFill>
                  <a:srgbClr val="222222"/>
                </a:solidFill>
                <a:highlight>
                  <a:srgbClr val="00FF00"/>
                </a:highlight>
              </a:rPr>
              <a:t>θ</a:t>
            </a:r>
            <a:r>
              <a:rPr lang="en" sz="1800">
                <a:solidFill>
                  <a:srgbClr val="222222"/>
                </a:solidFill>
                <a:highlight>
                  <a:srgbClr val="00FF00"/>
                </a:highlight>
              </a:rPr>
              <a:t>1</a:t>
            </a:r>
            <a:r>
              <a:rPr lang="en" sz="3000">
                <a:solidFill>
                  <a:srgbClr val="222222"/>
                </a:solidFill>
                <a:highlight>
                  <a:srgbClr val="FFFFFF"/>
                </a:highlight>
              </a:rPr>
              <a:t>x</a:t>
            </a:r>
            <a:endParaRPr sz="3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79" name="Google Shape;279;p40"/>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Let’s change the parameters</a:t>
            </a:r>
            <a:endParaRPr sz="1800">
              <a:latin typeface="Roboto Black"/>
              <a:ea typeface="Roboto Black"/>
              <a:cs typeface="Roboto Black"/>
              <a:sym typeface="Roboto Black"/>
            </a:endParaRPr>
          </a:p>
          <a:p>
            <a:pPr indent="0" lvl="0" marL="914400" rtl="0" algn="l">
              <a:lnSpc>
                <a:spcPct val="115000"/>
              </a:lnSpc>
              <a:spcBef>
                <a:spcPts val="0"/>
              </a:spcBef>
              <a:spcAft>
                <a:spcPts val="0"/>
              </a:spcAft>
              <a:buNone/>
            </a:pPr>
            <a:r>
              <a:t/>
            </a:r>
            <a:endParaRPr>
              <a:latin typeface="Roboto Black"/>
              <a:ea typeface="Roboto Black"/>
              <a:cs typeface="Roboto Black"/>
              <a:sym typeface="Roboto Black"/>
            </a:endParaRPr>
          </a:p>
        </p:txBody>
      </p:sp>
      <p:sp>
        <p:nvSpPr>
          <p:cNvPr id="280" name="Google Shape;280;p40"/>
          <p:cNvSpPr txBox="1"/>
          <p:nvPr/>
        </p:nvSpPr>
        <p:spPr>
          <a:xfrm>
            <a:off x="982600" y="1887225"/>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1.5</a:t>
            </a:r>
            <a:endParaRPr sz="180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en" sz="3600">
                <a:solidFill>
                  <a:srgbClr val="222222"/>
                </a:solidFill>
                <a:highlight>
                  <a:srgbClr val="FFFFFF"/>
                </a:highlight>
              </a:rPr>
              <a:t>θ</a:t>
            </a:r>
            <a:r>
              <a:rPr lang="en" sz="1800">
                <a:solidFill>
                  <a:srgbClr val="222222"/>
                </a:solidFill>
                <a:highlight>
                  <a:srgbClr val="FFFFFF"/>
                </a:highlight>
              </a:rPr>
              <a:t>1 = 0</a:t>
            </a:r>
            <a:endParaRPr sz="1800">
              <a:solidFill>
                <a:srgbClr val="222222"/>
              </a:solidFill>
              <a:highlight>
                <a:srgbClr val="FFFFFF"/>
              </a:highlight>
            </a:endParaRPr>
          </a:p>
        </p:txBody>
      </p:sp>
      <p:sp>
        <p:nvSpPr>
          <p:cNvPr id="281" name="Google Shape;281;p40"/>
          <p:cNvSpPr txBox="1"/>
          <p:nvPr/>
        </p:nvSpPr>
        <p:spPr>
          <a:xfrm>
            <a:off x="3206750" y="1870800"/>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0</a:t>
            </a:r>
            <a:endParaRPr sz="1800">
              <a:solidFill>
                <a:srgbClr val="222222"/>
              </a:solidFill>
              <a:highlight>
                <a:srgbClr val="FFFFFF"/>
              </a:highlight>
            </a:endParaRPr>
          </a:p>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1 = 1</a:t>
            </a:r>
            <a:endParaRPr sz="1800">
              <a:solidFill>
                <a:srgbClr val="222222"/>
              </a:solidFill>
              <a:highlight>
                <a:srgbClr val="FFFFFF"/>
              </a:highlight>
            </a:endParaRPr>
          </a:p>
        </p:txBody>
      </p:sp>
      <p:sp>
        <p:nvSpPr>
          <p:cNvPr id="282" name="Google Shape;282;p40"/>
          <p:cNvSpPr txBox="1"/>
          <p:nvPr/>
        </p:nvSpPr>
        <p:spPr>
          <a:xfrm>
            <a:off x="5588700" y="1870800"/>
            <a:ext cx="1854300" cy="14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0  = 0.5</a:t>
            </a:r>
            <a:endParaRPr sz="1800">
              <a:solidFill>
                <a:srgbClr val="222222"/>
              </a:solidFill>
              <a:highlight>
                <a:srgbClr val="FFFFFF"/>
              </a:highlight>
            </a:endParaRPr>
          </a:p>
          <a:p>
            <a:pPr indent="0" lvl="0" marL="0" rtl="0" algn="l">
              <a:spcBef>
                <a:spcPts val="0"/>
              </a:spcBef>
              <a:spcAft>
                <a:spcPts val="0"/>
              </a:spcAft>
              <a:buNone/>
            </a:pPr>
            <a:r>
              <a:rPr lang="en" sz="3600">
                <a:solidFill>
                  <a:srgbClr val="222222"/>
                </a:solidFill>
                <a:highlight>
                  <a:srgbClr val="FFFFFF"/>
                </a:highlight>
              </a:rPr>
              <a:t>θ</a:t>
            </a:r>
            <a:r>
              <a:rPr lang="en" sz="1800">
                <a:solidFill>
                  <a:srgbClr val="222222"/>
                </a:solidFill>
                <a:highlight>
                  <a:srgbClr val="FFFFFF"/>
                </a:highlight>
              </a:rPr>
              <a:t>1 = 2</a:t>
            </a:r>
            <a:endParaRPr sz="1800">
              <a:solidFill>
                <a:srgbClr val="222222"/>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89" name="Google Shape;289;p41"/>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Choose the appropriate parameters so that </a:t>
            </a:r>
            <a:r>
              <a:rPr lang="en" sz="1800">
                <a:latin typeface="Roboto Black"/>
                <a:ea typeface="Roboto Black"/>
                <a:cs typeface="Roboto Black"/>
                <a:sym typeface="Roboto Black"/>
              </a:rPr>
              <a:t>hypothesis is close to y for your training </a:t>
            </a:r>
            <a:r>
              <a:rPr lang="en" sz="1800">
                <a:latin typeface="Roboto Black"/>
                <a:ea typeface="Roboto Black"/>
                <a:cs typeface="Roboto Black"/>
                <a:sym typeface="Roboto Black"/>
              </a:rPr>
              <a:t>examples</a:t>
            </a:r>
            <a:r>
              <a:rPr lang="en" sz="1800">
                <a:latin typeface="Roboto Black"/>
                <a:ea typeface="Roboto Black"/>
                <a:cs typeface="Roboto Black"/>
                <a:sym typeface="Roboto Black"/>
              </a:rPr>
              <a:t> </a:t>
            </a:r>
            <a:endParaRPr>
              <a:latin typeface="Roboto Black"/>
              <a:ea typeface="Roboto Black"/>
              <a:cs typeface="Roboto Black"/>
              <a:sym typeface="Roboto Black"/>
            </a:endParaRPr>
          </a:p>
        </p:txBody>
      </p:sp>
      <p:sp>
        <p:nvSpPr>
          <p:cNvPr id="290" name="Google Shape;290;p41"/>
          <p:cNvSpPr txBox="1"/>
          <p:nvPr/>
        </p:nvSpPr>
        <p:spPr>
          <a:xfrm>
            <a:off x="971650" y="2526825"/>
            <a:ext cx="7075200" cy="18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Minimize </a:t>
            </a:r>
            <a:r>
              <a:rPr lang="en" sz="2400">
                <a:solidFill>
                  <a:srgbClr val="222222"/>
                </a:solidFill>
                <a:highlight>
                  <a:srgbClr val="FFFFFF"/>
                </a:highlight>
                <a:latin typeface="Roboto"/>
                <a:ea typeface="Roboto"/>
                <a:cs typeface="Roboto"/>
                <a:sym typeface="Roboto"/>
              </a:rPr>
              <a:t>θ</a:t>
            </a:r>
            <a:r>
              <a:rPr lang="en" sz="1200">
                <a:solidFill>
                  <a:srgbClr val="222222"/>
                </a:solidFill>
                <a:highlight>
                  <a:srgbClr val="FFFFFF"/>
                </a:highlight>
                <a:latin typeface="Roboto"/>
                <a:ea typeface="Roboto"/>
                <a:cs typeface="Roboto"/>
                <a:sym typeface="Roboto"/>
              </a:rPr>
              <a:t>0</a:t>
            </a:r>
            <a:r>
              <a:rPr lang="en" sz="1800">
                <a:solidFill>
                  <a:srgbClr val="222222"/>
                </a:solidFill>
                <a:highlight>
                  <a:srgbClr val="FFFFFF"/>
                </a:highlight>
                <a:latin typeface="Roboto"/>
                <a:ea typeface="Roboto"/>
                <a:cs typeface="Roboto"/>
                <a:sym typeface="Roboto"/>
              </a:rPr>
              <a:t>,</a:t>
            </a:r>
            <a:r>
              <a:rPr lang="en" sz="2400">
                <a:solidFill>
                  <a:srgbClr val="222222"/>
                </a:solidFill>
                <a:highlight>
                  <a:srgbClr val="FFFFFF"/>
                </a:highlight>
                <a:latin typeface="Roboto"/>
                <a:ea typeface="Roboto"/>
                <a:cs typeface="Roboto"/>
                <a:sym typeface="Roboto"/>
              </a:rPr>
              <a:t>θ</a:t>
            </a:r>
            <a:r>
              <a:rPr lang="en" sz="1100">
                <a:solidFill>
                  <a:srgbClr val="222222"/>
                </a:solidFill>
                <a:highlight>
                  <a:srgbClr val="FFFFFF"/>
                </a:highlight>
                <a:latin typeface="Roboto"/>
                <a:ea typeface="Roboto"/>
                <a:cs typeface="Roboto"/>
                <a:sym typeface="Roboto"/>
              </a:rPr>
              <a:t>1</a:t>
            </a:r>
            <a:endParaRPr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4185300" y="3464188"/>
            <a:ext cx="77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Roboto Black"/>
                <a:ea typeface="Roboto Black"/>
                <a:cs typeface="Roboto Black"/>
                <a:sym typeface="Roboto Black"/>
              </a:rPr>
              <a:t>DL</a:t>
            </a:r>
            <a:endParaRPr sz="3000">
              <a:solidFill>
                <a:srgbClr val="FFFFFF"/>
              </a:solidFill>
              <a:latin typeface="Roboto Black"/>
              <a:ea typeface="Roboto Black"/>
              <a:cs typeface="Roboto Black"/>
              <a:sym typeface="Roboto Black"/>
            </a:endParaRPr>
          </a:p>
        </p:txBody>
      </p:sp>
      <p:sp>
        <p:nvSpPr>
          <p:cNvPr id="76" name="Google Shape;76;p15"/>
          <p:cNvSpPr/>
          <p:nvPr/>
        </p:nvSpPr>
        <p:spPr>
          <a:xfrm>
            <a:off x="188725" y="399275"/>
            <a:ext cx="8635200" cy="460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ph type="title"/>
          </p:nvPr>
        </p:nvSpPr>
        <p:spPr>
          <a:xfrm>
            <a:off x="3268800" y="109400"/>
            <a:ext cx="2625600" cy="5727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550">
                <a:highlight>
                  <a:srgbClr val="FFFFFF"/>
                </a:highlight>
              </a:rPr>
              <a:t>A Quick History</a:t>
            </a:r>
            <a:endParaRPr b="1" sz="2550">
              <a:highlight>
                <a:srgbClr val="FFFFFF"/>
              </a:highlight>
            </a:endParaRPr>
          </a:p>
          <a:p>
            <a:pPr indent="0" lvl="0" marL="0" rtl="0" algn="l">
              <a:spcBef>
                <a:spcPts val="0"/>
              </a:spcBef>
              <a:spcAft>
                <a:spcPts val="0"/>
              </a:spcAft>
              <a:buNone/>
            </a:pPr>
            <a:r>
              <a:t/>
            </a:r>
            <a:endParaRPr b="1" sz="2550">
              <a:highlight>
                <a:srgbClr val="FFFFFF"/>
              </a:highlight>
            </a:endParaRPr>
          </a:p>
          <a:p>
            <a:pPr indent="0" lvl="0" marL="0" rtl="0" algn="l">
              <a:spcBef>
                <a:spcPts val="0"/>
              </a:spcBef>
              <a:spcAft>
                <a:spcPts val="0"/>
              </a:spcAft>
              <a:buNone/>
            </a:pPr>
            <a:r>
              <a:t/>
            </a:r>
            <a:endParaRPr b="1" sz="2550">
              <a:highlight>
                <a:srgbClr val="FFFFFF"/>
              </a:highlight>
            </a:endParaRPr>
          </a:p>
        </p:txBody>
      </p:sp>
      <p:pic>
        <p:nvPicPr>
          <p:cNvPr id="78" name="Google Shape;78;p15"/>
          <p:cNvPicPr preferRelativeResize="0"/>
          <p:nvPr/>
        </p:nvPicPr>
        <p:blipFill>
          <a:blip r:embed="rId3">
            <a:alphaModFix/>
          </a:blip>
          <a:stretch>
            <a:fillRect/>
          </a:stretch>
        </p:blipFill>
        <p:spPr>
          <a:xfrm>
            <a:off x="1005125" y="781450"/>
            <a:ext cx="7133751" cy="4076450"/>
          </a:xfrm>
          <a:prstGeom prst="rect">
            <a:avLst/>
          </a:prstGeom>
          <a:noFill/>
          <a:ln>
            <a:noFill/>
          </a:ln>
        </p:spPr>
      </p:pic>
      <p:sp>
        <p:nvSpPr>
          <p:cNvPr id="79" name="Google Shape;79;p15"/>
          <p:cNvSpPr/>
          <p:nvPr/>
        </p:nvSpPr>
        <p:spPr>
          <a:xfrm>
            <a:off x="750825" y="4525225"/>
            <a:ext cx="7858800" cy="430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297" name="Google Shape;297;p42"/>
          <p:cNvSpPr txBox="1"/>
          <p:nvPr/>
        </p:nvSpPr>
        <p:spPr>
          <a:xfrm>
            <a:off x="276200" y="1141075"/>
            <a:ext cx="7715400" cy="3735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Black"/>
              <a:buChar char="➔"/>
            </a:pPr>
            <a:r>
              <a:rPr lang="en" sz="1800">
                <a:latin typeface="Roboto Black"/>
                <a:ea typeface="Roboto Black"/>
                <a:cs typeface="Roboto Black"/>
                <a:sym typeface="Roboto Black"/>
              </a:rPr>
              <a:t>Let’s look have an example</a:t>
            </a:r>
            <a:endParaRPr>
              <a:latin typeface="Roboto Black"/>
              <a:ea typeface="Roboto Black"/>
              <a:cs typeface="Roboto Black"/>
              <a:sym typeface="Roboto Black"/>
            </a:endParaRPr>
          </a:p>
        </p:txBody>
      </p:sp>
      <p:sp>
        <p:nvSpPr>
          <p:cNvPr id="298" name="Google Shape;298;p42"/>
          <p:cNvSpPr txBox="1"/>
          <p:nvPr/>
        </p:nvSpPr>
        <p:spPr>
          <a:xfrm>
            <a:off x="971650" y="2374425"/>
            <a:ext cx="7075200" cy="18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Roboto"/>
              <a:ea typeface="Roboto"/>
              <a:cs typeface="Roboto"/>
              <a:sym typeface="Roboto"/>
            </a:endParaRPr>
          </a:p>
        </p:txBody>
      </p:sp>
      <p:cxnSp>
        <p:nvCxnSpPr>
          <p:cNvPr id="299" name="Google Shape;299;p42"/>
          <p:cNvCxnSpPr/>
          <p:nvPr/>
        </p:nvCxnSpPr>
        <p:spPr>
          <a:xfrm flipH="1">
            <a:off x="4125625" y="2098475"/>
            <a:ext cx="2700" cy="25572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42"/>
          <p:cNvSpPr txBox="1"/>
          <p:nvPr/>
        </p:nvSpPr>
        <p:spPr>
          <a:xfrm>
            <a:off x="1357875" y="1955000"/>
            <a:ext cx="18543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h(x)</a:t>
            </a:r>
            <a:endParaRPr b="1" sz="1800"/>
          </a:p>
        </p:txBody>
      </p:sp>
      <p:sp>
        <p:nvSpPr>
          <p:cNvPr id="301" name="Google Shape;301;p42"/>
          <p:cNvSpPr txBox="1"/>
          <p:nvPr/>
        </p:nvSpPr>
        <p:spPr>
          <a:xfrm>
            <a:off x="4898800" y="1955000"/>
            <a:ext cx="1854300" cy="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j(</a:t>
            </a:r>
            <a:r>
              <a:rPr lang="en" sz="1800">
                <a:solidFill>
                  <a:srgbClr val="222222"/>
                </a:solidFill>
                <a:highlight>
                  <a:schemeClr val="lt1"/>
                </a:highlight>
              </a:rPr>
              <a:t>θ</a:t>
            </a:r>
            <a:r>
              <a:rPr lang="en" sz="1100">
                <a:solidFill>
                  <a:srgbClr val="222222"/>
                </a:solidFill>
                <a:highlight>
                  <a:schemeClr val="lt1"/>
                </a:highlight>
              </a:rPr>
              <a:t>1</a:t>
            </a:r>
            <a:r>
              <a:rPr lang="en" sz="1800">
                <a:solidFill>
                  <a:srgbClr val="222222"/>
                </a:solidFill>
                <a:highlight>
                  <a:schemeClr val="lt1"/>
                </a:highlight>
              </a:rPr>
              <a:t>)</a:t>
            </a:r>
            <a:endParaRPr b="1"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3"/>
          <p:cNvSpPr txBox="1"/>
          <p:nvPr/>
        </p:nvSpPr>
        <p:spPr>
          <a:xfrm>
            <a:off x="3297450" y="206300"/>
            <a:ext cx="25491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Cost function</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pic>
        <p:nvPicPr>
          <p:cNvPr id="308" name="Google Shape;308;p43"/>
          <p:cNvPicPr preferRelativeResize="0"/>
          <p:nvPr/>
        </p:nvPicPr>
        <p:blipFill>
          <a:blip r:embed="rId3">
            <a:alphaModFix/>
          </a:blip>
          <a:stretch>
            <a:fillRect/>
          </a:stretch>
        </p:blipFill>
        <p:spPr>
          <a:xfrm>
            <a:off x="2170588" y="989121"/>
            <a:ext cx="4836425" cy="3544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5"/>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pic>
        <p:nvPicPr>
          <p:cNvPr id="320" name="Google Shape;320;p45"/>
          <p:cNvPicPr preferRelativeResize="0"/>
          <p:nvPr/>
        </p:nvPicPr>
        <p:blipFill>
          <a:blip r:embed="rId3">
            <a:alphaModFix/>
          </a:blip>
          <a:stretch>
            <a:fillRect/>
          </a:stretch>
        </p:blipFill>
        <p:spPr>
          <a:xfrm>
            <a:off x="1830138" y="1359400"/>
            <a:ext cx="5483725" cy="3296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27" name="Google Shape;327;p46"/>
          <p:cNvSpPr txBox="1"/>
          <p:nvPr/>
        </p:nvSpPr>
        <p:spPr>
          <a:xfrm>
            <a:off x="419700" y="1016800"/>
            <a:ext cx="4956000" cy="22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Repeat until convergence</a:t>
            </a:r>
            <a:endParaRPr sz="3000">
              <a:latin typeface="Roboto Medium"/>
              <a:ea typeface="Roboto Medium"/>
              <a:cs typeface="Roboto Medium"/>
              <a:sym typeface="Roboto Medium"/>
            </a:endParaRPr>
          </a:p>
          <a:p>
            <a:pPr indent="0" lvl="0" marL="0" rtl="0" algn="l">
              <a:spcBef>
                <a:spcPts val="0"/>
              </a:spcBef>
              <a:spcAft>
                <a:spcPts val="0"/>
              </a:spcAft>
              <a:buNone/>
            </a:pPr>
            <a:r>
              <a:rPr lang="en" sz="3000">
                <a:latin typeface="Roboto Medium"/>
                <a:ea typeface="Roboto Medium"/>
                <a:cs typeface="Roboto Medium"/>
                <a:sym typeface="Roboto Medium"/>
              </a:rPr>
              <a:t>{</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a:p>
            <a:pPr indent="0" lvl="0" marL="0" rtl="0" algn="l">
              <a:spcBef>
                <a:spcPts val="0"/>
              </a:spcBef>
              <a:spcAft>
                <a:spcPts val="0"/>
              </a:spcAft>
              <a:buClr>
                <a:schemeClr val="dk1"/>
              </a:buClr>
              <a:buSzPts val="1100"/>
              <a:buFont typeface="Arial"/>
              <a:buNone/>
            </a:pPr>
            <a:r>
              <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a:p>
            <a:pPr indent="0" lvl="0" marL="0" rtl="0" algn="l">
              <a:spcBef>
                <a:spcPts val="0"/>
              </a:spcBef>
              <a:spcAft>
                <a:spcPts val="0"/>
              </a:spcAft>
              <a:buNone/>
            </a:pPr>
            <a:r>
              <a:rPr lang="en" sz="3000">
                <a:latin typeface="Roboto Medium"/>
                <a:ea typeface="Roboto Medium"/>
                <a:cs typeface="Roboto Medium"/>
                <a:sym typeface="Roboto Medium"/>
              </a:rPr>
              <a:t>}</a:t>
            </a:r>
            <a:endParaRPr sz="3000">
              <a:latin typeface="Roboto Medium"/>
              <a:ea typeface="Roboto Medium"/>
              <a:cs typeface="Roboto Medium"/>
              <a:sym typeface="Roboto Medium"/>
            </a:endParaRPr>
          </a:p>
        </p:txBody>
      </p:sp>
      <p:pic>
        <p:nvPicPr>
          <p:cNvPr id="328" name="Google Shape;328;p46"/>
          <p:cNvPicPr preferRelativeResize="0"/>
          <p:nvPr/>
        </p:nvPicPr>
        <p:blipFill>
          <a:blip r:embed="rId3">
            <a:alphaModFix/>
          </a:blip>
          <a:stretch>
            <a:fillRect/>
          </a:stretch>
        </p:blipFill>
        <p:spPr>
          <a:xfrm>
            <a:off x="857250" y="2204163"/>
            <a:ext cx="3714750" cy="1114425"/>
          </a:xfrm>
          <a:prstGeom prst="rect">
            <a:avLst/>
          </a:prstGeom>
          <a:noFill/>
          <a:ln>
            <a:noFill/>
          </a:ln>
        </p:spPr>
      </p:pic>
      <p:sp>
        <p:nvSpPr>
          <p:cNvPr id="329" name="Google Shape;329;p46"/>
          <p:cNvSpPr txBox="1"/>
          <p:nvPr/>
        </p:nvSpPr>
        <p:spPr>
          <a:xfrm>
            <a:off x="4255450" y="3730875"/>
            <a:ext cx="44178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 </a:t>
            </a:r>
            <a:r>
              <a:rPr lang="en" sz="3000">
                <a:latin typeface="Roboto Medium"/>
                <a:ea typeface="Roboto Medium"/>
                <a:cs typeface="Roboto Medium"/>
                <a:sym typeface="Roboto Medium"/>
              </a:rPr>
              <a:t>For j = 0 and 1 )</a:t>
            </a:r>
            <a:endParaRPr sz="3000">
              <a:latin typeface="Roboto Medium"/>
              <a:ea typeface="Roboto Medium"/>
              <a:cs typeface="Roboto Medium"/>
              <a:sym typeface="Robot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7"/>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Gradient Descent</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36" name="Google Shape;336;p47"/>
          <p:cNvSpPr txBox="1"/>
          <p:nvPr/>
        </p:nvSpPr>
        <p:spPr>
          <a:xfrm>
            <a:off x="419700" y="1016800"/>
            <a:ext cx="4956000" cy="22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Simultaneously update </a:t>
            </a:r>
            <a:r>
              <a:rPr lang="en" sz="3000">
                <a:latin typeface="Roboto Medium"/>
                <a:ea typeface="Roboto Medium"/>
                <a:cs typeface="Roboto Medium"/>
                <a:sym typeface="Roboto Medium"/>
              </a:rPr>
              <a:t> </a:t>
            </a:r>
            <a:endParaRPr sz="3000">
              <a:latin typeface="Roboto Medium"/>
              <a:ea typeface="Roboto Medium"/>
              <a:cs typeface="Roboto Medium"/>
              <a:sym typeface="Roboto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8"/>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43" name="Google Shape;343;p48"/>
          <p:cNvSpPr txBox="1"/>
          <p:nvPr/>
        </p:nvSpPr>
        <p:spPr>
          <a:xfrm>
            <a:off x="441400" y="1602775"/>
            <a:ext cx="2239200" cy="16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Medium"/>
                <a:ea typeface="Roboto Medium"/>
                <a:cs typeface="Roboto Medium"/>
                <a:sym typeface="Roboto Medium"/>
              </a:rPr>
              <a:t>Jupyter notebook</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Git - version control</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NumPy</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Scikit</a:t>
            </a:r>
            <a:endParaRPr sz="1800">
              <a:latin typeface="Roboto Medium"/>
              <a:ea typeface="Roboto Medium"/>
              <a:cs typeface="Roboto Medium"/>
              <a:sym typeface="Roboto Medium"/>
            </a:endParaRPr>
          </a:p>
          <a:p>
            <a:pPr indent="0" lvl="0" marL="0" rtl="0" algn="l">
              <a:spcBef>
                <a:spcPts val="0"/>
              </a:spcBef>
              <a:spcAft>
                <a:spcPts val="0"/>
              </a:spcAft>
              <a:buNone/>
            </a:pPr>
            <a:r>
              <a:rPr lang="en" sz="1800">
                <a:latin typeface="Roboto Medium"/>
                <a:ea typeface="Roboto Medium"/>
                <a:cs typeface="Roboto Medium"/>
                <a:sym typeface="Roboto Medium"/>
              </a:rPr>
              <a:t>GCP - Intro</a:t>
            </a:r>
            <a:endParaRPr sz="1800">
              <a:latin typeface="Roboto Medium"/>
              <a:ea typeface="Roboto Medium"/>
              <a:cs typeface="Roboto Medium"/>
              <a:sym typeface="Roboto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9"/>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9"/>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0" name="Google Shape;350;p49"/>
          <p:cNvSpPr txBox="1"/>
          <p:nvPr/>
        </p:nvSpPr>
        <p:spPr>
          <a:xfrm>
            <a:off x="441300" y="1005975"/>
            <a:ext cx="32592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Jupyter notebook</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1" name="Google Shape;351;p49"/>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CFCFC"/>
                </a:highlight>
                <a:latin typeface="Roboto Medium"/>
                <a:ea typeface="Roboto Medium"/>
                <a:cs typeface="Roboto Medium"/>
                <a:sym typeface="Roboto Medium"/>
              </a:rPr>
              <a:t>The Jupyter Notebook is an interactive computing environment that enables users to author notebook documents that include: - Live code - Interactive widgets - Plots - Narrative text - Equations - Images - Video</a:t>
            </a:r>
            <a:endParaRPr sz="1800">
              <a:latin typeface="Roboto Medium"/>
              <a:ea typeface="Roboto Medium"/>
              <a:cs typeface="Roboto Medium"/>
              <a:sym typeface="Roboto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0"/>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8" name="Google Shape;358;p50"/>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59" name="Google Shape;359;p50"/>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Medium"/>
                <a:ea typeface="Roboto Medium"/>
                <a:cs typeface="Roboto Medium"/>
                <a:sym typeface="Roboto Medium"/>
              </a:rPr>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a:t>
            </a:r>
            <a:endParaRPr sz="1800">
              <a:latin typeface="Roboto Medium"/>
              <a:ea typeface="Roboto Medium"/>
              <a:cs typeface="Roboto Medium"/>
              <a:sym typeface="Robot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1"/>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66" name="Google Shape;366;p51"/>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67" name="Google Shape;367;p51"/>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800">
                <a:highlight>
                  <a:srgbClr val="FFFFFF"/>
                </a:highlight>
                <a:latin typeface="Roboto Medium"/>
                <a:ea typeface="Roboto Medium"/>
                <a:cs typeface="Roboto Medium"/>
                <a:sym typeface="Roboto Medium"/>
              </a:rPr>
              <a:t>You’ll learn how to:</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220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Create and use a repository</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Start and manage a new branch</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Make changes to a file and push them to GitHub as commits</a:t>
            </a:r>
            <a:endParaRPr sz="1800">
              <a:highlight>
                <a:srgbClr val="FFFFFF"/>
              </a:highlight>
              <a:latin typeface="Roboto Medium"/>
              <a:ea typeface="Roboto Medium"/>
              <a:cs typeface="Roboto Medium"/>
              <a:sym typeface="Roboto Medium"/>
            </a:endParaRPr>
          </a:p>
          <a:p>
            <a:pPr indent="-342900" lvl="0" marL="457200" rtl="0" algn="l">
              <a:lnSpc>
                <a:spcPct val="115000"/>
              </a:lnSpc>
              <a:spcBef>
                <a:spcPts val="0"/>
              </a:spcBef>
              <a:spcAft>
                <a:spcPts val="0"/>
              </a:spcAft>
              <a:buClr>
                <a:srgbClr val="000000"/>
              </a:buClr>
              <a:buSzPts val="1800"/>
              <a:buFont typeface="Roboto Medium"/>
              <a:buChar char="●"/>
            </a:pPr>
            <a:r>
              <a:rPr lang="en" sz="1800">
                <a:highlight>
                  <a:srgbClr val="FFFFFF"/>
                </a:highlight>
                <a:latin typeface="Roboto Medium"/>
                <a:ea typeface="Roboto Medium"/>
                <a:cs typeface="Roboto Medium"/>
                <a:sym typeface="Roboto Medium"/>
              </a:rPr>
              <a:t>Open and merge a pull request</a:t>
            </a:r>
            <a:endParaRPr sz="1800">
              <a:highlight>
                <a:srgbClr val="FFFFFF"/>
              </a:highlight>
              <a:latin typeface="Roboto Medium"/>
              <a:ea typeface="Roboto Medium"/>
              <a:cs typeface="Roboto Medium"/>
              <a:sym typeface="Roboto Medium"/>
            </a:endParaRPr>
          </a:p>
          <a:p>
            <a:pPr indent="0" lvl="0" marL="0" rtl="0" algn="l">
              <a:spcBef>
                <a:spcPts val="22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p:nvPr/>
        </p:nvSpPr>
        <p:spPr>
          <a:xfrm rot="2774202">
            <a:off x="3033875" y="977675"/>
            <a:ext cx="3076419" cy="3188199"/>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nvSpPr>
        <p:spPr>
          <a:xfrm rot="-2677651">
            <a:off x="2731123" y="1413481"/>
            <a:ext cx="1827344" cy="46191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PROBABILITY</a:t>
            </a:r>
            <a:endParaRPr sz="1800">
              <a:latin typeface="Comfortaa"/>
              <a:ea typeface="Comfortaa"/>
              <a:cs typeface="Comfortaa"/>
              <a:sym typeface="Comfortaa"/>
            </a:endParaRPr>
          </a:p>
        </p:txBody>
      </p:sp>
      <p:sp>
        <p:nvSpPr>
          <p:cNvPr id="86" name="Google Shape;86;p16"/>
          <p:cNvSpPr txBox="1"/>
          <p:nvPr/>
        </p:nvSpPr>
        <p:spPr>
          <a:xfrm rot="-2677851">
            <a:off x="4722570" y="3299587"/>
            <a:ext cx="1580416" cy="42563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STATISTICS </a:t>
            </a:r>
            <a:endParaRPr sz="1800">
              <a:latin typeface="Comfortaa"/>
              <a:ea typeface="Comfortaa"/>
              <a:cs typeface="Comfortaa"/>
              <a:sym typeface="Comfortaa"/>
            </a:endParaRPr>
          </a:p>
        </p:txBody>
      </p:sp>
      <p:sp>
        <p:nvSpPr>
          <p:cNvPr id="87" name="Google Shape;87;p16"/>
          <p:cNvSpPr txBox="1"/>
          <p:nvPr/>
        </p:nvSpPr>
        <p:spPr>
          <a:xfrm rot="2774217">
            <a:off x="4743125" y="1364385"/>
            <a:ext cx="1601758" cy="47094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CALCULUS </a:t>
            </a:r>
            <a:endParaRPr sz="1800">
              <a:latin typeface="Comfortaa"/>
              <a:ea typeface="Comfortaa"/>
              <a:cs typeface="Comfortaa"/>
              <a:sym typeface="Comfortaa"/>
            </a:endParaRPr>
          </a:p>
        </p:txBody>
      </p:sp>
      <p:sp>
        <p:nvSpPr>
          <p:cNvPr id="88" name="Google Shape;88;p16"/>
          <p:cNvSpPr txBox="1"/>
          <p:nvPr/>
        </p:nvSpPr>
        <p:spPr>
          <a:xfrm rot="2773363">
            <a:off x="2467230" y="3290316"/>
            <a:ext cx="2286455" cy="4857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LINEAR ALGEBRA</a:t>
            </a:r>
            <a:endParaRPr sz="1800">
              <a:latin typeface="Comfortaa"/>
              <a:ea typeface="Comfortaa"/>
              <a:cs typeface="Comfortaa"/>
              <a:sym typeface="Comfortaa"/>
            </a:endParaRPr>
          </a:p>
        </p:txBody>
      </p:sp>
      <p:sp>
        <p:nvSpPr>
          <p:cNvPr id="89" name="Google Shape;89;p16"/>
          <p:cNvSpPr txBox="1"/>
          <p:nvPr/>
        </p:nvSpPr>
        <p:spPr>
          <a:xfrm rot="47910">
            <a:off x="4116174" y="2155292"/>
            <a:ext cx="1119409" cy="82837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Comfortaa"/>
                <a:ea typeface="Comfortaa"/>
                <a:cs typeface="Comfortaa"/>
                <a:sym typeface="Comfortaa"/>
              </a:rPr>
              <a:t>ML</a:t>
            </a:r>
            <a:endParaRPr b="1" sz="3600">
              <a:latin typeface="Comfortaa"/>
              <a:ea typeface="Comfortaa"/>
              <a:cs typeface="Comfortaa"/>
              <a:sym typeface="Comfortaa"/>
            </a:endParaRPr>
          </a:p>
        </p:txBody>
      </p:sp>
      <p:sp>
        <p:nvSpPr>
          <p:cNvPr id="90" name="Google Shape;90;p16"/>
          <p:cNvSpPr/>
          <p:nvPr/>
        </p:nvSpPr>
        <p:spPr>
          <a:xfrm>
            <a:off x="254400" y="262600"/>
            <a:ext cx="8635200" cy="4767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2"/>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2"/>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74" name="Google Shape;374;p52"/>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75" name="Google Shape;375;p52"/>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1. Create a Repository</a:t>
            </a:r>
            <a:endParaRPr sz="1800">
              <a:solidFill>
                <a:schemeClr val="dk1"/>
              </a:solidFill>
              <a:highlight>
                <a:srgbClr val="FFFFFF"/>
              </a:highlight>
              <a:latin typeface="Roboto Medium"/>
              <a:ea typeface="Roboto Medium"/>
              <a:cs typeface="Roboto Medium"/>
              <a:sym typeface="Roboto Medium"/>
            </a:endParaRPr>
          </a:p>
          <a:p>
            <a:pPr indent="0" lvl="0" marL="0" rtl="0" algn="l">
              <a:spcBef>
                <a:spcPts val="11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3"/>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2997600" y="195250"/>
            <a:ext cx="31488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chemeClr val="dk1"/>
                </a:solidFill>
                <a:latin typeface="Roboto Medium"/>
                <a:ea typeface="Roboto Medium"/>
                <a:cs typeface="Roboto Medium"/>
                <a:sym typeface="Roboto Medium"/>
              </a:rPr>
              <a:t>Production Track</a:t>
            </a:r>
            <a:endParaRPr sz="3000">
              <a:solidFill>
                <a:srgbClr val="203864"/>
              </a:solidFill>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82" name="Google Shape;382;p53"/>
          <p:cNvSpPr txBox="1"/>
          <p:nvPr/>
        </p:nvSpPr>
        <p:spPr>
          <a:xfrm>
            <a:off x="441300" y="1005975"/>
            <a:ext cx="39213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Medium"/>
                <a:ea typeface="Roboto Medium"/>
                <a:cs typeface="Roboto Medium"/>
                <a:sym typeface="Roboto Medium"/>
              </a:rPr>
              <a:t>Git - Version control</a:t>
            </a:r>
            <a:endParaRPr sz="3000">
              <a:latin typeface="Roboto Medium"/>
              <a:ea typeface="Roboto Medium"/>
              <a:cs typeface="Roboto Medium"/>
              <a:sym typeface="Roboto Medium"/>
            </a:endParaRPr>
          </a:p>
          <a:p>
            <a:pPr indent="0" lvl="0" marL="0" rtl="0" algn="l">
              <a:spcBef>
                <a:spcPts val="0"/>
              </a:spcBef>
              <a:spcAft>
                <a:spcPts val="0"/>
              </a:spcAft>
              <a:buNone/>
            </a:pPr>
            <a:r>
              <a:t/>
            </a:r>
            <a:endParaRPr sz="3000">
              <a:latin typeface="Roboto Medium"/>
              <a:ea typeface="Roboto Medium"/>
              <a:cs typeface="Roboto Medium"/>
              <a:sym typeface="Roboto Medium"/>
            </a:endParaRPr>
          </a:p>
        </p:txBody>
      </p:sp>
      <p:sp>
        <p:nvSpPr>
          <p:cNvPr id="383" name="Google Shape;383;p53"/>
          <p:cNvSpPr txBox="1"/>
          <p:nvPr/>
        </p:nvSpPr>
        <p:spPr>
          <a:xfrm>
            <a:off x="521150" y="1704600"/>
            <a:ext cx="7389600" cy="27345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1700"/>
              </a:spcBef>
              <a:spcAft>
                <a:spcPts val="0"/>
              </a:spcAft>
              <a:buNone/>
            </a:pPr>
            <a:r>
              <a:rPr lang="en" sz="1800">
                <a:solidFill>
                  <a:schemeClr val="dk1"/>
                </a:solidFill>
                <a:highlight>
                  <a:srgbClr val="FFFFFF"/>
                </a:highlight>
                <a:latin typeface="Roboto Medium"/>
                <a:ea typeface="Roboto Medium"/>
                <a:cs typeface="Roboto Medium"/>
                <a:sym typeface="Roboto Medium"/>
              </a:rPr>
              <a:t>Step 1. Create a Repository</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2. Start and manage a new branch</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rPr lang="en" sz="1800">
                <a:solidFill>
                  <a:schemeClr val="dk1"/>
                </a:solidFill>
                <a:highlight>
                  <a:srgbClr val="FFFFFF"/>
                </a:highlight>
                <a:latin typeface="Roboto Medium"/>
                <a:ea typeface="Roboto Medium"/>
                <a:cs typeface="Roboto Medium"/>
                <a:sym typeface="Roboto Medium"/>
              </a:rPr>
              <a:t>Step 3. Make changes to a file and push them to GitHub as commits</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None/>
            </a:pPr>
            <a:r>
              <a:rPr lang="en" sz="1800">
                <a:solidFill>
                  <a:schemeClr val="dk1"/>
                </a:solidFill>
                <a:highlight>
                  <a:srgbClr val="FFFFFF"/>
                </a:highlight>
                <a:latin typeface="Roboto Medium"/>
                <a:ea typeface="Roboto Medium"/>
                <a:cs typeface="Roboto Medium"/>
                <a:sym typeface="Roboto Medium"/>
              </a:rPr>
              <a:t>Step 4. Open and merge a pull request</a:t>
            </a:r>
            <a:endParaRPr sz="1800">
              <a:solidFill>
                <a:schemeClr val="dk1"/>
              </a:solidFill>
              <a:highlight>
                <a:srgbClr val="FFFFFF"/>
              </a:highlight>
              <a:latin typeface="Roboto Medium"/>
              <a:ea typeface="Roboto Medium"/>
              <a:cs typeface="Roboto Medium"/>
              <a:sym typeface="Roboto Medium"/>
            </a:endParaRPr>
          </a:p>
          <a:p>
            <a:pPr indent="0" lvl="0" marL="0" rtl="0" algn="l">
              <a:lnSpc>
                <a:spcPct val="170000"/>
              </a:lnSpc>
              <a:spcBef>
                <a:spcPts val="1700"/>
              </a:spcBef>
              <a:spcAft>
                <a:spcPts val="0"/>
              </a:spcAft>
              <a:buClr>
                <a:schemeClr val="dk1"/>
              </a:buClr>
              <a:buSzPts val="1100"/>
              <a:buFont typeface="Arial"/>
              <a:buNone/>
            </a:pPr>
            <a:r>
              <a:t/>
            </a:r>
            <a:endParaRPr sz="1800">
              <a:solidFill>
                <a:schemeClr val="dk1"/>
              </a:solidFill>
              <a:highlight>
                <a:srgbClr val="FFFFFF"/>
              </a:highlight>
              <a:latin typeface="Roboto Medium"/>
              <a:ea typeface="Roboto Medium"/>
              <a:cs typeface="Roboto Medium"/>
              <a:sym typeface="Roboto Medium"/>
            </a:endParaRPr>
          </a:p>
          <a:p>
            <a:pPr indent="0" lvl="0" marL="0" rtl="0" algn="l">
              <a:spcBef>
                <a:spcPts val="1100"/>
              </a:spcBef>
              <a:spcAft>
                <a:spcPts val="0"/>
              </a:spcAft>
              <a:buNone/>
            </a:pPr>
            <a:r>
              <a:t/>
            </a:r>
            <a:endParaRPr sz="1800">
              <a:highlight>
                <a:srgbClr val="FFFFFF"/>
              </a:highlight>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2701050" y="266550"/>
            <a:ext cx="3741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When we do ML ?</a:t>
            </a:r>
            <a:endParaRPr sz="2800">
              <a:latin typeface="Roboto Medium"/>
              <a:ea typeface="Roboto Medium"/>
              <a:cs typeface="Roboto Medium"/>
              <a:sym typeface="Roboto Medium"/>
            </a:endParaRPr>
          </a:p>
        </p:txBody>
      </p:sp>
      <p:sp>
        <p:nvSpPr>
          <p:cNvPr id="97" name="Google Shape;97;p17"/>
          <p:cNvSpPr txBox="1"/>
          <p:nvPr/>
        </p:nvSpPr>
        <p:spPr>
          <a:xfrm>
            <a:off x="488600" y="999250"/>
            <a:ext cx="48831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50">
                <a:solidFill>
                  <a:schemeClr val="dk1"/>
                </a:solidFill>
                <a:highlight>
                  <a:srgbClr val="FFFFFF"/>
                </a:highlight>
              </a:rPr>
              <a:t>You cannot code the rules</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p:txBody>
      </p:sp>
      <p:sp>
        <p:nvSpPr>
          <p:cNvPr id="98" name="Google Shape;98;p17"/>
          <p:cNvSpPr txBox="1"/>
          <p:nvPr/>
        </p:nvSpPr>
        <p:spPr>
          <a:xfrm>
            <a:off x="532025" y="1714500"/>
            <a:ext cx="8019000" cy="28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highlight>
                  <a:srgbClr val="FFFFFF"/>
                </a:highlight>
                <a:latin typeface="Roboto"/>
                <a:ea typeface="Roboto"/>
                <a:cs typeface="Roboto"/>
                <a:sym typeface="Roboto"/>
              </a:rPr>
              <a:t>Many human tasks (such as recognizing whether an email is spam or not spam) cannot be adequately solved using a simple rule-based solution. A large number of factors could influence the answer. When rules depend on too many factors and many of these rules overlap or need to be tuned very finely, it soon becomes difficult for a human to accurately code the rules. You can use ML to effectively solve this problem.</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701050" y="266550"/>
            <a:ext cx="37419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When we do ML ?</a:t>
            </a:r>
            <a:endParaRPr sz="2800">
              <a:latin typeface="Roboto Medium"/>
              <a:ea typeface="Roboto Medium"/>
              <a:cs typeface="Roboto Medium"/>
              <a:sym typeface="Roboto Medium"/>
            </a:endParaRPr>
          </a:p>
        </p:txBody>
      </p:sp>
      <p:sp>
        <p:nvSpPr>
          <p:cNvPr id="105" name="Google Shape;105;p18"/>
          <p:cNvSpPr txBox="1"/>
          <p:nvPr/>
        </p:nvSpPr>
        <p:spPr>
          <a:xfrm>
            <a:off x="488600" y="999250"/>
            <a:ext cx="4883100" cy="12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50">
                <a:solidFill>
                  <a:schemeClr val="dk1"/>
                </a:solidFill>
                <a:highlight>
                  <a:srgbClr val="FFFFFF"/>
                </a:highlight>
              </a:rPr>
              <a:t>You cannot scale</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a:p>
            <a:pPr indent="0" lvl="0" marL="0" rtl="0" algn="l">
              <a:spcBef>
                <a:spcPts val="0"/>
              </a:spcBef>
              <a:spcAft>
                <a:spcPts val="0"/>
              </a:spcAft>
              <a:buNone/>
            </a:pPr>
            <a:r>
              <a:t/>
            </a:r>
            <a:endParaRPr b="1" sz="2250">
              <a:solidFill>
                <a:schemeClr val="dk1"/>
              </a:solidFill>
              <a:highlight>
                <a:srgbClr val="FFFFFF"/>
              </a:highlight>
            </a:endParaRPr>
          </a:p>
        </p:txBody>
      </p:sp>
      <p:sp>
        <p:nvSpPr>
          <p:cNvPr id="106" name="Google Shape;106;p18"/>
          <p:cNvSpPr txBox="1"/>
          <p:nvPr/>
        </p:nvSpPr>
        <p:spPr>
          <a:xfrm>
            <a:off x="532025" y="1714500"/>
            <a:ext cx="8019000" cy="28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50">
                <a:highlight>
                  <a:srgbClr val="FFFFFF"/>
                </a:highlight>
                <a:latin typeface="Roboto"/>
                <a:ea typeface="Roboto"/>
                <a:cs typeface="Roboto"/>
                <a:sym typeface="Roboto"/>
              </a:rPr>
              <a:t>You might be able to manually recognize a few hundred emails and decide whether they are spam or not. However, this task becomes tedious for millions of emails. ML solutions are effective at handling large-scale problems.</a:t>
            </a:r>
            <a:endParaRPr>
              <a:latin typeface="Roboto Medium"/>
              <a:ea typeface="Roboto Medium"/>
              <a:cs typeface="Roboto Medium"/>
              <a:sym typeface="Robot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nvSpPr>
        <p:spPr>
          <a:xfrm>
            <a:off x="851475" y="1315550"/>
            <a:ext cx="7383600" cy="3291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Supervised Learning – Given: training data + desired outputs (labels)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Unsupervised learning – Given: training data	(without desired outputs)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Reinforcement learning – Rewards from sequence	of actions</a:t>
            </a:r>
            <a:endParaRPr sz="2400"/>
          </a:p>
        </p:txBody>
      </p:sp>
      <p:sp>
        <p:nvSpPr>
          <p:cNvPr id="112" name="Google Shape;112;p19"/>
          <p:cNvSpPr/>
          <p:nvPr/>
        </p:nvSpPr>
        <p:spPr>
          <a:xfrm>
            <a:off x="225750" y="60222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nvSpPr>
        <p:spPr>
          <a:xfrm>
            <a:off x="2940075" y="316650"/>
            <a:ext cx="3206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Roboto Medium"/>
                <a:ea typeface="Roboto Medium"/>
                <a:cs typeface="Roboto Medium"/>
                <a:sym typeface="Roboto Medium"/>
              </a:rPr>
              <a:t>Types of	 Learning</a:t>
            </a:r>
            <a:endParaRPr sz="2800">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p:nvPr/>
        </p:nvSpPr>
        <p:spPr>
          <a:xfrm>
            <a:off x="148500" y="646375"/>
            <a:ext cx="86352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txBox="1"/>
          <p:nvPr/>
        </p:nvSpPr>
        <p:spPr>
          <a:xfrm>
            <a:off x="2636850" y="316650"/>
            <a:ext cx="38703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Roboto Medium"/>
                <a:ea typeface="Roboto Medium"/>
                <a:cs typeface="Roboto Medium"/>
                <a:sym typeface="Roboto Medium"/>
              </a:rPr>
              <a:t>The official definitions</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20" name="Google Shape;120;p20"/>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a:ea typeface="Roboto"/>
                <a:cs typeface="Roboto"/>
                <a:sym typeface="Roboto"/>
              </a:rPr>
              <a:t>“</a:t>
            </a:r>
            <a:r>
              <a:rPr lang="en" sz="2400">
                <a:latin typeface="Roboto Medium"/>
                <a:ea typeface="Roboto Medium"/>
                <a:cs typeface="Roboto Medium"/>
                <a:sym typeface="Roboto Medium"/>
              </a:rPr>
              <a:t>The field of study that gives computers the ability to learn without being explicitly programmed</a:t>
            </a:r>
            <a:r>
              <a:rPr b="1" lang="en" sz="3600">
                <a:latin typeface="Roboto"/>
                <a:ea typeface="Roboto"/>
                <a:cs typeface="Roboto"/>
                <a:sym typeface="Roboto"/>
              </a:rPr>
              <a:t>”</a:t>
            </a:r>
            <a:endParaRPr b="1" sz="3600">
              <a:latin typeface="Roboto"/>
              <a:ea typeface="Roboto"/>
              <a:cs typeface="Roboto"/>
              <a:sym typeface="Roboto"/>
            </a:endParaRPr>
          </a:p>
          <a:p>
            <a:pPr indent="0" lvl="0" marL="0" rtl="0" algn="ctr">
              <a:spcBef>
                <a:spcPts val="0"/>
              </a:spcBef>
              <a:spcAft>
                <a:spcPts val="0"/>
              </a:spcAft>
              <a:buNone/>
            </a:pPr>
            <a:r>
              <a:t/>
            </a:r>
            <a:endParaRPr b="1" sz="1800" u="sng">
              <a:latin typeface="Roboto"/>
              <a:ea typeface="Roboto"/>
              <a:cs typeface="Roboto"/>
              <a:sym typeface="Roboto"/>
            </a:endParaRPr>
          </a:p>
          <a:p>
            <a:pPr indent="0" lvl="0" marL="0" rtl="0" algn="ctr">
              <a:spcBef>
                <a:spcPts val="0"/>
              </a:spcBef>
              <a:spcAft>
                <a:spcPts val="0"/>
              </a:spcAft>
              <a:buNone/>
            </a:pPr>
            <a:r>
              <a:rPr lang="en" sz="1800" u="sng">
                <a:latin typeface="Roboto Thin"/>
                <a:ea typeface="Roboto Thin"/>
                <a:cs typeface="Roboto Thin"/>
                <a:sym typeface="Roboto Thin"/>
              </a:rPr>
              <a:t>Arthur</a:t>
            </a:r>
            <a:r>
              <a:rPr lang="en" sz="1800" u="sng">
                <a:latin typeface="Roboto Thin"/>
                <a:ea typeface="Roboto Thin"/>
                <a:cs typeface="Roboto Thin"/>
                <a:sym typeface="Roboto Thin"/>
              </a:rPr>
              <a:t> samuel</a:t>
            </a:r>
            <a:endParaRPr sz="1800" u="sng">
              <a:latin typeface="Roboto Thin"/>
              <a:ea typeface="Roboto Thin"/>
              <a:cs typeface="Roboto Thin"/>
              <a:sym typeface="Roboto Th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p:nvPr/>
        </p:nvSpPr>
        <p:spPr>
          <a:xfrm>
            <a:off x="148500" y="646375"/>
            <a:ext cx="8880600" cy="423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2794200" y="283550"/>
            <a:ext cx="3464400" cy="699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Roboto Medium"/>
                <a:ea typeface="Roboto Medium"/>
                <a:cs typeface="Roboto Medium"/>
                <a:sym typeface="Roboto Medium"/>
              </a:rPr>
              <a:t>Supervised Learning</a:t>
            </a:r>
            <a:endParaRPr sz="2800">
              <a:solidFill>
                <a:schemeClr val="dk1"/>
              </a:solidFill>
              <a:latin typeface="Roboto Medium"/>
              <a:ea typeface="Roboto Medium"/>
              <a:cs typeface="Roboto Medium"/>
              <a:sym typeface="Roboto Medium"/>
            </a:endParaRPr>
          </a:p>
          <a:p>
            <a:pPr indent="0" lvl="0" marL="0" rtl="0" algn="l">
              <a:spcBef>
                <a:spcPts val="0"/>
              </a:spcBef>
              <a:spcAft>
                <a:spcPts val="0"/>
              </a:spcAft>
              <a:buNone/>
            </a:pPr>
            <a:r>
              <a:t/>
            </a:r>
            <a:endParaRPr sz="2800">
              <a:latin typeface="Roboto Medium"/>
              <a:ea typeface="Roboto Medium"/>
              <a:cs typeface="Roboto Medium"/>
              <a:sym typeface="Roboto Medium"/>
            </a:endParaRPr>
          </a:p>
        </p:txBody>
      </p:sp>
      <p:sp>
        <p:nvSpPr>
          <p:cNvPr id="127" name="Google Shape;127;p21"/>
          <p:cNvSpPr txBox="1"/>
          <p:nvPr/>
        </p:nvSpPr>
        <p:spPr>
          <a:xfrm>
            <a:off x="626100" y="1514125"/>
            <a:ext cx="7891800" cy="22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How much money will we make by spending more dollars on digital advertising?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Will this loan applicant pay back the loan or not? </a:t>
            </a:r>
            <a:endParaRPr i="1" sz="1800">
              <a:solidFill>
                <a:schemeClr val="dk1"/>
              </a:solidFill>
              <a:highlight>
                <a:srgbClr val="FFFFFF"/>
              </a:highlight>
              <a:latin typeface="Roboto Medium"/>
              <a:ea typeface="Roboto Medium"/>
              <a:cs typeface="Roboto Medium"/>
              <a:sym typeface="Roboto Medium"/>
            </a:endParaRPr>
          </a:p>
          <a:p>
            <a:pPr indent="0" lvl="0" marL="457200" rtl="0" algn="l">
              <a:spcBef>
                <a:spcPts val="0"/>
              </a:spcBef>
              <a:spcAft>
                <a:spcPts val="0"/>
              </a:spcAft>
              <a:buNone/>
            </a:pPr>
            <a:r>
              <a:t/>
            </a:r>
            <a:endParaRPr i="1" sz="1800">
              <a:solidFill>
                <a:schemeClr val="dk1"/>
              </a:solidFill>
              <a:highlight>
                <a:srgbClr val="FFFFFF"/>
              </a:highlight>
              <a:latin typeface="Roboto Medium"/>
              <a:ea typeface="Roboto Medium"/>
              <a:cs typeface="Roboto Medium"/>
              <a:sym typeface="Roboto Medium"/>
            </a:endParaRPr>
          </a:p>
          <a:p>
            <a:pPr indent="-342900" lvl="0" marL="457200" rtl="0" algn="l">
              <a:spcBef>
                <a:spcPts val="0"/>
              </a:spcBef>
              <a:spcAft>
                <a:spcPts val="0"/>
              </a:spcAft>
              <a:buClr>
                <a:schemeClr val="dk1"/>
              </a:buClr>
              <a:buSzPts val="1800"/>
              <a:buFont typeface="Roboto Medium"/>
              <a:buChar char="➔"/>
            </a:pPr>
            <a:r>
              <a:rPr i="1" lang="en" sz="1800">
                <a:solidFill>
                  <a:schemeClr val="dk1"/>
                </a:solidFill>
                <a:highlight>
                  <a:srgbClr val="FFFFFF"/>
                </a:highlight>
                <a:latin typeface="Roboto Medium"/>
                <a:ea typeface="Roboto Medium"/>
                <a:cs typeface="Roboto Medium"/>
                <a:sym typeface="Roboto Medium"/>
              </a:rPr>
              <a:t>Predict breast cancer as </a:t>
            </a:r>
            <a:r>
              <a:rPr i="1" lang="en" sz="1800">
                <a:solidFill>
                  <a:schemeClr val="dk1"/>
                </a:solidFill>
                <a:latin typeface="Roboto Medium"/>
                <a:ea typeface="Roboto Medium"/>
                <a:cs typeface="Roboto Medium"/>
                <a:sym typeface="Roboto Medium"/>
              </a:rPr>
              <a:t>malignant or benign ?</a:t>
            </a:r>
            <a:endParaRPr i="1" sz="1800" u="sng">
              <a:latin typeface="Roboto Medium"/>
              <a:ea typeface="Roboto Medium"/>
              <a:cs typeface="Roboto Medium"/>
              <a:sym typeface="Roboto Medium"/>
            </a:endParaRPr>
          </a:p>
          <a:p>
            <a:pPr indent="0" lvl="0" marL="457200" rtl="0" algn="l">
              <a:spcBef>
                <a:spcPts val="0"/>
              </a:spcBef>
              <a:spcAft>
                <a:spcPts val="0"/>
              </a:spcAft>
              <a:buNone/>
            </a:pPr>
            <a:r>
              <a:t/>
            </a:r>
            <a:endParaRPr i="1" sz="1800" u="sng">
              <a:latin typeface="Roboto Medium"/>
              <a:ea typeface="Roboto Medium"/>
              <a:cs typeface="Roboto Medium"/>
              <a:sym typeface="Robot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