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Black"/>
      <p:bold r:id="rId48"/>
      <p:boldItalic r:id="rId49"/>
    </p:embeddedFont>
    <p:embeddedFont>
      <p:font typeface="Roboto Thin"/>
      <p:regular r:id="rId50"/>
      <p:bold r:id="rId51"/>
      <p:italic r:id="rId52"/>
      <p:boldItalic r:id="rId53"/>
    </p:embeddedFont>
    <p:embeddedFont>
      <p:font typeface="Roboto Medium"/>
      <p:regular r:id="rId54"/>
      <p:bold r:id="rId55"/>
      <p:italic r:id="rId56"/>
      <p:boldItalic r:id="rId57"/>
    </p:embeddedFont>
    <p:embeddedFont>
      <p:font typeface="Roboto"/>
      <p:regular r:id="rId58"/>
      <p:bold r:id="rId59"/>
      <p:italic r:id="rId60"/>
      <p:boldItalic r:id="rId61"/>
    </p:embeddedFont>
    <p:embeddedFont>
      <p:font typeface="Comfortaa Regular"/>
      <p:regular r:id="rId62"/>
      <p:bold r:id="rId63"/>
    </p:embeddedFont>
    <p:embeddedFont>
      <p:font typeface="Comforta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navaneeth k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Black-bold.fntdata"/><Relationship Id="rId47" Type="http://schemas.openxmlformats.org/officeDocument/2006/relationships/slide" Target="slides/slide41.xml"/><Relationship Id="rId49" Type="http://schemas.openxmlformats.org/officeDocument/2006/relationships/font" Target="fonts/RobotoBlac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mfortaaRegular-regular.fntdata"/><Relationship Id="rId61" Type="http://schemas.openxmlformats.org/officeDocument/2006/relationships/font" Target="fonts/Roboto-boldItalic.fntdata"/><Relationship Id="rId20" Type="http://schemas.openxmlformats.org/officeDocument/2006/relationships/slide" Target="slides/slide14.xml"/><Relationship Id="rId64" Type="http://schemas.openxmlformats.org/officeDocument/2006/relationships/font" Target="fonts/Comfortaa-regular.fntdata"/><Relationship Id="rId63" Type="http://schemas.openxmlformats.org/officeDocument/2006/relationships/font" Target="fonts/ComfortaaRegular-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Thin-bold.fntdata"/><Relationship Id="rId50" Type="http://schemas.openxmlformats.org/officeDocument/2006/relationships/font" Target="fonts/RobotoThin-regular.fntdata"/><Relationship Id="rId53" Type="http://schemas.openxmlformats.org/officeDocument/2006/relationships/font" Target="fonts/RobotoThin-boldItalic.fntdata"/><Relationship Id="rId52" Type="http://schemas.openxmlformats.org/officeDocument/2006/relationships/font" Target="fonts/RobotoThin-italic.fntdata"/><Relationship Id="rId11" Type="http://schemas.openxmlformats.org/officeDocument/2006/relationships/slide" Target="slides/slide5.xml"/><Relationship Id="rId55" Type="http://schemas.openxmlformats.org/officeDocument/2006/relationships/font" Target="fonts/RobotoMedium-bold.fntdata"/><Relationship Id="rId10" Type="http://schemas.openxmlformats.org/officeDocument/2006/relationships/slide" Target="slides/slide4.xml"/><Relationship Id="rId54" Type="http://schemas.openxmlformats.org/officeDocument/2006/relationships/font" Target="fonts/RobotoMedium-regular.fntdata"/><Relationship Id="rId13" Type="http://schemas.openxmlformats.org/officeDocument/2006/relationships/slide" Target="slides/slide7.xml"/><Relationship Id="rId57" Type="http://schemas.openxmlformats.org/officeDocument/2006/relationships/font" Target="fonts/RobotoMedium-boldItalic.fntdata"/><Relationship Id="rId12" Type="http://schemas.openxmlformats.org/officeDocument/2006/relationships/slide" Target="slides/slide6.xml"/><Relationship Id="rId56" Type="http://schemas.openxmlformats.org/officeDocument/2006/relationships/font" Target="fonts/RobotoMedium-italic.fntdata"/><Relationship Id="rId15" Type="http://schemas.openxmlformats.org/officeDocument/2006/relationships/slide" Target="slides/slide9.xml"/><Relationship Id="rId59" Type="http://schemas.openxmlformats.org/officeDocument/2006/relationships/font" Target="fonts/Roboto-bold.fntdata"/><Relationship Id="rId14" Type="http://schemas.openxmlformats.org/officeDocument/2006/relationships/slide" Target="slides/slide8.xml"/><Relationship Id="rId58" Type="http://schemas.openxmlformats.org/officeDocument/2006/relationships/font" Target="fonts/Robo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8-16T08:01:49.225">
    <p:pos x="6000" y="0"/>
    <p:text>1.5 hours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8-17T15:41:06.375">
    <p:pos x="173" y="768"/>
    <p:text>Model representation
Cost function
Gradient descent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8-18T16:39:11.466">
    <p:pos x="6000" y="0"/>
    <p:text>plot the diffrent bias and weights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8-18T17:14:14.925">
    <p:pos x="173" y="718"/>
    <p:text>prediction is near to the 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f9fda2b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f9fda2b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f91fb9bdd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f91fb9bd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91fb9bdd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91fb9bdd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91fb9bdd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91fb9bd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91fb9bdd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91fb9bdd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f9fda2b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f9fda2b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9fda2b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9fda2b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9fda2b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9fda2b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9fda2b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9fda2b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fa1238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fa1238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f91fb9b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91fb9b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fa12389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fa123890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fa123890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fa123890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a12389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a12389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fa12389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fa12389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fa123890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fa12389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2c3b71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2c3b71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fa754ea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fa754ea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fa754ea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fa754eae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a754ea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a754ea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fa754ea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fa754ea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f9fda2b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9fda2b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fb8dc3b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fb8dc3b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fb8dc3b0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fb8dc3b0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fb8dc3b0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fb8dc3b0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fb8dc3b0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fb8dc3b0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fb8dc3b0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fb8dc3b0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fb8dc3b0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fb8dc3b0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10e7af1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0e7af1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10e7af19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10e7af19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10e7af19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10e7af19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10e7af19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10e7af19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f91fb9bd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91fb9bd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10e7af19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10e7af19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10e7af19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10e7af19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f91fb9bd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f91fb9bd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5e15c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5e15c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f91fb9bdd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91fb9bdd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91fb9bdd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91fb9bdd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91fb9bdd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f91fb9bdd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000288" y="1838475"/>
            <a:ext cx="2815800" cy="12015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327913" y="2103525"/>
            <a:ext cx="2815800" cy="12015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3448050" y="2427525"/>
            <a:ext cx="28158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Comfortaa Regular"/>
                <a:ea typeface="Comfortaa Regular"/>
                <a:cs typeface="Comfortaa Regular"/>
                <a:sym typeface="Comfortaa Regular"/>
              </a:rPr>
              <a:t>INTUITIONS</a:t>
            </a:r>
            <a:endParaRPr sz="30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2794200" y="283550"/>
            <a:ext cx="34644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Supervised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34" name="Google Shape;134;p22"/>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Classification : </a:t>
            </a:r>
            <a:r>
              <a:rPr i="1" lang="en">
                <a:solidFill>
                  <a:schemeClr val="dk1"/>
                </a:solidFill>
                <a:highlight>
                  <a:srgbClr val="FFFFFF"/>
                </a:highlight>
                <a:latin typeface="Roboto Medium"/>
                <a:ea typeface="Roboto Medium"/>
                <a:cs typeface="Roboto Medium"/>
                <a:sym typeface="Roboto Medium"/>
              </a:rPr>
              <a:t>A classification problem is when the output variable is a category, such as “red” or “blue” or “disease” and “no disease”</a:t>
            </a:r>
            <a:endParaRPr i="1">
              <a:solidFill>
                <a:schemeClr val="dk1"/>
              </a:solidFill>
              <a:highlight>
                <a:srgbClr val="FFFFFF"/>
              </a:highlight>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i="1">
              <a:solidFill>
                <a:schemeClr val="dk1"/>
              </a:solidFill>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Regression : </a:t>
            </a:r>
            <a:r>
              <a:rPr i="1" lang="en">
                <a:solidFill>
                  <a:schemeClr val="dk1"/>
                </a:solidFill>
                <a:highlight>
                  <a:srgbClr val="FFFFFF"/>
                </a:highlight>
                <a:latin typeface="Roboto Medium"/>
                <a:ea typeface="Roboto Medium"/>
                <a:cs typeface="Roboto Medium"/>
                <a:sym typeface="Roboto Medium"/>
              </a:rPr>
              <a:t>A regression problem is when the output variable is a real value, such as “dollars” or “weight”</a:t>
            </a:r>
            <a:endParaRPr i="1" sz="1800" u="sng">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i="1" sz="1800" u="sng">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2663400" y="272500"/>
            <a:ext cx="3850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Uns</a:t>
            </a:r>
            <a:r>
              <a:rPr lang="en" sz="2800">
                <a:solidFill>
                  <a:schemeClr val="dk1"/>
                </a:solidFill>
                <a:latin typeface="Roboto Medium"/>
                <a:ea typeface="Roboto Medium"/>
                <a:cs typeface="Roboto Medium"/>
                <a:sym typeface="Roboto Medium"/>
              </a:rPr>
              <a:t>upervised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41" name="Google Shape;141;p23"/>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How do you find the underlying structure of a dataset? </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How do you summarize it and group it most usefully?</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 How do you effectively represent data in a compressed format? </a:t>
            </a:r>
            <a:endParaRPr i="1" sz="1800" u="sng">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2496300" y="261450"/>
            <a:ext cx="41850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Reinforcement</a:t>
            </a:r>
            <a:r>
              <a:rPr lang="en" sz="2800">
                <a:solidFill>
                  <a:schemeClr val="dk1"/>
                </a:solidFill>
                <a:latin typeface="Roboto Medium"/>
                <a:ea typeface="Roboto Medium"/>
                <a:cs typeface="Roboto Medium"/>
                <a:sym typeface="Roboto Medium"/>
              </a:rPr>
              <a:t>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2312325" y="1452563"/>
            <a:ext cx="4552950" cy="223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nvSpPr>
        <p:spPr>
          <a:xfrm>
            <a:off x="3336600" y="294575"/>
            <a:ext cx="2470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ML in practice</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55" name="Google Shape;155;p25"/>
          <p:cNvSpPr txBox="1"/>
          <p:nvPr/>
        </p:nvSpPr>
        <p:spPr>
          <a:xfrm>
            <a:off x="2141550" y="1193400"/>
            <a:ext cx="6501000" cy="324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Understand domain, prior knowledge,and goals</a:t>
            </a:r>
            <a:endParaRPr sz="1800">
              <a:latin typeface="Roboto Medium"/>
              <a:ea typeface="Roboto Medium"/>
              <a:cs typeface="Roboto Medium"/>
              <a:sym typeface="Roboto Medium"/>
            </a:endParaRPr>
          </a:p>
          <a:p>
            <a:pPr indent="0" lvl="0" marL="457200" rtl="0" algn="l">
              <a:spcBef>
                <a:spcPts val="0"/>
              </a:spcBef>
              <a:spcAft>
                <a:spcPts val="0"/>
              </a:spcAft>
              <a:buNone/>
            </a:pPr>
            <a:r>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Data integration, selection,cleaning,pre-processing,etc. </a:t>
            </a:r>
            <a:endParaRPr sz="1800">
              <a:latin typeface="Roboto Medium"/>
              <a:ea typeface="Roboto Medium"/>
              <a:cs typeface="Roboto Medium"/>
              <a:sym typeface="Roboto Medium"/>
            </a:endParaRPr>
          </a:p>
          <a:p>
            <a:pPr indent="0" lvl="0" marL="457200" rtl="0" algn="l">
              <a:spcBef>
                <a:spcPts val="0"/>
              </a:spcBef>
              <a:spcAft>
                <a:spcPts val="0"/>
              </a:spcAft>
              <a:buNone/>
            </a:pPr>
            <a:r>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Learn models</a:t>
            </a:r>
            <a:endParaRPr sz="1800">
              <a:latin typeface="Roboto Medium"/>
              <a:ea typeface="Roboto Medium"/>
              <a:cs typeface="Roboto Medium"/>
              <a:sym typeface="Roboto Medium"/>
            </a:endParaRPr>
          </a:p>
          <a:p>
            <a:pPr indent="0" lvl="0" marL="457200" rtl="0" algn="l">
              <a:spcBef>
                <a:spcPts val="0"/>
              </a:spcBef>
              <a:spcAft>
                <a:spcPts val="0"/>
              </a:spcAft>
              <a:buNone/>
            </a:pPr>
            <a:r>
              <a:rPr lang="en" sz="1800">
                <a:latin typeface="Roboto Medium"/>
                <a:ea typeface="Roboto Medium"/>
                <a:cs typeface="Roboto Medium"/>
                <a:sym typeface="Roboto Medium"/>
              </a:rPr>
              <a:t>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Interpret results</a:t>
            </a:r>
            <a:endParaRPr sz="1800">
              <a:latin typeface="Roboto Medium"/>
              <a:ea typeface="Roboto Medium"/>
              <a:cs typeface="Roboto Medium"/>
              <a:sym typeface="Roboto Medium"/>
            </a:endParaRPr>
          </a:p>
          <a:p>
            <a:pPr indent="0" lvl="0" marL="457200" rtl="0" algn="l">
              <a:spcBef>
                <a:spcPts val="0"/>
              </a:spcBef>
              <a:spcAft>
                <a:spcPts val="0"/>
              </a:spcAft>
              <a:buNone/>
            </a:pPr>
            <a:r>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Consolidate and deploy discovered knowledge</a:t>
            </a:r>
            <a:endParaRPr sz="1800">
              <a:latin typeface="Roboto Medium"/>
              <a:ea typeface="Roboto Medium"/>
              <a:cs typeface="Roboto Medium"/>
              <a:sym typeface="Roboto Medium"/>
            </a:endParaRPr>
          </a:p>
        </p:txBody>
      </p:sp>
      <p:sp>
        <p:nvSpPr>
          <p:cNvPr id="156" name="Google Shape;156;p25"/>
          <p:cNvSpPr/>
          <p:nvPr/>
        </p:nvSpPr>
        <p:spPr>
          <a:xfrm flipH="1" rot="10800000">
            <a:off x="731057" y="1193401"/>
            <a:ext cx="1072500" cy="2448600"/>
          </a:xfrm>
          <a:prstGeom prst="curvedRightArrow">
            <a:avLst>
              <a:gd fmla="val 25000" name="adj1"/>
              <a:gd fmla="val 50000" name="adj2"/>
              <a:gd fmla="val 25000" name="adj3"/>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nvSpPr>
        <p:spPr>
          <a:xfrm>
            <a:off x="947200" y="2268750"/>
            <a:ext cx="6402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LOOP</a:t>
            </a:r>
            <a:endParaRPr>
              <a:latin typeface="Roboto Black"/>
              <a:ea typeface="Roboto Black"/>
              <a:cs typeface="Roboto Black"/>
              <a:sym typeface="Robo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64" name="Google Shape;164;p26"/>
          <p:cNvSpPr txBox="1"/>
          <p:nvPr/>
        </p:nvSpPr>
        <p:spPr>
          <a:xfrm>
            <a:off x="488100" y="1569325"/>
            <a:ext cx="7715400" cy="2384100"/>
          </a:xfrm>
          <a:prstGeom prst="rect">
            <a:avLst/>
          </a:prstGeom>
          <a:noFill/>
          <a:ln>
            <a:noFill/>
          </a:ln>
        </p:spPr>
        <p:txBody>
          <a:bodyPr anchorCtr="0" anchor="t" bIns="91425" lIns="91425" spcFirstLastPara="1" rIns="91425" wrap="square" tIns="91425">
            <a:noAutofit/>
          </a:bodyPr>
          <a:lstStyle/>
          <a:p>
            <a:pPr indent="0" lvl="0" marL="457200" rtl="0" algn="l">
              <a:lnSpc>
                <a:spcPct val="158000"/>
              </a:lnSpc>
              <a:spcBef>
                <a:spcPts val="3200"/>
              </a:spcBef>
              <a:spcAft>
                <a:spcPts val="0"/>
              </a:spcAft>
              <a:buNone/>
            </a:pPr>
            <a:r>
              <a:rPr lang="en" sz="1600">
                <a:solidFill>
                  <a:schemeClr val="dk1"/>
                </a:solidFill>
                <a:highlight>
                  <a:srgbClr val="FFFFFF"/>
                </a:highlight>
                <a:latin typeface="Roboto Black"/>
                <a:ea typeface="Roboto Black"/>
                <a:cs typeface="Roboto Black"/>
                <a:sym typeface="Roboto Black"/>
              </a:rPr>
              <a:t>Prediction</a:t>
            </a:r>
            <a:r>
              <a:rPr lang="en" sz="1600">
                <a:solidFill>
                  <a:schemeClr val="dk1"/>
                </a:solidFill>
                <a:highlight>
                  <a:srgbClr val="FFFFFF"/>
                </a:highlight>
                <a:latin typeface="Roboto Medium"/>
                <a:ea typeface="Roboto Medium"/>
                <a:cs typeface="Roboto Medium"/>
                <a:sym typeface="Roboto Medium"/>
              </a:rPr>
              <a:t> </a:t>
            </a:r>
            <a:r>
              <a:rPr lang="en" sz="1600">
                <a:solidFill>
                  <a:schemeClr val="dk1"/>
                </a:solidFill>
                <a:highlight>
                  <a:srgbClr val="FFFFFF"/>
                </a:highlight>
                <a:latin typeface="Roboto Medium"/>
                <a:ea typeface="Roboto Medium"/>
                <a:cs typeface="Roboto Medium"/>
                <a:sym typeface="Roboto Medium"/>
              </a:rPr>
              <a:t>— </a:t>
            </a:r>
            <a:r>
              <a:rPr lang="en" sz="1600">
                <a:solidFill>
                  <a:schemeClr val="dk1"/>
                </a:solidFill>
                <a:highlight>
                  <a:srgbClr val="FFFFFF"/>
                </a:highlight>
                <a:latin typeface="Roboto Medium"/>
                <a:ea typeface="Roboto Medium"/>
                <a:cs typeface="Roboto Medium"/>
                <a:sym typeface="Roboto Medium"/>
              </a:rPr>
              <a:t>Machine learning can also be used in the prediction systems. Considering the loan example, to compute the probability of a fault, the system will need to classify the available data in groups.</a:t>
            </a:r>
            <a:endParaRPr sz="1600">
              <a:solidFill>
                <a:schemeClr val="dk1"/>
              </a:solidFill>
              <a:highlight>
                <a:srgbClr val="FFFFFF"/>
              </a:highlight>
              <a:latin typeface="Roboto Medium"/>
              <a:ea typeface="Roboto Medium"/>
              <a:cs typeface="Roboto Medium"/>
              <a:sym typeface="Roboto Medium"/>
            </a:endParaRPr>
          </a:p>
          <a:p>
            <a:pPr indent="0" lvl="0" marL="457200" rtl="0" algn="l">
              <a:lnSpc>
                <a:spcPct val="158000"/>
              </a:lnSpc>
              <a:spcBef>
                <a:spcPts val="0"/>
              </a:spcBef>
              <a:spcAft>
                <a:spcPts val="0"/>
              </a:spcAft>
              <a:buNone/>
            </a:pPr>
            <a:r>
              <a:t/>
            </a:r>
            <a:endParaRPr sz="11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71" name="Google Shape;171;p27"/>
          <p:cNvSpPr txBox="1"/>
          <p:nvPr/>
        </p:nvSpPr>
        <p:spPr>
          <a:xfrm>
            <a:off x="783925" y="1767350"/>
            <a:ext cx="7715400" cy="23841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Image recognition</a:t>
            </a:r>
            <a:r>
              <a:rPr lang="en" sz="1600">
                <a:solidFill>
                  <a:schemeClr val="dk1"/>
                </a:solidFill>
                <a:highlight>
                  <a:srgbClr val="FFFFFF"/>
                </a:highlight>
                <a:latin typeface="Roboto Medium"/>
                <a:ea typeface="Roboto Medium"/>
                <a:cs typeface="Roboto Medium"/>
                <a:sym typeface="Roboto Medium"/>
              </a:rPr>
              <a:t> — Machine learning can be used for face detection in an image as well. There is a separate category for each person in a database of several people.</a:t>
            </a:r>
            <a:endParaRPr sz="16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78" name="Google Shape;178;p28"/>
          <p:cNvSpPr txBox="1"/>
          <p:nvPr/>
        </p:nvSpPr>
        <p:spPr>
          <a:xfrm>
            <a:off x="783925" y="1767350"/>
            <a:ext cx="7715400" cy="23841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Speech Recognition</a:t>
            </a:r>
            <a:r>
              <a:rPr lang="en" sz="1600">
                <a:solidFill>
                  <a:schemeClr val="dk1"/>
                </a:solidFill>
                <a:highlight>
                  <a:srgbClr val="FFFFFF"/>
                </a:highlight>
                <a:latin typeface="Roboto Medium"/>
                <a:ea typeface="Roboto Medium"/>
                <a:cs typeface="Roboto Medium"/>
                <a:sym typeface="Roboto Medium"/>
              </a:rPr>
              <a:t> — It is the translation of spoken words into the text. It is used in voice searches and more. Voice user interfaces include voice dialing, call routing, and appliance control. It can also be used a simple data entry and the preparation of structured documents.</a:t>
            </a:r>
            <a:endParaRPr sz="16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85" name="Google Shape;185;p29"/>
          <p:cNvSpPr txBox="1"/>
          <p:nvPr/>
        </p:nvSpPr>
        <p:spPr>
          <a:xfrm>
            <a:off x="783925" y="1767350"/>
            <a:ext cx="7715400" cy="23841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Medical diagnoses</a:t>
            </a:r>
            <a:r>
              <a:rPr lang="en" sz="1600">
                <a:solidFill>
                  <a:schemeClr val="dk1"/>
                </a:solidFill>
                <a:highlight>
                  <a:srgbClr val="FFFFFF"/>
                </a:highlight>
                <a:latin typeface="Roboto Medium"/>
                <a:ea typeface="Roboto Medium"/>
                <a:cs typeface="Roboto Medium"/>
                <a:sym typeface="Roboto Medium"/>
              </a:rPr>
              <a:t> — ML is trained to recognize cancerous tissues.</a:t>
            </a:r>
            <a:endParaRPr sz="1600">
              <a:solidFill>
                <a:schemeClr val="dk1"/>
              </a:solidFill>
              <a:highlight>
                <a:srgbClr val="FFFFFF"/>
              </a:highlight>
              <a:latin typeface="Roboto Medium"/>
              <a:ea typeface="Roboto Medium"/>
              <a:cs typeface="Roboto Medium"/>
              <a:sym typeface="Roboto Medium"/>
            </a:endParaRPr>
          </a:p>
          <a:p>
            <a:pPr indent="0" lvl="0" marL="0" rtl="0" algn="l">
              <a:lnSpc>
                <a:spcPct val="158000"/>
              </a:lnSpc>
              <a:spcBef>
                <a:spcPts val="170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Financial industry and trading </a:t>
            </a:r>
            <a:r>
              <a:rPr lang="en" sz="1600">
                <a:solidFill>
                  <a:schemeClr val="dk1"/>
                </a:solidFill>
                <a:highlight>
                  <a:srgbClr val="FFFFFF"/>
                </a:highlight>
                <a:latin typeface="Roboto Medium"/>
                <a:ea typeface="Roboto Medium"/>
                <a:cs typeface="Roboto Medium"/>
                <a:sym typeface="Roboto Medium"/>
              </a:rPr>
              <a:t>— companies use ML in fraud investigations and credit checks</a:t>
            </a:r>
            <a:endParaRPr sz="16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3800700" y="305625"/>
            <a:ext cx="15762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Timeline</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92" name="Google Shape;192;p30"/>
          <p:cNvSpPr txBox="1"/>
          <p:nvPr/>
        </p:nvSpPr>
        <p:spPr>
          <a:xfrm>
            <a:off x="298275" y="1480350"/>
            <a:ext cx="7715400" cy="373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Roboto Medium"/>
                <a:ea typeface="Roboto Medium"/>
                <a:cs typeface="Roboto Medium"/>
                <a:sym typeface="Roboto Medium"/>
              </a:rPr>
              <a:t>Introduction to ML  (6  hours)</a:t>
            </a:r>
            <a:endParaRPr>
              <a:latin typeface="Roboto Medium"/>
              <a:ea typeface="Roboto Medium"/>
              <a:cs typeface="Roboto Medium"/>
              <a:sym typeface="Roboto Medium"/>
            </a:endParaRPr>
          </a:p>
          <a:p>
            <a:pPr indent="-317500" lvl="1" marL="914400" rtl="0" algn="l">
              <a:spcBef>
                <a:spcPts val="0"/>
              </a:spcBef>
              <a:spcAft>
                <a:spcPts val="0"/>
              </a:spcAft>
              <a:buSzPts val="1400"/>
              <a:buFont typeface="Roboto Medium"/>
              <a:buChar char="➢"/>
            </a:pPr>
            <a:r>
              <a:rPr lang="en">
                <a:latin typeface="Roboto Medium"/>
                <a:ea typeface="Roboto Medium"/>
                <a:cs typeface="Roboto Medium"/>
                <a:sym typeface="Roboto Medium"/>
              </a:rPr>
              <a:t>Implementation of basic statistic pillars of ML</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Production Track : Basics for building and deploying ML applications in Cloud</a:t>
            </a:r>
            <a:endParaRPr>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Calibri"/>
              <a:buChar char="❖"/>
            </a:pPr>
            <a:r>
              <a:rPr lang="en">
                <a:latin typeface="Roboto Medium"/>
                <a:ea typeface="Roboto Medium"/>
                <a:cs typeface="Roboto Medium"/>
                <a:sym typeface="Roboto Medium"/>
              </a:rPr>
              <a:t>Level 2 (8  hours)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Regularization</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Neural Networks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Production Track :</a:t>
            </a:r>
            <a:r>
              <a:rPr lang="en">
                <a:latin typeface="Roboto Medium"/>
                <a:ea typeface="Roboto Medium"/>
                <a:cs typeface="Roboto Medium"/>
                <a:sym typeface="Roboto Medium"/>
              </a:rPr>
              <a:t> S</a:t>
            </a:r>
            <a:r>
              <a:rPr lang="en">
                <a:latin typeface="Roboto Medium"/>
                <a:ea typeface="Roboto Medium"/>
                <a:cs typeface="Roboto Medium"/>
                <a:sym typeface="Roboto Medium"/>
              </a:rPr>
              <a:t>tructuring</a:t>
            </a:r>
            <a:endParaRPr>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Calibri"/>
              <a:buChar char="❖"/>
            </a:pPr>
            <a:r>
              <a:rPr lang="en">
                <a:latin typeface="Roboto Medium"/>
                <a:ea typeface="Roboto Medium"/>
                <a:cs typeface="Roboto Medium"/>
                <a:sym typeface="Roboto Medium"/>
              </a:rPr>
              <a:t>Level 3 (8  hours)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Support Vector Machines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Unsupervised Learning</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Dimensionality Reduction</a:t>
            </a:r>
            <a:endParaRPr>
              <a:latin typeface="Roboto Medium"/>
              <a:ea typeface="Roboto Medium"/>
              <a:cs typeface="Roboto Medium"/>
              <a:sym typeface="Roboto Medium"/>
            </a:endParaRPr>
          </a:p>
          <a:p>
            <a:pPr indent="0" lvl="0" marL="0" marR="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txBox="1"/>
          <p:nvPr/>
        </p:nvSpPr>
        <p:spPr>
          <a:xfrm>
            <a:off x="3800700" y="305625"/>
            <a:ext cx="15762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Timeline</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99" name="Google Shape;199;p31"/>
          <p:cNvSpPr txBox="1"/>
          <p:nvPr/>
        </p:nvSpPr>
        <p:spPr>
          <a:xfrm>
            <a:off x="265175" y="1484400"/>
            <a:ext cx="7715400" cy="373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Roboto Medium"/>
                <a:ea typeface="Roboto Medium"/>
                <a:cs typeface="Roboto Medium"/>
                <a:sym typeface="Roboto Medium"/>
              </a:rPr>
              <a:t>Level 4 (3  hours)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Recommender Systems</a:t>
            </a:r>
            <a:endParaRPr>
              <a:solidFill>
                <a:schemeClr val="dk1"/>
              </a:solidFill>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solidFill>
                <a:schemeClr val="dk1"/>
              </a:solidFill>
              <a:latin typeface="Roboto Medium"/>
              <a:ea typeface="Roboto Medium"/>
              <a:cs typeface="Roboto Medium"/>
              <a:sym typeface="Roboto Medium"/>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Roboto Medium"/>
                <a:ea typeface="Roboto Medium"/>
                <a:cs typeface="Roboto Medium"/>
                <a:sym typeface="Roboto Medium"/>
              </a:rPr>
              <a:t>Deep Learning (8  hours)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Neural Networks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Structuring Deep Learning </a:t>
            </a:r>
            <a:endParaRPr>
              <a:solidFill>
                <a:schemeClr val="dk1"/>
              </a:solidFill>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solidFill>
                <a:schemeClr val="dk1"/>
              </a:solidFill>
              <a:latin typeface="Roboto Medium"/>
              <a:ea typeface="Roboto Medium"/>
              <a:cs typeface="Roboto Medium"/>
              <a:sym typeface="Roboto Medium"/>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Roboto Medium"/>
                <a:ea typeface="Roboto Medium"/>
                <a:cs typeface="Roboto Medium"/>
                <a:sym typeface="Roboto Medium"/>
              </a:rPr>
              <a:t>Artificial Intelligence (other than ML) (5  hours)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Foundation</a:t>
            </a:r>
            <a:endParaRPr>
              <a:solidFill>
                <a:schemeClr val="dk1"/>
              </a:solidFill>
              <a:latin typeface="Roboto Medium"/>
              <a:ea typeface="Roboto Medium"/>
              <a:cs typeface="Roboto Medium"/>
              <a:sym typeface="Roboto Medium"/>
            </a:endParaRPr>
          </a:p>
          <a:p>
            <a:pPr indent="0" lvl="0" marL="0" marR="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2532150" y="1038525"/>
            <a:ext cx="4079700" cy="38919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989950" y="1939425"/>
            <a:ext cx="3164100" cy="29910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477600" y="2876025"/>
            <a:ext cx="2188800" cy="2054400"/>
          </a:xfrm>
          <a:prstGeom prst="ellipse">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5366050" y="2289825"/>
            <a:ext cx="2715600" cy="2640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4232850" y="1263750"/>
            <a:ext cx="67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AI</a:t>
            </a:r>
            <a:endParaRPr sz="3000">
              <a:solidFill>
                <a:srgbClr val="FFFFFF"/>
              </a:solidFill>
              <a:latin typeface="Roboto Black"/>
              <a:ea typeface="Roboto Black"/>
              <a:cs typeface="Roboto Black"/>
              <a:sym typeface="Roboto Black"/>
            </a:endParaRPr>
          </a:p>
        </p:txBody>
      </p:sp>
      <p:sp>
        <p:nvSpPr>
          <p:cNvPr id="66" name="Google Shape;66;p14"/>
          <p:cNvSpPr txBox="1"/>
          <p:nvPr/>
        </p:nvSpPr>
        <p:spPr>
          <a:xfrm>
            <a:off x="4185300" y="2182513"/>
            <a:ext cx="7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ML</a:t>
            </a:r>
            <a:endParaRPr sz="3000">
              <a:solidFill>
                <a:srgbClr val="FFFFFF"/>
              </a:solidFill>
              <a:latin typeface="Roboto Black"/>
              <a:ea typeface="Roboto Black"/>
              <a:cs typeface="Roboto Black"/>
              <a:sym typeface="Roboto Black"/>
            </a:endParaRPr>
          </a:p>
        </p:txBody>
      </p:sp>
      <p:sp>
        <p:nvSpPr>
          <p:cNvPr id="67" name="Google Shape;67;p14"/>
          <p:cNvSpPr txBox="1"/>
          <p:nvPr/>
        </p:nvSpPr>
        <p:spPr>
          <a:xfrm>
            <a:off x="4185300" y="3464188"/>
            <a:ext cx="7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DL</a:t>
            </a:r>
            <a:endParaRPr sz="3000">
              <a:solidFill>
                <a:srgbClr val="FFFFFF"/>
              </a:solidFill>
              <a:latin typeface="Roboto Black"/>
              <a:ea typeface="Roboto Black"/>
              <a:cs typeface="Roboto Black"/>
              <a:sym typeface="Roboto Black"/>
            </a:endParaRPr>
          </a:p>
        </p:txBody>
      </p:sp>
      <p:sp>
        <p:nvSpPr>
          <p:cNvPr id="68" name="Google Shape;68;p14"/>
          <p:cNvSpPr txBox="1"/>
          <p:nvPr/>
        </p:nvSpPr>
        <p:spPr>
          <a:xfrm>
            <a:off x="6778025" y="3560350"/>
            <a:ext cx="14196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Data science</a:t>
            </a:r>
            <a:endParaRPr>
              <a:latin typeface="Roboto Black"/>
              <a:ea typeface="Roboto Black"/>
              <a:cs typeface="Roboto Black"/>
              <a:sym typeface="Roboto Black"/>
            </a:endParaRPr>
          </a:p>
        </p:txBody>
      </p:sp>
      <p:sp>
        <p:nvSpPr>
          <p:cNvPr id="69" name="Google Shape;69;p14"/>
          <p:cNvSpPr/>
          <p:nvPr/>
        </p:nvSpPr>
        <p:spPr>
          <a:xfrm>
            <a:off x="254400" y="437800"/>
            <a:ext cx="8635200" cy="460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3268800" y="109400"/>
            <a:ext cx="26064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The Difference</a:t>
            </a:r>
            <a:endParaRPr>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p:nvPr/>
        </p:nvSpPr>
        <p:spPr>
          <a:xfrm>
            <a:off x="3000288" y="1838475"/>
            <a:ext cx="2815800" cy="12015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p:nvPr/>
        </p:nvSpPr>
        <p:spPr>
          <a:xfrm>
            <a:off x="3327913" y="2103525"/>
            <a:ext cx="2815800" cy="12015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txBox="1"/>
          <p:nvPr/>
        </p:nvSpPr>
        <p:spPr>
          <a:xfrm>
            <a:off x="3871375" y="2421225"/>
            <a:ext cx="1728900" cy="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FFFFFF"/>
                </a:solidFill>
                <a:latin typeface="Comfortaa Regular"/>
                <a:ea typeface="Comfortaa Regular"/>
                <a:cs typeface="Comfortaa Regular"/>
                <a:sym typeface="Comfortaa Regular"/>
              </a:rPr>
              <a:t>Level - 1</a:t>
            </a:r>
            <a:endParaRPr sz="30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a:solidFill>
                <a:srgbClr val="FFFFFF"/>
              </a:solidFill>
              <a:latin typeface="Roboto Medium"/>
              <a:ea typeface="Roboto Medium"/>
              <a:cs typeface="Roboto Medium"/>
              <a:sym typeface="Robot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nvSpPr>
        <p:spPr>
          <a:xfrm>
            <a:off x="780600" y="283550"/>
            <a:ext cx="7582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203864"/>
                </a:solidFill>
                <a:latin typeface="Roboto Medium"/>
                <a:ea typeface="Roboto Medium"/>
                <a:cs typeface="Roboto Medium"/>
                <a:sym typeface="Roboto Medium"/>
              </a:rPr>
              <a:t>Implementation of basic statistic pillars of ML</a:t>
            </a:r>
            <a:endParaRPr sz="28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213" name="Google Shape;213;p33"/>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lang="en" sz="1800">
                <a:latin typeface="Roboto"/>
                <a:ea typeface="Roboto"/>
                <a:cs typeface="Roboto"/>
                <a:sym typeface="Roboto"/>
              </a:rPr>
              <a:t>We will discuss </a:t>
            </a:r>
            <a:endParaRPr b="1" sz="1800">
              <a:latin typeface="Roboto"/>
              <a:ea typeface="Roboto"/>
              <a:cs typeface="Roboto"/>
              <a:sym typeface="Roboto"/>
            </a:endParaRPr>
          </a:p>
          <a:p>
            <a:pPr indent="0" lvl="0" marL="457200" marR="0" rtl="0" algn="l">
              <a:lnSpc>
                <a:spcPct val="115000"/>
              </a:lnSpc>
              <a:spcBef>
                <a:spcPts val="0"/>
              </a:spcBef>
              <a:spcAft>
                <a:spcPts val="0"/>
              </a:spcAft>
              <a:buNone/>
            </a:pPr>
            <a:r>
              <a:t/>
            </a:r>
            <a:endParaRPr b="1" sz="1800">
              <a:latin typeface="Roboto"/>
              <a:ea typeface="Roboto"/>
              <a:cs typeface="Roboto"/>
              <a:sym typeface="Roboto"/>
            </a:endParaRPr>
          </a:p>
          <a:p>
            <a:pPr indent="0" lvl="0" marL="457200" marR="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Linear Algebra: Implementation in ML perspective - Practice in Numpy</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Linear Regression: Implementation in ML perspective - Practice in Numpy</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Logistic Regression:  Implementation in ML perspective - Practice in Numpy</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Calculus: Learning algorithms</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Cost Function</a:t>
            </a:r>
            <a:endParaRPr>
              <a:latin typeface="Roboto Medium"/>
              <a:ea typeface="Roboto Medium"/>
              <a:cs typeface="Roboto Medium"/>
              <a:sym typeface="Roboto Medium"/>
            </a:endParaRPr>
          </a:p>
          <a:p>
            <a:pPr indent="0" lvl="0" marL="457200" marR="0" rtl="0" algn="l">
              <a:lnSpc>
                <a:spcPct val="115000"/>
              </a:lnSpc>
              <a:spcBef>
                <a:spcPts val="0"/>
              </a:spcBef>
              <a:spcAft>
                <a:spcPts val="0"/>
              </a:spcAft>
              <a:buNone/>
            </a:pPr>
            <a:r>
              <a:t/>
            </a:r>
            <a:endParaRPr>
              <a:latin typeface="Roboto Medium"/>
              <a:ea typeface="Roboto Medium"/>
              <a:cs typeface="Roboto Medium"/>
              <a:sym typeface="Roboto Medium"/>
            </a:endParaRPr>
          </a:p>
          <a:p>
            <a:pPr indent="0" lvl="0" marL="457200" marR="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nvSpPr>
        <p:spPr>
          <a:xfrm>
            <a:off x="2841600" y="217150"/>
            <a:ext cx="32679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Linear Regression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20" name="Google Shape;220;p34"/>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Medium"/>
                <a:ea typeface="Roboto Medium"/>
                <a:cs typeface="Roboto Medium"/>
                <a:sym typeface="Roboto Medium"/>
              </a:rPr>
              <a:t>In  supervised learning we have 2 </a:t>
            </a:r>
            <a:r>
              <a:rPr lang="en">
                <a:solidFill>
                  <a:schemeClr val="dk1"/>
                </a:solidFill>
                <a:highlight>
                  <a:srgbClr val="FFFFFF"/>
                </a:highlight>
                <a:latin typeface="Roboto Medium"/>
                <a:ea typeface="Roboto Medium"/>
                <a:cs typeface="Roboto Medium"/>
                <a:sym typeface="Roboto Medium"/>
              </a:rPr>
              <a:t>two tasks</a:t>
            </a:r>
            <a:endParaRPr>
              <a:solidFill>
                <a:schemeClr val="dk1"/>
              </a:solidFill>
              <a:highlight>
                <a:srgbClr val="FFFFFF"/>
              </a:highlight>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a:latin typeface="Roboto Medium"/>
                <a:ea typeface="Roboto Medium"/>
                <a:cs typeface="Roboto Medium"/>
                <a:sym typeface="Roboto Medium"/>
              </a:rPr>
              <a:t>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Regression </a:t>
            </a:r>
            <a:endParaRPr>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Classification</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nvSpPr>
        <p:spPr>
          <a:xfrm>
            <a:off x="2061450" y="239400"/>
            <a:ext cx="50547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Medium"/>
                <a:ea typeface="Roboto Medium"/>
                <a:cs typeface="Roboto Medium"/>
                <a:sym typeface="Roboto Medium"/>
              </a:rPr>
              <a:t>How we represent the model</a:t>
            </a:r>
            <a:endParaRPr sz="3000">
              <a:latin typeface="Roboto Medium"/>
              <a:ea typeface="Roboto Medium"/>
              <a:cs typeface="Roboto Medium"/>
              <a:sym typeface="Roboto Medium"/>
            </a:endParaRPr>
          </a:p>
        </p:txBody>
      </p:sp>
      <p:sp>
        <p:nvSpPr>
          <p:cNvPr id="227" name="Google Shape;227;p35"/>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p:txBody>
      </p:sp>
      <p:sp>
        <p:nvSpPr>
          <p:cNvPr id="228" name="Google Shape;228;p35"/>
          <p:cNvSpPr/>
          <p:nvPr/>
        </p:nvSpPr>
        <p:spPr>
          <a:xfrm>
            <a:off x="3168050" y="1193400"/>
            <a:ext cx="1876500" cy="905100"/>
          </a:xfrm>
          <a:prstGeom prst="roundRect">
            <a:avLst>
              <a:gd fmla="val 16667" name="adj"/>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Training set</a:t>
            </a:r>
            <a:endParaRPr b="1">
              <a:solidFill>
                <a:srgbClr val="FFFFFF"/>
              </a:solidFill>
              <a:latin typeface="Comfortaa"/>
              <a:ea typeface="Comfortaa"/>
              <a:cs typeface="Comfortaa"/>
              <a:sym typeface="Comfortaa"/>
            </a:endParaRPr>
          </a:p>
        </p:txBody>
      </p:sp>
      <p:sp>
        <p:nvSpPr>
          <p:cNvPr id="229" name="Google Shape;229;p35"/>
          <p:cNvSpPr/>
          <p:nvPr/>
        </p:nvSpPr>
        <p:spPr>
          <a:xfrm>
            <a:off x="3595700" y="3524425"/>
            <a:ext cx="1021200" cy="593100"/>
          </a:xfrm>
          <a:prstGeom prst="roundRect">
            <a:avLst>
              <a:gd fmla="val 16667"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h</a:t>
            </a:r>
            <a:endParaRPr b="1">
              <a:solidFill>
                <a:srgbClr val="FFFFFF"/>
              </a:solidFill>
              <a:latin typeface="Comfortaa"/>
              <a:ea typeface="Comfortaa"/>
              <a:cs typeface="Comfortaa"/>
              <a:sym typeface="Comfortaa"/>
            </a:endParaRPr>
          </a:p>
        </p:txBody>
      </p:sp>
      <p:sp>
        <p:nvSpPr>
          <p:cNvPr id="230" name="Google Shape;230;p35"/>
          <p:cNvSpPr/>
          <p:nvPr/>
        </p:nvSpPr>
        <p:spPr>
          <a:xfrm>
            <a:off x="3195650" y="2406175"/>
            <a:ext cx="1876500" cy="9051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Learning Algorithm</a:t>
            </a:r>
            <a:endParaRPr b="1">
              <a:solidFill>
                <a:srgbClr val="FFFFFF"/>
              </a:solidFill>
              <a:latin typeface="Comfortaa"/>
              <a:ea typeface="Comfortaa"/>
              <a:cs typeface="Comfortaa"/>
              <a:sym typeface="Comfortaa"/>
            </a:endParaRPr>
          </a:p>
        </p:txBody>
      </p:sp>
      <p:sp>
        <p:nvSpPr>
          <p:cNvPr id="231" name="Google Shape;231;p35"/>
          <p:cNvSpPr/>
          <p:nvPr/>
        </p:nvSpPr>
        <p:spPr>
          <a:xfrm>
            <a:off x="494727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Estimated value of y</a:t>
            </a:r>
            <a:endParaRPr b="1">
              <a:solidFill>
                <a:srgbClr val="FFFFFF"/>
              </a:solidFill>
              <a:latin typeface="Comfortaa"/>
              <a:ea typeface="Comfortaa"/>
              <a:cs typeface="Comfortaa"/>
              <a:sym typeface="Comfortaa"/>
            </a:endParaRPr>
          </a:p>
        </p:txBody>
      </p:sp>
      <p:sp>
        <p:nvSpPr>
          <p:cNvPr id="232" name="Google Shape;232;p35"/>
          <p:cNvSpPr/>
          <p:nvPr/>
        </p:nvSpPr>
        <p:spPr>
          <a:xfrm>
            <a:off x="71692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X</a:t>
            </a:r>
            <a:endParaRPr b="1">
              <a:solidFill>
                <a:srgbClr val="FFFFFF"/>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39" name="Google Shape;239;p36"/>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Training set</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40" name="Google Shape;240;p36"/>
          <p:cNvSpPr/>
          <p:nvPr/>
        </p:nvSpPr>
        <p:spPr>
          <a:xfrm>
            <a:off x="850150" y="1690075"/>
            <a:ext cx="3443700" cy="217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850150" y="1690075"/>
            <a:ext cx="1690800" cy="217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txBox="1"/>
          <p:nvPr/>
        </p:nvSpPr>
        <p:spPr>
          <a:xfrm>
            <a:off x="1004675" y="1789425"/>
            <a:ext cx="1401900" cy="18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Size in feet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1500</a:t>
            </a:r>
            <a:endParaRPr/>
          </a:p>
          <a:p>
            <a:pPr indent="0" lvl="0" marL="0" rtl="0" algn="ctr">
              <a:spcBef>
                <a:spcPts val="0"/>
              </a:spcBef>
              <a:spcAft>
                <a:spcPts val="0"/>
              </a:spcAft>
              <a:buNone/>
            </a:pPr>
            <a:r>
              <a:rPr lang="en"/>
              <a:t>1808</a:t>
            </a:r>
            <a:endParaRPr/>
          </a:p>
          <a:p>
            <a:pPr indent="0" lvl="0" marL="0" rtl="0" algn="ctr">
              <a:spcBef>
                <a:spcPts val="0"/>
              </a:spcBef>
              <a:spcAft>
                <a:spcPts val="0"/>
              </a:spcAft>
              <a:buNone/>
            </a:pPr>
            <a:r>
              <a:rPr lang="en"/>
              <a:t>1340</a:t>
            </a:r>
            <a:endParaRPr/>
          </a:p>
          <a:p>
            <a:pPr indent="0" lvl="0" marL="0" rtl="0" algn="ctr">
              <a:spcBef>
                <a:spcPts val="0"/>
              </a:spcBef>
              <a:spcAft>
                <a:spcPts val="0"/>
              </a:spcAft>
              <a:buNone/>
            </a:pPr>
            <a:r>
              <a:rPr lang="en"/>
              <a:t>2100</a:t>
            </a:r>
            <a:endParaRPr/>
          </a:p>
          <a:p>
            <a:pPr indent="0" lvl="0" marL="0" rtl="0" algn="ctr">
              <a:spcBef>
                <a:spcPts val="0"/>
              </a:spcBef>
              <a:spcAft>
                <a:spcPts val="0"/>
              </a:spcAft>
              <a:buNone/>
            </a:pPr>
            <a:r>
              <a:rPr lang="en"/>
              <a:t>2040</a:t>
            </a:r>
            <a:endParaRPr/>
          </a:p>
          <a:p>
            <a:pPr indent="0" lvl="0" marL="0" rtl="0" algn="ctr">
              <a:spcBef>
                <a:spcPts val="0"/>
              </a:spcBef>
              <a:spcAft>
                <a:spcPts val="0"/>
              </a:spcAft>
              <a:buNone/>
            </a:pPr>
            <a:r>
              <a:rPr lang="en"/>
              <a:t>…...</a:t>
            </a:r>
            <a:endParaRPr/>
          </a:p>
        </p:txBody>
      </p:sp>
      <p:sp>
        <p:nvSpPr>
          <p:cNvPr id="243" name="Google Shape;243;p36"/>
          <p:cNvSpPr txBox="1"/>
          <p:nvPr/>
        </p:nvSpPr>
        <p:spPr>
          <a:xfrm>
            <a:off x="2757500" y="1789425"/>
            <a:ext cx="1470000" cy="18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Price in 1000’s$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390</a:t>
            </a:r>
            <a:endParaRPr/>
          </a:p>
          <a:p>
            <a:pPr indent="0" lvl="0" marL="0" rtl="0" algn="ctr">
              <a:spcBef>
                <a:spcPts val="0"/>
              </a:spcBef>
              <a:spcAft>
                <a:spcPts val="0"/>
              </a:spcAft>
              <a:buNone/>
            </a:pPr>
            <a:r>
              <a:rPr lang="en"/>
              <a:t>414</a:t>
            </a:r>
            <a:endParaRPr/>
          </a:p>
          <a:p>
            <a:pPr indent="0" lvl="0" marL="0" rtl="0" algn="ctr">
              <a:spcBef>
                <a:spcPts val="0"/>
              </a:spcBef>
              <a:spcAft>
                <a:spcPts val="0"/>
              </a:spcAft>
              <a:buNone/>
            </a:pPr>
            <a:r>
              <a:rPr lang="en"/>
              <a:t>330</a:t>
            </a:r>
            <a:endParaRPr/>
          </a:p>
          <a:p>
            <a:pPr indent="0" lvl="0" marL="0" rtl="0" algn="ctr">
              <a:spcBef>
                <a:spcPts val="0"/>
              </a:spcBef>
              <a:spcAft>
                <a:spcPts val="0"/>
              </a:spcAft>
              <a:buNone/>
            </a:pPr>
            <a:r>
              <a:rPr lang="en"/>
              <a:t>504</a:t>
            </a:r>
            <a:endParaRPr/>
          </a:p>
          <a:p>
            <a:pPr indent="0" lvl="0" marL="0" rtl="0" algn="ctr">
              <a:spcBef>
                <a:spcPts val="0"/>
              </a:spcBef>
              <a:spcAft>
                <a:spcPts val="0"/>
              </a:spcAft>
              <a:buNone/>
            </a:pPr>
            <a:r>
              <a:rPr lang="en"/>
              <a:t>456</a:t>
            </a:r>
            <a:endParaRPr/>
          </a:p>
          <a:p>
            <a:pPr indent="0" lvl="0" marL="0" rtl="0" algn="ctr">
              <a:spcBef>
                <a:spcPts val="0"/>
              </a:spcBef>
              <a:spcAft>
                <a:spcPts val="0"/>
              </a:spcAft>
              <a:buNone/>
            </a:pPr>
            <a:r>
              <a:rPr lang="en"/>
              <a:t>…..</a:t>
            </a:r>
            <a:endParaRPr/>
          </a:p>
        </p:txBody>
      </p:sp>
      <p:sp>
        <p:nvSpPr>
          <p:cNvPr id="244" name="Google Shape;244;p36"/>
          <p:cNvSpPr txBox="1"/>
          <p:nvPr/>
        </p:nvSpPr>
        <p:spPr>
          <a:xfrm>
            <a:off x="4444050" y="2738650"/>
            <a:ext cx="2704200" cy="27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 = 54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nvSpPr>
        <p:spPr>
          <a:xfrm>
            <a:off x="2061450" y="239400"/>
            <a:ext cx="50547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Medium"/>
                <a:ea typeface="Roboto Medium"/>
                <a:cs typeface="Roboto Medium"/>
                <a:sym typeface="Roboto Medium"/>
              </a:rPr>
              <a:t>How we represent the model</a:t>
            </a:r>
            <a:endParaRPr sz="3000">
              <a:latin typeface="Roboto Medium"/>
              <a:ea typeface="Roboto Medium"/>
              <a:cs typeface="Roboto Medium"/>
              <a:sym typeface="Roboto Medium"/>
            </a:endParaRPr>
          </a:p>
        </p:txBody>
      </p:sp>
      <p:sp>
        <p:nvSpPr>
          <p:cNvPr id="251" name="Google Shape;251;p37"/>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p:txBody>
      </p:sp>
      <p:sp>
        <p:nvSpPr>
          <p:cNvPr id="252" name="Google Shape;252;p37"/>
          <p:cNvSpPr/>
          <p:nvPr/>
        </p:nvSpPr>
        <p:spPr>
          <a:xfrm>
            <a:off x="3168050" y="1193400"/>
            <a:ext cx="1876500" cy="905100"/>
          </a:xfrm>
          <a:prstGeom prst="roundRect">
            <a:avLst>
              <a:gd fmla="val 16667" name="adj"/>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Training set</a:t>
            </a:r>
            <a:endParaRPr b="1">
              <a:solidFill>
                <a:srgbClr val="FFFFFF"/>
              </a:solidFill>
              <a:latin typeface="Comfortaa"/>
              <a:ea typeface="Comfortaa"/>
              <a:cs typeface="Comfortaa"/>
              <a:sym typeface="Comfortaa"/>
            </a:endParaRPr>
          </a:p>
        </p:txBody>
      </p:sp>
      <p:sp>
        <p:nvSpPr>
          <p:cNvPr id="253" name="Google Shape;253;p37"/>
          <p:cNvSpPr/>
          <p:nvPr/>
        </p:nvSpPr>
        <p:spPr>
          <a:xfrm>
            <a:off x="3595700" y="3524425"/>
            <a:ext cx="1021200" cy="593100"/>
          </a:xfrm>
          <a:prstGeom prst="roundRect">
            <a:avLst>
              <a:gd fmla="val 16667"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h</a:t>
            </a:r>
            <a:endParaRPr b="1">
              <a:solidFill>
                <a:srgbClr val="FFFFFF"/>
              </a:solidFill>
              <a:latin typeface="Comfortaa"/>
              <a:ea typeface="Comfortaa"/>
              <a:cs typeface="Comfortaa"/>
              <a:sym typeface="Comfortaa"/>
            </a:endParaRPr>
          </a:p>
        </p:txBody>
      </p:sp>
      <p:sp>
        <p:nvSpPr>
          <p:cNvPr id="254" name="Google Shape;254;p37"/>
          <p:cNvSpPr/>
          <p:nvPr/>
        </p:nvSpPr>
        <p:spPr>
          <a:xfrm>
            <a:off x="3195650" y="2406175"/>
            <a:ext cx="1876500" cy="9051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Learning Algorithm</a:t>
            </a:r>
            <a:endParaRPr b="1">
              <a:solidFill>
                <a:srgbClr val="FFFFFF"/>
              </a:solidFill>
              <a:latin typeface="Comfortaa"/>
              <a:ea typeface="Comfortaa"/>
              <a:cs typeface="Comfortaa"/>
              <a:sym typeface="Comfortaa"/>
            </a:endParaRPr>
          </a:p>
        </p:txBody>
      </p:sp>
      <p:sp>
        <p:nvSpPr>
          <p:cNvPr id="255" name="Google Shape;255;p37"/>
          <p:cNvSpPr/>
          <p:nvPr/>
        </p:nvSpPr>
        <p:spPr>
          <a:xfrm>
            <a:off x="494727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Estimated value of y</a:t>
            </a:r>
            <a:endParaRPr b="1">
              <a:solidFill>
                <a:srgbClr val="FFFFFF"/>
              </a:solidFill>
              <a:latin typeface="Comfortaa"/>
              <a:ea typeface="Comfortaa"/>
              <a:cs typeface="Comfortaa"/>
              <a:sym typeface="Comfortaa"/>
            </a:endParaRPr>
          </a:p>
        </p:txBody>
      </p:sp>
      <p:sp>
        <p:nvSpPr>
          <p:cNvPr id="256" name="Google Shape;256;p37"/>
          <p:cNvSpPr/>
          <p:nvPr/>
        </p:nvSpPr>
        <p:spPr>
          <a:xfrm>
            <a:off x="71692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X</a:t>
            </a:r>
            <a:endParaRPr b="1">
              <a:solidFill>
                <a:srgbClr val="FFFFFF"/>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63" name="Google Shape;263;p38"/>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Hypothesis</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64" name="Google Shape;264;p38"/>
          <p:cNvSpPr txBox="1"/>
          <p:nvPr/>
        </p:nvSpPr>
        <p:spPr>
          <a:xfrm>
            <a:off x="1644875" y="2264050"/>
            <a:ext cx="5231700" cy="827700"/>
          </a:xfrm>
          <a:prstGeom prst="rect">
            <a:avLst/>
          </a:prstGeom>
          <a:noFill/>
          <a:ln cap="flat" cmpd="sng" w="9525">
            <a:solidFill>
              <a:srgbClr val="134F5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h(x) = </a:t>
            </a:r>
            <a:r>
              <a:rPr lang="en" sz="3600">
                <a:solidFill>
                  <a:srgbClr val="222222"/>
                </a:solidFill>
                <a:highlight>
                  <a:srgbClr val="FFFFFF"/>
                </a:highlight>
              </a:rPr>
              <a:t>θ</a:t>
            </a:r>
            <a:r>
              <a:rPr lang="en" sz="1800">
                <a:solidFill>
                  <a:srgbClr val="222222"/>
                </a:solidFill>
                <a:highlight>
                  <a:srgbClr val="FFFFFF"/>
                </a:highlight>
              </a:rPr>
              <a:t>0 </a:t>
            </a:r>
            <a:r>
              <a:rPr lang="en" sz="3000">
                <a:solidFill>
                  <a:srgbClr val="222222"/>
                </a:solidFill>
                <a:highlight>
                  <a:srgbClr val="FFFFFF"/>
                </a:highlight>
              </a:rPr>
              <a:t>+</a:t>
            </a:r>
            <a:r>
              <a:rPr lang="en" sz="3600">
                <a:solidFill>
                  <a:srgbClr val="222222"/>
                </a:solidFill>
                <a:highlight>
                  <a:srgbClr val="FFFFFF"/>
                </a:highlight>
              </a:rPr>
              <a:t>θ</a:t>
            </a:r>
            <a:r>
              <a:rPr lang="en" sz="1800">
                <a:solidFill>
                  <a:srgbClr val="222222"/>
                </a:solidFill>
                <a:highlight>
                  <a:srgbClr val="FFFFFF"/>
                </a:highlight>
              </a:rPr>
              <a:t>1</a:t>
            </a:r>
            <a:r>
              <a:rPr lang="en" sz="3000">
                <a:solidFill>
                  <a:srgbClr val="222222"/>
                </a:solidFill>
                <a:highlight>
                  <a:srgbClr val="FFFFFF"/>
                </a:highlight>
              </a:rPr>
              <a:t>x</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71" name="Google Shape;271;p39"/>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Parameters</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72" name="Google Shape;272;p39"/>
          <p:cNvSpPr txBox="1"/>
          <p:nvPr/>
        </p:nvSpPr>
        <p:spPr>
          <a:xfrm>
            <a:off x="1644875" y="2264050"/>
            <a:ext cx="5231700" cy="827700"/>
          </a:xfrm>
          <a:prstGeom prst="rect">
            <a:avLst/>
          </a:prstGeom>
          <a:noFill/>
          <a:ln cap="flat" cmpd="sng" w="9525">
            <a:solidFill>
              <a:srgbClr val="134F5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h(x) = </a:t>
            </a:r>
            <a:r>
              <a:rPr lang="en" sz="3600">
                <a:solidFill>
                  <a:srgbClr val="222222"/>
                </a:solidFill>
                <a:highlight>
                  <a:srgbClr val="00FF00"/>
                </a:highlight>
              </a:rPr>
              <a:t>θ</a:t>
            </a:r>
            <a:r>
              <a:rPr lang="en" sz="1800">
                <a:solidFill>
                  <a:srgbClr val="222222"/>
                </a:solidFill>
                <a:highlight>
                  <a:srgbClr val="00FF00"/>
                </a:highlight>
              </a:rPr>
              <a:t>0</a:t>
            </a:r>
            <a:r>
              <a:rPr lang="en" sz="1800">
                <a:solidFill>
                  <a:srgbClr val="222222"/>
                </a:solidFill>
                <a:highlight>
                  <a:srgbClr val="FFFFFF"/>
                </a:highlight>
              </a:rPr>
              <a:t> </a:t>
            </a:r>
            <a:r>
              <a:rPr lang="en" sz="3000">
                <a:solidFill>
                  <a:srgbClr val="222222"/>
                </a:solidFill>
                <a:highlight>
                  <a:srgbClr val="FFFFFF"/>
                </a:highlight>
              </a:rPr>
              <a:t>+</a:t>
            </a:r>
            <a:r>
              <a:rPr lang="en" sz="3600">
                <a:solidFill>
                  <a:srgbClr val="222222"/>
                </a:solidFill>
                <a:highlight>
                  <a:srgbClr val="00FF00"/>
                </a:highlight>
              </a:rPr>
              <a:t>θ</a:t>
            </a:r>
            <a:r>
              <a:rPr lang="en" sz="1800">
                <a:solidFill>
                  <a:srgbClr val="222222"/>
                </a:solidFill>
                <a:highlight>
                  <a:srgbClr val="00FF00"/>
                </a:highlight>
              </a:rPr>
              <a:t>1</a:t>
            </a:r>
            <a:r>
              <a:rPr lang="en" sz="3000">
                <a:solidFill>
                  <a:srgbClr val="222222"/>
                </a:solidFill>
                <a:highlight>
                  <a:srgbClr val="FFFFFF"/>
                </a:highlight>
              </a:rPr>
              <a:t>x</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79" name="Google Shape;279;p40"/>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Let’s change the parameters</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80" name="Google Shape;280;p40"/>
          <p:cNvSpPr txBox="1"/>
          <p:nvPr/>
        </p:nvSpPr>
        <p:spPr>
          <a:xfrm>
            <a:off x="982600" y="1887225"/>
            <a:ext cx="1854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0  = 1.5</a:t>
            </a:r>
            <a:endParaRPr sz="18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3600">
                <a:solidFill>
                  <a:srgbClr val="222222"/>
                </a:solidFill>
                <a:highlight>
                  <a:srgbClr val="FFFFFF"/>
                </a:highlight>
              </a:rPr>
              <a:t>θ</a:t>
            </a:r>
            <a:r>
              <a:rPr lang="en" sz="1800">
                <a:solidFill>
                  <a:srgbClr val="222222"/>
                </a:solidFill>
                <a:highlight>
                  <a:srgbClr val="FFFFFF"/>
                </a:highlight>
              </a:rPr>
              <a:t>1 = 0</a:t>
            </a:r>
            <a:endParaRPr sz="1800">
              <a:solidFill>
                <a:srgbClr val="222222"/>
              </a:solidFill>
              <a:highlight>
                <a:srgbClr val="FFFFFF"/>
              </a:highlight>
            </a:endParaRPr>
          </a:p>
        </p:txBody>
      </p:sp>
      <p:sp>
        <p:nvSpPr>
          <p:cNvPr id="281" name="Google Shape;281;p40"/>
          <p:cNvSpPr txBox="1"/>
          <p:nvPr/>
        </p:nvSpPr>
        <p:spPr>
          <a:xfrm>
            <a:off x="3206750" y="1870800"/>
            <a:ext cx="1854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0  = 0</a:t>
            </a:r>
            <a:endParaRPr sz="1800">
              <a:solidFill>
                <a:srgbClr val="222222"/>
              </a:solidFill>
              <a:highlight>
                <a:srgbClr val="FFFFFF"/>
              </a:highlight>
            </a:endParaRPr>
          </a:p>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1 = 1</a:t>
            </a:r>
            <a:endParaRPr sz="1800">
              <a:solidFill>
                <a:srgbClr val="222222"/>
              </a:solidFill>
              <a:highlight>
                <a:srgbClr val="FFFFFF"/>
              </a:highlight>
            </a:endParaRPr>
          </a:p>
        </p:txBody>
      </p:sp>
      <p:sp>
        <p:nvSpPr>
          <p:cNvPr id="282" name="Google Shape;282;p40"/>
          <p:cNvSpPr txBox="1"/>
          <p:nvPr/>
        </p:nvSpPr>
        <p:spPr>
          <a:xfrm>
            <a:off x="5588700" y="1870800"/>
            <a:ext cx="1854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0  = 0.5</a:t>
            </a:r>
            <a:endParaRPr sz="1800">
              <a:solidFill>
                <a:srgbClr val="222222"/>
              </a:solidFill>
              <a:highlight>
                <a:srgbClr val="FFFFFF"/>
              </a:highlight>
            </a:endParaRPr>
          </a:p>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1 = 2</a:t>
            </a:r>
            <a:endParaRPr sz="1800">
              <a:solidFill>
                <a:srgbClr val="222222"/>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89" name="Google Shape;289;p41"/>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Choose the appropriate parameters so that </a:t>
            </a:r>
            <a:r>
              <a:rPr lang="en" sz="1800">
                <a:latin typeface="Roboto Black"/>
                <a:ea typeface="Roboto Black"/>
                <a:cs typeface="Roboto Black"/>
                <a:sym typeface="Roboto Black"/>
              </a:rPr>
              <a:t>hypothesis is close to y for your training </a:t>
            </a:r>
            <a:r>
              <a:rPr lang="en" sz="1800">
                <a:latin typeface="Roboto Black"/>
                <a:ea typeface="Roboto Black"/>
                <a:cs typeface="Roboto Black"/>
                <a:sym typeface="Roboto Black"/>
              </a:rPr>
              <a:t>examples</a:t>
            </a:r>
            <a:r>
              <a:rPr lang="en" sz="1800">
                <a:latin typeface="Roboto Black"/>
                <a:ea typeface="Roboto Black"/>
                <a:cs typeface="Roboto Black"/>
                <a:sym typeface="Roboto Black"/>
              </a:rPr>
              <a:t> </a:t>
            </a:r>
            <a:endParaRPr>
              <a:latin typeface="Roboto Black"/>
              <a:ea typeface="Roboto Black"/>
              <a:cs typeface="Roboto Black"/>
              <a:sym typeface="Roboto Black"/>
            </a:endParaRPr>
          </a:p>
        </p:txBody>
      </p:sp>
      <p:sp>
        <p:nvSpPr>
          <p:cNvPr id="290" name="Google Shape;290;p41"/>
          <p:cNvSpPr txBox="1"/>
          <p:nvPr/>
        </p:nvSpPr>
        <p:spPr>
          <a:xfrm>
            <a:off x="971650" y="2526825"/>
            <a:ext cx="7075200" cy="18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Minimize </a:t>
            </a:r>
            <a:r>
              <a:rPr lang="en" sz="2400">
                <a:solidFill>
                  <a:srgbClr val="222222"/>
                </a:solidFill>
                <a:highlight>
                  <a:srgbClr val="FFFFFF"/>
                </a:highlight>
                <a:latin typeface="Roboto"/>
                <a:ea typeface="Roboto"/>
                <a:cs typeface="Roboto"/>
                <a:sym typeface="Roboto"/>
              </a:rPr>
              <a:t>θ</a:t>
            </a:r>
            <a:r>
              <a:rPr lang="en" sz="1200">
                <a:solidFill>
                  <a:srgbClr val="222222"/>
                </a:solidFill>
                <a:highlight>
                  <a:srgbClr val="FFFFFF"/>
                </a:highlight>
                <a:latin typeface="Roboto"/>
                <a:ea typeface="Roboto"/>
                <a:cs typeface="Roboto"/>
                <a:sym typeface="Roboto"/>
              </a:rPr>
              <a:t>0</a:t>
            </a:r>
            <a:r>
              <a:rPr lang="en" sz="1800">
                <a:solidFill>
                  <a:srgbClr val="222222"/>
                </a:solidFill>
                <a:highlight>
                  <a:srgbClr val="FFFFFF"/>
                </a:highlight>
                <a:latin typeface="Roboto"/>
                <a:ea typeface="Roboto"/>
                <a:cs typeface="Roboto"/>
                <a:sym typeface="Roboto"/>
              </a:rPr>
              <a:t>,</a:t>
            </a:r>
            <a:r>
              <a:rPr lang="en" sz="2400">
                <a:solidFill>
                  <a:srgbClr val="222222"/>
                </a:solidFill>
                <a:highlight>
                  <a:srgbClr val="FFFFFF"/>
                </a:highlight>
                <a:latin typeface="Roboto"/>
                <a:ea typeface="Roboto"/>
                <a:cs typeface="Roboto"/>
                <a:sym typeface="Roboto"/>
              </a:rPr>
              <a:t>θ</a:t>
            </a:r>
            <a:r>
              <a:rPr lang="en" sz="1100">
                <a:solidFill>
                  <a:srgbClr val="222222"/>
                </a:solidFill>
                <a:highlight>
                  <a:srgbClr val="FFFFFF"/>
                </a:highlight>
                <a:latin typeface="Roboto"/>
                <a:ea typeface="Roboto"/>
                <a:cs typeface="Roboto"/>
                <a:sym typeface="Roboto"/>
              </a:rPr>
              <a:t>1</a:t>
            </a:r>
            <a:endParaRPr sz="1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4185300" y="3464188"/>
            <a:ext cx="7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DL</a:t>
            </a:r>
            <a:endParaRPr sz="3000">
              <a:solidFill>
                <a:srgbClr val="FFFFFF"/>
              </a:solidFill>
              <a:latin typeface="Roboto Black"/>
              <a:ea typeface="Roboto Black"/>
              <a:cs typeface="Roboto Black"/>
              <a:sym typeface="Roboto Black"/>
            </a:endParaRPr>
          </a:p>
        </p:txBody>
      </p:sp>
      <p:sp>
        <p:nvSpPr>
          <p:cNvPr id="76" name="Google Shape;76;p15"/>
          <p:cNvSpPr/>
          <p:nvPr/>
        </p:nvSpPr>
        <p:spPr>
          <a:xfrm>
            <a:off x="188725" y="399275"/>
            <a:ext cx="8635200" cy="460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3268800" y="109400"/>
            <a:ext cx="2625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50">
                <a:highlight>
                  <a:srgbClr val="FFFFFF"/>
                </a:highlight>
              </a:rPr>
              <a:t>A Quick History</a:t>
            </a:r>
            <a:endParaRPr b="1" sz="2550">
              <a:highlight>
                <a:srgbClr val="FFFFFF"/>
              </a:highlight>
            </a:endParaRPr>
          </a:p>
          <a:p>
            <a:pPr indent="0" lvl="0" marL="0" rtl="0" algn="l">
              <a:spcBef>
                <a:spcPts val="0"/>
              </a:spcBef>
              <a:spcAft>
                <a:spcPts val="0"/>
              </a:spcAft>
              <a:buNone/>
            </a:pPr>
            <a:r>
              <a:t/>
            </a:r>
            <a:endParaRPr b="1" sz="2550">
              <a:highlight>
                <a:srgbClr val="FFFFFF"/>
              </a:highlight>
            </a:endParaRPr>
          </a:p>
          <a:p>
            <a:pPr indent="0" lvl="0" marL="0" rtl="0" algn="l">
              <a:spcBef>
                <a:spcPts val="0"/>
              </a:spcBef>
              <a:spcAft>
                <a:spcPts val="0"/>
              </a:spcAft>
              <a:buNone/>
            </a:pPr>
            <a:r>
              <a:t/>
            </a:r>
            <a:endParaRPr b="1" sz="2550">
              <a:highlight>
                <a:srgbClr val="FFFFFF"/>
              </a:highlight>
            </a:endParaRPr>
          </a:p>
        </p:txBody>
      </p:sp>
      <p:pic>
        <p:nvPicPr>
          <p:cNvPr id="78" name="Google Shape;78;p15"/>
          <p:cNvPicPr preferRelativeResize="0"/>
          <p:nvPr/>
        </p:nvPicPr>
        <p:blipFill>
          <a:blip r:embed="rId3">
            <a:alphaModFix/>
          </a:blip>
          <a:stretch>
            <a:fillRect/>
          </a:stretch>
        </p:blipFill>
        <p:spPr>
          <a:xfrm>
            <a:off x="1005125" y="781450"/>
            <a:ext cx="7133751" cy="4076450"/>
          </a:xfrm>
          <a:prstGeom prst="rect">
            <a:avLst/>
          </a:prstGeom>
          <a:noFill/>
          <a:ln>
            <a:noFill/>
          </a:ln>
        </p:spPr>
      </p:pic>
      <p:sp>
        <p:nvSpPr>
          <p:cNvPr id="79" name="Google Shape;79;p15"/>
          <p:cNvSpPr/>
          <p:nvPr/>
        </p:nvSpPr>
        <p:spPr>
          <a:xfrm>
            <a:off x="750825" y="4525225"/>
            <a:ext cx="7858800" cy="430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97" name="Google Shape;297;p42"/>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Let’s look have an example</a:t>
            </a:r>
            <a:endParaRPr>
              <a:latin typeface="Roboto Black"/>
              <a:ea typeface="Roboto Black"/>
              <a:cs typeface="Roboto Black"/>
              <a:sym typeface="Roboto Black"/>
            </a:endParaRPr>
          </a:p>
        </p:txBody>
      </p:sp>
      <p:sp>
        <p:nvSpPr>
          <p:cNvPr id="298" name="Google Shape;298;p42"/>
          <p:cNvSpPr txBox="1"/>
          <p:nvPr/>
        </p:nvSpPr>
        <p:spPr>
          <a:xfrm>
            <a:off x="971650" y="2374425"/>
            <a:ext cx="7075200" cy="18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Roboto"/>
              <a:ea typeface="Roboto"/>
              <a:cs typeface="Roboto"/>
              <a:sym typeface="Roboto"/>
            </a:endParaRPr>
          </a:p>
        </p:txBody>
      </p:sp>
      <p:cxnSp>
        <p:nvCxnSpPr>
          <p:cNvPr id="299" name="Google Shape;299;p42"/>
          <p:cNvCxnSpPr/>
          <p:nvPr/>
        </p:nvCxnSpPr>
        <p:spPr>
          <a:xfrm flipH="1">
            <a:off x="4125625" y="2098475"/>
            <a:ext cx="2700" cy="2557200"/>
          </a:xfrm>
          <a:prstGeom prst="straightConnector1">
            <a:avLst/>
          </a:prstGeom>
          <a:noFill/>
          <a:ln cap="flat" cmpd="sng" w="9525">
            <a:solidFill>
              <a:schemeClr val="dk2"/>
            </a:solidFill>
            <a:prstDash val="solid"/>
            <a:round/>
            <a:headEnd len="med" w="med" type="none"/>
            <a:tailEnd len="med" w="med" type="none"/>
          </a:ln>
        </p:spPr>
      </p:cxnSp>
      <p:sp>
        <p:nvSpPr>
          <p:cNvPr id="300" name="Google Shape;300;p42"/>
          <p:cNvSpPr txBox="1"/>
          <p:nvPr/>
        </p:nvSpPr>
        <p:spPr>
          <a:xfrm>
            <a:off x="1357875" y="1955000"/>
            <a:ext cx="18543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h(x)</a:t>
            </a:r>
            <a:endParaRPr b="1" sz="1800"/>
          </a:p>
        </p:txBody>
      </p:sp>
      <p:sp>
        <p:nvSpPr>
          <p:cNvPr id="301" name="Google Shape;301;p42"/>
          <p:cNvSpPr txBox="1"/>
          <p:nvPr/>
        </p:nvSpPr>
        <p:spPr>
          <a:xfrm>
            <a:off x="4898800" y="1955000"/>
            <a:ext cx="18543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j(</a:t>
            </a:r>
            <a:r>
              <a:rPr lang="en" sz="1800">
                <a:solidFill>
                  <a:srgbClr val="222222"/>
                </a:solidFill>
                <a:highlight>
                  <a:schemeClr val="lt1"/>
                </a:highlight>
              </a:rPr>
              <a:t>θ</a:t>
            </a:r>
            <a:r>
              <a:rPr lang="en" sz="1100">
                <a:solidFill>
                  <a:srgbClr val="222222"/>
                </a:solidFill>
                <a:highlight>
                  <a:schemeClr val="lt1"/>
                </a:highlight>
              </a:rPr>
              <a:t>1</a:t>
            </a:r>
            <a:r>
              <a:rPr lang="en" sz="1800">
                <a:solidFill>
                  <a:srgbClr val="222222"/>
                </a:solidFill>
                <a:highlight>
                  <a:schemeClr val="lt1"/>
                </a:highlight>
              </a:rPr>
              <a:t>)</a:t>
            </a:r>
            <a:endParaRPr b="1"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pic>
        <p:nvPicPr>
          <p:cNvPr id="308" name="Google Shape;308;p43"/>
          <p:cNvPicPr preferRelativeResize="0"/>
          <p:nvPr/>
        </p:nvPicPr>
        <p:blipFill>
          <a:blip r:embed="rId3">
            <a:alphaModFix/>
          </a:blip>
          <a:stretch>
            <a:fillRect/>
          </a:stretch>
        </p:blipFill>
        <p:spPr>
          <a:xfrm>
            <a:off x="2170588" y="989121"/>
            <a:ext cx="4836425" cy="3544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5"/>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Gradient Descent</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pic>
        <p:nvPicPr>
          <p:cNvPr id="320" name="Google Shape;320;p45"/>
          <p:cNvPicPr preferRelativeResize="0"/>
          <p:nvPr/>
        </p:nvPicPr>
        <p:blipFill>
          <a:blip r:embed="rId3">
            <a:alphaModFix/>
          </a:blip>
          <a:stretch>
            <a:fillRect/>
          </a:stretch>
        </p:blipFill>
        <p:spPr>
          <a:xfrm>
            <a:off x="1830138" y="1359400"/>
            <a:ext cx="5483725" cy="3296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Gradient Descent</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27" name="Google Shape;327;p46"/>
          <p:cNvSpPr txBox="1"/>
          <p:nvPr/>
        </p:nvSpPr>
        <p:spPr>
          <a:xfrm>
            <a:off x="419700" y="1016800"/>
            <a:ext cx="4956000" cy="22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Repeat until convergence</a:t>
            </a:r>
            <a:endParaRPr sz="3000">
              <a:latin typeface="Roboto Medium"/>
              <a:ea typeface="Roboto Medium"/>
              <a:cs typeface="Roboto Medium"/>
              <a:sym typeface="Roboto Medium"/>
            </a:endParaRPr>
          </a:p>
          <a:p>
            <a:pPr indent="0" lvl="0" marL="0" rtl="0" algn="l">
              <a:spcBef>
                <a:spcPts val="0"/>
              </a:spcBef>
              <a:spcAft>
                <a:spcPts val="0"/>
              </a:spcAft>
              <a:buNone/>
            </a:pPr>
            <a:r>
              <a:rPr lang="en" sz="3000">
                <a:latin typeface="Roboto Medium"/>
                <a:ea typeface="Roboto Medium"/>
                <a:cs typeface="Roboto Medium"/>
                <a:sym typeface="Roboto Medium"/>
              </a:rPr>
              <a:t>{</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a:p>
            <a:pPr indent="0" lvl="0" marL="0" rtl="0" algn="l">
              <a:spcBef>
                <a:spcPts val="0"/>
              </a:spcBef>
              <a:spcAft>
                <a:spcPts val="0"/>
              </a:spcAft>
              <a:buNone/>
            </a:pPr>
            <a:r>
              <a:rPr lang="en" sz="3000">
                <a:latin typeface="Roboto Medium"/>
                <a:ea typeface="Roboto Medium"/>
                <a:cs typeface="Roboto Medium"/>
                <a:sym typeface="Roboto Medium"/>
              </a:rPr>
              <a:t>}</a:t>
            </a:r>
            <a:endParaRPr sz="3000">
              <a:latin typeface="Roboto Medium"/>
              <a:ea typeface="Roboto Medium"/>
              <a:cs typeface="Roboto Medium"/>
              <a:sym typeface="Roboto Medium"/>
            </a:endParaRPr>
          </a:p>
        </p:txBody>
      </p:sp>
      <p:pic>
        <p:nvPicPr>
          <p:cNvPr id="328" name="Google Shape;328;p46"/>
          <p:cNvPicPr preferRelativeResize="0"/>
          <p:nvPr/>
        </p:nvPicPr>
        <p:blipFill>
          <a:blip r:embed="rId3">
            <a:alphaModFix/>
          </a:blip>
          <a:stretch>
            <a:fillRect/>
          </a:stretch>
        </p:blipFill>
        <p:spPr>
          <a:xfrm>
            <a:off x="857250" y="2204163"/>
            <a:ext cx="3714750" cy="1114425"/>
          </a:xfrm>
          <a:prstGeom prst="rect">
            <a:avLst/>
          </a:prstGeom>
          <a:noFill/>
          <a:ln>
            <a:noFill/>
          </a:ln>
        </p:spPr>
      </p:pic>
      <p:sp>
        <p:nvSpPr>
          <p:cNvPr id="329" name="Google Shape;329;p46"/>
          <p:cNvSpPr txBox="1"/>
          <p:nvPr/>
        </p:nvSpPr>
        <p:spPr>
          <a:xfrm>
            <a:off x="4255450" y="3730875"/>
            <a:ext cx="44178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 </a:t>
            </a:r>
            <a:r>
              <a:rPr lang="en" sz="3000">
                <a:latin typeface="Roboto Medium"/>
                <a:ea typeface="Roboto Medium"/>
                <a:cs typeface="Roboto Medium"/>
                <a:sym typeface="Roboto Medium"/>
              </a:rPr>
              <a:t>For j = 0 and 1 )</a:t>
            </a:r>
            <a:endParaRPr sz="3000">
              <a:latin typeface="Roboto Medium"/>
              <a:ea typeface="Roboto Medium"/>
              <a:cs typeface="Roboto Medium"/>
              <a:sym typeface="Robot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7"/>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Gradient Descent</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36" name="Google Shape;336;p47"/>
          <p:cNvSpPr txBox="1"/>
          <p:nvPr/>
        </p:nvSpPr>
        <p:spPr>
          <a:xfrm>
            <a:off x="419700" y="1016800"/>
            <a:ext cx="4956000" cy="22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Simultaneously update </a:t>
            </a:r>
            <a:r>
              <a:rPr lang="en" sz="3000">
                <a:latin typeface="Roboto Medium"/>
                <a:ea typeface="Roboto Medium"/>
                <a:cs typeface="Roboto Medium"/>
                <a:sym typeface="Roboto Medium"/>
              </a:rPr>
              <a:t> </a:t>
            </a:r>
            <a:endParaRPr sz="3000">
              <a:latin typeface="Roboto Medium"/>
              <a:ea typeface="Roboto Medium"/>
              <a:cs typeface="Roboto Medium"/>
              <a:sym typeface="Roboto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8"/>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43" name="Google Shape;343;p48"/>
          <p:cNvSpPr txBox="1"/>
          <p:nvPr/>
        </p:nvSpPr>
        <p:spPr>
          <a:xfrm>
            <a:off x="441400" y="1602775"/>
            <a:ext cx="2239200" cy="16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Medium"/>
                <a:ea typeface="Roboto Medium"/>
                <a:cs typeface="Roboto Medium"/>
                <a:sym typeface="Roboto Medium"/>
              </a:rPr>
              <a:t>Jupyter notebook</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Git - version control</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NumPy</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Scikit</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GCP - Intro</a:t>
            </a:r>
            <a:endParaRPr sz="1800">
              <a:latin typeface="Roboto Medium"/>
              <a:ea typeface="Roboto Medium"/>
              <a:cs typeface="Roboto Medium"/>
              <a:sym typeface="Roboto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9"/>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0" name="Google Shape;350;p49"/>
          <p:cNvSpPr txBox="1"/>
          <p:nvPr/>
        </p:nvSpPr>
        <p:spPr>
          <a:xfrm>
            <a:off x="441300" y="1005975"/>
            <a:ext cx="32592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Jupyter notebook</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1" name="Google Shape;351;p49"/>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CFCFC"/>
                </a:highlight>
                <a:latin typeface="Roboto Medium"/>
                <a:ea typeface="Roboto Medium"/>
                <a:cs typeface="Roboto Medium"/>
                <a:sym typeface="Roboto Medium"/>
              </a:rPr>
              <a:t>The Jupyter Notebook is an interactive computing environment that enables users to author notebook documents that include: - Live code - Interactive widgets - Plots - Narrative text - Equations - Images - Video</a:t>
            </a:r>
            <a:endParaRPr sz="1800">
              <a:latin typeface="Roboto Medium"/>
              <a:ea typeface="Roboto Medium"/>
              <a:cs typeface="Roboto Medium"/>
              <a:sym typeface="Roboto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0"/>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8" name="Google Shape;358;p50"/>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9" name="Google Shape;359;p50"/>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Roboto Medium"/>
                <a:ea typeface="Roboto Medium"/>
                <a:cs typeface="Roboto Medium"/>
                <a:sym typeface="Roboto Medium"/>
              </a:rPr>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a:t>
            </a:r>
            <a:endParaRPr sz="1800">
              <a:latin typeface="Roboto Medium"/>
              <a:ea typeface="Roboto Medium"/>
              <a:cs typeface="Roboto Medium"/>
              <a:sym typeface="Robot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1"/>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66" name="Google Shape;366;p51"/>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67" name="Google Shape;367;p51"/>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800">
                <a:highlight>
                  <a:srgbClr val="FFFFFF"/>
                </a:highlight>
                <a:latin typeface="Roboto Medium"/>
                <a:ea typeface="Roboto Medium"/>
                <a:cs typeface="Roboto Medium"/>
                <a:sym typeface="Roboto Medium"/>
              </a:rPr>
              <a:t>You’ll learn how to:</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220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Create and use a repository</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Start and manage a new branch</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Make changes to a file and push them to GitHub as commits</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Open and merge a pull request</a:t>
            </a:r>
            <a:endParaRPr sz="1800">
              <a:highlight>
                <a:srgbClr val="FFFFFF"/>
              </a:highlight>
              <a:latin typeface="Roboto Medium"/>
              <a:ea typeface="Roboto Medium"/>
              <a:cs typeface="Roboto Medium"/>
              <a:sym typeface="Roboto Medium"/>
            </a:endParaRPr>
          </a:p>
          <a:p>
            <a:pPr indent="0" lvl="0" marL="0" rtl="0" algn="l">
              <a:spcBef>
                <a:spcPts val="2200"/>
              </a:spcBef>
              <a:spcAft>
                <a:spcPts val="0"/>
              </a:spcAft>
              <a:buNone/>
            </a:pPr>
            <a:r>
              <a:t/>
            </a:r>
            <a:endParaRPr sz="1800">
              <a:highlight>
                <a:srgbClr val="FFFFFF"/>
              </a:highlight>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p:nvPr/>
        </p:nvSpPr>
        <p:spPr>
          <a:xfrm rot="2774202">
            <a:off x="3033875" y="977675"/>
            <a:ext cx="3076419" cy="3188199"/>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rot="-2677651">
            <a:off x="2731123" y="1413481"/>
            <a:ext cx="1827344" cy="46191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PROBABILITY</a:t>
            </a:r>
            <a:endParaRPr sz="1800">
              <a:latin typeface="Comfortaa"/>
              <a:ea typeface="Comfortaa"/>
              <a:cs typeface="Comfortaa"/>
              <a:sym typeface="Comfortaa"/>
            </a:endParaRPr>
          </a:p>
        </p:txBody>
      </p:sp>
      <p:sp>
        <p:nvSpPr>
          <p:cNvPr id="86" name="Google Shape;86;p16"/>
          <p:cNvSpPr txBox="1"/>
          <p:nvPr/>
        </p:nvSpPr>
        <p:spPr>
          <a:xfrm rot="-2677851">
            <a:off x="4722570" y="3299587"/>
            <a:ext cx="1580416" cy="4256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STATISTICS </a:t>
            </a:r>
            <a:endParaRPr sz="1800">
              <a:latin typeface="Comfortaa"/>
              <a:ea typeface="Comfortaa"/>
              <a:cs typeface="Comfortaa"/>
              <a:sym typeface="Comfortaa"/>
            </a:endParaRPr>
          </a:p>
        </p:txBody>
      </p:sp>
      <p:sp>
        <p:nvSpPr>
          <p:cNvPr id="87" name="Google Shape;87;p16"/>
          <p:cNvSpPr txBox="1"/>
          <p:nvPr/>
        </p:nvSpPr>
        <p:spPr>
          <a:xfrm rot="2774217">
            <a:off x="4743125" y="1364385"/>
            <a:ext cx="1601758" cy="4709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CALCULUS </a:t>
            </a:r>
            <a:endParaRPr sz="1800">
              <a:latin typeface="Comfortaa"/>
              <a:ea typeface="Comfortaa"/>
              <a:cs typeface="Comfortaa"/>
              <a:sym typeface="Comfortaa"/>
            </a:endParaRPr>
          </a:p>
        </p:txBody>
      </p:sp>
      <p:sp>
        <p:nvSpPr>
          <p:cNvPr id="88" name="Google Shape;88;p16"/>
          <p:cNvSpPr txBox="1"/>
          <p:nvPr/>
        </p:nvSpPr>
        <p:spPr>
          <a:xfrm rot="2773363">
            <a:off x="2467230" y="3290316"/>
            <a:ext cx="2286455" cy="4857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LINEAR ALGEBRA</a:t>
            </a:r>
            <a:endParaRPr sz="1800">
              <a:latin typeface="Comfortaa"/>
              <a:ea typeface="Comfortaa"/>
              <a:cs typeface="Comfortaa"/>
              <a:sym typeface="Comfortaa"/>
            </a:endParaRPr>
          </a:p>
        </p:txBody>
      </p:sp>
      <p:sp>
        <p:nvSpPr>
          <p:cNvPr id="89" name="Google Shape;89;p16"/>
          <p:cNvSpPr txBox="1"/>
          <p:nvPr/>
        </p:nvSpPr>
        <p:spPr>
          <a:xfrm rot="47910">
            <a:off x="4116174" y="2155292"/>
            <a:ext cx="1119409" cy="8283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Comfortaa"/>
                <a:ea typeface="Comfortaa"/>
                <a:cs typeface="Comfortaa"/>
                <a:sym typeface="Comfortaa"/>
              </a:rPr>
              <a:t>ML</a:t>
            </a:r>
            <a:endParaRPr b="1" sz="3600">
              <a:latin typeface="Comfortaa"/>
              <a:ea typeface="Comfortaa"/>
              <a:cs typeface="Comfortaa"/>
              <a:sym typeface="Comfortaa"/>
            </a:endParaRPr>
          </a:p>
        </p:txBody>
      </p:sp>
      <p:sp>
        <p:nvSpPr>
          <p:cNvPr id="90" name="Google Shape;90;p16"/>
          <p:cNvSpPr/>
          <p:nvPr/>
        </p:nvSpPr>
        <p:spPr>
          <a:xfrm>
            <a:off x="254400" y="262600"/>
            <a:ext cx="8635200" cy="476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2"/>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74" name="Google Shape;374;p52"/>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75" name="Google Shape;375;p52"/>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1700"/>
              </a:spcBef>
              <a:spcAft>
                <a:spcPts val="0"/>
              </a:spcAft>
              <a:buClr>
                <a:schemeClr val="dk1"/>
              </a:buClr>
              <a:buSzPts val="1100"/>
              <a:buFont typeface="Arial"/>
              <a:buNone/>
            </a:pPr>
            <a:r>
              <a:rPr lang="en" sz="1800">
                <a:solidFill>
                  <a:schemeClr val="dk1"/>
                </a:solidFill>
                <a:highlight>
                  <a:srgbClr val="FFFFFF"/>
                </a:highlight>
                <a:latin typeface="Roboto Medium"/>
                <a:ea typeface="Roboto Medium"/>
                <a:cs typeface="Roboto Medium"/>
                <a:sym typeface="Roboto Medium"/>
              </a:rPr>
              <a:t>Step 1. Create a Repository</a:t>
            </a:r>
            <a:endParaRPr sz="1800">
              <a:solidFill>
                <a:schemeClr val="dk1"/>
              </a:solidFill>
              <a:highlight>
                <a:srgbClr val="FFFFFF"/>
              </a:highlight>
              <a:latin typeface="Roboto Medium"/>
              <a:ea typeface="Roboto Medium"/>
              <a:cs typeface="Roboto Medium"/>
              <a:sym typeface="Roboto Medium"/>
            </a:endParaRPr>
          </a:p>
          <a:p>
            <a:pPr indent="0" lvl="0" marL="0" rtl="0" algn="l">
              <a:spcBef>
                <a:spcPts val="1100"/>
              </a:spcBef>
              <a:spcAft>
                <a:spcPts val="0"/>
              </a:spcAft>
              <a:buNone/>
            </a:pPr>
            <a:r>
              <a:t/>
            </a:r>
            <a:endParaRPr sz="1800">
              <a:highlight>
                <a:srgbClr val="FFFFFF"/>
              </a:highlight>
              <a:latin typeface="Roboto Medium"/>
              <a:ea typeface="Roboto Medium"/>
              <a:cs typeface="Roboto Medium"/>
              <a:sym typeface="Roboto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82" name="Google Shape;382;p53"/>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83" name="Google Shape;383;p53"/>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1700"/>
              </a:spcBef>
              <a:spcAft>
                <a:spcPts val="0"/>
              </a:spcAft>
              <a:buNone/>
            </a:pPr>
            <a:r>
              <a:rPr lang="en" sz="1800">
                <a:solidFill>
                  <a:schemeClr val="dk1"/>
                </a:solidFill>
                <a:highlight>
                  <a:srgbClr val="FFFFFF"/>
                </a:highlight>
                <a:latin typeface="Roboto Medium"/>
                <a:ea typeface="Roboto Medium"/>
                <a:cs typeface="Roboto Medium"/>
                <a:sym typeface="Roboto Medium"/>
              </a:rPr>
              <a:t>Step 1. Create a Repository</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Clr>
                <a:schemeClr val="dk1"/>
              </a:buClr>
              <a:buSzPts val="1100"/>
              <a:buFont typeface="Arial"/>
              <a:buNone/>
            </a:pPr>
            <a:r>
              <a:rPr lang="en" sz="1800">
                <a:solidFill>
                  <a:schemeClr val="dk1"/>
                </a:solidFill>
                <a:highlight>
                  <a:srgbClr val="FFFFFF"/>
                </a:highlight>
                <a:latin typeface="Roboto Medium"/>
                <a:ea typeface="Roboto Medium"/>
                <a:cs typeface="Roboto Medium"/>
                <a:sym typeface="Roboto Medium"/>
              </a:rPr>
              <a:t>Step 2. Start and manage a new branch</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Clr>
                <a:schemeClr val="dk1"/>
              </a:buClr>
              <a:buSzPts val="1100"/>
              <a:buFont typeface="Arial"/>
              <a:buNone/>
            </a:pPr>
            <a:r>
              <a:rPr lang="en" sz="1800">
                <a:solidFill>
                  <a:schemeClr val="dk1"/>
                </a:solidFill>
                <a:highlight>
                  <a:srgbClr val="FFFFFF"/>
                </a:highlight>
                <a:latin typeface="Roboto Medium"/>
                <a:ea typeface="Roboto Medium"/>
                <a:cs typeface="Roboto Medium"/>
                <a:sym typeface="Roboto Medium"/>
              </a:rPr>
              <a:t>Step 3. Make changes to a file and push them to GitHub as commits</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None/>
            </a:pPr>
            <a:r>
              <a:rPr lang="en" sz="1800">
                <a:solidFill>
                  <a:schemeClr val="dk1"/>
                </a:solidFill>
                <a:highlight>
                  <a:srgbClr val="FFFFFF"/>
                </a:highlight>
                <a:latin typeface="Roboto Medium"/>
                <a:ea typeface="Roboto Medium"/>
                <a:cs typeface="Roboto Medium"/>
                <a:sym typeface="Roboto Medium"/>
              </a:rPr>
              <a:t>Step 4. Open and merge a pull request</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Clr>
                <a:schemeClr val="dk1"/>
              </a:buClr>
              <a:buSzPts val="1100"/>
              <a:buFont typeface="Arial"/>
              <a:buNone/>
            </a:pPr>
            <a:r>
              <a:t/>
            </a:r>
            <a:endParaRPr sz="1800">
              <a:solidFill>
                <a:schemeClr val="dk1"/>
              </a:solidFill>
              <a:highlight>
                <a:srgbClr val="FFFFFF"/>
              </a:highlight>
              <a:latin typeface="Roboto Medium"/>
              <a:ea typeface="Roboto Medium"/>
              <a:cs typeface="Roboto Medium"/>
              <a:sym typeface="Roboto Medium"/>
            </a:endParaRPr>
          </a:p>
          <a:p>
            <a:pPr indent="0" lvl="0" marL="0" rtl="0" algn="l">
              <a:spcBef>
                <a:spcPts val="1100"/>
              </a:spcBef>
              <a:spcAft>
                <a:spcPts val="0"/>
              </a:spcAft>
              <a:buNone/>
            </a:pPr>
            <a:r>
              <a:t/>
            </a:r>
            <a:endParaRPr sz="1800">
              <a:highlight>
                <a:srgbClr val="FFFFFF"/>
              </a:highlight>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225750" y="60222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2701050" y="266550"/>
            <a:ext cx="37419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oboto Medium"/>
                <a:ea typeface="Roboto Medium"/>
                <a:cs typeface="Roboto Medium"/>
                <a:sym typeface="Roboto Medium"/>
              </a:rPr>
              <a:t>When we do ML ?</a:t>
            </a:r>
            <a:endParaRPr sz="2800">
              <a:latin typeface="Roboto Medium"/>
              <a:ea typeface="Roboto Medium"/>
              <a:cs typeface="Roboto Medium"/>
              <a:sym typeface="Roboto Medium"/>
            </a:endParaRPr>
          </a:p>
        </p:txBody>
      </p:sp>
      <p:sp>
        <p:nvSpPr>
          <p:cNvPr id="97" name="Google Shape;97;p17"/>
          <p:cNvSpPr txBox="1"/>
          <p:nvPr/>
        </p:nvSpPr>
        <p:spPr>
          <a:xfrm>
            <a:off x="488600" y="999250"/>
            <a:ext cx="4883100" cy="1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50">
                <a:solidFill>
                  <a:schemeClr val="dk1"/>
                </a:solidFill>
                <a:highlight>
                  <a:srgbClr val="FFFFFF"/>
                </a:highlight>
              </a:rPr>
              <a:t>You cannot code the rules</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p:txBody>
      </p:sp>
      <p:sp>
        <p:nvSpPr>
          <p:cNvPr id="98" name="Google Shape;98;p17"/>
          <p:cNvSpPr txBox="1"/>
          <p:nvPr/>
        </p:nvSpPr>
        <p:spPr>
          <a:xfrm>
            <a:off x="532025" y="1714500"/>
            <a:ext cx="8019000" cy="28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50">
                <a:highlight>
                  <a:srgbClr val="FFFFFF"/>
                </a:highlight>
                <a:latin typeface="Roboto"/>
                <a:ea typeface="Roboto"/>
                <a:cs typeface="Roboto"/>
                <a:sym typeface="Roboto"/>
              </a:rPr>
              <a:t>Many human tasks (such as recognizing whether an email is spam or not spam) cannot be adequately solved using a simple rule-based solution. A large number of factors could influence the answer. When rules depend on too many factors and many of these rules overlap or need to be tuned very finely, it soon becomes difficult for a human to accurately code the rules. You can use ML to effectively solve this problem.</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p:nvPr/>
        </p:nvSpPr>
        <p:spPr>
          <a:xfrm>
            <a:off x="225750" y="60222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2701050" y="266550"/>
            <a:ext cx="37419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oboto Medium"/>
                <a:ea typeface="Roboto Medium"/>
                <a:cs typeface="Roboto Medium"/>
                <a:sym typeface="Roboto Medium"/>
              </a:rPr>
              <a:t>When we do ML ?</a:t>
            </a:r>
            <a:endParaRPr sz="2800">
              <a:latin typeface="Roboto Medium"/>
              <a:ea typeface="Roboto Medium"/>
              <a:cs typeface="Roboto Medium"/>
              <a:sym typeface="Roboto Medium"/>
            </a:endParaRPr>
          </a:p>
        </p:txBody>
      </p:sp>
      <p:sp>
        <p:nvSpPr>
          <p:cNvPr id="105" name="Google Shape;105;p18"/>
          <p:cNvSpPr txBox="1"/>
          <p:nvPr/>
        </p:nvSpPr>
        <p:spPr>
          <a:xfrm>
            <a:off x="488600" y="999250"/>
            <a:ext cx="4883100" cy="1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50">
                <a:solidFill>
                  <a:schemeClr val="dk1"/>
                </a:solidFill>
                <a:highlight>
                  <a:srgbClr val="FFFFFF"/>
                </a:highlight>
              </a:rPr>
              <a:t>You cannot scale</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p:txBody>
      </p:sp>
      <p:sp>
        <p:nvSpPr>
          <p:cNvPr id="106" name="Google Shape;106;p18"/>
          <p:cNvSpPr txBox="1"/>
          <p:nvPr/>
        </p:nvSpPr>
        <p:spPr>
          <a:xfrm>
            <a:off x="532025" y="1714500"/>
            <a:ext cx="8019000" cy="28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50">
                <a:highlight>
                  <a:srgbClr val="FFFFFF"/>
                </a:highlight>
                <a:latin typeface="Roboto"/>
                <a:ea typeface="Roboto"/>
                <a:cs typeface="Roboto"/>
                <a:sym typeface="Roboto"/>
              </a:rPr>
              <a:t>You might be able to manually recognize a few hundred emails and decide whether they are spam or not. However, this task becomes tedious for millions of emails. ML solutions are effective at handling large-scale problems.</a:t>
            </a:r>
            <a:endParaRPr>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nvSpPr>
        <p:spPr>
          <a:xfrm>
            <a:off x="851475" y="1315550"/>
            <a:ext cx="7383600" cy="3291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Supervised Learning – Given: training data + desired outputs (labels)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Unsupervised learning – Given: training data	(without desired outputs)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Reinforcement learning – Rewards from sequence	of actions</a:t>
            </a:r>
            <a:endParaRPr sz="2400"/>
          </a:p>
        </p:txBody>
      </p:sp>
      <p:sp>
        <p:nvSpPr>
          <p:cNvPr id="112" name="Google Shape;112;p19"/>
          <p:cNvSpPr/>
          <p:nvPr/>
        </p:nvSpPr>
        <p:spPr>
          <a:xfrm>
            <a:off x="225750" y="60222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nvSpPr>
        <p:spPr>
          <a:xfrm>
            <a:off x="2940075" y="316650"/>
            <a:ext cx="32064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oboto Medium"/>
                <a:ea typeface="Roboto Medium"/>
                <a:cs typeface="Roboto Medium"/>
                <a:sym typeface="Roboto Medium"/>
              </a:rPr>
              <a:t>Types of	 Learning</a:t>
            </a:r>
            <a:endParaRPr sz="2800">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p:nvPr/>
        </p:nvSpPr>
        <p:spPr>
          <a:xfrm>
            <a:off x="148500" y="64637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nvSpPr>
        <p:spPr>
          <a:xfrm>
            <a:off x="2636850" y="316650"/>
            <a:ext cx="3870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Roboto Medium"/>
                <a:ea typeface="Roboto Medium"/>
                <a:cs typeface="Roboto Medium"/>
                <a:sym typeface="Roboto Medium"/>
              </a:rPr>
              <a:t>The official definitions</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20" name="Google Shape;120;p20"/>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Roboto"/>
                <a:ea typeface="Roboto"/>
                <a:cs typeface="Roboto"/>
                <a:sym typeface="Roboto"/>
              </a:rPr>
              <a:t>“</a:t>
            </a:r>
            <a:r>
              <a:rPr lang="en" sz="2400">
                <a:latin typeface="Roboto Medium"/>
                <a:ea typeface="Roboto Medium"/>
                <a:cs typeface="Roboto Medium"/>
                <a:sym typeface="Roboto Medium"/>
              </a:rPr>
              <a:t>The field of study that gives computers the ability to learn without being explicitly programmed</a:t>
            </a:r>
            <a:r>
              <a:rPr b="1" lang="en" sz="3600">
                <a:latin typeface="Roboto"/>
                <a:ea typeface="Roboto"/>
                <a:cs typeface="Roboto"/>
                <a:sym typeface="Roboto"/>
              </a:rPr>
              <a:t>”</a:t>
            </a:r>
            <a:endParaRPr b="1" sz="3600">
              <a:latin typeface="Roboto"/>
              <a:ea typeface="Roboto"/>
              <a:cs typeface="Roboto"/>
              <a:sym typeface="Roboto"/>
            </a:endParaRPr>
          </a:p>
          <a:p>
            <a:pPr indent="0" lvl="0" marL="0" rtl="0" algn="ctr">
              <a:spcBef>
                <a:spcPts val="0"/>
              </a:spcBef>
              <a:spcAft>
                <a:spcPts val="0"/>
              </a:spcAft>
              <a:buNone/>
            </a:pPr>
            <a:r>
              <a:t/>
            </a:r>
            <a:endParaRPr b="1" sz="1800" u="sng">
              <a:latin typeface="Roboto"/>
              <a:ea typeface="Roboto"/>
              <a:cs typeface="Roboto"/>
              <a:sym typeface="Roboto"/>
            </a:endParaRPr>
          </a:p>
          <a:p>
            <a:pPr indent="0" lvl="0" marL="0" rtl="0" algn="ctr">
              <a:spcBef>
                <a:spcPts val="0"/>
              </a:spcBef>
              <a:spcAft>
                <a:spcPts val="0"/>
              </a:spcAft>
              <a:buNone/>
            </a:pPr>
            <a:r>
              <a:rPr lang="en" sz="1800" u="sng">
                <a:latin typeface="Roboto Thin"/>
                <a:ea typeface="Roboto Thin"/>
                <a:cs typeface="Roboto Thin"/>
                <a:sym typeface="Roboto Thin"/>
              </a:rPr>
              <a:t>Arthur</a:t>
            </a:r>
            <a:r>
              <a:rPr lang="en" sz="1800" u="sng">
                <a:latin typeface="Roboto Thin"/>
                <a:ea typeface="Roboto Thin"/>
                <a:cs typeface="Roboto Thin"/>
                <a:sym typeface="Roboto Thin"/>
              </a:rPr>
              <a:t> samuel</a:t>
            </a:r>
            <a:endParaRPr sz="1800" u="sng">
              <a:latin typeface="Roboto Thin"/>
              <a:ea typeface="Roboto Thin"/>
              <a:cs typeface="Roboto Thin"/>
              <a:sym typeface="Roboto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2794200" y="283550"/>
            <a:ext cx="34644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Supervised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27" name="Google Shape;127;p21"/>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How much money will we make by spending more dollars on digital advertising? </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Will this loan applicant pay back the loan or not? </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Predict breast cancer as </a:t>
            </a:r>
            <a:r>
              <a:rPr i="1" lang="en" sz="1800">
                <a:solidFill>
                  <a:schemeClr val="dk1"/>
                </a:solidFill>
                <a:latin typeface="Roboto Medium"/>
                <a:ea typeface="Roboto Medium"/>
                <a:cs typeface="Roboto Medium"/>
                <a:sym typeface="Roboto Medium"/>
              </a:rPr>
              <a:t>malignant or benign ?</a:t>
            </a:r>
            <a:endParaRPr i="1" sz="1800" u="sng">
              <a:latin typeface="Roboto Medium"/>
              <a:ea typeface="Roboto Medium"/>
              <a:cs typeface="Roboto Medium"/>
              <a:sym typeface="Roboto Medium"/>
            </a:endParaRPr>
          </a:p>
          <a:p>
            <a:pPr indent="0" lvl="0" marL="457200" rtl="0" algn="l">
              <a:spcBef>
                <a:spcPts val="0"/>
              </a:spcBef>
              <a:spcAft>
                <a:spcPts val="0"/>
              </a:spcAft>
              <a:buNone/>
            </a:pPr>
            <a:r>
              <a:t/>
            </a:r>
            <a:endParaRPr i="1" sz="1800" u="sng">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