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handoutMasterIdLst>
    <p:handoutMasterId r:id="rId22"/>
  </p:handoutMasterIdLst>
  <p:sldIdLst>
    <p:sldId id="283" r:id="rId2"/>
    <p:sldId id="308" r:id="rId3"/>
    <p:sldId id="311" r:id="rId4"/>
    <p:sldId id="312" r:id="rId5"/>
    <p:sldId id="313" r:id="rId6"/>
    <p:sldId id="314" r:id="rId7"/>
    <p:sldId id="315" r:id="rId8"/>
    <p:sldId id="320" r:id="rId9"/>
    <p:sldId id="316" r:id="rId10"/>
    <p:sldId id="317" r:id="rId11"/>
    <p:sldId id="318" r:id="rId12"/>
    <p:sldId id="319" r:id="rId13"/>
    <p:sldId id="324" r:id="rId14"/>
    <p:sldId id="321" r:id="rId15"/>
    <p:sldId id="322" r:id="rId16"/>
    <p:sldId id="323" r:id="rId17"/>
    <p:sldId id="309" r:id="rId18"/>
    <p:sldId id="325" r:id="rId19"/>
    <p:sldId id="310" r:id="rId20"/>
    <p:sldId id="32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E4F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9" autoAdjust="0"/>
    <p:restoredTop sz="98577" autoAdjust="0"/>
  </p:normalViewPr>
  <p:slideViewPr>
    <p:cSldViewPr snapToGrid="0">
      <p:cViewPr varScale="1">
        <p:scale>
          <a:sx n="115" d="100"/>
          <a:sy n="115" d="100"/>
        </p:scale>
        <p:origin x="672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9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04720-7646-49EB-979C-6A706660E29F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461D6-81E9-4898-80D8-0F30C6FB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6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34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4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26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6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2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6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D98B-8B0C-4560-AAF1-96715E066FA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ABE219-29F1-4F95-B9A2-F9EAF2B1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rmokter.wordpres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1934210" y="3449053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1218674" y="1108883"/>
            <a:ext cx="103037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4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</a:t>
            </a:r>
            <a:endParaRPr lang="en-US" sz="4800" b="1" dirty="0">
              <a:solidFill>
                <a:srgbClr val="FF0000"/>
              </a:solidFill>
              <a:highlight>
                <a:srgbClr val="FFFF00"/>
              </a:highlight>
              <a:latin typeface="Roboto"/>
            </a:endParaRPr>
          </a:p>
          <a:p>
            <a:pPr algn="ctr"/>
            <a:r>
              <a:rPr lang="as-IN" sz="4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ও </a:t>
            </a:r>
            <a:r>
              <a:rPr lang="as-IN" sz="4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4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4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54387-153B-A14B-8CBD-93DB3BABB300}"/>
              </a:ext>
            </a:extLst>
          </p:cNvPr>
          <p:cNvSpPr/>
          <p:nvPr/>
        </p:nvSpPr>
        <p:spPr>
          <a:xfrm>
            <a:off x="1760034" y="4919008"/>
            <a:ext cx="867193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222222"/>
                </a:solidFill>
                <a:latin typeface="Roboto"/>
              </a:rPr>
              <a:t>Presenter: Dr. Mokter Hossain</a:t>
            </a:r>
          </a:p>
          <a:p>
            <a:pPr algn="ctr"/>
            <a:r>
              <a:rPr lang="en-US" dirty="0"/>
              <a:t>A Professional Computer Science, Software Engineering, and Math Educator, </a:t>
            </a:r>
          </a:p>
          <a:p>
            <a:pPr algn="ctr"/>
            <a:r>
              <a:rPr lang="en-US" dirty="0"/>
              <a:t>Data Scientist,  Researcher, Author, and Entrepreneur</a:t>
            </a:r>
          </a:p>
          <a:p>
            <a:pPr lvl="2" algn="ctr"/>
            <a:r>
              <a:rPr lang="en-US" sz="2800" dirty="0"/>
              <a:t>More at: </a:t>
            </a:r>
            <a:r>
              <a:rPr lang="en-US" sz="2800" dirty="0">
                <a:solidFill>
                  <a:srgbClr val="222222"/>
                </a:solidFill>
                <a:latin typeface="Roboto"/>
                <a:hlinkClick r:id="rId2"/>
              </a:rPr>
              <a:t>https://drmokter.wordpress.com/</a:t>
            </a:r>
            <a:endParaRPr lang="en-US" sz="2800" dirty="0">
              <a:solidFill>
                <a:srgbClr val="222222"/>
              </a:solidFill>
              <a:latin typeface="Roboto"/>
            </a:endParaRPr>
          </a:p>
        </p:txBody>
      </p:sp>
      <p:pic>
        <p:nvPicPr>
          <p:cNvPr id="1026" name="Picture 2" descr="Muslim Ummah of North America - Home | Facebook">
            <a:extLst>
              <a:ext uri="{FF2B5EF4-FFF2-40B4-BE49-F238E27FC236}">
                <a16:creationId xmlns:a16="http://schemas.microsoft.com/office/drawing/2014/main" id="{E920E1A4-0D57-DF4B-9B0A-5A52DB8F7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0" y="2253842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45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1835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8A06AF-EC26-F240-807A-C62416B84C67}"/>
              </a:ext>
            </a:extLst>
          </p:cNvPr>
          <p:cNvSpPr/>
          <p:nvPr/>
        </p:nvSpPr>
        <p:spPr>
          <a:xfrm>
            <a:off x="1730317" y="2553866"/>
            <a:ext cx="72594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4000" b="1" dirty="0">
                <a:solidFill>
                  <a:srgbClr val="FF0000"/>
                </a:solidFill>
              </a:rPr>
              <a:t>  </a:t>
            </a:r>
            <a:r>
              <a:rPr lang="as-IN" sz="4000" b="1" dirty="0">
                <a:solidFill>
                  <a:srgbClr val="FF0000"/>
                </a:solidFill>
              </a:rPr>
              <a:t>বিজ্ঞান বিষয় আলোচনা বা চর্চার বড়ই অভাব।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51CC4D-846F-D848-897F-D15EC7177991}"/>
              </a:ext>
            </a:extLst>
          </p:cNvPr>
          <p:cNvSpPr/>
          <p:nvPr/>
        </p:nvSpPr>
        <p:spPr>
          <a:xfrm>
            <a:off x="293127" y="971559"/>
            <a:ext cx="7601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Problem (</a:t>
            </a:r>
            <a:r>
              <a:rPr lang="as-IN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সংকট</a:t>
            </a:r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):</a:t>
            </a:r>
            <a:endParaRPr lang="en-US" sz="6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928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1835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8A06AF-EC26-F240-807A-C62416B84C67}"/>
              </a:ext>
            </a:extLst>
          </p:cNvPr>
          <p:cNvSpPr/>
          <p:nvPr/>
        </p:nvSpPr>
        <p:spPr>
          <a:xfrm>
            <a:off x="1730317" y="2553866"/>
            <a:ext cx="72594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4000" b="1" dirty="0">
                <a:solidFill>
                  <a:srgbClr val="FF0000"/>
                </a:solidFill>
              </a:rPr>
              <a:t>  </a:t>
            </a:r>
            <a:r>
              <a:rPr lang="as-IN" sz="4000" b="1" dirty="0">
                <a:solidFill>
                  <a:srgbClr val="FF0000"/>
                </a:solidFill>
              </a:rPr>
              <a:t>জানা বা জীবন সম্বন্ধে কোন আগ্রহ নেই, জীবন জিজ্ঞেসার বড়ই অভাব।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51CC4D-846F-D848-897F-D15EC7177991}"/>
              </a:ext>
            </a:extLst>
          </p:cNvPr>
          <p:cNvSpPr/>
          <p:nvPr/>
        </p:nvSpPr>
        <p:spPr>
          <a:xfrm>
            <a:off x="293127" y="971559"/>
            <a:ext cx="7601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Problem (</a:t>
            </a:r>
            <a:r>
              <a:rPr lang="as-IN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সংকট</a:t>
            </a:r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):</a:t>
            </a:r>
            <a:endParaRPr lang="en-US" sz="6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426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1835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8A06AF-EC26-F240-807A-C62416B84C67}"/>
              </a:ext>
            </a:extLst>
          </p:cNvPr>
          <p:cNvSpPr/>
          <p:nvPr/>
        </p:nvSpPr>
        <p:spPr>
          <a:xfrm>
            <a:off x="1730317" y="2553866"/>
            <a:ext cx="72594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4000" b="1" dirty="0">
                <a:solidFill>
                  <a:srgbClr val="FF0000"/>
                </a:solidFill>
              </a:rPr>
              <a:t>  </a:t>
            </a:r>
            <a:r>
              <a:rPr lang="as-IN" sz="4000" b="1" dirty="0">
                <a:solidFill>
                  <a:srgbClr val="FF0000"/>
                </a:solidFill>
              </a:rPr>
              <a:t>তরুণ প্রজন্মের বেশি ভাগই অতি ঘুমিয়ে, অলস সময় নস্ট, চ্যাটিং, আড্ডায় সময় নষ্ট করতে অভ্যস্ত হয়ে যাচ্ছে।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51CC4D-846F-D848-897F-D15EC7177991}"/>
              </a:ext>
            </a:extLst>
          </p:cNvPr>
          <p:cNvSpPr/>
          <p:nvPr/>
        </p:nvSpPr>
        <p:spPr>
          <a:xfrm>
            <a:off x="293127" y="971559"/>
            <a:ext cx="7601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Problem (</a:t>
            </a:r>
            <a:r>
              <a:rPr lang="as-IN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সংকট</a:t>
            </a:r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):</a:t>
            </a:r>
            <a:endParaRPr lang="en-US" sz="6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970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1835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8A06AF-EC26-F240-807A-C62416B84C67}"/>
              </a:ext>
            </a:extLst>
          </p:cNvPr>
          <p:cNvSpPr/>
          <p:nvPr/>
        </p:nvSpPr>
        <p:spPr>
          <a:xfrm>
            <a:off x="1730317" y="2553866"/>
            <a:ext cx="82500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4000" b="1" dirty="0">
                <a:solidFill>
                  <a:srgbClr val="FF0000"/>
                </a:solidFill>
              </a:rPr>
              <a:t>  Do you know - why Muslims are ignored whereas Jewish people are valued?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51CC4D-846F-D848-897F-D15EC7177991}"/>
              </a:ext>
            </a:extLst>
          </p:cNvPr>
          <p:cNvSpPr/>
          <p:nvPr/>
        </p:nvSpPr>
        <p:spPr>
          <a:xfrm>
            <a:off x="293127" y="971559"/>
            <a:ext cx="7601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Problem (</a:t>
            </a:r>
            <a:r>
              <a:rPr lang="as-IN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সংকট</a:t>
            </a:r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):</a:t>
            </a:r>
            <a:endParaRPr lang="en-US" sz="6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214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1835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51CC4D-846F-D848-897F-D15EC7177991}"/>
              </a:ext>
            </a:extLst>
          </p:cNvPr>
          <p:cNvSpPr/>
          <p:nvPr/>
        </p:nvSpPr>
        <p:spPr>
          <a:xfrm>
            <a:off x="307975" y="1406456"/>
            <a:ext cx="105124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Glories of Muslims in Science </a:t>
            </a:r>
          </a:p>
          <a:p>
            <a:pPr algn="ctr"/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(</a:t>
            </a:r>
            <a:r>
              <a:rPr lang="as-IN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বিজ্ঞানের মুসলিমদের গৌরব</a:t>
            </a:r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):</a:t>
            </a:r>
            <a:endParaRPr lang="en-US" sz="6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650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1835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51CC4D-846F-D848-897F-D15EC7177991}"/>
              </a:ext>
            </a:extLst>
          </p:cNvPr>
          <p:cNvSpPr/>
          <p:nvPr/>
        </p:nvSpPr>
        <p:spPr>
          <a:xfrm>
            <a:off x="-929811" y="954545"/>
            <a:ext cx="10512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Glories of Muslims in Science 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(</a:t>
            </a:r>
            <a:r>
              <a:rPr lang="as-IN" sz="36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বিজ্ঞানের মুসলিমদের গৌরব</a:t>
            </a: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):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F05055-6B33-434A-87D6-A77B059E327F}"/>
              </a:ext>
            </a:extLst>
          </p:cNvPr>
          <p:cNvSpPr/>
          <p:nvPr/>
        </p:nvSpPr>
        <p:spPr>
          <a:xfrm>
            <a:off x="1730317" y="2553866"/>
            <a:ext cx="82500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3200" b="1" dirty="0">
                <a:solidFill>
                  <a:srgbClr val="FF0000"/>
                </a:solidFill>
              </a:rPr>
              <a:t>  Muslims contributed a lot in Science, especially Math and Medical Sciences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3200" b="1" dirty="0">
                <a:solidFill>
                  <a:srgbClr val="FF0000"/>
                </a:solidFill>
              </a:rPr>
              <a:t> Muslims ruled gloriously 500+ years in Spain and many other territories</a:t>
            </a:r>
          </a:p>
        </p:txBody>
      </p:sp>
    </p:spTree>
    <p:extLst>
      <p:ext uri="{BB962C8B-B14F-4D97-AF65-F5344CB8AC3E}">
        <p14:creationId xmlns:p14="http://schemas.microsoft.com/office/powerpoint/2010/main" val="380423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1835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51CC4D-846F-D848-897F-D15EC7177991}"/>
              </a:ext>
            </a:extLst>
          </p:cNvPr>
          <p:cNvSpPr/>
          <p:nvPr/>
        </p:nvSpPr>
        <p:spPr>
          <a:xfrm>
            <a:off x="-929811" y="954545"/>
            <a:ext cx="10512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Glories of Muslims in Science 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(</a:t>
            </a:r>
            <a:r>
              <a:rPr lang="as-IN" sz="36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বিজ্ঞানের মুসলিমদের গৌরব</a:t>
            </a: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):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E567D8-9404-D948-9C89-6250D8E0549C}"/>
              </a:ext>
            </a:extLst>
          </p:cNvPr>
          <p:cNvSpPr/>
          <p:nvPr/>
        </p:nvSpPr>
        <p:spPr>
          <a:xfrm>
            <a:off x="1647825" y="2990172"/>
            <a:ext cx="7752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6000" b="1" dirty="0">
                <a:solidFill>
                  <a:srgbClr val="FF0000"/>
                </a:solidFill>
              </a:rPr>
              <a:t>And Many More ….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89550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721133" y="1255138"/>
            <a:ext cx="103037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</a:rPr>
              <a:t>Ways to Improve</a:t>
            </a:r>
          </a:p>
          <a:p>
            <a:pPr algn="ctr"/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as-IN" sz="60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):</a:t>
            </a:r>
            <a:endParaRPr lang="en-US" sz="6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171854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B8C202-2E2E-1145-85CA-F5C336A14E48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6F12E-3906-224F-A079-BB8FA1E8B970}"/>
              </a:ext>
            </a:extLst>
          </p:cNvPr>
          <p:cNvSpPr/>
          <p:nvPr/>
        </p:nvSpPr>
        <p:spPr>
          <a:xfrm>
            <a:off x="307975" y="3900292"/>
            <a:ext cx="10303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548586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155575" y="1021826"/>
            <a:ext cx="103037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</a:rPr>
              <a:t>Ways to Improve</a:t>
            </a:r>
          </a:p>
          <a:p>
            <a:pPr algn="ctr"/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as-IN" sz="60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):</a:t>
            </a:r>
            <a:endParaRPr lang="en-US" sz="6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171854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B8C202-2E2E-1145-85CA-F5C336A14E48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6F12E-3906-224F-A079-BB8FA1E8B970}"/>
              </a:ext>
            </a:extLst>
          </p:cNvPr>
          <p:cNvSpPr/>
          <p:nvPr/>
        </p:nvSpPr>
        <p:spPr>
          <a:xfrm>
            <a:off x="307975" y="3343061"/>
            <a:ext cx="103037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highlight>
                  <a:srgbClr val="FFFF00"/>
                </a:highlight>
              </a:rPr>
              <a:t>MUNA IT Training and Services</a:t>
            </a:r>
          </a:p>
          <a:p>
            <a:pPr algn="ctr"/>
            <a:r>
              <a:rPr lang="en-US" sz="4400" b="1" dirty="0">
                <a:solidFill>
                  <a:srgbClr val="FF0000"/>
                </a:solidFill>
              </a:rPr>
              <a:t>https://</a:t>
            </a:r>
            <a:r>
              <a:rPr lang="en-US" sz="4400" b="1" dirty="0" err="1">
                <a:solidFill>
                  <a:srgbClr val="FF0000"/>
                </a:solidFill>
              </a:rPr>
              <a:t>www.facebook.com</a:t>
            </a:r>
            <a:r>
              <a:rPr lang="en-US" sz="4400" b="1" dirty="0">
                <a:solidFill>
                  <a:srgbClr val="FF0000"/>
                </a:solidFill>
              </a:rPr>
              <a:t>/</a:t>
            </a:r>
            <a:r>
              <a:rPr lang="en-US" sz="4400" b="1" dirty="0" err="1">
                <a:solidFill>
                  <a:srgbClr val="FF0000"/>
                </a:solidFill>
              </a:rPr>
              <a:t>MunaITTS</a:t>
            </a:r>
            <a:endParaRPr lang="en-US" sz="44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599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649962" y="274488"/>
            <a:ext cx="103037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4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</a:t>
            </a:r>
            <a:endParaRPr lang="en-US" sz="4800" b="1" dirty="0">
              <a:solidFill>
                <a:srgbClr val="FF0000"/>
              </a:solidFill>
              <a:highlight>
                <a:srgbClr val="FFFF00"/>
              </a:highlight>
              <a:latin typeface="Roboto"/>
            </a:endParaRPr>
          </a:p>
          <a:p>
            <a:pPr algn="ctr"/>
            <a:r>
              <a:rPr lang="as-IN" sz="4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ও </a:t>
            </a:r>
            <a:r>
              <a:rPr lang="as-IN" sz="4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4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4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171854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0A7DD0-7CF3-7647-B6F3-B089DC8BA7A9}"/>
              </a:ext>
            </a:extLst>
          </p:cNvPr>
          <p:cNvSpPr/>
          <p:nvPr/>
        </p:nvSpPr>
        <p:spPr>
          <a:xfrm>
            <a:off x="1360450" y="2922607"/>
            <a:ext cx="8671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 Questions and Answers</a:t>
            </a:r>
          </a:p>
          <a:p>
            <a:pPr algn="ctr"/>
            <a:r>
              <a:rPr lang="en-US" sz="6000" b="1" dirty="0"/>
              <a:t>(</a:t>
            </a:r>
            <a:r>
              <a:rPr lang="as-IN" sz="6000" b="1" dirty="0"/>
              <a:t>প্রশ্ন এবং উত্তর</a:t>
            </a:r>
            <a:r>
              <a:rPr lang="en-US" sz="6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941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1835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8A06AF-EC26-F240-807A-C62416B84C67}"/>
              </a:ext>
            </a:extLst>
          </p:cNvPr>
          <p:cNvSpPr/>
          <p:nvPr/>
        </p:nvSpPr>
        <p:spPr>
          <a:xfrm>
            <a:off x="1494264" y="2843511"/>
            <a:ext cx="83429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40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as-IN" sz="4000" b="1" dirty="0">
                <a:solidFill>
                  <a:srgbClr val="FF0000"/>
                </a:solidFill>
                <a:latin typeface="Roboto"/>
              </a:rPr>
              <a:t>মুসলমানদের জন্য পবিত্র কুরআনের প্রথম শব্দই হচ্ছে ইকরা অর্থ পড়।</a:t>
            </a:r>
            <a:endParaRPr lang="en-US" sz="40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B1409-2710-E04B-9412-D5404F0AA9C7}"/>
              </a:ext>
            </a:extLst>
          </p:cNvPr>
          <p:cNvSpPr/>
          <p:nvPr/>
        </p:nvSpPr>
        <p:spPr>
          <a:xfrm>
            <a:off x="1044519" y="744152"/>
            <a:ext cx="86235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highlight>
                  <a:srgbClr val="FFFF00"/>
                </a:highlight>
              </a:rPr>
              <a:t>Encouragement </a:t>
            </a:r>
          </a:p>
          <a:p>
            <a:r>
              <a:rPr lang="en-US" sz="4800" b="1" dirty="0">
                <a:highlight>
                  <a:srgbClr val="FFFF00"/>
                </a:highlight>
              </a:rPr>
              <a:t>(</a:t>
            </a:r>
            <a:r>
              <a:rPr lang="as-IN" sz="4800" b="1" dirty="0">
                <a:highlight>
                  <a:srgbClr val="FFFF00"/>
                </a:highlight>
              </a:rPr>
              <a:t>উৎসাহ </a:t>
            </a:r>
            <a:r>
              <a:rPr lang="as-IN" sz="4800" b="1" dirty="0">
                <a:highlight>
                  <a:srgbClr val="FFFF00"/>
                </a:highlight>
                <a:latin typeface="Roboto"/>
              </a:rPr>
              <a:t>ও অনুপ্রেরণা</a:t>
            </a:r>
            <a:r>
              <a:rPr lang="en-US" sz="4800" b="1" dirty="0">
                <a:highlight>
                  <a:srgbClr val="FFFF00"/>
                </a:highlight>
                <a:latin typeface="Roboto"/>
              </a:rPr>
              <a:t>)</a:t>
            </a:r>
            <a:r>
              <a:rPr lang="as-IN" sz="4800" b="1" dirty="0">
                <a:highlight>
                  <a:srgbClr val="FFFF00"/>
                </a:highlight>
                <a:latin typeface="Roboto"/>
              </a:rPr>
              <a:t> </a:t>
            </a:r>
            <a:r>
              <a:rPr lang="en-US" sz="4800" b="1" dirty="0">
                <a:highlight>
                  <a:srgbClr val="FFFF00"/>
                </a:highlight>
                <a:latin typeface="Roboto"/>
              </a:rPr>
              <a:t>:</a:t>
            </a:r>
            <a:endParaRPr lang="en-US" sz="48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5007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649962" y="274488"/>
            <a:ext cx="103037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4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</a:t>
            </a:r>
            <a:endParaRPr lang="en-US" sz="4800" b="1" dirty="0">
              <a:solidFill>
                <a:srgbClr val="FF0000"/>
              </a:solidFill>
              <a:highlight>
                <a:srgbClr val="FFFF00"/>
              </a:highlight>
              <a:latin typeface="Roboto"/>
            </a:endParaRPr>
          </a:p>
          <a:p>
            <a:pPr algn="ctr"/>
            <a:r>
              <a:rPr lang="as-IN" sz="4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ও </a:t>
            </a:r>
            <a:r>
              <a:rPr lang="as-IN" sz="4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4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4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171854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0A7DD0-7CF3-7647-B6F3-B089DC8BA7A9}"/>
              </a:ext>
            </a:extLst>
          </p:cNvPr>
          <p:cNvSpPr/>
          <p:nvPr/>
        </p:nvSpPr>
        <p:spPr>
          <a:xfrm>
            <a:off x="649962" y="2691153"/>
            <a:ext cx="95720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 Thanks for Attending (</a:t>
            </a:r>
            <a:r>
              <a:rPr lang="as-IN" sz="6000" b="1" dirty="0"/>
              <a:t>অংশ নেওয়ার জন্য ধন্যবাদ</a:t>
            </a:r>
            <a:r>
              <a:rPr lang="en-US" sz="6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15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1835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8A06AF-EC26-F240-807A-C62416B84C67}"/>
              </a:ext>
            </a:extLst>
          </p:cNvPr>
          <p:cNvSpPr/>
          <p:nvPr/>
        </p:nvSpPr>
        <p:spPr>
          <a:xfrm>
            <a:off x="1647825" y="3233762"/>
            <a:ext cx="81799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40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as-IN" sz="4000" b="1" dirty="0">
                <a:solidFill>
                  <a:srgbClr val="FF0000"/>
                </a:solidFill>
                <a:latin typeface="Roboto"/>
              </a:rPr>
              <a:t>প্রত্যেক মুসলিম নর ও নারীর জন্য পড়া</a:t>
            </a:r>
            <a:r>
              <a:rPr lang="en-US" sz="4000" b="1" dirty="0">
                <a:solidFill>
                  <a:srgbClr val="FF0000"/>
                </a:solidFill>
                <a:latin typeface="Roboto"/>
              </a:rPr>
              <a:t>-</a:t>
            </a:r>
            <a:r>
              <a:rPr lang="as-IN" sz="4000" b="1" dirty="0">
                <a:solidFill>
                  <a:srgbClr val="FF0000"/>
                </a:solidFill>
                <a:latin typeface="Roboto"/>
              </a:rPr>
              <a:t>লেখাকে ফরজ করা হয়েছে।</a:t>
            </a:r>
            <a:endParaRPr lang="en-US" sz="40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97FBB-BDDF-EB49-8F68-F694A966CBC8}"/>
              </a:ext>
            </a:extLst>
          </p:cNvPr>
          <p:cNvSpPr/>
          <p:nvPr/>
        </p:nvSpPr>
        <p:spPr>
          <a:xfrm>
            <a:off x="1044519" y="744152"/>
            <a:ext cx="86235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highlight>
                  <a:srgbClr val="FFFF00"/>
                </a:highlight>
              </a:rPr>
              <a:t>Encouragement </a:t>
            </a:r>
          </a:p>
          <a:p>
            <a:r>
              <a:rPr lang="en-US" sz="4800" b="1" dirty="0">
                <a:highlight>
                  <a:srgbClr val="FFFF00"/>
                </a:highlight>
              </a:rPr>
              <a:t>(</a:t>
            </a:r>
            <a:r>
              <a:rPr lang="as-IN" sz="4800" b="1" dirty="0">
                <a:highlight>
                  <a:srgbClr val="FFFF00"/>
                </a:highlight>
              </a:rPr>
              <a:t>উৎসাহ </a:t>
            </a:r>
            <a:r>
              <a:rPr lang="as-IN" sz="4800" b="1" dirty="0">
                <a:highlight>
                  <a:srgbClr val="FFFF00"/>
                </a:highlight>
                <a:latin typeface="Roboto"/>
              </a:rPr>
              <a:t>ও অনুপ্রেরণা</a:t>
            </a:r>
            <a:r>
              <a:rPr lang="en-US" sz="4800" b="1" dirty="0">
                <a:highlight>
                  <a:srgbClr val="FFFF00"/>
                </a:highlight>
                <a:latin typeface="Roboto"/>
              </a:rPr>
              <a:t>)</a:t>
            </a:r>
            <a:r>
              <a:rPr lang="as-IN" sz="4800" b="1" dirty="0">
                <a:highlight>
                  <a:srgbClr val="FFFF00"/>
                </a:highlight>
                <a:latin typeface="Roboto"/>
              </a:rPr>
              <a:t> </a:t>
            </a:r>
            <a:r>
              <a:rPr lang="en-US" sz="4800" b="1" dirty="0">
                <a:highlight>
                  <a:srgbClr val="FFFF00"/>
                </a:highlight>
                <a:latin typeface="Roboto"/>
              </a:rPr>
              <a:t>:</a:t>
            </a:r>
            <a:endParaRPr lang="en-US" sz="48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9709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1835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8A06AF-EC26-F240-807A-C62416B84C67}"/>
              </a:ext>
            </a:extLst>
          </p:cNvPr>
          <p:cNvSpPr/>
          <p:nvPr/>
        </p:nvSpPr>
        <p:spPr>
          <a:xfrm>
            <a:off x="1538868" y="3162371"/>
            <a:ext cx="83095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40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as-IN" sz="4000" b="1" dirty="0">
                <a:solidFill>
                  <a:srgbClr val="FF0000"/>
                </a:solidFill>
                <a:latin typeface="Roboto"/>
              </a:rPr>
              <a:t>পড়া</a:t>
            </a:r>
            <a:r>
              <a:rPr lang="en-US" sz="4000" b="1" dirty="0">
                <a:solidFill>
                  <a:srgbClr val="FF0000"/>
                </a:solidFill>
                <a:latin typeface="Roboto"/>
              </a:rPr>
              <a:t>-</a:t>
            </a:r>
            <a:r>
              <a:rPr lang="as-IN" sz="4000" b="1" dirty="0">
                <a:solidFill>
                  <a:srgbClr val="FF0000"/>
                </a:solidFill>
                <a:latin typeface="Roboto"/>
              </a:rPr>
              <a:t>লেখার জন্য প্রয়োজনে সুদুর চীন দেশে যেতে বলা হয়েছে।</a:t>
            </a:r>
            <a:endParaRPr lang="en-US" sz="40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3E96E-8ECA-474E-B746-A74CDC895340}"/>
              </a:ext>
            </a:extLst>
          </p:cNvPr>
          <p:cNvSpPr/>
          <p:nvPr/>
        </p:nvSpPr>
        <p:spPr>
          <a:xfrm>
            <a:off x="1044519" y="744152"/>
            <a:ext cx="86235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highlight>
                  <a:srgbClr val="FFFF00"/>
                </a:highlight>
              </a:rPr>
              <a:t>Encouragement </a:t>
            </a:r>
          </a:p>
          <a:p>
            <a:r>
              <a:rPr lang="en-US" sz="4800" b="1" dirty="0">
                <a:highlight>
                  <a:srgbClr val="FFFF00"/>
                </a:highlight>
              </a:rPr>
              <a:t>(</a:t>
            </a:r>
            <a:r>
              <a:rPr lang="as-IN" sz="4800" b="1" dirty="0">
                <a:highlight>
                  <a:srgbClr val="FFFF00"/>
                </a:highlight>
              </a:rPr>
              <a:t>উৎসাহ </a:t>
            </a:r>
            <a:r>
              <a:rPr lang="as-IN" sz="4800" b="1" dirty="0">
                <a:highlight>
                  <a:srgbClr val="FFFF00"/>
                </a:highlight>
                <a:latin typeface="Roboto"/>
              </a:rPr>
              <a:t>ও অনুপ্রেরণা</a:t>
            </a:r>
            <a:r>
              <a:rPr lang="en-US" sz="4800" b="1" dirty="0">
                <a:highlight>
                  <a:srgbClr val="FFFF00"/>
                </a:highlight>
                <a:latin typeface="Roboto"/>
              </a:rPr>
              <a:t>)</a:t>
            </a:r>
            <a:r>
              <a:rPr lang="as-IN" sz="4800" b="1" dirty="0">
                <a:highlight>
                  <a:srgbClr val="FFFF00"/>
                </a:highlight>
                <a:latin typeface="Roboto"/>
              </a:rPr>
              <a:t> </a:t>
            </a:r>
            <a:r>
              <a:rPr lang="en-US" sz="4800" b="1" dirty="0">
                <a:highlight>
                  <a:srgbClr val="FFFF00"/>
                </a:highlight>
                <a:latin typeface="Roboto"/>
              </a:rPr>
              <a:t>:</a:t>
            </a:r>
            <a:endParaRPr lang="en-US" sz="48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4639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1835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8A06AF-EC26-F240-807A-C62416B84C67}"/>
              </a:ext>
            </a:extLst>
          </p:cNvPr>
          <p:cNvSpPr/>
          <p:nvPr/>
        </p:nvSpPr>
        <p:spPr>
          <a:xfrm>
            <a:off x="1647825" y="2925985"/>
            <a:ext cx="8131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as-IN" sz="4000" b="1" dirty="0">
                <a:solidFill>
                  <a:srgbClr val="FF0000"/>
                </a:solidFill>
                <a:latin typeface="Roboto"/>
              </a:rPr>
              <a:t>মুসলমানদের উদ্দেশ্যই বলা হয়েছে দোলনা থেকে করব পর্যন্ত বিদ্যা অর্জন করার জন্য বলা হয়েছে।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31EE99-6244-054D-ACCC-D49D679F99DD}"/>
              </a:ext>
            </a:extLst>
          </p:cNvPr>
          <p:cNvSpPr/>
          <p:nvPr/>
        </p:nvSpPr>
        <p:spPr>
          <a:xfrm>
            <a:off x="1044519" y="744152"/>
            <a:ext cx="86235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highlight>
                  <a:srgbClr val="FFFF00"/>
                </a:highlight>
              </a:rPr>
              <a:t>Encouragement </a:t>
            </a:r>
          </a:p>
          <a:p>
            <a:r>
              <a:rPr lang="en-US" sz="4800" b="1" dirty="0">
                <a:highlight>
                  <a:srgbClr val="FFFF00"/>
                </a:highlight>
              </a:rPr>
              <a:t>(</a:t>
            </a:r>
            <a:r>
              <a:rPr lang="as-IN" sz="4800" b="1" dirty="0">
                <a:highlight>
                  <a:srgbClr val="FFFF00"/>
                </a:highlight>
              </a:rPr>
              <a:t>উৎসাহ </a:t>
            </a:r>
            <a:r>
              <a:rPr lang="as-IN" sz="4800" b="1" dirty="0">
                <a:highlight>
                  <a:srgbClr val="FFFF00"/>
                </a:highlight>
                <a:latin typeface="Roboto"/>
              </a:rPr>
              <a:t>ও অনুপ্রেরণা</a:t>
            </a:r>
            <a:r>
              <a:rPr lang="en-US" sz="4800" b="1" dirty="0">
                <a:highlight>
                  <a:srgbClr val="FFFF00"/>
                </a:highlight>
                <a:latin typeface="Roboto"/>
              </a:rPr>
              <a:t>)</a:t>
            </a:r>
            <a:r>
              <a:rPr lang="as-IN" sz="4800" b="1" dirty="0">
                <a:highlight>
                  <a:srgbClr val="FFFF00"/>
                </a:highlight>
                <a:latin typeface="Roboto"/>
              </a:rPr>
              <a:t> </a:t>
            </a:r>
            <a:r>
              <a:rPr lang="en-US" sz="4800" b="1" dirty="0">
                <a:highlight>
                  <a:srgbClr val="FFFF00"/>
                </a:highlight>
                <a:latin typeface="Roboto"/>
              </a:rPr>
              <a:t>:</a:t>
            </a:r>
            <a:endParaRPr lang="en-US" sz="48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8085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1835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8A06AF-EC26-F240-807A-C62416B84C67}"/>
              </a:ext>
            </a:extLst>
          </p:cNvPr>
          <p:cNvSpPr/>
          <p:nvPr/>
        </p:nvSpPr>
        <p:spPr>
          <a:xfrm>
            <a:off x="1170877" y="3183832"/>
            <a:ext cx="86719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40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as-IN" sz="4000" b="1" dirty="0">
                <a:solidFill>
                  <a:srgbClr val="FF0000"/>
                </a:solidFill>
                <a:latin typeface="Roboto"/>
              </a:rPr>
              <a:t>সাহাবীগণ কোথাও তথ্যের সন্ধান পেলে ছুটে যেতেন, সফর করে হলেও।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17BB20-B58D-9643-8123-76E5F8C88E65}"/>
              </a:ext>
            </a:extLst>
          </p:cNvPr>
          <p:cNvSpPr/>
          <p:nvPr/>
        </p:nvSpPr>
        <p:spPr>
          <a:xfrm>
            <a:off x="1044519" y="744152"/>
            <a:ext cx="86235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highlight>
                  <a:srgbClr val="FFFF00"/>
                </a:highlight>
              </a:rPr>
              <a:t>Encouragement </a:t>
            </a:r>
          </a:p>
          <a:p>
            <a:r>
              <a:rPr lang="en-US" sz="4800" b="1" dirty="0">
                <a:highlight>
                  <a:srgbClr val="FFFF00"/>
                </a:highlight>
              </a:rPr>
              <a:t>(</a:t>
            </a:r>
            <a:r>
              <a:rPr lang="as-IN" sz="4800" b="1" dirty="0">
                <a:highlight>
                  <a:srgbClr val="FFFF00"/>
                </a:highlight>
              </a:rPr>
              <a:t>উৎসাহ </a:t>
            </a:r>
            <a:r>
              <a:rPr lang="as-IN" sz="4800" b="1" dirty="0">
                <a:highlight>
                  <a:srgbClr val="FFFF00"/>
                </a:highlight>
                <a:latin typeface="Roboto"/>
              </a:rPr>
              <a:t>ও অনুপ্রেরণা</a:t>
            </a:r>
            <a:r>
              <a:rPr lang="en-US" sz="4800" b="1" dirty="0">
                <a:highlight>
                  <a:srgbClr val="FFFF00"/>
                </a:highlight>
                <a:latin typeface="Roboto"/>
              </a:rPr>
              <a:t>)</a:t>
            </a:r>
            <a:r>
              <a:rPr lang="as-IN" sz="4800" b="1" dirty="0">
                <a:highlight>
                  <a:srgbClr val="FFFF00"/>
                </a:highlight>
                <a:latin typeface="Roboto"/>
              </a:rPr>
              <a:t> </a:t>
            </a:r>
            <a:r>
              <a:rPr lang="en-US" sz="4800" b="1" dirty="0">
                <a:highlight>
                  <a:srgbClr val="FFFF00"/>
                </a:highlight>
                <a:latin typeface="Roboto"/>
              </a:rPr>
              <a:t>:</a:t>
            </a:r>
            <a:endParaRPr lang="en-US" sz="48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667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1835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8A06AF-EC26-F240-807A-C62416B84C67}"/>
              </a:ext>
            </a:extLst>
          </p:cNvPr>
          <p:cNvSpPr/>
          <p:nvPr/>
        </p:nvSpPr>
        <p:spPr>
          <a:xfrm>
            <a:off x="1730317" y="2553866"/>
            <a:ext cx="72594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4000" b="1" dirty="0">
                <a:solidFill>
                  <a:srgbClr val="FF0000"/>
                </a:solidFill>
              </a:rPr>
              <a:t>  </a:t>
            </a:r>
            <a:r>
              <a:rPr lang="as-IN" sz="4000" b="1" dirty="0">
                <a:solidFill>
                  <a:srgbClr val="FF0000"/>
                </a:solidFill>
              </a:rPr>
              <a:t>লেখাপড়ার অভাব। প্রচন্ড পাঠ বিমুখতা।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51CC4D-846F-D848-897F-D15EC7177991}"/>
              </a:ext>
            </a:extLst>
          </p:cNvPr>
          <p:cNvSpPr/>
          <p:nvPr/>
        </p:nvSpPr>
        <p:spPr>
          <a:xfrm>
            <a:off x="293127" y="971559"/>
            <a:ext cx="7601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Problem (</a:t>
            </a:r>
            <a:r>
              <a:rPr lang="as-IN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সংকট</a:t>
            </a:r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):</a:t>
            </a:r>
            <a:endParaRPr lang="en-US" sz="6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2954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1835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8A06AF-EC26-F240-807A-C62416B84C67}"/>
              </a:ext>
            </a:extLst>
          </p:cNvPr>
          <p:cNvSpPr/>
          <p:nvPr/>
        </p:nvSpPr>
        <p:spPr>
          <a:xfrm>
            <a:off x="1730317" y="2553866"/>
            <a:ext cx="7259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as-IN" sz="4000" b="1" dirty="0">
                <a:solidFill>
                  <a:srgbClr val="FF0000"/>
                </a:solidFill>
              </a:rPr>
              <a:t>প্রযুক্তি ব্যবহা</a:t>
            </a:r>
            <a:r>
              <a:rPr lang="as-IN" sz="4000" b="1" dirty="0">
                <a:solidFill>
                  <a:srgbClr val="FF0000"/>
                </a:solidFill>
                <a:latin typeface="Roboto"/>
              </a:rPr>
              <a:t>রে</a:t>
            </a:r>
            <a:r>
              <a:rPr lang="as-IN" sz="4000" b="1" dirty="0">
                <a:solidFill>
                  <a:srgbClr val="FF0000"/>
                </a:solidFill>
              </a:rPr>
              <a:t> অনিচ্ছুক।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51CC4D-846F-D848-897F-D15EC7177991}"/>
              </a:ext>
            </a:extLst>
          </p:cNvPr>
          <p:cNvSpPr/>
          <p:nvPr/>
        </p:nvSpPr>
        <p:spPr>
          <a:xfrm>
            <a:off x="293127" y="971559"/>
            <a:ext cx="7601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Problem (</a:t>
            </a:r>
            <a:r>
              <a:rPr lang="as-IN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সংকট</a:t>
            </a:r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):</a:t>
            </a:r>
            <a:endParaRPr lang="en-US" sz="6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755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Surah al Fatiha Bangla Trans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8DAE8-C61C-FD4D-B67B-DB9C7710661A}"/>
              </a:ext>
            </a:extLst>
          </p:cNvPr>
          <p:cNvSpPr/>
          <p:nvPr/>
        </p:nvSpPr>
        <p:spPr>
          <a:xfrm>
            <a:off x="2034571" y="5477151"/>
            <a:ext cx="8671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dirty="0">
                <a:solidFill>
                  <a:srgbClr val="222222"/>
                </a:solidFill>
                <a:latin typeface="Roboto"/>
              </a:rPr>
              <a:t>মুনা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ডোরাভিল (পুরুষ) সাব-চ্যাপ্টার দাওয়াতী সভা</a:t>
            </a:r>
            <a:br>
              <a:rPr lang="as-IN" sz="2800" dirty="0"/>
            </a:br>
            <a:r>
              <a:rPr lang="as-IN" sz="2800" dirty="0">
                <a:solidFill>
                  <a:srgbClr val="222222"/>
                </a:solidFill>
                <a:latin typeface="Roboto"/>
              </a:rPr>
              <a:t>অক্টোবর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</a:t>
            </a:r>
            <a:r>
              <a:rPr lang="as-IN" sz="2800" dirty="0">
                <a:solidFill>
                  <a:srgbClr val="222222"/>
                </a:solidFill>
                <a:latin typeface="Roboto"/>
              </a:rPr>
              <a:t>০৩, ২০২০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15F11-6CEC-7D47-A9A3-6B3767F65CB7}"/>
              </a:ext>
            </a:extLst>
          </p:cNvPr>
          <p:cNvSpPr/>
          <p:nvPr/>
        </p:nvSpPr>
        <p:spPr>
          <a:xfrm>
            <a:off x="721133" y="160338"/>
            <a:ext cx="1030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মুসলমানদের প্রযুক্তি চর্চায় সংকট ও 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উত্তোরণের</a:t>
            </a:r>
            <a:r>
              <a:rPr lang="as-IN" sz="28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 উপায়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2" descr="Muslim Ummah of North America - Home | Facebook">
            <a:extLst>
              <a:ext uri="{FF2B5EF4-FFF2-40B4-BE49-F238E27FC236}">
                <a16:creationId xmlns:a16="http://schemas.microsoft.com/office/drawing/2014/main" id="{9A9E8C3A-07D0-464B-8D7D-46A7FFB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1835"/>
            <a:ext cx="1492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8A06AF-EC26-F240-807A-C62416B84C67}"/>
              </a:ext>
            </a:extLst>
          </p:cNvPr>
          <p:cNvSpPr/>
          <p:nvPr/>
        </p:nvSpPr>
        <p:spPr>
          <a:xfrm>
            <a:off x="1730317" y="2553866"/>
            <a:ext cx="72594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4000" b="1" dirty="0">
                <a:solidFill>
                  <a:srgbClr val="FF0000"/>
                </a:solidFill>
              </a:rPr>
              <a:t>  </a:t>
            </a:r>
            <a:r>
              <a:rPr lang="as-IN" sz="4000" b="1" dirty="0">
                <a:solidFill>
                  <a:srgbClr val="FF0000"/>
                </a:solidFill>
              </a:rPr>
              <a:t>যে কোনো প্রযুক্তির ব্যবহার সম্বন্ধে ভীতি প্রবল।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51CC4D-846F-D848-897F-D15EC7177991}"/>
              </a:ext>
            </a:extLst>
          </p:cNvPr>
          <p:cNvSpPr/>
          <p:nvPr/>
        </p:nvSpPr>
        <p:spPr>
          <a:xfrm>
            <a:off x="293127" y="971559"/>
            <a:ext cx="7601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Problem (</a:t>
            </a:r>
            <a:r>
              <a:rPr lang="as-IN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সংকট</a:t>
            </a:r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Roboto"/>
              </a:rPr>
              <a:t>):</a:t>
            </a:r>
            <a:endParaRPr lang="en-US" sz="6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748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{AB13E701-7C82-104F-A2AE-BB6C104ADB25}tf10001060</Template>
  <TotalTime>24991</TotalTime>
  <Words>758</Words>
  <Application>Microsoft Macintosh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Roboto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 Cable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Hossain, Md Mokter</dc:creator>
  <cp:lastModifiedBy>Mokter Hossain</cp:lastModifiedBy>
  <cp:revision>374</cp:revision>
  <dcterms:created xsi:type="dcterms:W3CDTF">2017-11-02T12:44:10Z</dcterms:created>
  <dcterms:modified xsi:type="dcterms:W3CDTF">2020-10-03T22:06:54Z</dcterms:modified>
</cp:coreProperties>
</file>