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8" r:id="rId10"/>
    <p:sldId id="270" r:id="rId11"/>
    <p:sldId id="264" r:id="rId12"/>
    <p:sldId id="265" r:id="rId13"/>
    <p:sldId id="269" r:id="rId14"/>
    <p:sldId id="272" r:id="rId15"/>
    <p:sldId id="273" r:id="rId16"/>
    <p:sldId id="274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112C4-6C41-2F00-CCBA-39D35D17FFF7}" v="303" dt="2024-11-22T15:51:52.966"/>
    <p1510:client id="{420764BF-0E72-5019-B317-B1F42053CF6F}" v="1435" dt="2024-11-21T17:56:05.146"/>
    <p1510:client id="{9E24CAA2-7C84-46D5-09E6-FC39E6488A77}" v="259" dt="2024-11-21T14:04:32.538"/>
    <p1510:client id="{F14C5432-607C-52BC-0406-0630DC41906C}" v="65" dt="2024-11-22T15:04:1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B473-4C2F-4B9D-94D4-13C3C1D1A70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0295-AE4B-4FFC-95BA-1093E610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C312-BE34-2B6E-6E48-A9F44CC7F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CCC8E-F8A7-5E1A-177E-C1B5BD5EB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C8C9-B670-EC1B-E042-4D50851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BE34-1812-DA70-AC80-8E0E787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7A2A-8D73-A4E9-18C8-E3034BD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682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AE4-A45D-5D85-369C-7B929045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F3E63-6742-EE12-1277-0BE0481D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8E5F-6AF1-B2D1-79C4-116E5BE5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E502-7791-F191-48A4-36A1A40F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B974-7F81-1742-9832-43791EB7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40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C6DAA-5A64-5C70-B941-7EE2B9BBE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BA7FF-E8E4-D107-263A-47B47EA62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66D7-E936-4701-BEFF-54161FA7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7A0C-7AA9-B2CB-7990-AFEF68E2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1FCE-25CA-0213-FB83-3879362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483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D4A0-6C01-3FC5-8189-4ED3B1D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FEFB-F09E-99F0-EBE3-BF0446F2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5E25-2AC8-27D7-E193-6BBB586E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1596-B487-EA08-8F30-E89BDCAB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808C-6A53-C759-D2DD-ABB7769E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46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A5A1-7BE3-38E9-F87D-44DD10A6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0C61-BB21-F9C5-E115-9FA70BC9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0240-16AA-4FB1-00F6-1DFE23AD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3B41-CFA9-6E01-5E7B-88E63374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B32C-6F9A-0AC0-17A7-7E90D2CE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555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3216-7013-0A73-5DD0-6E41EBCC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76D4-D517-A86E-3908-01079400F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E652B-0F6A-AFB7-1CF0-B3B68A04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24B8B-4434-3F29-8199-913DD70D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B784-C169-38B8-A8AD-0078B19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52E82-7537-72EA-31F7-9D4D269E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885D9899-CA68-43B9-9534-828F3E18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3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EB5-587B-64BD-2CA5-3BCB6DDB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084-D1E3-F045-E20F-C58F122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60A2-1B4F-233A-FD0E-D34A66FE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EB875-6306-4C3C-FFBF-A83BE2CF0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1E438-C865-BD4A-11A4-6FDC8275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EF721-8E46-2A76-CBBC-A57E0C17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E4BB5-83A1-8B43-31CF-5DA566C2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AECD-D7EA-F238-513C-4B3EFA8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0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0456-97D6-9031-4349-F3D0C007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C514A-DBA4-E5DF-2F60-FFDDE63B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7648-4339-7140-A315-568B3283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91AD-6B20-BDB9-F323-395E647B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096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2F85-7218-82B9-8567-A1A39DE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6989-A43A-AF28-5A08-042EA82A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C23E-73C5-1181-F40F-26DEC409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885D9899-CA68-43B9-9534-828F3E18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94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FEA-C749-584D-8537-1036DB4A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2976-FED4-C2DA-10F9-696BB98D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2FCD-38A6-D57D-08A0-472AFE93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953C-1462-EC63-7B28-3D76D34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ACE7-6483-B95C-7247-68F3488B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C6F8-5FB9-A742-7F23-307F43CC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40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8C5E-262E-91D8-E1E7-9AB4C4D3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5B3BE-45E6-E159-3D73-8BFA71A1A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B15A-E19B-56B6-139D-A9C6751F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66AE-09AD-3311-94F3-3BB8B2C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6BD4-CD6C-3038-2BC9-EAC0733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A7B1-369F-EAE2-549C-69120CBD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70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3C6C8-15A9-7632-2ACD-A6C76D62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AA064-C6CF-5ED2-C4D1-EF9462D6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29D4-9CA6-9BD1-7143-18E651A52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0E16-0782-3138-C906-F6C0A955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C59A-7A27-9011-3657-44AE4FADC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9899-CA68-43B9-9534-828F3E18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945AEF-4C92-E7E6-E948-A59F550C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802" y="0"/>
            <a:ext cx="1225198" cy="131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9E8F0-BE0F-932E-A003-383491FD8C38}"/>
              </a:ext>
            </a:extLst>
          </p:cNvPr>
          <p:cNvSpPr txBox="1"/>
          <p:nvPr/>
        </p:nvSpPr>
        <p:spPr>
          <a:xfrm>
            <a:off x="1002591" y="1231416"/>
            <a:ext cx="10629819" cy="4124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/>
              <a:t>Course Title: Advanced Cryptography</a:t>
            </a:r>
            <a:br>
              <a:rPr lang="en-US" sz="4000" b="1" dirty="0"/>
            </a:br>
            <a:r>
              <a:rPr lang="en-US" sz="4000" b="1" dirty="0"/>
              <a:t>Presentation Topic: Groups(3rd Chapter)</a:t>
            </a:r>
            <a:endParaRPr lang="en-US" sz="4000" b="1" dirty="0">
              <a:ea typeface="Calibri"/>
              <a:cs typeface="Calibri"/>
            </a:endParaRPr>
          </a:p>
          <a:p>
            <a:endParaRPr lang="en-US" sz="4000" b="1"/>
          </a:p>
          <a:p>
            <a:endParaRPr lang="en-US" sz="4000" b="1"/>
          </a:p>
          <a:p>
            <a:br>
              <a:rPr lang="en-US" b="1" dirty="0"/>
            </a:br>
            <a:r>
              <a:rPr lang="en-US" b="1" dirty="0"/>
              <a:t>    </a:t>
            </a:r>
            <a:r>
              <a:rPr lang="en-US" sz="2100" b="1" dirty="0"/>
              <a:t>Presented By:                                                    </a:t>
            </a:r>
            <a:br>
              <a:rPr lang="en-US" sz="2100" b="1" dirty="0"/>
            </a:br>
            <a:r>
              <a:rPr lang="en-US" sz="2100" b="1" dirty="0"/>
              <a:t>    Name: Archana Rani Sarker                                      </a:t>
            </a:r>
            <a:br>
              <a:rPr lang="en-US" sz="2100" b="1" dirty="0"/>
            </a:br>
            <a:r>
              <a:rPr lang="en-US" sz="2100" b="1" dirty="0"/>
              <a:t>    ID: IT23018                                                       </a:t>
            </a:r>
            <a:br>
              <a:rPr lang="en-US" sz="2100" b="1" dirty="0"/>
            </a:br>
            <a:r>
              <a:rPr lang="en-US" sz="2100" b="1" dirty="0"/>
              <a:t>                                                                                                                            </a:t>
            </a:r>
            <a:endParaRPr lang="en-US" sz="2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A0FF1F-D62B-CBDE-489A-3271908097AB}"/>
              </a:ext>
            </a:extLst>
          </p:cNvPr>
          <p:cNvCxnSpPr/>
          <p:nvPr/>
        </p:nvCxnSpPr>
        <p:spPr>
          <a:xfrm>
            <a:off x="1005790" y="3508075"/>
            <a:ext cx="10457437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422B9D-C164-FDDE-DD7F-A572DA58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34D10E-FA6E-4611-902A-4884AC06121A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9EE52-3B8A-7D6E-BC96-A35ADCB3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8760"/>
            <a:ext cx="2743200" cy="365125"/>
          </a:xfrm>
        </p:spPr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F9F14-F0CF-FE62-9D0F-7EE879AE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208" y="6478760"/>
            <a:ext cx="3833191" cy="242715"/>
          </a:xfrm>
        </p:spPr>
        <p:txBody>
          <a:bodyPr/>
          <a:lstStyle/>
          <a:p>
            <a:r>
              <a:rPr lang="en-US" dirty="0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389442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54A4B-39F7-DF61-B5BB-CBFB1DF5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71802-01E8-C457-3A44-27EFEA2D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520C-A739-7A8F-E85D-1D601DA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197D7-7650-C4E5-D38C-E2EB9B733A47}"/>
              </a:ext>
            </a:extLst>
          </p:cNvPr>
          <p:cNvSpPr txBox="1"/>
          <p:nvPr/>
        </p:nvSpPr>
        <p:spPr>
          <a:xfrm>
            <a:off x="554965" y="281795"/>
            <a:ext cx="1134085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symmetry of a geometric figure is a rearrangement of the figure.</a:t>
            </a:r>
            <a:r>
              <a:rPr lang="en-US" dirty="0">
                <a:ea typeface="+mn-lt"/>
                <a:cs typeface="+mn-lt"/>
              </a:rPr>
              <a:t> preserving the arrangement of its sides and vertices as well as its distances and angles. A map from the plane to itself preserving the symmetry of an object is called a rigid motion. For example, if we look at the rectangle in Figure 1, p. 33, it is easy to see that a rotation of 180◦ or 360◦ returns a rectangle in the plane with the same orientation as the original rectangle and the same relationship among the vertices. A reflection of the rectangle across either the vertical axis or the horizontal axis can also be seen to be a symmetry. However, a 90◦ rotation in either </a:t>
            </a:r>
            <a:r>
              <a:rPr lang="en-US" dirty="0" err="1">
                <a:ea typeface="+mn-lt"/>
                <a:cs typeface="+mn-lt"/>
              </a:rPr>
              <a:t>directioncannot</a:t>
            </a:r>
            <a:r>
              <a:rPr lang="en-US" dirty="0">
                <a:ea typeface="+mn-lt"/>
                <a:cs typeface="+mn-lt"/>
              </a:rPr>
              <a:t> be a symmetry unless the rectangle is a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EC03-4337-58F9-E854-FA303F9D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5691"/>
            <a:ext cx="627427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Definitions and Examples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FA19-DE8F-0897-3853-97F73E9C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1825625"/>
            <a:ext cx="10961298" cy="502707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integers mod n and the symmetries of a triangle or a rectangle are examples of groups. A binary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operation or law of composition on a </a:t>
            </a:r>
            <a:r>
              <a:rPr lang="en-US" dirty="0" err="1">
                <a:ea typeface="+mn-lt"/>
                <a:cs typeface="+mn-lt"/>
              </a:rPr>
              <a:t>setG</a:t>
            </a:r>
            <a:r>
              <a:rPr lang="en-US" dirty="0">
                <a:ea typeface="+mn-lt"/>
                <a:cs typeface="+mn-lt"/>
              </a:rPr>
              <a:t> is a function G × G → G that assigns to each pair (a, b) ∈ G a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unique element a ◦ b, or ab in G, called the composition of a and b. A group (G, ◦) is a set G together </a:t>
            </a:r>
            <a:r>
              <a:rPr lang="en-US">
                <a:ea typeface="+mn-lt"/>
                <a:cs typeface="+mn-lt"/>
              </a:rPr>
              <a:t>with a law of composition (a, b) 7 → a ◦b that satisfies the following axioms.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The law of composition is associative. That is,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(a ◦ b) ◦ c = a ◦ (b ◦ c)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for a, b, c ∈ G.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There exists an element e ∈ G, called the identity element, such that for any element a ∈ G 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e ◦ a = a ◦ e </a:t>
            </a:r>
            <a:r>
              <a:rPr lang="en-US" dirty="0">
                <a:ea typeface="+mn-lt"/>
                <a:cs typeface="+mn-lt"/>
              </a:rPr>
              <a:t>= a.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For each element a ∈ G, there exists an inverse element in G, de-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noted by a−1, such that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◦ a−1 = a−1 ◦ a = 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084516C-D9D5-681A-688D-47EC4E15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DC24BB3-FFFD-209B-9424-39E9EEF8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60526-1D5B-58BD-663F-FEC8A830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11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2A439-F047-2757-0020-551F9B80F9A0}"/>
              </a:ext>
            </a:extLst>
          </p:cNvPr>
          <p:cNvSpPr txBox="1"/>
          <p:nvPr/>
        </p:nvSpPr>
        <p:spPr>
          <a:xfrm>
            <a:off x="8428383" y="6396335"/>
            <a:ext cx="98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Cont…</a:t>
            </a:r>
          </a:p>
        </p:txBody>
      </p:sp>
    </p:spTree>
    <p:extLst>
      <p:ext uri="{BB962C8B-B14F-4D97-AF65-F5344CB8AC3E}">
        <p14:creationId xmlns:p14="http://schemas.microsoft.com/office/powerpoint/2010/main" val="127988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CA4C62-9A08-BF46-6304-888C2F7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29D0A0-301E-3BB5-0AF3-6457703C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0D2F3-8C6B-D2EF-62A7-B521D65F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7968-3317-75AB-8D82-0C2E2DA1EF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0331" y="7507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A group G with the property that a ◦ b = b ◦ a for all a, b ∈ G is called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abelian or commutative. Groups not satisfying this property are said to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be nonabelian or noncommutative.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763592-9E4D-B40D-9508-7B5B54B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Basic Properties of Groups</a:t>
            </a:r>
            <a:endParaRPr lang="en-US" sz="40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D2D4DE-E8AB-5E43-8EA9-387ACED6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Proposition 1</a:t>
            </a:r>
            <a:r>
              <a:rPr lang="en-US" dirty="0">
                <a:ea typeface="+mn-lt"/>
                <a:cs typeface="+mn-lt"/>
              </a:rPr>
              <a:t>: The identity element in a group G is unique; that is,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there exists only one element e ∈ G such that 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ge</a:t>
            </a:r>
            <a:r>
              <a:rPr lang="en-US" dirty="0">
                <a:ea typeface="+mn-lt"/>
                <a:cs typeface="+mn-lt"/>
              </a:rPr>
              <a:t> = g for all g ∈ G.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Proof:</a:t>
            </a:r>
            <a:r>
              <a:rPr lang="en-US" dirty="0">
                <a:ea typeface="+mn-lt"/>
                <a:cs typeface="+mn-lt"/>
              </a:rPr>
              <a:t> Suppose that e and e′ are both identities in G. Then 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ge</a:t>
            </a:r>
            <a:r>
              <a:rPr lang="en-US" dirty="0">
                <a:ea typeface="+mn-lt"/>
                <a:cs typeface="+mn-lt"/>
              </a:rPr>
              <a:t> = 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 err="1">
                <a:ea typeface="+mn-lt"/>
                <a:cs typeface="+mn-lt"/>
              </a:rPr>
              <a:t>e′g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ge</a:t>
            </a:r>
            <a:r>
              <a:rPr lang="en-US" dirty="0">
                <a:ea typeface="+mn-lt"/>
                <a:cs typeface="+mn-lt"/>
              </a:rPr>
              <a:t>′ = g for all g ∈ G. We need to show that e = e′. If we think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of e as the identity, then </a:t>
            </a:r>
            <a:r>
              <a:rPr lang="en-US" dirty="0" err="1">
                <a:ea typeface="+mn-lt"/>
                <a:cs typeface="+mn-lt"/>
              </a:rPr>
              <a:t>ee</a:t>
            </a:r>
            <a:r>
              <a:rPr lang="en-US" dirty="0">
                <a:ea typeface="+mn-lt"/>
                <a:cs typeface="+mn-lt"/>
              </a:rPr>
              <a:t>′ = e′; but if e′ is the identity, then </a:t>
            </a:r>
            <a:r>
              <a:rPr lang="en-US" dirty="0" err="1">
                <a:ea typeface="+mn-lt"/>
                <a:cs typeface="+mn-lt"/>
              </a:rPr>
              <a:t>ee</a:t>
            </a:r>
            <a:r>
              <a:rPr lang="en-US" dirty="0">
                <a:ea typeface="+mn-lt"/>
                <a:cs typeface="+mn-lt"/>
              </a:rPr>
              <a:t>′ = 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Combining these two equations, we have e = </a:t>
            </a:r>
            <a:r>
              <a:rPr lang="en-US" dirty="0" err="1">
                <a:ea typeface="+mn-lt"/>
                <a:cs typeface="+mn-lt"/>
              </a:rPr>
              <a:t>ee</a:t>
            </a:r>
            <a:r>
              <a:rPr lang="en-US" dirty="0">
                <a:ea typeface="+mn-lt"/>
                <a:cs typeface="+mn-lt"/>
              </a:rPr>
              <a:t>′ = e′.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Inverses in a group are also unique. If g′ and g′′ are both inverses of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 element g in a group G, then gg′ = </a:t>
            </a:r>
            <a:r>
              <a:rPr lang="en-US" dirty="0" err="1">
                <a:ea typeface="+mn-lt"/>
                <a:cs typeface="+mn-lt"/>
              </a:rPr>
              <a:t>g′g</a:t>
            </a:r>
            <a:r>
              <a:rPr lang="en-US" dirty="0">
                <a:ea typeface="+mn-lt"/>
                <a:cs typeface="+mn-lt"/>
              </a:rPr>
              <a:t> = e and gg′′ = </a:t>
            </a:r>
            <a:r>
              <a:rPr lang="en-US" dirty="0" err="1">
                <a:ea typeface="+mn-lt"/>
                <a:cs typeface="+mn-lt"/>
              </a:rPr>
              <a:t>g′′g</a:t>
            </a:r>
            <a:r>
              <a:rPr lang="en-US" dirty="0">
                <a:ea typeface="+mn-lt"/>
                <a:cs typeface="+mn-lt"/>
              </a:rPr>
              <a:t> = e. We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want to show that g′ = g′′, but g′ = </a:t>
            </a:r>
            <a:r>
              <a:rPr lang="en-US" dirty="0" err="1">
                <a:ea typeface="+mn-lt"/>
                <a:cs typeface="+mn-lt"/>
              </a:rPr>
              <a:t>g′e</a:t>
            </a:r>
            <a:r>
              <a:rPr lang="en-US" dirty="0">
                <a:ea typeface="+mn-lt"/>
                <a:cs typeface="+mn-lt"/>
              </a:rPr>
              <a:t> = g′(gg′′) = (</a:t>
            </a:r>
            <a:r>
              <a:rPr lang="en-US" dirty="0" err="1">
                <a:ea typeface="+mn-lt"/>
                <a:cs typeface="+mn-lt"/>
              </a:rPr>
              <a:t>g′g</a:t>
            </a:r>
            <a:r>
              <a:rPr lang="en-US" dirty="0">
                <a:ea typeface="+mn-lt"/>
                <a:cs typeface="+mn-lt"/>
              </a:rPr>
              <a:t>)g′′ = 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′′ = g′′.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summarize this fact in the following proposition.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B4B4-2428-A821-E3C0-90E7AFBD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27EC-BBA3-0AF2-5AD7-26ADADD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5EFBA-3C38-4F7E-6553-0FB61C7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0B5A28DD-3B1D-2F71-13E9-9F3527334BA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6/8/2022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3873F77-EE8D-91F9-2407-CC0F4D5C947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IT19042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0A2575-087F-7DB7-23BC-04FE97A7DD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5D9899-CA68-43B9-9534-828F3E188D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E492D6-809E-285E-F821-E29D90A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365125"/>
            <a:ext cx="10644996" cy="5983827"/>
          </a:xfrm>
        </p:spPr>
        <p:txBody>
          <a:bodyPr>
            <a:normAutofit/>
          </a:bodyPr>
          <a:lstStyle/>
          <a:p>
            <a:r>
              <a:rPr lang="en-US" sz="2000" b="1" dirty="0">
                <a:ea typeface="+mj-lt"/>
                <a:cs typeface="+mj-lt"/>
              </a:rPr>
              <a:t>Proposition 2:</a:t>
            </a:r>
            <a:r>
              <a:rPr lang="en-US" sz="2000" dirty="0">
                <a:ea typeface="+mj-lt"/>
                <a:cs typeface="+mj-lt"/>
              </a:rPr>
              <a:t> If g is any element in a group G, then the inverse of g, denoted by g−1, is unique.</a:t>
            </a:r>
            <a:br>
              <a:rPr lang="en-US" sz="2000" dirty="0">
                <a:ea typeface="+mj-lt"/>
                <a:cs typeface="+mj-lt"/>
              </a:rPr>
            </a:br>
            <a:endParaRPr lang="en-US" sz="2000">
              <a:cs typeface="Calibri Light"/>
            </a:endParaRPr>
          </a:p>
          <a:p>
            <a:r>
              <a:rPr lang="en-US" sz="2000" b="1" dirty="0">
                <a:ea typeface="+mj-lt"/>
                <a:cs typeface="+mj-lt"/>
              </a:rPr>
              <a:t>Proposition 3:</a:t>
            </a:r>
            <a:r>
              <a:rPr lang="en-US" sz="2000" dirty="0">
                <a:ea typeface="+mj-lt"/>
                <a:cs typeface="+mj-lt"/>
              </a:rPr>
              <a:t>Let G be a group. If a, b ∈ G, then (ab)−1 = b−1a−1.</a:t>
            </a:r>
            <a:br>
              <a:rPr lang="en-US" sz="2000" dirty="0">
                <a:ea typeface="+mj-lt"/>
                <a:cs typeface="+mj-lt"/>
              </a:rPr>
            </a:br>
            <a:endParaRPr lang="en-US" sz="2000">
              <a:cs typeface="Calibri Light"/>
            </a:endParaRPr>
          </a:p>
          <a:p>
            <a:r>
              <a:rPr lang="en-US" sz="2000" b="1" dirty="0">
                <a:ea typeface="+mj-lt"/>
                <a:cs typeface="+mj-lt"/>
              </a:rPr>
              <a:t>Proof:</a:t>
            </a:r>
            <a:r>
              <a:rPr lang="en-US" sz="2000" dirty="0">
                <a:ea typeface="+mj-lt"/>
                <a:cs typeface="+mj-lt"/>
              </a:rPr>
              <a:t>Let a, b ∈ G. Then abb−1a−1 = aea−1 = aa−1 = e. Similarly,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ea typeface="+mj-lt"/>
                <a:cs typeface="+mj-lt"/>
              </a:rPr>
              <a:t>b−1a−1ab = e. But by the previous proposition, inverses are unique;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ea typeface="+mj-lt"/>
                <a:cs typeface="+mj-lt"/>
              </a:rPr>
              <a:t>hence, (ab)−1 = b−1a−1. </a:t>
            </a:r>
            <a:br>
              <a:rPr lang="en-US" sz="2000" dirty="0">
                <a:ea typeface="+mj-lt"/>
                <a:cs typeface="+mj-lt"/>
              </a:rPr>
            </a:br>
            <a:endParaRPr lang="en-US" sz="2000">
              <a:cs typeface="Calibri Light"/>
            </a:endParaRPr>
          </a:p>
          <a:p>
            <a:r>
              <a:rPr lang="en-US" sz="2000" b="1" dirty="0">
                <a:ea typeface="+mj-lt"/>
                <a:cs typeface="+mj-lt"/>
              </a:rPr>
              <a:t>Proposition 4</a:t>
            </a:r>
            <a:r>
              <a:rPr lang="en-US" sz="2000" dirty="0">
                <a:ea typeface="+mj-lt"/>
                <a:cs typeface="+mj-lt"/>
              </a:rPr>
              <a:t>: Let G be a group. For any a ∈ G, (a−1)−1 = a.</a:t>
            </a:r>
            <a:br>
              <a:rPr lang="en-US" sz="2000" dirty="0">
                <a:ea typeface="+mj-lt"/>
                <a:cs typeface="+mj-lt"/>
              </a:rPr>
            </a:br>
            <a:endParaRPr lang="en-US" sz="2000">
              <a:cs typeface="Calibri Light"/>
            </a:endParaRPr>
          </a:p>
          <a:p>
            <a:r>
              <a:rPr lang="en-US" sz="2000" b="1" dirty="0">
                <a:ea typeface="+mj-lt"/>
                <a:cs typeface="+mj-lt"/>
              </a:rPr>
              <a:t>Proof:</a:t>
            </a:r>
            <a:r>
              <a:rPr lang="en-US" sz="2000" dirty="0">
                <a:ea typeface="+mj-lt"/>
                <a:cs typeface="+mj-lt"/>
              </a:rPr>
              <a:t> Observe that a−1(a−1)−1 = e. Consequently, multiplying both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ea typeface="+mj-lt"/>
                <a:cs typeface="+mj-lt"/>
              </a:rPr>
              <a:t>sides of this equation by a, we have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ea typeface="+mj-lt"/>
                <a:cs typeface="+mj-lt"/>
              </a:rPr>
              <a:t>(a−1)−1 = e(a−1)−1 = aa−1(a−1)−1 = ae = a.</a:t>
            </a:r>
            <a:br>
              <a:rPr lang="en-US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r>
              <a:rPr lang="en-US" sz="2000" dirty="0">
                <a:ea typeface="+mj-lt"/>
                <a:cs typeface="+mj-lt"/>
              </a:rPr>
              <a:t>It makes sense to write equations with group elements and group operations. If a and b are two elements in a group G, does there exist an element x ∈ G such that ax = b? If such an x does exist, is it unique? The following proposition answers both of these questions positively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09127-EC09-AF9C-F25F-0909CE1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F6816-8EDB-710F-A6CD-832F00DF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A229-AD6D-A348-0FCB-609D6B5F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BBB7-5056-1653-F75A-EE00CD16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121EEE-B0C6-97D7-B0A4-138647A6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301625"/>
            <a:ext cx="11982089" cy="65510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Proposition 5:</a:t>
            </a:r>
            <a:r>
              <a:rPr lang="en-US" sz="2000" dirty="0">
                <a:ea typeface="+mn-lt"/>
                <a:cs typeface="+mn-lt"/>
              </a:rPr>
              <a:t> Let G be a group and a and b be any two elements in G. Then the equations ax = b and xa = b have unique solutions in G.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Proof:</a:t>
            </a:r>
            <a:r>
              <a:rPr lang="en-US" sz="2000" dirty="0">
                <a:ea typeface="+mn-lt"/>
                <a:cs typeface="+mn-lt"/>
              </a:rPr>
              <a:t> Suppose that ax = b. We must show that such an x exists. We can multiply both sides of ax = b by a−1 to find x = ex = a−1ax = a−1b.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To show uniqueness, suppose that x1 and x2 are both solutions of ax = b; then ax1 = b = ax2. So x1 = a−1ax1 = a−1ax2 = x2. The proof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for the existence and uniqueness of the solution of xa = b is similar. </a:t>
            </a:r>
            <a:endParaRPr lang="en-US" sz="2000" dirty="0">
              <a:cs typeface="Calibri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Calibri" panose="020F0502020204030204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EF29D-C628-6DB7-0E4D-6ACB3E7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12ED-BC93-EA49-4286-791F1E95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392865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A4CA-1925-F3B4-F0D0-ECD14B6D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356023-835F-FD42-CD5F-8646F463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0" y="-299"/>
            <a:ext cx="12053976" cy="6177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ea typeface="+mn-lt"/>
                <a:cs typeface="+mn-lt"/>
              </a:rPr>
              <a:t>Subgroups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Sometimes we wish to investigate smaller groups sitting inside a larger group. The set of even integers 2Z =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{. . . , −2, 0, 2, 4, . . .} is a group under the operation of addition. This smaller group sits naturally inside of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The group of integers under addition. We define a subgroup H of a group G to be a subset H of G such that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when the group operation of G is restricted to H, H is a group in its own right. Observe that every group</a:t>
            </a: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G with at least two elements will always have at least two subgroups, the subgroup consisting of the identity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element alone and the entire group itself. The subgroup H = {e} of a group G is called the trivial subgroup. A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subgroup that is a proper subset of G is called a proper subgroup. In many of the examples that we have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investigated up to this point, there exist other subgroups besides the trivial and improper subgroups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6B38E-BDD1-5C41-5BCC-C3E6D24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F4E73-3E2A-6EA6-29D7-BD1788A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349078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0EA3-5E03-660E-2F2A-A72EE0B2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2EE801-23CC-C48B-9358-6D6800E1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Proposition 6: A subset H of G is a subgroup if and only if it satisfies the following conditions.</a:t>
            </a: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1. The identity e of G is in H.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2. If h1, h2 ∈ H, then h1h2 ∈ H.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3. If h ∈ H, then h−1 ∈ H.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Proof: First suppose that H is a subgroup of G. We must show that  the three conditions hold. Since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H is a group, it must have an identity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. We must show that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= e, where </a:t>
            </a:r>
            <a:r>
              <a:rPr lang="en-US" sz="2000" dirty="0" err="1">
                <a:ea typeface="+mn-lt"/>
                <a:cs typeface="+mn-lt"/>
              </a:rPr>
              <a:t>e</a:t>
            </a:r>
            <a:r>
              <a:rPr lang="en-US" sz="2000" dirty="0">
                <a:ea typeface="+mn-lt"/>
                <a:cs typeface="+mn-lt"/>
              </a:rPr>
              <a:t> is the identity of G.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We know that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and that </a:t>
            </a:r>
            <a:r>
              <a:rPr lang="en-US" sz="2000" dirty="0" err="1">
                <a:ea typeface="+mn-lt"/>
                <a:cs typeface="+mn-lt"/>
              </a:rPr>
              <a:t>eeH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e =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; hence, </a:t>
            </a:r>
            <a:r>
              <a:rPr lang="en-US" sz="2000" dirty="0" err="1">
                <a:ea typeface="+mn-lt"/>
                <a:cs typeface="+mn-lt"/>
              </a:rPr>
              <a:t>eeH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. By righthand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cancellation, e = </a:t>
            </a:r>
            <a:r>
              <a:rPr lang="en-US" sz="2000" dirty="0" err="1">
                <a:ea typeface="+mn-lt"/>
                <a:cs typeface="+mn-lt"/>
              </a:rPr>
              <a:t>eH</a:t>
            </a:r>
            <a:r>
              <a:rPr lang="en-US" sz="2000" dirty="0">
                <a:ea typeface="+mn-lt"/>
                <a:cs typeface="+mn-lt"/>
              </a:rPr>
              <a:t> . The second condition holds since a subgroup H is a group. To prove the third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condition, let h ∈ H. Since H is a </a:t>
            </a:r>
            <a:r>
              <a:rPr lang="en-US" sz="2000" dirty="0" err="1">
                <a:ea typeface="+mn-lt"/>
                <a:cs typeface="+mn-lt"/>
              </a:rPr>
              <a:t>group,there</a:t>
            </a:r>
            <a:r>
              <a:rPr lang="en-US" sz="2000" dirty="0">
                <a:ea typeface="+mn-lt"/>
                <a:cs typeface="+mn-lt"/>
              </a:rPr>
              <a:t> is an element h′ ∈ H such that </a:t>
            </a:r>
            <a:r>
              <a:rPr lang="en-US" sz="2000" dirty="0" err="1">
                <a:ea typeface="+mn-lt"/>
                <a:cs typeface="+mn-lt"/>
              </a:rPr>
              <a:t>hh</a:t>
            </a:r>
            <a:r>
              <a:rPr lang="en-US" sz="2000" dirty="0">
                <a:ea typeface="+mn-lt"/>
                <a:cs typeface="+mn-lt"/>
              </a:rPr>
              <a:t>′ = </a:t>
            </a:r>
            <a:r>
              <a:rPr lang="en-US" sz="2000" dirty="0" err="1">
                <a:ea typeface="+mn-lt"/>
                <a:cs typeface="+mn-lt"/>
              </a:rPr>
              <a:t>h′h</a:t>
            </a:r>
            <a:r>
              <a:rPr lang="en-US" sz="2000" dirty="0">
                <a:ea typeface="+mn-lt"/>
                <a:cs typeface="+mn-lt"/>
              </a:rPr>
              <a:t> = e. By the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Uniqueness of the inverse in G, h′ = h−1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6F64482-3366-D09B-ED57-C3291119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Some Subgroup Theorems</a:t>
            </a:r>
            <a:endParaRPr lang="en-US" sz="40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9EC8A97-544A-9649-E158-5AA4C77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17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EAA863D-A04B-FE3E-02F3-047FF9F2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14679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5760-6A36-43A4-BC6A-4CEFAE87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7FE0-4567-7BC9-3A19-A70070C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BAEE-8E09-F31F-D2DF-0E1FDB0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AF2AB9-1694-C882-6BD5-60948E1B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87248"/>
            <a:ext cx="11148203" cy="5889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Conversely, if the three conditions hold, we must show that H is a group under the same operation as G;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however, these conditions plus the associativity of the binary operation are exactly the axioms stated in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the definition of a group. </a:t>
            </a:r>
          </a:p>
          <a:p>
            <a:pPr>
              <a:buNone/>
            </a:pP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Proposition 7:  Let H be a subset of a group G. Then H is a subgroup of G if and only if H 6 = ∅, and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whenever g, h ∈ H then gh−1 is in H.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Proof: First assume that H is a subgroup of G. We wish to show that gh−1 ∈ H whenever g and h are in H.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Since h is in H, its inverse h−1 must also be in H. Because of the closure of the group operation, gh−1 ∈ H.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4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06A6D-5836-674F-0C59-01BB1137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791E2-D578-4B16-1472-8C5BB61C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966F4-0170-32C1-DD85-DC24DDE9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0203F-CBBE-0625-4C9F-BD35392333B5}"/>
              </a:ext>
            </a:extLst>
          </p:cNvPr>
          <p:cNvSpPr txBox="1"/>
          <p:nvPr/>
        </p:nvSpPr>
        <p:spPr>
          <a:xfrm>
            <a:off x="3566527" y="2705725"/>
            <a:ext cx="50440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630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4D86A-9B9B-9C41-81E1-6B0CB5CD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 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AFBF-08FE-3FD5-60F9-289C6653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ea typeface="+mn-lt"/>
                <a:cs typeface="+mn-lt"/>
              </a:rPr>
              <a:t>Thomas W. Judson</a:t>
            </a:r>
            <a:r>
              <a:rPr lang="en-US"/>
              <a:t> - By </a:t>
            </a:r>
            <a:r>
              <a:rPr lang="en-US">
                <a:ea typeface="+mn-lt"/>
                <a:cs typeface="+mn-lt"/>
              </a:rPr>
              <a:t>Thomas W. Judson</a:t>
            </a:r>
            <a:endParaRPr lang="en-US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/>
              <a:t>   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C7434-9C89-FFFD-3361-F458536F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B3C1-0A98-554C-5F1D-43A69223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6B7C-7E79-B6BD-4404-028DE84D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14819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235C-A847-3CB2-C591-ACC7541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F7F9-163E-7D3C-6119-C1EDE928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Definition of Groups</a:t>
            </a:r>
          </a:p>
          <a:p>
            <a:r>
              <a:rPr lang="en-US" dirty="0">
                <a:ea typeface="+mn-lt"/>
                <a:cs typeface="+mn-lt"/>
              </a:rPr>
              <a:t>Integer Equivalence Classes and Symmetries</a:t>
            </a:r>
          </a:p>
          <a:p>
            <a:r>
              <a:rPr lang="en-US" dirty="0">
                <a:ea typeface="+mn-lt"/>
                <a:cs typeface="+mn-lt"/>
              </a:rPr>
              <a:t>Definitions and Examples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Basic Properties of Groups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Subgroups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Some Subgroup Theorems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854C-733B-2363-B14F-6BF41AC2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445E-FB2D-0DAD-A8FF-18A2C2D5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3298D-5C77-9B9B-350E-EFD93B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879-020A-50F7-AEE2-0ED683C4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06E1-41E5-9A84-0D50-43E33657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23701"/>
            <a:ext cx="11162580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To define an operation on a set in a way that will generalize such familiar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structures as the integers Z together with the single operation of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addition, or invertible 2 × 2 matrices together with the single operation of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matrix multiplication. The integers and the 2 × 2 matrices, together with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their respective single operations, are examples of algebraic structures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known as groups.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F27C-F23F-C019-8CAC-39505E4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1A5F-7647-D579-5A24-874F9C9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DF7D-5E96-8A25-EB44-B18F32D3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30316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00B8-4135-9CDE-F6D2-390D7B42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Integer Equivalence Classes and Symmetries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1E97D-9482-13E8-BFF3-85E6546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1BFF-C3BC-EE97-B6EA-DE4C951F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5238-C87D-F128-38B9-4FD73B2A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IT23018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839478-BD53-3A5A-746A-09F378BC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11162581" cy="4480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Let us now investigate some mathematical structures that can be viewed as sets with single operations</a:t>
            </a:r>
          </a:p>
          <a:p>
            <a:pPr>
              <a:buNone/>
            </a:pP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The Integers mod n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The integers mod n have become indispensable in the theory and applications of algebra. In mathematics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they are used in cryptography, coding theory, and the detection of errors in identification codes.</a:t>
            </a: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endParaRPr lang="en-US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We have already seen that two integers a and b are equivalent mod n if n divides a − b. The integers mod n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Also partition Z into n different equivalence classes; we will denote the set of these equivalence classes by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Zn. Consider the integers modulo 12 and the corresponding partition of the integers:</a:t>
            </a:r>
            <a:endParaRPr lang="en-US" dirty="0"/>
          </a:p>
          <a:p>
            <a:pPr>
              <a:buNone/>
            </a:pP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5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CB46-764B-5A8C-D3B6-3B37F574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6566-37BE-C18B-BB39-4E613FA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IT23018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E939-BC0C-83B6-876C-B3FEC3F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A6C96-BDB5-D072-7B25-62C5BB2F244F}"/>
              </a:ext>
            </a:extLst>
          </p:cNvPr>
          <p:cNvSpPr txBox="1"/>
          <p:nvPr/>
        </p:nvSpPr>
        <p:spPr>
          <a:xfrm>
            <a:off x="540589" y="770627"/>
            <a:ext cx="1165716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[0] = {. . . , −12, 0, 12, 24, . . .}, </a:t>
            </a:r>
          </a:p>
          <a:p>
            <a:r>
              <a:rPr lang="en-US" dirty="0"/>
              <a:t>[1] = {. . . , −11, 1, 13, 25, . . .}, </a:t>
            </a:r>
          </a:p>
          <a:p>
            <a:r>
              <a:rPr lang="en-US" dirty="0"/>
              <a:t>  …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[11] = {. . . , −1, 11, 23, 35, . . .}.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When no confusion can arise, we will use 0, 1, . . . , 11 to indicate the equivalence classes [0], [1], . . . , [11] respectively. We can do arithmetic on </a:t>
            </a:r>
            <a:r>
              <a:rPr lang="en-US" err="1">
                <a:ea typeface="+mn-lt"/>
                <a:cs typeface="+mn-lt"/>
              </a:rPr>
              <a:t>Zn.For</a:t>
            </a:r>
            <a:r>
              <a:rPr lang="en-US" dirty="0">
                <a:ea typeface="+mn-lt"/>
                <a:cs typeface="+mn-lt"/>
              </a:rPr>
              <a:t> two integers a and b, define addition modulo n to be (a + b) (mod n);that is, the remainder when a + b is divided by n. Similarly, multiplication modulo n is defined as (ab) (mod n), the remainder when ab is divided by 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Example : The following examples illustrate integer arithmetic modulo n:</a:t>
            </a:r>
          </a:p>
          <a:p>
            <a:r>
              <a:rPr lang="en-US" dirty="0">
                <a:ea typeface="+mn-lt"/>
                <a:cs typeface="+mn-lt"/>
              </a:rPr>
              <a:t>7 + 4 ≡ 1 (mod 5) </a:t>
            </a:r>
          </a:p>
          <a:p>
            <a:r>
              <a:rPr lang="en-US" dirty="0">
                <a:ea typeface="+mn-lt"/>
                <a:cs typeface="+mn-lt"/>
              </a:rPr>
              <a:t>7 · 3 ≡ 1 (mod 5)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3 + 5 ≡ 0 (mod 8) </a:t>
            </a:r>
          </a:p>
          <a:p>
            <a:r>
              <a:rPr lang="en-US" dirty="0">
                <a:ea typeface="+mn-lt"/>
                <a:cs typeface="+mn-lt"/>
              </a:rPr>
              <a:t>3 · 5 ≡ 7 (mod 8)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3 + 4 ≡ 7 (mod 12)</a:t>
            </a:r>
          </a:p>
          <a:p>
            <a:r>
              <a:rPr lang="en-US" dirty="0">
                <a:ea typeface="+mn-lt"/>
                <a:cs typeface="+mn-lt"/>
              </a:rPr>
              <a:t>3 · 4 ≡ 0 (mod 12).</a:t>
            </a:r>
          </a:p>
          <a:p>
            <a:r>
              <a:rPr lang="en-US" dirty="0">
                <a:ea typeface="+mn-lt"/>
                <a:cs typeface="+mn-lt"/>
              </a:rPr>
              <a:t>In particular, notice that it is possible that the product of two nonzero numbers modulo n can be equivalent to 0 modulo 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4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A75-2440-5355-D155-85B3DACB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49486" cy="1454959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Proposition : Let Zn be the set of equivalence classes of the integers mod n and a, b, c ∈ Zn</a:t>
            </a:r>
            <a:endParaRPr lang="en-US" sz="2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8CA0-B9D6-25EC-C738-56B92967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Addition and multiplication are commutative: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 a + b ≡ b + a (mod n)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 ab ≡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ba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(mod n)</a:t>
            </a:r>
            <a:endParaRPr lang="en-US" sz="2000" dirty="0">
              <a:solidFill>
                <a:srgbClr val="000000"/>
              </a:solidFill>
              <a:latin typeface="Nunito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Addition and multiplication are associative: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(a + b) + c ≡ a + (b + c) (mod n)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(ab)c ≡ a(</a:t>
            </a:r>
            <a:r>
              <a:rPr lang="en-US" sz="2000" err="1">
                <a:ea typeface="+mn-lt"/>
                <a:cs typeface="+mn-lt"/>
              </a:rPr>
              <a:t>bc</a:t>
            </a:r>
            <a:r>
              <a:rPr lang="en-US" sz="2000" dirty="0">
                <a:ea typeface="+mn-lt"/>
                <a:cs typeface="+mn-lt"/>
              </a:rPr>
              <a:t>) (mod n).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There are both additive and multiplicative identities: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a + 0 ≡ a (mod n)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a · 1 ≡ a (mod n).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Multiplication distributes over addition: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a(b + c) ≡ ab + ac (mod n).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25D3A-1B40-DAD1-430E-8232260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1BD6-EAF8-4317-72A7-949EEACD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9238-58CB-B61D-0956-465BE2E4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218878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38FC-A88C-8D57-AE29-25672EA5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every integer a there is an additive inverse −a:</a:t>
            </a:r>
            <a:endParaRPr lang="en-US" dirty="0">
              <a:latin typeface="Nunit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a + (−a) ≡ 0 (mod n).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Let a be a nonzero integer. Then </a:t>
            </a:r>
            <a:r>
              <a:rPr lang="en-US" dirty="0" err="1">
                <a:ea typeface="+mn-lt"/>
                <a:cs typeface="+mn-lt"/>
              </a:rPr>
              <a:t>gcd</a:t>
            </a:r>
            <a:r>
              <a:rPr lang="en-US" dirty="0">
                <a:ea typeface="+mn-lt"/>
                <a:cs typeface="+mn-lt"/>
              </a:rPr>
              <a:t>(a, n) = 1 if and only if there exists a multiplicative inverse b for a (mod n); that is, a nonzero integer such that ab ≡ 1 (mod n).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BBAC-0A9E-CBB1-AD7A-5D4C5D1A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AFC02-10C0-D52D-504C-1DD04DD405AF}"/>
              </a:ext>
            </a:extLst>
          </p:cNvPr>
          <p:cNvSpPr txBox="1"/>
          <p:nvPr/>
        </p:nvSpPr>
        <p:spPr>
          <a:xfrm>
            <a:off x="7845287" y="6311900"/>
            <a:ext cx="1232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Cont….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8FCE6-3F63-FD94-C5BF-8866FAF7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4C3563-83F5-754D-C1D8-04392C6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IT23018</a:t>
            </a:r>
          </a:p>
        </p:txBody>
      </p:sp>
    </p:spTree>
    <p:extLst>
      <p:ext uri="{BB962C8B-B14F-4D97-AF65-F5344CB8AC3E}">
        <p14:creationId xmlns:p14="http://schemas.microsoft.com/office/powerpoint/2010/main" val="33428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193-BA17-F096-357C-7332974E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Symmetries</a:t>
            </a:r>
            <a:endParaRPr lang="en-US" sz="40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26CB-680D-B307-A476-0A2B3AB0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550"/>
            <a:ext cx="11234467" cy="5487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34F0-CECB-8B14-580D-D34CAF9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ED1F-B55B-CD76-4663-3A15C3D1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34683" y="4846727"/>
            <a:ext cx="4114800" cy="365125"/>
          </a:xfrm>
        </p:spPr>
        <p:txBody>
          <a:bodyPr/>
          <a:lstStyle/>
          <a:p>
            <a:r>
              <a:rPr lang="en-US"/>
              <a:t>IT23018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AF38-7F13-C730-D530-EA85779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9899-CA68-43B9-9534-828F3E188D37}" type="slidenum">
              <a:rPr lang="en-US" smtClean="0"/>
              <a:t>9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9753E-12F6-8584-B802-BDDE57DF5F20}"/>
              </a:ext>
            </a:extLst>
          </p:cNvPr>
          <p:cNvSpPr/>
          <p:nvPr/>
        </p:nvSpPr>
        <p:spPr>
          <a:xfrm>
            <a:off x="1164566" y="1840301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F13DB-0D50-E251-A53B-9CCB3EBB95A1}"/>
              </a:ext>
            </a:extLst>
          </p:cNvPr>
          <p:cNvSpPr/>
          <p:nvPr/>
        </p:nvSpPr>
        <p:spPr>
          <a:xfrm>
            <a:off x="1164565" y="343618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623604-44D1-4D17-636D-BCC9F614005C}"/>
              </a:ext>
            </a:extLst>
          </p:cNvPr>
          <p:cNvSpPr/>
          <p:nvPr/>
        </p:nvSpPr>
        <p:spPr>
          <a:xfrm>
            <a:off x="4255699" y="343618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9DE744-55EF-0924-4FB9-5EFD8BD49594}"/>
              </a:ext>
            </a:extLst>
          </p:cNvPr>
          <p:cNvSpPr/>
          <p:nvPr/>
        </p:nvSpPr>
        <p:spPr>
          <a:xfrm>
            <a:off x="4255698" y="1840300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47F22-7116-FD1F-00AB-E889581F1F4E}"/>
              </a:ext>
            </a:extLst>
          </p:cNvPr>
          <p:cNvSpPr/>
          <p:nvPr/>
        </p:nvSpPr>
        <p:spPr>
          <a:xfrm>
            <a:off x="1164566" y="4917056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C6B8D9-260A-8D63-9EF0-F55C92DE4E61}"/>
              </a:ext>
            </a:extLst>
          </p:cNvPr>
          <p:cNvSpPr/>
          <p:nvPr/>
        </p:nvSpPr>
        <p:spPr>
          <a:xfrm>
            <a:off x="4255697" y="503207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833B3-AC5B-8BD6-73F1-400EB1BFD96D}"/>
              </a:ext>
            </a:extLst>
          </p:cNvPr>
          <p:cNvSpPr/>
          <p:nvPr/>
        </p:nvSpPr>
        <p:spPr>
          <a:xfrm>
            <a:off x="6886754" y="1840300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7BC255-1B8C-CD50-67B3-A77964550F8A}"/>
              </a:ext>
            </a:extLst>
          </p:cNvPr>
          <p:cNvSpPr/>
          <p:nvPr/>
        </p:nvSpPr>
        <p:spPr>
          <a:xfrm>
            <a:off x="10337321" y="1840301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F43B3-EDB9-57A1-BD17-1024853A4E22}"/>
              </a:ext>
            </a:extLst>
          </p:cNvPr>
          <p:cNvSpPr txBox="1"/>
          <p:nvPr/>
        </p:nvSpPr>
        <p:spPr>
          <a:xfrm>
            <a:off x="905773" y="1710905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89AB5E-05BB-317F-3ECC-D564FEC9BC2F}"/>
              </a:ext>
            </a:extLst>
          </p:cNvPr>
          <p:cNvSpPr txBox="1"/>
          <p:nvPr/>
        </p:nvSpPr>
        <p:spPr>
          <a:xfrm>
            <a:off x="2602301" y="1696527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E2C6D-7C98-0611-73CF-0B578E008948}"/>
              </a:ext>
            </a:extLst>
          </p:cNvPr>
          <p:cNvSpPr txBox="1"/>
          <p:nvPr/>
        </p:nvSpPr>
        <p:spPr>
          <a:xfrm>
            <a:off x="1193320" y="1998452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66E6D2-6635-C032-AF61-2F7A7B204835}"/>
              </a:ext>
            </a:extLst>
          </p:cNvPr>
          <p:cNvSpPr txBox="1"/>
          <p:nvPr/>
        </p:nvSpPr>
        <p:spPr>
          <a:xfrm>
            <a:off x="905772" y="2573546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4DA92F-33C9-00A5-6245-A1E5BA7599D5}"/>
              </a:ext>
            </a:extLst>
          </p:cNvPr>
          <p:cNvSpPr txBox="1"/>
          <p:nvPr/>
        </p:nvSpPr>
        <p:spPr>
          <a:xfrm>
            <a:off x="6627961" y="1710904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AC1A85-0FFE-AA2C-B3CC-C4B6F3A4851D}"/>
              </a:ext>
            </a:extLst>
          </p:cNvPr>
          <p:cNvSpPr txBox="1"/>
          <p:nvPr/>
        </p:nvSpPr>
        <p:spPr>
          <a:xfrm>
            <a:off x="5578414" y="2631055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9DA0E-BE49-6E97-6DDE-848922341AD1}"/>
              </a:ext>
            </a:extLst>
          </p:cNvPr>
          <p:cNvSpPr txBox="1"/>
          <p:nvPr/>
        </p:nvSpPr>
        <p:spPr>
          <a:xfrm>
            <a:off x="2587923" y="2573546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D76F15-4ACB-970A-A216-3C4D3F5C6318}"/>
              </a:ext>
            </a:extLst>
          </p:cNvPr>
          <p:cNvSpPr txBox="1"/>
          <p:nvPr/>
        </p:nvSpPr>
        <p:spPr>
          <a:xfrm>
            <a:off x="4068792" y="5765320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2CEAF3-6026-EA8D-869C-6B62492FCF6C}"/>
              </a:ext>
            </a:extLst>
          </p:cNvPr>
          <p:cNvSpPr txBox="1"/>
          <p:nvPr/>
        </p:nvSpPr>
        <p:spPr>
          <a:xfrm>
            <a:off x="3996904" y="4917056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7BD3B4-0888-92FA-0DFC-73FD8AAEA8D3}"/>
              </a:ext>
            </a:extLst>
          </p:cNvPr>
          <p:cNvSpPr txBox="1"/>
          <p:nvPr/>
        </p:nvSpPr>
        <p:spPr>
          <a:xfrm>
            <a:off x="8180716" y="2645433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3A77D6-C00E-4B65-21CF-F3CA4978B780}"/>
              </a:ext>
            </a:extLst>
          </p:cNvPr>
          <p:cNvSpPr txBox="1"/>
          <p:nvPr/>
        </p:nvSpPr>
        <p:spPr>
          <a:xfrm>
            <a:off x="5578414" y="4845169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F59429-1F0A-EA5A-1334-7E5155896717}"/>
              </a:ext>
            </a:extLst>
          </p:cNvPr>
          <p:cNvSpPr txBox="1"/>
          <p:nvPr/>
        </p:nvSpPr>
        <p:spPr>
          <a:xfrm>
            <a:off x="10107282" y="2501658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DB2A51-22E6-A62D-0952-530B08570145}"/>
              </a:ext>
            </a:extLst>
          </p:cNvPr>
          <p:cNvSpPr txBox="1"/>
          <p:nvPr/>
        </p:nvSpPr>
        <p:spPr>
          <a:xfrm>
            <a:off x="5578415" y="3234905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790170-C3CE-5C40-99EB-229AFB1E34A3}"/>
              </a:ext>
            </a:extLst>
          </p:cNvPr>
          <p:cNvSpPr txBox="1"/>
          <p:nvPr/>
        </p:nvSpPr>
        <p:spPr>
          <a:xfrm>
            <a:off x="934527" y="3292414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8C5008-881E-9CF9-FD7E-C76A27F2268E}"/>
              </a:ext>
            </a:extLst>
          </p:cNvPr>
          <p:cNvSpPr txBox="1"/>
          <p:nvPr/>
        </p:nvSpPr>
        <p:spPr>
          <a:xfrm>
            <a:off x="934528" y="4730150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F6D00-7EBB-7526-6548-039340B92698}"/>
              </a:ext>
            </a:extLst>
          </p:cNvPr>
          <p:cNvSpPr txBox="1"/>
          <p:nvPr/>
        </p:nvSpPr>
        <p:spPr>
          <a:xfrm>
            <a:off x="9977886" y="1696527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3BD1E-BD02-72C3-1768-3EF811B5303B}"/>
              </a:ext>
            </a:extLst>
          </p:cNvPr>
          <p:cNvSpPr txBox="1"/>
          <p:nvPr/>
        </p:nvSpPr>
        <p:spPr>
          <a:xfrm>
            <a:off x="11746300" y="2573545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4F12B5-F013-4BAA-C1AD-D071D5DFE7BB}"/>
              </a:ext>
            </a:extLst>
          </p:cNvPr>
          <p:cNvSpPr txBox="1"/>
          <p:nvPr/>
        </p:nvSpPr>
        <p:spPr>
          <a:xfrm>
            <a:off x="5578414" y="5837206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4B17F-D987-1332-CF81-6F028034A8A8}"/>
              </a:ext>
            </a:extLst>
          </p:cNvPr>
          <p:cNvSpPr txBox="1"/>
          <p:nvPr/>
        </p:nvSpPr>
        <p:spPr>
          <a:xfrm>
            <a:off x="8180715" y="1523998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7D3820-EC31-1007-550E-8217A1F52453}"/>
              </a:ext>
            </a:extLst>
          </p:cNvPr>
          <p:cNvSpPr txBox="1"/>
          <p:nvPr/>
        </p:nvSpPr>
        <p:spPr>
          <a:xfrm>
            <a:off x="2501659" y="4730149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A77498-66F4-E4C5-671F-494F98B1E314}"/>
              </a:ext>
            </a:extLst>
          </p:cNvPr>
          <p:cNvSpPr txBox="1"/>
          <p:nvPr/>
        </p:nvSpPr>
        <p:spPr>
          <a:xfrm>
            <a:off x="2472905" y="3220527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3244FD-1DA2-697F-4FD0-D31C19D2867A}"/>
              </a:ext>
            </a:extLst>
          </p:cNvPr>
          <p:cNvSpPr txBox="1"/>
          <p:nvPr/>
        </p:nvSpPr>
        <p:spPr>
          <a:xfrm>
            <a:off x="3996904" y="3191772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4294E8-9DBC-1CC5-DA36-9A7E0B75E9AE}"/>
              </a:ext>
            </a:extLst>
          </p:cNvPr>
          <p:cNvSpPr txBox="1"/>
          <p:nvPr/>
        </p:nvSpPr>
        <p:spPr>
          <a:xfrm>
            <a:off x="4083169" y="2674187"/>
            <a:ext cx="2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5FD481-F19B-BB59-7131-90F7C2EB19EF}"/>
              </a:ext>
            </a:extLst>
          </p:cNvPr>
          <p:cNvSpPr txBox="1"/>
          <p:nvPr/>
        </p:nvSpPr>
        <p:spPr>
          <a:xfrm>
            <a:off x="2458527" y="5765319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CFAF0B-A2DD-415D-8B0A-DC406372CEFE}"/>
              </a:ext>
            </a:extLst>
          </p:cNvPr>
          <p:cNvSpPr txBox="1"/>
          <p:nvPr/>
        </p:nvSpPr>
        <p:spPr>
          <a:xfrm>
            <a:off x="2372262" y="4298828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2885E8-ED4F-E118-23E9-5181523A98E8}"/>
              </a:ext>
            </a:extLst>
          </p:cNvPr>
          <p:cNvSpPr txBox="1"/>
          <p:nvPr/>
        </p:nvSpPr>
        <p:spPr>
          <a:xfrm>
            <a:off x="4011281" y="1610263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EF2DC1-5657-F4AD-4FB8-A6501C090EEE}"/>
              </a:ext>
            </a:extLst>
          </p:cNvPr>
          <p:cNvSpPr txBox="1"/>
          <p:nvPr/>
        </p:nvSpPr>
        <p:spPr>
          <a:xfrm>
            <a:off x="11631281" y="1653395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31A73-AD8E-D87A-5A94-838BDE53DEF0}"/>
              </a:ext>
            </a:extLst>
          </p:cNvPr>
          <p:cNvSpPr txBox="1"/>
          <p:nvPr/>
        </p:nvSpPr>
        <p:spPr>
          <a:xfrm>
            <a:off x="3953772" y="4198188"/>
            <a:ext cx="27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23D58C-A492-BDDA-44A4-006E86BE5D99}"/>
              </a:ext>
            </a:extLst>
          </p:cNvPr>
          <p:cNvSpPr txBox="1"/>
          <p:nvPr/>
        </p:nvSpPr>
        <p:spPr>
          <a:xfrm>
            <a:off x="6627960" y="2573545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A9AD95-833C-5053-8106-6BCF4FEE2C84}"/>
              </a:ext>
            </a:extLst>
          </p:cNvPr>
          <p:cNvSpPr txBox="1"/>
          <p:nvPr/>
        </p:nvSpPr>
        <p:spPr>
          <a:xfrm>
            <a:off x="934525" y="5650299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97C276-CE55-7B63-079C-39B0C97A6864}"/>
              </a:ext>
            </a:extLst>
          </p:cNvPr>
          <p:cNvSpPr txBox="1"/>
          <p:nvPr/>
        </p:nvSpPr>
        <p:spPr>
          <a:xfrm>
            <a:off x="905770" y="4198187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EB35B7-E65A-1B77-5828-77C33AAD6AC1}"/>
              </a:ext>
            </a:extLst>
          </p:cNvPr>
          <p:cNvSpPr txBox="1"/>
          <p:nvPr/>
        </p:nvSpPr>
        <p:spPr>
          <a:xfrm>
            <a:off x="5578412" y="4198186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A306F5-FCF8-51CC-2EB1-1D8FB43755F8}"/>
              </a:ext>
            </a:extLst>
          </p:cNvPr>
          <p:cNvSpPr txBox="1"/>
          <p:nvPr/>
        </p:nvSpPr>
        <p:spPr>
          <a:xfrm>
            <a:off x="5564036" y="1610262"/>
            <a:ext cx="25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81B7D1-B48E-4879-0DBA-FBB389B15B62}"/>
              </a:ext>
            </a:extLst>
          </p:cNvPr>
          <p:cNvCxnSpPr/>
          <p:nvPr/>
        </p:nvCxnSpPr>
        <p:spPr>
          <a:xfrm>
            <a:off x="2601583" y="2263714"/>
            <a:ext cx="1690776" cy="373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44B57B-965B-F4A4-2281-4C5315667C8B}"/>
              </a:ext>
            </a:extLst>
          </p:cNvPr>
          <p:cNvCxnSpPr>
            <a:cxnSpLocks/>
          </p:cNvCxnSpPr>
          <p:nvPr/>
        </p:nvCxnSpPr>
        <p:spPr>
          <a:xfrm>
            <a:off x="8338149" y="2349978"/>
            <a:ext cx="1992700" cy="805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C7810AE-ABAC-F356-FFC7-2450D0DCE549}"/>
              </a:ext>
            </a:extLst>
          </p:cNvPr>
          <p:cNvCxnSpPr>
            <a:cxnSpLocks/>
          </p:cNvCxnSpPr>
          <p:nvPr/>
        </p:nvCxnSpPr>
        <p:spPr>
          <a:xfrm>
            <a:off x="2587206" y="3974619"/>
            <a:ext cx="1690776" cy="373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00B52D5-297E-7E12-2BAE-FBB706745A6B}"/>
              </a:ext>
            </a:extLst>
          </p:cNvPr>
          <p:cNvCxnSpPr>
            <a:cxnSpLocks/>
          </p:cNvCxnSpPr>
          <p:nvPr/>
        </p:nvCxnSpPr>
        <p:spPr>
          <a:xfrm>
            <a:off x="2601582" y="5469864"/>
            <a:ext cx="1690776" cy="373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F379AD5-C3CD-4595-3C10-EE2E2245835B}"/>
              </a:ext>
            </a:extLst>
          </p:cNvPr>
          <p:cNvSpPr txBox="1"/>
          <p:nvPr/>
        </p:nvSpPr>
        <p:spPr>
          <a:xfrm>
            <a:off x="2861093" y="2012830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identity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944B21-5A69-03A9-6DD4-E78C596182EE}"/>
              </a:ext>
            </a:extLst>
          </p:cNvPr>
          <p:cNvSpPr txBox="1"/>
          <p:nvPr/>
        </p:nvSpPr>
        <p:spPr>
          <a:xfrm>
            <a:off x="8827696" y="2012829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identity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A11515-06C4-9472-25DE-71A889EC1BA2}"/>
              </a:ext>
            </a:extLst>
          </p:cNvPr>
          <p:cNvSpPr txBox="1"/>
          <p:nvPr/>
        </p:nvSpPr>
        <p:spPr>
          <a:xfrm>
            <a:off x="2803583" y="5118339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reflection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BBC1F6-650A-4753-143F-E972361BEF2F}"/>
              </a:ext>
            </a:extLst>
          </p:cNvPr>
          <p:cNvSpPr txBox="1"/>
          <p:nvPr/>
        </p:nvSpPr>
        <p:spPr>
          <a:xfrm>
            <a:off x="2918602" y="3623093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Rotation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3FED51-9B95-32DC-9D45-1677C8CE77F7}"/>
              </a:ext>
            </a:extLst>
          </p:cNvPr>
          <p:cNvSpPr txBox="1"/>
          <p:nvPr/>
        </p:nvSpPr>
        <p:spPr>
          <a:xfrm>
            <a:off x="2875470" y="5492150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vertical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559C90-3C16-4BBD-39BA-8271C5E6DC1D}"/>
              </a:ext>
            </a:extLst>
          </p:cNvPr>
          <p:cNvSpPr txBox="1"/>
          <p:nvPr/>
        </p:nvSpPr>
        <p:spPr>
          <a:xfrm>
            <a:off x="8957092" y="2501659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horizontal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8F68B7-684E-F74B-B045-FDCC2E091831}"/>
              </a:ext>
            </a:extLst>
          </p:cNvPr>
          <p:cNvSpPr txBox="1"/>
          <p:nvPr/>
        </p:nvSpPr>
        <p:spPr>
          <a:xfrm>
            <a:off x="4241319" y="6354792"/>
            <a:ext cx="4914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Fig1:</a:t>
            </a:r>
            <a:r>
              <a:rPr lang="en-US" dirty="0">
                <a:ea typeface="+mn-lt"/>
                <a:cs typeface="+mn-lt"/>
              </a:rPr>
              <a:t>Rigid motions of a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Reference Books</vt:lpstr>
      <vt:lpstr>Outlines</vt:lpstr>
      <vt:lpstr>Groups</vt:lpstr>
      <vt:lpstr>Integer Equivalence Classes and Symmetries</vt:lpstr>
      <vt:lpstr>PowerPoint Presentation</vt:lpstr>
      <vt:lpstr>Proposition : Let Zn be the set of equivalence classes of the integers mod n and a, b, c ∈ Zn</vt:lpstr>
      <vt:lpstr>PowerPoint Presentation</vt:lpstr>
      <vt:lpstr>Symmetries</vt:lpstr>
      <vt:lpstr>PowerPoint Presentation</vt:lpstr>
      <vt:lpstr>Definitions and Examples</vt:lpstr>
      <vt:lpstr>PowerPoint Presentation</vt:lpstr>
      <vt:lpstr>Basic Properties of Groups</vt:lpstr>
      <vt:lpstr>Proposition 2: If g is any element in a group G, then the inverse of g, denoted by g−1, is unique.  Proposition 3:Let G be a group. If a, b ∈ G, then (ab)−1 = b−1a−1.  Proof:Let a, b ∈ G. Then abb−1a−1 = aea−1 = aa−1 = e. Similarly, b−1a−1ab = e. But by the previous proposition, inverses are unique; hence, (ab)−1 = b−1a−1.   Proposition 4: Let G be a group. For any a ∈ G, (a−1)−1 = a.  Proof: Observe that a−1(a−1)−1 = e. Consequently, multiplying both sides of this equation by a, we have (a−1)−1 = e(a−1)−1 = aa−1(a−1)−1 = ae = a.  It makes sense to write equations with group elements and group operations. If a and b are two elements in a group G, does there exist an element x ∈ G such that ax = b? If such an x does exist, is it unique? The following proposition answers both of these questions positively</vt:lpstr>
      <vt:lpstr>PowerPoint Presentation</vt:lpstr>
      <vt:lpstr>PowerPoint Presentation</vt:lpstr>
      <vt:lpstr>Some Subgroup Theorems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Rani</dc:creator>
  <cp:revision>755</cp:revision>
  <dcterms:created xsi:type="dcterms:W3CDTF">2022-06-07T18:36:52Z</dcterms:created>
  <dcterms:modified xsi:type="dcterms:W3CDTF">2024-11-22T15:51:59Z</dcterms:modified>
</cp:coreProperties>
</file>