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sldIdLst>
    <p:sldId id="256" r:id="rId2"/>
    <p:sldId id="257" r:id="rId3"/>
    <p:sldId id="272" r:id="rId4"/>
    <p:sldId id="258" r:id="rId5"/>
    <p:sldId id="262" r:id="rId6"/>
    <p:sldId id="270" r:id="rId7"/>
    <p:sldId id="271" r:id="rId8"/>
    <p:sldId id="260" r:id="rId9"/>
    <p:sldId id="273" r:id="rId10"/>
    <p:sldId id="274" r:id="rId11"/>
    <p:sldId id="267" r:id="rId12"/>
    <p:sldId id="265" r:id="rId13"/>
    <p:sldId id="264" r:id="rId14"/>
    <p:sldId id="268" r:id="rId15"/>
    <p:sldId id="269" r:id="rId16"/>
    <p:sldId id="25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21881-E335-44D1-AFE3-62F6DBAE24A8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BBA9-CD83-49A9-B398-4CA0211610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884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21881-E335-44D1-AFE3-62F6DBAE24A8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BBA9-CD83-49A9-B398-4CA0211610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709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21881-E335-44D1-AFE3-62F6DBAE24A8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BBA9-CD83-49A9-B398-4CA02116100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8220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21881-E335-44D1-AFE3-62F6DBAE24A8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BBA9-CD83-49A9-B398-4CA0211610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822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21881-E335-44D1-AFE3-62F6DBAE24A8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BBA9-CD83-49A9-B398-4CA02116100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6044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21881-E335-44D1-AFE3-62F6DBAE24A8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BBA9-CD83-49A9-B398-4CA0211610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027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21881-E335-44D1-AFE3-62F6DBAE24A8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BBA9-CD83-49A9-B398-4CA0211610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130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21881-E335-44D1-AFE3-62F6DBAE24A8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BBA9-CD83-49A9-B398-4CA0211610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832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21881-E335-44D1-AFE3-62F6DBAE24A8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BBA9-CD83-49A9-B398-4CA0211610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571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21881-E335-44D1-AFE3-62F6DBAE24A8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BBA9-CD83-49A9-B398-4CA0211610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62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21881-E335-44D1-AFE3-62F6DBAE24A8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BBA9-CD83-49A9-B398-4CA0211610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083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21881-E335-44D1-AFE3-62F6DBAE24A8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BBA9-CD83-49A9-B398-4CA0211610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071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21881-E335-44D1-AFE3-62F6DBAE24A8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BBA9-CD83-49A9-B398-4CA0211610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133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21881-E335-44D1-AFE3-62F6DBAE24A8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BBA9-CD83-49A9-B398-4CA0211610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359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21881-E335-44D1-AFE3-62F6DBAE24A8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BBA9-CD83-49A9-B398-4CA0211610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897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21881-E335-44D1-AFE3-62F6DBAE24A8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BBA9-CD83-49A9-B398-4CA0211610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446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21881-E335-44D1-AFE3-62F6DBAE24A8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423BBA9-CD83-49A9-B398-4CA0211610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461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TLS G3 </a:t>
            </a:r>
            <a:r>
              <a:rPr lang="ko-KR" altLang="en-US" smtClean="0"/>
              <a:t>적용 가이드 문서 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ICTK </a:t>
            </a:r>
            <a:r>
              <a:rPr lang="ko-KR" altLang="en-US" smtClean="0"/>
              <a:t>홀딩스 신원석 수석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278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TLS </a:t>
            </a:r>
            <a:r>
              <a:rPr lang="ko-KR" altLang="en-US" smtClean="0"/>
              <a:t>내부 </a:t>
            </a:r>
            <a:r>
              <a:rPr lang="en-US" altLang="ko-KR" dirty="0" smtClean="0"/>
              <a:t>API 2/2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76232"/>
              </p:ext>
            </p:extLst>
          </p:nvPr>
        </p:nvGraphicFramePr>
        <p:xfrm>
          <a:off x="677334" y="1930400"/>
          <a:ext cx="8458787" cy="394043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844917"/>
                <a:gridCol w="2842466"/>
                <a:gridCol w="1043871"/>
                <a:gridCol w="1727533"/>
              </a:tblGrid>
              <a:tr h="1617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API </a:t>
                      </a:r>
                      <a:r>
                        <a:rPr lang="ko-KR" altLang="en-US" sz="1400" u="none" strike="noStrike">
                          <a:effectLst/>
                        </a:rPr>
                        <a:t>이름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51" marR="7351" marT="73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API </a:t>
                      </a:r>
                      <a:r>
                        <a:rPr lang="ko-KR" altLang="en-US" sz="1400" u="none" strike="noStrike">
                          <a:effectLst/>
                        </a:rPr>
                        <a:t>설명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51" marR="7351" marT="7351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 err="1">
                          <a:effectLst/>
                        </a:rPr>
                        <a:t>파라메터</a:t>
                      </a:r>
                      <a:r>
                        <a:rPr lang="ko-KR" altLang="en-US" sz="1400" u="none" strike="noStrike" dirty="0">
                          <a:effectLst/>
                        </a:rPr>
                        <a:t> 설명 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51" marR="7351" marT="7351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61727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neo_ssl_client_key_exchange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51" marR="7351" marT="7351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서버로 부터 전달 받은 </a:t>
                      </a:r>
                      <a:r>
                        <a:rPr lang="en-US" altLang="ko-KR" sz="800" u="none" strike="noStrike">
                          <a:effectLst/>
                        </a:rPr>
                        <a:t>ecdhe </a:t>
                      </a:r>
                      <a:r>
                        <a:rPr lang="ko-KR" altLang="en-US" sz="800" u="none" strike="noStrike">
                          <a:effectLst/>
                        </a:rPr>
                        <a:t>용 공개키를 </a:t>
                      </a:r>
                      <a:r>
                        <a:rPr lang="en-US" altLang="ko-KR" sz="800" u="none" strike="noStrike">
                          <a:effectLst/>
                        </a:rPr>
                        <a:t>g3</a:t>
                      </a:r>
                      <a:r>
                        <a:rPr lang="ko-KR" altLang="en-US" sz="800" u="none" strike="noStrike">
                          <a:effectLst/>
                        </a:rPr>
                        <a:t>에 전달 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Premaster</a:t>
                      </a:r>
                      <a:r>
                        <a:rPr lang="ko-KR" altLang="en-US" sz="800" u="none" strike="noStrike">
                          <a:effectLst/>
                        </a:rPr>
                        <a:t>키 외부로 나오지 않음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51" marR="7351" marT="73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chip_peer_pubkey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51" marR="7351" marT="73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ECDH </a:t>
                      </a:r>
                      <a:r>
                        <a:rPr lang="ko-KR" altLang="en-US" sz="800" u="none" strike="noStrike">
                          <a:effectLst/>
                        </a:rPr>
                        <a:t>클라이언트 공개키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51" marR="7351" marT="7351" marB="0" anchor="ctr"/>
                </a:tc>
              </a:tr>
              <a:tr h="1617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ppub_key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51" marR="7351" marT="73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공개키 크기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51" marR="7351" marT="7351" marB="0" anchor="ctr"/>
                </a:tc>
              </a:tr>
              <a:tr h="161727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neo_ssl_client_key_exchange_export_premaster_key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51" marR="7351" marT="7351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모듈 내부 동작을 맞춰 주기 위해 </a:t>
                      </a:r>
                      <a:r>
                        <a:rPr lang="en-US" altLang="ko-KR" sz="800" u="none" strike="noStrike" dirty="0">
                          <a:effectLst/>
                        </a:rPr>
                        <a:t>Premaster </a:t>
                      </a:r>
                      <a:r>
                        <a:rPr lang="ko-KR" altLang="en-US" sz="800" u="none" strike="noStrike">
                          <a:effectLst/>
                        </a:rPr>
                        <a:t>사이즈만 전달 한다</a:t>
                      </a:r>
                      <a:r>
                        <a:rPr lang="en-US" altLang="ko-KR" sz="800" u="none" strike="noStrike" dirty="0">
                          <a:effectLst/>
                        </a:rPr>
                        <a:t>.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51" marR="7351" marT="73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pre_master_key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51" marR="7351" marT="73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pre_master_key </a:t>
                      </a:r>
                      <a:r>
                        <a:rPr lang="ko-KR" altLang="en-US" sz="800" u="none" strike="noStrike">
                          <a:effectLst/>
                        </a:rPr>
                        <a:t>임의의 값 복사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51" marR="7351" marT="7351" marB="0" anchor="ctr"/>
                </a:tc>
              </a:tr>
              <a:tr h="1617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pkey_size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51" marR="7351" marT="73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pre_master_key </a:t>
                      </a:r>
                      <a:r>
                        <a:rPr lang="ko-KR" altLang="en-US" sz="800" u="none" strike="noStrike">
                          <a:effectLst/>
                        </a:rPr>
                        <a:t>사이즈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51" marR="7351" marT="7351" marB="0" anchor="ctr"/>
                </a:tc>
              </a:tr>
              <a:tr h="161727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neo_ssl_client_certificate_verify_sign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51" marR="7351" marT="7351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g3</a:t>
                      </a:r>
                      <a:r>
                        <a:rPr lang="ko-KR" altLang="en-US" sz="800" u="none" strike="noStrike">
                          <a:effectLst/>
                        </a:rPr>
                        <a:t>의 내부 개인키를 가지고 서명함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51" marR="7351" marT="73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hash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51" marR="7351" marT="73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hash </a:t>
                      </a:r>
                      <a:r>
                        <a:rPr lang="ko-KR" altLang="en-US" sz="800" u="none" strike="noStrike">
                          <a:effectLst/>
                        </a:rPr>
                        <a:t>값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51" marR="7351" marT="7351" marB="0" anchor="ctr"/>
                </a:tc>
              </a:tr>
              <a:tr h="1617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sign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51" marR="7351" marT="73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서명값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51" marR="7351" marT="7351" marB="0" anchor="ctr"/>
                </a:tc>
              </a:tr>
              <a:tr h="1617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psign_size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51" marR="7351" marT="73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서명값 크기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51" marR="7351" marT="7351" marB="0" anchor="ctr"/>
                </a:tc>
              </a:tr>
              <a:tr h="161727"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neo_ssl_do_finish_get_prf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51" marR="7351" marT="7351" marB="0" anchor="ctr"/>
                </a:tc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hand shake </a:t>
                      </a:r>
                      <a:r>
                        <a:rPr lang="ko-KR" altLang="en-US" sz="800" u="none" strike="noStrike">
                          <a:effectLst/>
                        </a:rPr>
                        <a:t>최종 단계에서 </a:t>
                      </a:r>
                      <a:r>
                        <a:rPr lang="en-US" altLang="ko-KR" sz="800" u="none" strike="noStrike" dirty="0" err="1">
                          <a:effectLst/>
                        </a:rPr>
                        <a:t>master_key</a:t>
                      </a:r>
                      <a:r>
                        <a:rPr lang="en-US" altLang="ko-KR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>
                          <a:effectLst/>
                        </a:rPr>
                        <a:t>를 가지고 </a:t>
                      </a:r>
                      <a:r>
                        <a:rPr lang="en-US" altLang="ko-KR" sz="800" u="none" strike="noStrike" dirty="0">
                          <a:effectLst/>
                        </a:rPr>
                        <a:t>PRF</a:t>
                      </a:r>
                      <a:r>
                        <a:rPr lang="ko-KR" altLang="en-US" sz="800" u="none" strike="noStrike">
                          <a:effectLst/>
                        </a:rPr>
                        <a:t>한 값을 </a:t>
                      </a:r>
                      <a:r>
                        <a:rPr lang="en-US" altLang="ko-KR" sz="800" u="none" strike="noStrike" dirty="0">
                          <a:effectLst/>
                        </a:rPr>
                        <a:t>encryption </a:t>
                      </a:r>
                      <a:r>
                        <a:rPr lang="ko-KR" altLang="en-US" sz="800" u="none" strike="noStrike">
                          <a:effectLst/>
                        </a:rPr>
                        <a:t>을 해주게 되는데 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en-US" altLang="ko-KR" sz="800" u="none" strike="noStrike" dirty="0" err="1">
                          <a:effectLst/>
                        </a:rPr>
                        <a:t>masker_key</a:t>
                      </a:r>
                      <a:r>
                        <a:rPr lang="ko-KR" altLang="en-US" sz="800" u="none" strike="noStrike">
                          <a:effectLst/>
                        </a:rPr>
                        <a:t>는 </a:t>
                      </a:r>
                      <a:r>
                        <a:rPr lang="en-US" altLang="ko-KR" sz="800" u="none" strike="noStrike" dirty="0">
                          <a:effectLst/>
                        </a:rPr>
                        <a:t>g3</a:t>
                      </a:r>
                      <a:r>
                        <a:rPr lang="ko-KR" altLang="en-US" sz="800" u="none" strike="noStrike">
                          <a:effectLst/>
                        </a:rPr>
                        <a:t>내부에서 가지고 있기 때문에 해당 </a:t>
                      </a:r>
                      <a:r>
                        <a:rPr lang="en-US" altLang="ko-KR" sz="800" u="none" strike="noStrike" dirty="0" err="1">
                          <a:effectLst/>
                        </a:rPr>
                        <a:t>prf</a:t>
                      </a:r>
                      <a:r>
                        <a:rPr lang="en-US" altLang="ko-KR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>
                          <a:effectLst/>
                        </a:rPr>
                        <a:t>를 계산해 준다</a:t>
                      </a:r>
                      <a:r>
                        <a:rPr lang="en-US" altLang="ko-KR" sz="800" u="none" strike="noStrike" dirty="0">
                          <a:effectLst/>
                        </a:rPr>
                        <a:t>.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51" marR="7351" marT="73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label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51" marR="7351" marT="73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PRF </a:t>
                      </a:r>
                      <a:r>
                        <a:rPr lang="ko-KR" altLang="en-US" sz="800" u="none" strike="noStrike">
                          <a:effectLst/>
                        </a:rPr>
                        <a:t>라벨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51" marR="7351" marT="7351" marB="0" anchor="ctr"/>
                </a:tc>
              </a:tr>
              <a:tr h="1617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hand_shake_hash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51" marR="7351" marT="73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hand shake </a:t>
                      </a:r>
                      <a:r>
                        <a:rPr lang="ko-KR" altLang="en-US" sz="800" u="none" strike="noStrike">
                          <a:effectLst/>
                        </a:rPr>
                        <a:t>메시지 해쉬값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51" marR="7351" marT="7351" marB="0" anchor="ctr"/>
                </a:tc>
              </a:tr>
              <a:tr h="1617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prf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51" marR="7351" marT="73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prf </a:t>
                      </a:r>
                      <a:r>
                        <a:rPr lang="ko-KR" altLang="en-US" sz="800" u="none" strike="noStrike">
                          <a:effectLst/>
                        </a:rPr>
                        <a:t>값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51" marR="7351" marT="7351" marB="0" anchor="ctr"/>
                </a:tc>
              </a:tr>
              <a:tr h="1617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pprf_size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51" marR="7351" marT="73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prf </a:t>
                      </a:r>
                      <a:r>
                        <a:rPr lang="ko-KR" altLang="en-US" sz="800" u="none" strike="noStrike">
                          <a:effectLst/>
                        </a:rPr>
                        <a:t>사이즈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51" marR="7351" marT="7351" marB="0" anchor="ctr"/>
                </a:tc>
              </a:tr>
              <a:tr h="1617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orgmsg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51" marR="7351" marT="73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암호화 대상 메시지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51" marR="7351" marT="7351" marB="0" anchor="ctr"/>
                </a:tc>
              </a:tr>
              <a:tr h="1617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out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51" marR="7351" marT="73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결과 값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51" marR="7351" marT="7351" marB="0" anchor="ctr"/>
                </a:tc>
              </a:tr>
              <a:tr h="161727">
                <a:tc rowSpan="4"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>
                          <a:effectLst/>
                        </a:rPr>
                        <a:t>wc_AesCbcEncrypt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51" marR="7351" marT="7351" marB="0" anchor="ctr"/>
                </a:tc>
                <a:tc rowSpan="4"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u="none" strike="noStrike" dirty="0">
                          <a:effectLst/>
                        </a:rPr>
                        <a:t>서버에 보낼  메시지를  </a:t>
                      </a:r>
                      <a:r>
                        <a:rPr lang="en-US" altLang="ko-KR" sz="700" u="none" strike="noStrike" dirty="0">
                          <a:effectLst/>
                        </a:rPr>
                        <a:t>g3 </a:t>
                      </a:r>
                      <a:r>
                        <a:rPr lang="ko-KR" altLang="en-US" sz="700" u="none" strike="noStrike">
                          <a:effectLst/>
                        </a:rPr>
                        <a:t>에서 기존 </a:t>
                      </a:r>
                      <a:r>
                        <a:rPr lang="en-US" altLang="ko-KR" sz="700" u="none" strike="noStrike" dirty="0" err="1">
                          <a:effectLst/>
                        </a:rPr>
                        <a:t>ecdh</a:t>
                      </a:r>
                      <a:r>
                        <a:rPr lang="en-US" altLang="ko-KR" sz="700" u="none" strike="noStrike" dirty="0">
                          <a:effectLst/>
                        </a:rPr>
                        <a:t> </a:t>
                      </a:r>
                      <a:r>
                        <a:rPr lang="ko-KR" altLang="en-US" sz="700" u="none" strike="noStrike">
                          <a:effectLst/>
                        </a:rPr>
                        <a:t>를 통한 내부 </a:t>
                      </a:r>
                      <a:r>
                        <a:rPr lang="en-US" altLang="ko-KR" sz="700" u="none" strike="noStrike" dirty="0" err="1">
                          <a:effectLst/>
                        </a:rPr>
                        <a:t>master_key</a:t>
                      </a:r>
                      <a:r>
                        <a:rPr lang="en-US" altLang="ko-KR" sz="700" u="none" strike="noStrike" dirty="0">
                          <a:effectLst/>
                        </a:rPr>
                        <a:t> </a:t>
                      </a:r>
                      <a:r>
                        <a:rPr lang="ko-KR" altLang="en-US" sz="700" u="none" strike="noStrike">
                          <a:effectLst/>
                        </a:rPr>
                        <a:t>를 바탕으로 </a:t>
                      </a:r>
                      <a:r>
                        <a:rPr lang="en-US" altLang="ko-KR" sz="700" u="none" strike="noStrike" dirty="0" err="1">
                          <a:effectLst/>
                        </a:rPr>
                        <a:t>tls</a:t>
                      </a:r>
                      <a:r>
                        <a:rPr lang="en-US" altLang="ko-KR" sz="700" u="none" strike="noStrike" dirty="0">
                          <a:effectLst/>
                        </a:rPr>
                        <a:t> </a:t>
                      </a:r>
                      <a:r>
                        <a:rPr lang="ko-KR" altLang="en-US" sz="700" u="none" strike="noStrike">
                          <a:effectLst/>
                        </a:rPr>
                        <a:t>규칙에 따라 </a:t>
                      </a:r>
                      <a:r>
                        <a:rPr lang="en-US" altLang="ko-KR" sz="700" u="none" strike="noStrike" dirty="0">
                          <a:effectLst/>
                        </a:rPr>
                        <a:t>encryption </a:t>
                      </a:r>
                      <a:r>
                        <a:rPr lang="ko-KR" altLang="en-US" sz="700" u="none" strike="noStrike">
                          <a:effectLst/>
                        </a:rPr>
                        <a:t>해준다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51" marR="7351" marT="73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pout_size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51" marR="7351" marT="73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입력 크기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51" marR="7351" marT="7351" marB="0" anchor="ctr"/>
                </a:tc>
              </a:tr>
              <a:tr h="1617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orgmsg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51" marR="7351" marT="73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입력 값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51" marR="7351" marT="7351" marB="0" anchor="ctr"/>
                </a:tc>
              </a:tr>
              <a:tr h="1617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out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51" marR="7351" marT="73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출력값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51" marR="7351" marT="7351" marB="0" anchor="ctr"/>
                </a:tc>
              </a:tr>
              <a:tr h="1617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pout_size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51" marR="7351" marT="73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출력값 사이즈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51" marR="7351" marT="7351" marB="0" anchor="ctr"/>
                </a:tc>
              </a:tr>
              <a:tr h="161727">
                <a:tc rowSpan="4"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>
                          <a:effectLst/>
                        </a:rPr>
                        <a:t>wc_AesCbcDecrypt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51" marR="7351" marT="7351" marB="0" anchor="ctr"/>
                </a:tc>
                <a:tc rowSpan="4"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u="none" strike="noStrike">
                          <a:effectLst/>
                        </a:rPr>
                        <a:t>서버로 부터 받은 </a:t>
                      </a:r>
                      <a:r>
                        <a:rPr lang="en-US" altLang="ko-KR" sz="700" u="none" strike="noStrike" dirty="0">
                          <a:effectLst/>
                        </a:rPr>
                        <a:t>encryption </a:t>
                      </a:r>
                      <a:r>
                        <a:rPr lang="ko-KR" altLang="en-US" sz="700" u="none" strike="noStrike">
                          <a:effectLst/>
                        </a:rPr>
                        <a:t>된 메시지를 </a:t>
                      </a:r>
                      <a:r>
                        <a:rPr lang="en-US" altLang="ko-KR" sz="700" u="none" strike="noStrike" dirty="0">
                          <a:effectLst/>
                        </a:rPr>
                        <a:t>g3 </a:t>
                      </a:r>
                      <a:r>
                        <a:rPr lang="ko-KR" altLang="en-US" sz="700" u="none" strike="noStrike">
                          <a:effectLst/>
                        </a:rPr>
                        <a:t>에서 기존 </a:t>
                      </a:r>
                      <a:r>
                        <a:rPr lang="en-US" altLang="ko-KR" sz="700" u="none" strike="noStrike" dirty="0" err="1">
                          <a:effectLst/>
                        </a:rPr>
                        <a:t>ecdh</a:t>
                      </a:r>
                      <a:r>
                        <a:rPr lang="en-US" altLang="ko-KR" sz="700" u="none" strike="noStrike" dirty="0">
                          <a:effectLst/>
                        </a:rPr>
                        <a:t> </a:t>
                      </a:r>
                      <a:r>
                        <a:rPr lang="ko-KR" altLang="en-US" sz="700" u="none" strike="noStrike">
                          <a:effectLst/>
                        </a:rPr>
                        <a:t>를 통한 내부 </a:t>
                      </a:r>
                      <a:r>
                        <a:rPr lang="en-US" altLang="ko-KR" sz="700" u="none" strike="noStrike" dirty="0" err="1">
                          <a:effectLst/>
                        </a:rPr>
                        <a:t>master_key</a:t>
                      </a:r>
                      <a:r>
                        <a:rPr lang="en-US" altLang="ko-KR" sz="700" u="none" strike="noStrike" dirty="0">
                          <a:effectLst/>
                        </a:rPr>
                        <a:t> </a:t>
                      </a:r>
                      <a:r>
                        <a:rPr lang="ko-KR" altLang="en-US" sz="700" u="none" strike="noStrike">
                          <a:effectLst/>
                        </a:rPr>
                        <a:t>를 바탕으로 </a:t>
                      </a:r>
                      <a:r>
                        <a:rPr lang="en-US" altLang="ko-KR" sz="700" u="none" strike="noStrike" dirty="0" err="1">
                          <a:effectLst/>
                        </a:rPr>
                        <a:t>tls</a:t>
                      </a:r>
                      <a:r>
                        <a:rPr lang="en-US" altLang="ko-KR" sz="700" u="none" strike="noStrike" dirty="0">
                          <a:effectLst/>
                        </a:rPr>
                        <a:t> </a:t>
                      </a:r>
                      <a:r>
                        <a:rPr lang="ko-KR" altLang="en-US" sz="700" u="none" strike="noStrike">
                          <a:effectLst/>
                        </a:rPr>
                        <a:t>규칙에 따라 </a:t>
                      </a:r>
                      <a:r>
                        <a:rPr lang="en-US" altLang="ko-KR" sz="700" u="none" strike="noStrike" dirty="0">
                          <a:effectLst/>
                        </a:rPr>
                        <a:t>decryption </a:t>
                      </a:r>
                      <a:r>
                        <a:rPr lang="ko-KR" altLang="en-US" sz="700" u="none" strike="noStrike">
                          <a:effectLst/>
                        </a:rPr>
                        <a:t>해준다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51" marR="7351" marT="73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pout_size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51" marR="7351" marT="73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입력 크기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51" marR="7351" marT="7351" marB="0" anchor="ctr"/>
                </a:tc>
              </a:tr>
              <a:tr h="1617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orgmsg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51" marR="7351" marT="73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입력 값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51" marR="7351" marT="7351" marB="0" anchor="ctr"/>
                </a:tc>
              </a:tr>
              <a:tr h="1617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out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51" marR="7351" marT="73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출력값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51" marR="7351" marT="7351" marB="0" anchor="ctr"/>
                </a:tc>
              </a:tr>
              <a:tr h="1617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pout_size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51" marR="7351" marT="73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출력값 사이즈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51" marR="7351" marT="7351" marB="0" anchor="ctr"/>
                </a:tc>
              </a:tr>
              <a:tr h="1617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neo_api_verify_mac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51" marR="7351" marT="73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서버 메시지 </a:t>
                      </a:r>
                      <a:r>
                        <a:rPr lang="en-US" altLang="ko-KR" sz="800" u="none" strike="noStrike" dirty="0">
                          <a:effectLst/>
                        </a:rPr>
                        <a:t>DECRYPT </a:t>
                      </a:r>
                      <a:r>
                        <a:rPr lang="ko-KR" altLang="en-US" sz="800" u="none" strike="noStrike">
                          <a:effectLst/>
                        </a:rPr>
                        <a:t>시 </a:t>
                      </a:r>
                      <a:r>
                        <a:rPr lang="en-US" altLang="ko-KR" sz="800" u="none" strike="noStrike" dirty="0">
                          <a:effectLst/>
                        </a:rPr>
                        <a:t>MAC </a:t>
                      </a:r>
                      <a:r>
                        <a:rPr lang="ko-KR" altLang="en-US" sz="800" u="none" strike="noStrike">
                          <a:effectLst/>
                        </a:rPr>
                        <a:t>값 확인 결과를 내보냄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51" marR="7351" marT="73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ssl_ret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51" marR="7351" marT="73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ssl </a:t>
                      </a:r>
                      <a:r>
                        <a:rPr lang="ko-KR" altLang="en-US" sz="800" u="none" strike="noStrike">
                          <a:effectLst/>
                        </a:rPr>
                        <a:t>상에서의 리턴값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51" marR="7351" marT="7351" marB="0" anchor="ctr"/>
                </a:tc>
              </a:tr>
              <a:tr h="1617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neo_api_get_padsize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51" marR="7351" marT="73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서버 메시지 </a:t>
                      </a:r>
                      <a:r>
                        <a:rPr lang="en-US" altLang="ko-KR" sz="800" u="none" strike="noStrike" dirty="0">
                          <a:effectLst/>
                        </a:rPr>
                        <a:t>DECRYPT </a:t>
                      </a:r>
                      <a:r>
                        <a:rPr lang="ko-KR" altLang="en-US" sz="800" u="none" strike="noStrike">
                          <a:effectLst/>
                        </a:rPr>
                        <a:t>시 패딩 사이즈를 내보냄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51" marR="7351" marT="73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pad_size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51" marR="7351" marT="73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패딩</a:t>
                      </a:r>
                      <a:r>
                        <a:rPr lang="ko-KR" altLang="en-US" sz="800" u="none" strike="noStrike" dirty="0">
                          <a:effectLst/>
                        </a:rPr>
                        <a:t> 사이즈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51" marR="7351" marT="7351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2489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TLS </a:t>
            </a:r>
            <a:r>
              <a:rPr lang="ko-KR" altLang="en-US" smtClean="0"/>
              <a:t>단계별 </a:t>
            </a:r>
            <a:r>
              <a:rPr lang="en-US" altLang="ko-KR" dirty="0" smtClean="0"/>
              <a:t>API </a:t>
            </a:r>
            <a:r>
              <a:rPr lang="ko-KR" altLang="en-US" smtClean="0"/>
              <a:t>호출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08894"/>
              </p:ext>
            </p:extLst>
          </p:nvPr>
        </p:nvGraphicFramePr>
        <p:xfrm>
          <a:off x="838200" y="2057400"/>
          <a:ext cx="6451600" cy="3701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7238"/>
                <a:gridCol w="3684362"/>
              </a:tblGrid>
              <a:tr h="3486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TLS </a:t>
                      </a:r>
                      <a:r>
                        <a:rPr lang="ko-KR" altLang="en-US" sz="1100" u="none" strike="noStrike">
                          <a:effectLst/>
                        </a:rPr>
                        <a:t>단계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api</a:t>
                      </a:r>
                      <a:r>
                        <a:rPr lang="en-US" sz="1100" u="none" strike="noStrike" dirty="0">
                          <a:effectLst/>
                        </a:rPr>
                        <a:t>  </a:t>
                      </a:r>
                      <a:r>
                        <a:rPr lang="ko-KR" altLang="en-US" sz="1100" u="none" strike="noStrike">
                          <a:effectLst/>
                        </a:rPr>
                        <a:t>호출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프로그램 시작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neo_ssl_import_cert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client_hello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neo_ssl_client_hello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server_hello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neo_ssl_server_hello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server_certificate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neo_ssl_server_certificate_set_ecdsa_pubkey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neo_ssl_server_certificate_verify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server_key_exchange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neo_ssl_server_key_exchange_set_peer_pubkey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neo_ssl_server_key_exchange_verify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client_certificate_verify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neo_ssl_client_certificate_verify_sign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client_key_exchange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neo_ssl_client_key_exchange_export_premaster_key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neo_ssl_client_key_exchange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client_finished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neo_ssl_do_finish_get_prf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Server_finished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neo_ssl_do_finish_get_prf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client Encrypted Handshake Message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wc_AesCbcEncrypt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server Encrypted Handshake Message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wc_AesCbcDecrypt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neo_api_verify_mac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neo_api_get_padsize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4635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WOLF_SSL CLIENT </a:t>
            </a:r>
            <a:r>
              <a:rPr lang="ko-KR" altLang="en-US" smtClean="0"/>
              <a:t>적용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기존 </a:t>
            </a:r>
            <a:r>
              <a:rPr lang="en-US" altLang="ko-KR" dirty="0" smtClean="0"/>
              <a:t>“WOLF_SSL </a:t>
            </a:r>
            <a:r>
              <a:rPr lang="ko-KR" altLang="en-US" smtClean="0"/>
              <a:t>라이브러리</a:t>
            </a:r>
            <a:r>
              <a:rPr lang="en-US" altLang="ko-KR" dirty="0" smtClean="0"/>
              <a:t>”</a:t>
            </a:r>
            <a:r>
              <a:rPr lang="ko-KR" altLang="en-US" smtClean="0"/>
              <a:t> 사용은 그대로 유지한다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user_ecc_handling.cpp</a:t>
            </a:r>
            <a:r>
              <a:rPr lang="ko-KR" altLang="en-US" smtClean="0"/>
              <a:t>에 코딩되어 있음</a:t>
            </a:r>
            <a:endParaRPr lang="en-US" altLang="ko-KR" dirty="0" smtClean="0"/>
          </a:p>
          <a:p>
            <a:r>
              <a:rPr lang="en-US" altLang="ko-KR" dirty="0" smtClean="0"/>
              <a:t>G3 API </a:t>
            </a:r>
            <a:r>
              <a:rPr lang="ko-KR" altLang="en-US" smtClean="0"/>
              <a:t>를 이용한 </a:t>
            </a:r>
            <a:r>
              <a:rPr lang="en-US" altLang="ko-KR" dirty="0" smtClean="0"/>
              <a:t>“TLS </a:t>
            </a:r>
            <a:r>
              <a:rPr lang="ko-KR" altLang="en-US" smtClean="0"/>
              <a:t>내부 </a:t>
            </a:r>
            <a:r>
              <a:rPr lang="en-US" altLang="ko-KR" dirty="0" smtClean="0"/>
              <a:t>API” </a:t>
            </a:r>
            <a:r>
              <a:rPr lang="ko-KR" altLang="en-US" smtClean="0"/>
              <a:t>를 새로 코딩 함</a:t>
            </a:r>
            <a:endParaRPr lang="en-US" altLang="ko-KR" dirty="0" smtClean="0"/>
          </a:p>
          <a:p>
            <a:r>
              <a:rPr lang="ko-KR" altLang="en-US" dirty="0" smtClean="0"/>
              <a:t>새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r>
              <a:rPr lang="ko-KR" altLang="en-US" smtClean="0"/>
              <a:t>를 </a:t>
            </a:r>
            <a:r>
              <a:rPr lang="en-US" altLang="ko-KR" dirty="0" err="1" smtClean="0"/>
              <a:t>get_user_wc_ecc_functions,set_user_wc_ecc_functions</a:t>
            </a:r>
            <a:r>
              <a:rPr lang="ko-KR" altLang="en-US" smtClean="0"/>
              <a:t>를 통해 설정함 </a:t>
            </a:r>
            <a:endParaRPr lang="en-US" altLang="ko-KR" dirty="0" smtClean="0"/>
          </a:p>
          <a:p>
            <a:r>
              <a:rPr lang="en-US" altLang="ko-KR" dirty="0" smtClean="0"/>
              <a:t>“WOLF_SSL </a:t>
            </a:r>
            <a:r>
              <a:rPr lang="ko-KR" altLang="en-US" smtClean="0"/>
              <a:t>라이브러리</a:t>
            </a:r>
            <a:r>
              <a:rPr lang="en-US" altLang="ko-KR" dirty="0" smtClean="0"/>
              <a:t>” </a:t>
            </a:r>
            <a:r>
              <a:rPr lang="ko-KR" altLang="en-US" smtClean="0"/>
              <a:t>동작 하면서 </a:t>
            </a:r>
            <a:r>
              <a:rPr lang="en-US" altLang="ko-KR" dirty="0" smtClean="0"/>
              <a:t>g3_api </a:t>
            </a:r>
            <a:r>
              <a:rPr lang="ko-KR" altLang="en-US" smtClean="0"/>
              <a:t>가 호출 된다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9150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외부 함수 포인터 설정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err="1" smtClean="0">
                <a:solidFill>
                  <a:srgbClr val="FF0000"/>
                </a:solidFill>
              </a:rPr>
              <a:t>get_user_wc_ecc_functions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dirty="0" smtClean="0"/>
              <a:t>ST_WC_ECC_FUNCTIONS </a:t>
            </a:r>
            <a:r>
              <a:rPr lang="ko-KR" altLang="en-US" smtClean="0"/>
              <a:t>구조체를 통해 기존 </a:t>
            </a:r>
            <a:r>
              <a:rPr lang="ko-KR" altLang="en-US" dirty="0" smtClean="0"/>
              <a:t>함수포인터의 값을 가져 온다</a:t>
            </a:r>
            <a:r>
              <a:rPr lang="en-US" altLang="ko-KR" dirty="0" smtClean="0"/>
              <a:t>. (</a:t>
            </a:r>
            <a:r>
              <a:rPr lang="ko-KR" altLang="en-US" smtClean="0"/>
              <a:t>기본 함수 포인터는 </a:t>
            </a:r>
            <a:r>
              <a:rPr lang="en-US" altLang="ko-KR" dirty="0" smtClean="0"/>
              <a:t>dummy </a:t>
            </a:r>
            <a:r>
              <a:rPr lang="ko-KR" altLang="en-US" smtClean="0"/>
              <a:t>함수</a:t>
            </a:r>
            <a:r>
              <a:rPr lang="en-US" altLang="ko-KR" dirty="0" smtClean="0"/>
              <a:t>)</a:t>
            </a:r>
          </a:p>
          <a:p>
            <a:r>
              <a:rPr lang="en-US" altLang="ko-KR" b="1" dirty="0" err="1" smtClean="0">
                <a:solidFill>
                  <a:srgbClr val="FF0000"/>
                </a:solidFill>
              </a:rPr>
              <a:t>set_user_wc_ecc_functions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dirty="0" smtClean="0"/>
              <a:t>ST_WC_ECC_FUNCTIONS </a:t>
            </a:r>
            <a:r>
              <a:rPr lang="ko-KR" altLang="en-US" smtClean="0"/>
              <a:t>구조체 중 필요한 함수 포인터를 설정해서 전달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ST_WC_ECC_FUNCTIONS</a:t>
            </a:r>
          </a:p>
          <a:p>
            <a:pPr lvl="1"/>
            <a:r>
              <a:rPr lang="ko-KR" altLang="en-US" dirty="0" smtClean="0"/>
              <a:t>각 함수 포인터 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갖는 구조체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356882" y="4264573"/>
            <a:ext cx="4979276" cy="1708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/>
              <a:t>typedef</a:t>
            </a:r>
            <a:r>
              <a:rPr lang="en-US" altLang="ko-KR" sz="1050" dirty="0" smtClean="0"/>
              <a:t> </a:t>
            </a:r>
            <a:r>
              <a:rPr lang="en-US" altLang="ko-KR" sz="1050" dirty="0" err="1" smtClean="0"/>
              <a:t>struct</a:t>
            </a:r>
            <a:r>
              <a:rPr lang="en-US" altLang="ko-KR" sz="1050" dirty="0" smtClean="0"/>
              <a:t> _</a:t>
            </a:r>
            <a:r>
              <a:rPr lang="en-US" altLang="ko-KR" sz="1050" dirty="0" err="1" smtClean="0"/>
              <a:t>tagST_WC_ECC_FUNCTIONS</a:t>
            </a:r>
            <a:r>
              <a:rPr lang="en-US" altLang="ko-KR" sz="1050" dirty="0" smtClean="0"/>
              <a:t>{</a:t>
            </a:r>
          </a:p>
          <a:p>
            <a:r>
              <a:rPr lang="en-US" altLang="ko-KR" sz="1050" dirty="0" smtClean="0"/>
              <a:t>	//START ECC_STR_COM</a:t>
            </a:r>
          </a:p>
          <a:p>
            <a:r>
              <a:rPr lang="en-US" altLang="ko-KR" sz="1050" dirty="0" smtClean="0"/>
              <a:t>	PF_WC_AESCBCENCRYPT </a:t>
            </a:r>
            <a:r>
              <a:rPr lang="en-US" altLang="ko-KR" sz="1050" dirty="0" err="1" smtClean="0"/>
              <a:t>pf_wc_AesCbcEncrypt</a:t>
            </a:r>
            <a:r>
              <a:rPr lang="en-US" altLang="ko-KR" sz="1050" dirty="0" smtClean="0"/>
              <a:t>;</a:t>
            </a:r>
          </a:p>
          <a:p>
            <a:r>
              <a:rPr lang="en-US" altLang="ko-KR" sz="1050" dirty="0" smtClean="0"/>
              <a:t>	PF_WC_AESCBCDECRYPT </a:t>
            </a:r>
            <a:r>
              <a:rPr lang="en-US" altLang="ko-KR" sz="1050" dirty="0" err="1" smtClean="0"/>
              <a:t>pf_wc_AesCbcDecrypt</a:t>
            </a:r>
            <a:r>
              <a:rPr lang="en-US" altLang="ko-KR" sz="1050" dirty="0" smtClean="0"/>
              <a:t>;</a:t>
            </a:r>
          </a:p>
          <a:p>
            <a:r>
              <a:rPr lang="en-US" altLang="ko-KR" sz="1050" dirty="0" smtClean="0"/>
              <a:t>	PF_NEO_API_SET_INNER_HEADER </a:t>
            </a:r>
            <a:r>
              <a:rPr lang="en-US" altLang="ko-KR" sz="1050" dirty="0" err="1" smtClean="0"/>
              <a:t>pf_neo_api_set_inner_header</a:t>
            </a:r>
            <a:r>
              <a:rPr lang="en-US" altLang="ko-KR" sz="1050" dirty="0" smtClean="0"/>
              <a:t>;</a:t>
            </a:r>
          </a:p>
          <a:p>
            <a:r>
              <a:rPr lang="en-US" altLang="ko-KR" sz="1050" dirty="0" smtClean="0"/>
              <a:t>	.</a:t>
            </a:r>
          </a:p>
          <a:p>
            <a:r>
              <a:rPr lang="en-US" altLang="ko-KR" sz="1050" dirty="0" smtClean="0"/>
              <a:t>	.</a:t>
            </a:r>
          </a:p>
          <a:p>
            <a:r>
              <a:rPr lang="en-US" altLang="ko-KR" sz="1050" dirty="0" smtClean="0"/>
              <a:t>	.</a:t>
            </a:r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}ST_WC_ECC_FUNCTIONS, *LPST_WC_ECC_FUNCTIONS;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3325858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CLIENT </a:t>
            </a:r>
            <a:r>
              <a:rPr lang="ko-KR" altLang="en-US" smtClean="0"/>
              <a:t>실제 메시지 송수신 부분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main.c</a:t>
            </a:r>
            <a:r>
              <a:rPr lang="en-US" altLang="ko-KR" dirty="0" smtClean="0"/>
              <a:t> </a:t>
            </a:r>
            <a:r>
              <a:rPr lang="ko-KR" altLang="en-US" smtClean="0"/>
              <a:t>의 </a:t>
            </a:r>
            <a:r>
              <a:rPr lang="en-US" altLang="ko-KR" dirty="0" err="1" smtClean="0"/>
              <a:t>client_test</a:t>
            </a:r>
            <a:r>
              <a:rPr lang="en-US" altLang="ko-KR" dirty="0" smtClean="0"/>
              <a:t> </a:t>
            </a:r>
            <a:r>
              <a:rPr lang="ko-KR" altLang="en-US" smtClean="0"/>
              <a:t>중  </a:t>
            </a:r>
            <a:r>
              <a:rPr lang="en-US" altLang="ko-KR" dirty="0" err="1" smtClean="0"/>
              <a:t>ClientWrite</a:t>
            </a:r>
            <a:r>
              <a:rPr lang="en-US" altLang="ko-KR" dirty="0" smtClean="0"/>
              <a:t>,</a:t>
            </a:r>
            <a:r>
              <a:rPr lang="en-US" altLang="ko-KR" dirty="0"/>
              <a:t> </a:t>
            </a:r>
            <a:r>
              <a:rPr lang="en-US" altLang="ko-KR" dirty="0" err="1" smtClean="0"/>
              <a:t>ClientRead</a:t>
            </a:r>
            <a:r>
              <a:rPr lang="en-US" altLang="ko-KR" dirty="0" smtClean="0"/>
              <a:t> </a:t>
            </a:r>
            <a:r>
              <a:rPr lang="ko-KR" altLang="en-US" smtClean="0"/>
              <a:t>를 호출 하는 부분 확인</a:t>
            </a:r>
            <a:endParaRPr lang="en-US" altLang="ko-KR" dirty="0" smtClean="0"/>
          </a:p>
          <a:p>
            <a:r>
              <a:rPr lang="en-US" altLang="ko-KR" dirty="0" err="1" smtClean="0"/>
              <a:t>init_user_ecc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user_ecc_handling.cpp </a:t>
            </a:r>
            <a:r>
              <a:rPr lang="ko-KR" altLang="en-US" smtClean="0"/>
              <a:t>에 정의 되어 있음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client_test</a:t>
            </a:r>
            <a:r>
              <a:rPr lang="en-US" altLang="ko-KR" dirty="0" smtClean="0"/>
              <a:t>  </a:t>
            </a:r>
            <a:r>
              <a:rPr lang="ko-KR" altLang="en-US" smtClean="0"/>
              <a:t>초기에 호출</a:t>
            </a:r>
            <a:r>
              <a:rPr lang="ko-KR" altLang="en-US"/>
              <a:t>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</a:t>
            </a:r>
            <a:r>
              <a:rPr lang="en-US" altLang="ko-KR" dirty="0" smtClean="0"/>
              <a:t>“</a:t>
            </a:r>
            <a:r>
              <a:rPr lang="ko-KR" altLang="en-US" smtClean="0"/>
              <a:t>내부 </a:t>
            </a:r>
            <a:r>
              <a:rPr lang="en-US" altLang="ko-KR" dirty="0" smtClean="0"/>
              <a:t>TLS API” </a:t>
            </a:r>
            <a:r>
              <a:rPr lang="ko-KR" altLang="en-US" smtClean="0"/>
              <a:t>를 정의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G3_api </a:t>
            </a:r>
            <a:r>
              <a:rPr lang="ko-KR" altLang="en-US" smtClean="0"/>
              <a:t>중 </a:t>
            </a:r>
            <a:r>
              <a:rPr lang="en-US" altLang="ko-KR" dirty="0" smtClean="0"/>
              <a:t>g3_io_lib </a:t>
            </a:r>
            <a:r>
              <a:rPr lang="ko-KR" altLang="en-US" smtClean="0"/>
              <a:t>에 </a:t>
            </a:r>
            <a:r>
              <a:rPr lang="en-US" altLang="ko-KR" dirty="0" err="1" smtClean="0"/>
              <a:t>io</a:t>
            </a:r>
            <a:r>
              <a:rPr lang="en-US" altLang="ko-KR" dirty="0" smtClean="0"/>
              <a:t> type</a:t>
            </a:r>
            <a:r>
              <a:rPr lang="ko-KR" altLang="en-US" smtClean="0"/>
              <a:t>을 설정 함 </a:t>
            </a:r>
            <a:r>
              <a:rPr lang="en-US" altLang="ko-KR" dirty="0" smtClean="0"/>
              <a:t>(</a:t>
            </a:r>
            <a:r>
              <a:rPr lang="ko-KR" altLang="en-US" smtClean="0"/>
              <a:t>해당 프로젝트는 </a:t>
            </a:r>
            <a:r>
              <a:rPr lang="en-US" altLang="ko-KR" dirty="0" smtClean="0"/>
              <a:t>ievb-100)</a:t>
            </a:r>
          </a:p>
          <a:p>
            <a:pPr lvl="1"/>
            <a:r>
              <a:rPr lang="en-US" altLang="ko-KR" dirty="0" smtClean="0"/>
              <a:t>ST_WC_ECC_FUNCTIONS </a:t>
            </a:r>
            <a:r>
              <a:rPr lang="ko-KR" altLang="en-US" smtClean="0"/>
              <a:t>구조체 내부에 함수포인터로 정의 하여 모듈에 전달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5858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TLS </a:t>
            </a:r>
            <a:r>
              <a:rPr lang="ko-KR" altLang="en-US" smtClean="0"/>
              <a:t>인증서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모든 인증서</a:t>
            </a:r>
            <a:r>
              <a:rPr lang="en-US" altLang="ko-KR" dirty="0" smtClean="0"/>
              <a:t>(CA,SERVER,CLIENT)</a:t>
            </a:r>
          </a:p>
          <a:p>
            <a:pPr lvl="1"/>
            <a:r>
              <a:rPr lang="ko-KR" altLang="en-US" dirty="0" smtClean="0"/>
              <a:t> </a:t>
            </a:r>
            <a:r>
              <a:rPr lang="en-US" altLang="ko-KR" dirty="0" smtClean="0"/>
              <a:t>ECDSA-SHA256-secp256r1 </a:t>
            </a:r>
            <a:r>
              <a:rPr lang="ko-KR" altLang="en-US" smtClean="0"/>
              <a:t>으로 서명되어 있어야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CLIENT</a:t>
            </a:r>
            <a:r>
              <a:rPr lang="ko-KR" altLang="en-US" smtClean="0"/>
              <a:t> 인증서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G3 </a:t>
            </a:r>
            <a:r>
              <a:rPr lang="ko-KR" altLang="en-US" smtClean="0"/>
              <a:t>섹터의 개인키로 서명되어 있어야 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G3</a:t>
            </a:r>
            <a:r>
              <a:rPr lang="ko-KR" altLang="en-US" smtClean="0"/>
              <a:t>의 유저 영역에 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초반 </a:t>
            </a:r>
            <a:r>
              <a:rPr lang="en-US" altLang="ko-KR" dirty="0" smtClean="0"/>
              <a:t>CLIENT </a:t>
            </a:r>
            <a:r>
              <a:rPr lang="ko-KR" altLang="en-US" smtClean="0"/>
              <a:t>시작시 로딩됨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이후 클라이언트 검증을 할 경우 해당 개인키로 </a:t>
            </a:r>
            <a:r>
              <a:rPr lang="ko-KR" altLang="en-US" dirty="0" err="1" smtClean="0"/>
              <a:t>서명해야함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smtClean="0"/>
              <a:t>제공된 공개키를 가지고 서명을 검증 하므로 인증서의 공개키와 개인키의 페어가 맞아야 함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0606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라이브러리 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3111885"/>
              </p:ext>
            </p:extLst>
          </p:nvPr>
        </p:nvGraphicFramePr>
        <p:xfrm>
          <a:off x="772357" y="1846557"/>
          <a:ext cx="7997979" cy="316044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113643"/>
                <a:gridCol w="6884336"/>
              </a:tblGrid>
              <a:tr h="2603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모듈 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설명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3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neo_wolf_ssl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기본 실행 파일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3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 smtClean="0">
                          <a:effectLst/>
                        </a:rPr>
                        <a:t>libneo_c_lib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회사 내부 라이브러리 </a:t>
                      </a:r>
                      <a:r>
                        <a:rPr lang="en-US" altLang="ko-KR" sz="1100" u="none" strike="noStrike" dirty="0" err="1">
                          <a:effectLst/>
                        </a:rPr>
                        <a:t>hexstr</a:t>
                      </a:r>
                      <a:r>
                        <a:rPr lang="en-US" altLang="ko-KR" sz="1100" u="none" strike="noStrike" dirty="0">
                          <a:effectLst/>
                        </a:rPr>
                        <a:t> </a:t>
                      </a:r>
                      <a:r>
                        <a:rPr lang="ko-KR" altLang="en-US" sz="1100" u="none" strike="noStrike">
                          <a:effectLst/>
                        </a:rPr>
                        <a:t>등의 변환을 위해 필요 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30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 err="1" smtClean="0">
                          <a:effectLst/>
                        </a:rPr>
                        <a:t>lib</a:t>
                      </a:r>
                      <a:r>
                        <a:rPr lang="en-US" sz="1100" u="none" strike="noStrike" dirty="0" err="1" smtClean="0">
                          <a:effectLst/>
                        </a:rPr>
                        <a:t>neo_wolf_ssl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 err="1">
                          <a:effectLst/>
                        </a:rPr>
                        <a:t>wolf_ssl</a:t>
                      </a:r>
                      <a:r>
                        <a:rPr lang="en-US" altLang="ko-KR" sz="1100" u="none" strike="noStrike" dirty="0">
                          <a:effectLst/>
                        </a:rPr>
                        <a:t> </a:t>
                      </a:r>
                      <a:r>
                        <a:rPr lang="ko-KR" altLang="en-US" sz="1100" u="none" strike="noStrike">
                          <a:effectLst/>
                        </a:rPr>
                        <a:t>라이브러를 </a:t>
                      </a:r>
                      <a:r>
                        <a:rPr lang="en-US" altLang="ko-KR" sz="1100" u="none" strike="noStrike" dirty="0">
                          <a:effectLst/>
                        </a:rPr>
                        <a:t>g3 </a:t>
                      </a:r>
                      <a:r>
                        <a:rPr lang="ko-KR" altLang="en-US" sz="1100" u="none" strike="noStrike">
                          <a:effectLst/>
                        </a:rPr>
                        <a:t>를 사용할수 있도록 변형한 라이브러리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30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 smtClean="0">
                          <a:effectLst/>
                        </a:rPr>
                        <a:t>lib</a:t>
                      </a:r>
                      <a:r>
                        <a:rPr lang="en-US" sz="1100" u="none" strike="noStrike" dirty="0" smtClean="0">
                          <a:effectLst/>
                        </a:rPr>
                        <a:t>g3_api_lib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g3 </a:t>
                      </a:r>
                      <a:r>
                        <a:rPr lang="ko-KR" altLang="en-US" sz="1100" u="none" strike="noStrike">
                          <a:effectLst/>
                        </a:rPr>
                        <a:t>칩 </a:t>
                      </a:r>
                      <a:r>
                        <a:rPr lang="en-US" altLang="ko-KR" sz="1100" u="none" strike="noStrike" dirty="0" err="1">
                          <a:effectLst/>
                        </a:rPr>
                        <a:t>api</a:t>
                      </a:r>
                      <a:r>
                        <a:rPr lang="ko-KR" altLang="en-US" sz="1100" u="none" strike="noStrike">
                          <a:effectLst/>
                        </a:rPr>
                        <a:t>로 </a:t>
                      </a:r>
                      <a:r>
                        <a:rPr lang="en-US" altLang="ko-KR" sz="1100" u="none" strike="noStrike" dirty="0" err="1">
                          <a:effectLst/>
                        </a:rPr>
                        <a:t>api</a:t>
                      </a:r>
                      <a:r>
                        <a:rPr lang="ko-KR" altLang="en-US" sz="1100" u="none" strike="noStrike">
                          <a:effectLst/>
                        </a:rPr>
                        <a:t>를 명령어를 실제 칩에 전달 하거나 </a:t>
                      </a:r>
                      <a:r>
                        <a:rPr lang="en-US" altLang="ko-KR" sz="1100" u="none" strike="noStrike" dirty="0" err="1">
                          <a:effectLst/>
                        </a:rPr>
                        <a:t>crc</a:t>
                      </a:r>
                      <a:r>
                        <a:rPr lang="en-US" altLang="ko-KR" sz="1100" u="none" strike="noStrike" dirty="0">
                          <a:effectLst/>
                        </a:rPr>
                        <a:t> </a:t>
                      </a:r>
                      <a:r>
                        <a:rPr lang="ko-KR" altLang="en-US" sz="1100" u="none" strike="noStrike">
                          <a:effectLst/>
                        </a:rPr>
                        <a:t>체크 등을 하는 라이브러리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122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 smtClean="0">
                          <a:effectLst/>
                        </a:rPr>
                        <a:t>lib</a:t>
                      </a:r>
                      <a:r>
                        <a:rPr lang="en-US" sz="1100" u="none" strike="noStrike" dirty="0" smtClean="0">
                          <a:effectLst/>
                        </a:rPr>
                        <a:t>g3_io_lib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g3 </a:t>
                      </a:r>
                      <a:r>
                        <a:rPr lang="ko-KR" altLang="en-US" sz="1100" u="none" strike="noStrike">
                          <a:effectLst/>
                        </a:rPr>
                        <a:t>칩이 실제로 동작 하기 위해 실제 </a:t>
                      </a:r>
                      <a:r>
                        <a:rPr lang="en-US" altLang="ko-KR" sz="1100" u="none" strike="noStrike" dirty="0" err="1">
                          <a:effectLst/>
                        </a:rPr>
                        <a:t>io</a:t>
                      </a:r>
                      <a:r>
                        <a:rPr lang="ko-KR" altLang="en-US" sz="1100" u="none" strike="noStrike">
                          <a:effectLst/>
                        </a:rPr>
                        <a:t>를  실행하는 </a:t>
                      </a:r>
                      <a:r>
                        <a:rPr lang="en-US" altLang="ko-KR" sz="1100" u="none" strike="noStrike" dirty="0" err="1">
                          <a:effectLst/>
                        </a:rPr>
                        <a:t>api</a:t>
                      </a:r>
                      <a:r>
                        <a:rPr lang="en-US" altLang="ko-KR" sz="1100" u="none" strike="noStrike" dirty="0">
                          <a:effectLst/>
                        </a:rPr>
                        <a:t> ,</a:t>
                      </a:r>
                      <a:br>
                        <a:rPr lang="en-US" altLang="ko-KR" sz="1100" u="none" strike="noStrike" dirty="0">
                          <a:effectLst/>
                        </a:rPr>
                      </a:br>
                      <a:r>
                        <a:rPr lang="en-US" altLang="ko-KR" sz="1100" u="none" strike="noStrike" dirty="0" err="1" smtClean="0">
                          <a:effectLst/>
                        </a:rPr>
                        <a:t>wiringPi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 </a:t>
                      </a:r>
                      <a:r>
                        <a:rPr lang="ko-KR" altLang="en-US" sz="1100" u="none" strike="noStrike">
                          <a:effectLst/>
                        </a:rPr>
                        <a:t>를 통한 </a:t>
                      </a:r>
                      <a:r>
                        <a:rPr lang="en-US" altLang="ko-KR" sz="1100" u="none" strike="noStrike" dirty="0">
                          <a:effectLst/>
                        </a:rPr>
                        <a:t>i2c ,ieb-100(</a:t>
                      </a:r>
                      <a:r>
                        <a:rPr lang="en-US" altLang="ko-KR" sz="1100" u="none" strike="noStrike" dirty="0" err="1">
                          <a:effectLst/>
                        </a:rPr>
                        <a:t>uart</a:t>
                      </a:r>
                      <a:r>
                        <a:rPr lang="en-US" altLang="ko-KR" sz="1100" u="none" strike="noStrike" dirty="0">
                          <a:effectLst/>
                        </a:rPr>
                        <a:t>) </a:t>
                      </a:r>
                      <a:r>
                        <a:rPr lang="ko-KR" altLang="en-US" sz="1100" u="none" strike="noStrike">
                          <a:effectLst/>
                        </a:rPr>
                        <a:t>보드사용</a:t>
                      </a:r>
                      <a:r>
                        <a:rPr lang="en-US" altLang="ko-KR" sz="1100" u="none" strike="noStrike" dirty="0">
                          <a:effectLst/>
                        </a:rPr>
                        <a:t>, ievb-100(ft422)</a:t>
                      </a:r>
                      <a:r>
                        <a:rPr lang="ko-KR" altLang="en-US" sz="1100" u="none" strike="noStrike">
                          <a:effectLst/>
                        </a:rPr>
                        <a:t>의 세가지 모드가 있음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altLang="ko-KR" sz="1100" u="none" strike="noStrike" dirty="0">
                          <a:effectLst/>
                        </a:rPr>
                        <a:t>g3_api_lib </a:t>
                      </a:r>
                      <a:r>
                        <a:rPr lang="ko-KR" altLang="en-US" sz="1100" u="none" strike="noStrike">
                          <a:effectLst/>
                        </a:rPr>
                        <a:t>가 반드시 있어야 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30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 smtClean="0">
                          <a:effectLst/>
                        </a:rPr>
                        <a:t>lib</a:t>
                      </a:r>
                      <a:r>
                        <a:rPr lang="en-US" sz="1100" u="none" strike="noStrike" dirty="0" smtClean="0">
                          <a:effectLst/>
                        </a:rPr>
                        <a:t>ft4222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ft4222 </a:t>
                      </a:r>
                      <a:r>
                        <a:rPr lang="ko-KR" altLang="en-US" sz="1100" u="none" strike="noStrike">
                          <a:effectLst/>
                        </a:rPr>
                        <a:t>칩을 제어하는 라이버리리 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라이브러리 당사 제공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737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 err="1" smtClean="0">
                          <a:effectLst/>
                        </a:rPr>
                        <a:t>lib</a:t>
                      </a:r>
                      <a:r>
                        <a:rPr lang="en-US" sz="1100" u="none" strike="noStrike" dirty="0" err="1" smtClean="0">
                          <a:effectLst/>
                        </a:rPr>
                        <a:t>wiringPi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</a:rPr>
                        <a:t>라즈베리파이</a:t>
                      </a:r>
                      <a:r>
                        <a:rPr lang="ko-KR" altLang="en-US" sz="1100" u="none" strike="noStrike" dirty="0">
                          <a:effectLst/>
                        </a:rPr>
                        <a:t> 에서 </a:t>
                      </a:r>
                      <a:r>
                        <a:rPr lang="en-US" altLang="ko-KR" sz="1100" u="none" strike="noStrike" dirty="0">
                          <a:effectLst/>
                        </a:rPr>
                        <a:t>i2c ,</a:t>
                      </a:r>
                      <a:r>
                        <a:rPr lang="en-US" altLang="ko-KR" sz="1100" u="none" strike="noStrike" dirty="0" err="1">
                          <a:effectLst/>
                        </a:rPr>
                        <a:t>gpio</a:t>
                      </a:r>
                      <a:r>
                        <a:rPr lang="en-US" altLang="ko-KR" sz="1100" u="none" strike="noStrike" dirty="0">
                          <a:effectLst/>
                        </a:rPr>
                        <a:t> </a:t>
                      </a:r>
                      <a:r>
                        <a:rPr lang="ko-KR" altLang="en-US" sz="1100" u="none" strike="noStrike">
                          <a:effectLst/>
                        </a:rPr>
                        <a:t>등을 사용하는 라이브러리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별도설치 </a:t>
                      </a:r>
                      <a:r>
                        <a:rPr lang="ko-KR" altLang="en-US" sz="1100" u="none" strike="noStrike" smtClean="0">
                          <a:effectLst/>
                        </a:rPr>
                        <a:t>필요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,</a:t>
                      </a:r>
                      <a:r>
                        <a:rPr lang="ko-KR" altLang="en-US" sz="1100" u="none" strike="noStrike" smtClean="0">
                          <a:effectLst/>
                        </a:rPr>
                        <a:t>윈도우에선 사용 안함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9259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1983916"/>
            <a:ext cx="10515600" cy="4351338"/>
          </a:xfrm>
        </p:spPr>
        <p:txBody>
          <a:bodyPr/>
          <a:lstStyle/>
          <a:p>
            <a:r>
              <a:rPr lang="ko-KR" altLang="en-US" dirty="0" smtClean="0"/>
              <a:t>목적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TLS 1.2</a:t>
            </a:r>
            <a:r>
              <a:rPr lang="ko-KR" altLang="en-US" smtClean="0"/>
              <a:t>에서 </a:t>
            </a:r>
            <a:r>
              <a:rPr lang="en-US" altLang="ko-KR" dirty="0" smtClean="0"/>
              <a:t>G3 </a:t>
            </a:r>
            <a:r>
              <a:rPr lang="ko-KR" altLang="en-US" smtClean="0"/>
              <a:t>사용을 위한 가이드 문서 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사용 조건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428274"/>
              </p:ext>
            </p:extLst>
          </p:nvPr>
        </p:nvGraphicFramePr>
        <p:xfrm>
          <a:off x="1162974" y="3551067"/>
          <a:ext cx="9370464" cy="3041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5232"/>
                <a:gridCol w="4685232"/>
              </a:tblGrid>
              <a:tr h="3223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항목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22338"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 dirty="0" smtClean="0"/>
                        <a:t>TLS </a:t>
                      </a:r>
                      <a:r>
                        <a:rPr lang="ko-KR" altLang="en-US" smtClean="0"/>
                        <a:t>버전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 dirty="0" smtClean="0"/>
                        <a:t>1.2</a:t>
                      </a:r>
                      <a:endParaRPr lang="ko-KR" altLang="en-US"/>
                    </a:p>
                  </a:txBody>
                  <a:tcPr/>
                </a:tc>
              </a:tr>
              <a:tr h="322338"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 dirty="0" smtClean="0"/>
                        <a:t>CIPHER SUITE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 dirty="0" smtClean="0"/>
                        <a:t>ECDHE-ECDSA-AES128-SHA256</a:t>
                      </a:r>
                      <a:endParaRPr lang="ko-KR" altLang="en-US" dirty="0"/>
                    </a:p>
                  </a:txBody>
                  <a:tcPr/>
                </a:tc>
              </a:tr>
              <a:tr h="556365">
                <a:tc>
                  <a:txBody>
                    <a:bodyPr/>
                    <a:lstStyle/>
                    <a:p>
                      <a:pPr lvl="1" latinLnBrk="1"/>
                      <a:r>
                        <a:rPr lang="ko-KR" altLang="en-US" dirty="0" smtClean="0"/>
                        <a:t>인증서 조건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 dirty="0" smtClean="0"/>
                        <a:t>ECDSA-SHA256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22338"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 dirty="0" smtClean="0"/>
                        <a:t>Platform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 b="0" dirty="0" smtClean="0">
                          <a:solidFill>
                            <a:schemeClr val="dk1"/>
                          </a:solidFill>
                        </a:rPr>
                        <a:t>WOLFSSL</a:t>
                      </a:r>
                      <a:r>
                        <a:rPr lang="en-US" altLang="ko-KR" b="0" baseline="0" dirty="0" smtClean="0">
                          <a:solidFill>
                            <a:schemeClr val="dk1"/>
                          </a:solidFill>
                        </a:rPr>
                        <a:t> 3.12.X(GPL LICENSE </a:t>
                      </a:r>
                      <a:r>
                        <a:rPr lang="ko-KR" altLang="en-US" b="0" baseline="0" smtClean="0">
                          <a:solidFill>
                            <a:schemeClr val="dk1"/>
                          </a:solidFill>
                        </a:rPr>
                        <a:t>배포시 소스 공개해야할 의무</a:t>
                      </a:r>
                      <a:r>
                        <a:rPr lang="en-US" altLang="ko-KR" b="0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1754"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 dirty="0" smtClean="0"/>
                        <a:t>ECC </a:t>
                      </a:r>
                      <a:r>
                        <a:rPr lang="ko-KR" altLang="en-US" smtClean="0"/>
                        <a:t>커브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secp256r1 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22338">
                <a:tc>
                  <a:txBody>
                    <a:bodyPr/>
                    <a:lstStyle/>
                    <a:p>
                      <a:pPr lvl="1" latinLnBrk="1"/>
                      <a:r>
                        <a:rPr lang="ko-KR" altLang="en-US" dirty="0" smtClean="0"/>
                        <a:t>적용 </a:t>
                      </a:r>
                      <a:r>
                        <a:rPr lang="en-US" altLang="ko-KR" dirty="0" smtClean="0"/>
                        <a:t>OS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윈도우스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리눅스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360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WOLFSSL </a:t>
            </a:r>
            <a:r>
              <a:rPr lang="ko-KR" altLang="en-US" smtClean="0"/>
              <a:t>적용 배경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543072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TLS </a:t>
            </a:r>
            <a:r>
              <a:rPr lang="ko-KR" altLang="en-US" smtClean="0"/>
              <a:t>핸들링할 오픈소스 </a:t>
            </a:r>
            <a:r>
              <a:rPr lang="ko-KR" altLang="en-US" dirty="0" smtClean="0"/>
              <a:t>사용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초기부터 개발할 필요가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주로 </a:t>
            </a:r>
            <a:r>
              <a:rPr lang="en-US" altLang="ko-KR" dirty="0" smtClean="0"/>
              <a:t>OPENSSL</a:t>
            </a:r>
            <a:r>
              <a:rPr lang="ko-KR" altLang="en-US" smtClean="0"/>
              <a:t>이 많이 사용 됨</a:t>
            </a:r>
            <a:endParaRPr lang="en-US" altLang="ko-KR" dirty="0" smtClean="0"/>
          </a:p>
          <a:p>
            <a:r>
              <a:rPr lang="en-US" altLang="ko-KR" dirty="0" smtClean="0"/>
              <a:t>OPENSSL </a:t>
            </a:r>
          </a:p>
          <a:p>
            <a:pPr lvl="1"/>
            <a:r>
              <a:rPr lang="ko-KR" altLang="en-US" dirty="0" smtClean="0"/>
              <a:t>대부분의 기관에서 사용함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너무 복잡한 구조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서버 사용 위주로 개발</a:t>
            </a:r>
            <a:endParaRPr lang="en-US" altLang="ko-KR" dirty="0" smtClean="0"/>
          </a:p>
          <a:p>
            <a:r>
              <a:rPr lang="en-US" altLang="ko-KR" dirty="0" smtClean="0"/>
              <a:t>WOLFSSL</a:t>
            </a:r>
          </a:p>
          <a:p>
            <a:pPr lvl="1"/>
            <a:r>
              <a:rPr lang="en-US" altLang="ko-KR" dirty="0" smtClean="0"/>
              <a:t>OPENSSL </a:t>
            </a:r>
            <a:r>
              <a:rPr lang="ko-KR" altLang="en-US" smtClean="0"/>
              <a:t>보다 간이한 구조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임베디드</a:t>
            </a:r>
            <a:r>
              <a:rPr lang="ko-KR" altLang="en-US" dirty="0" smtClean="0"/>
              <a:t> 환경 염두 개발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093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G3 </a:t>
            </a:r>
            <a:r>
              <a:rPr lang="ko-KR" altLang="en-US" smtClean="0"/>
              <a:t>적용 방향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WOLF_SSL </a:t>
            </a:r>
            <a:r>
              <a:rPr lang="ko-KR" altLang="en-US" smtClean="0"/>
              <a:t>라이브러리 내부에 외부에서 정의한 함수 포인터 설정 </a:t>
            </a:r>
            <a:endParaRPr lang="en-US" altLang="ko-KR" dirty="0" smtClean="0"/>
          </a:p>
          <a:p>
            <a:r>
              <a:rPr lang="ko-KR" altLang="en-US" dirty="0" smtClean="0"/>
              <a:t>설정된 함수 포인터가 </a:t>
            </a:r>
            <a:r>
              <a:rPr lang="en-US" altLang="ko-KR" dirty="0" smtClean="0"/>
              <a:t>TLS</a:t>
            </a:r>
            <a:r>
              <a:rPr lang="ko-KR" altLang="en-US" smtClean="0"/>
              <a:t>를 진행 하는 단계별 필요한 곳에서 호출 </a:t>
            </a:r>
            <a:endParaRPr lang="en-US" altLang="ko-KR" dirty="0" smtClean="0"/>
          </a:p>
          <a:p>
            <a:r>
              <a:rPr lang="ko-KR" altLang="en-US" dirty="0" err="1" smtClean="0"/>
              <a:t>호출시에</a:t>
            </a:r>
            <a:r>
              <a:rPr lang="ko-KR" altLang="en-US" dirty="0" smtClean="0"/>
              <a:t> 필요한 </a:t>
            </a:r>
            <a:r>
              <a:rPr lang="en-US" altLang="ko-KR" dirty="0" smtClean="0"/>
              <a:t>G3 API </a:t>
            </a:r>
            <a:r>
              <a:rPr lang="ko-KR" altLang="en-US" smtClean="0"/>
              <a:t>를 호출 시킨다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294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1915509" y="1933303"/>
            <a:ext cx="5762297" cy="36871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WOLF SSL </a:t>
            </a:r>
            <a:r>
              <a:rPr lang="ko-KR" altLang="en-US" smtClean="0"/>
              <a:t>구조도</a:t>
            </a:r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5523187" y="2120462"/>
            <a:ext cx="1623848" cy="2885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TLS CLIENT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2301766" y="2120462"/>
            <a:ext cx="2687116" cy="1127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WOFL_SSL </a:t>
            </a:r>
            <a:r>
              <a:rPr lang="ko-KR" altLang="en-US" smtClean="0"/>
              <a:t>라이브러리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990357" y="3785042"/>
            <a:ext cx="1630086" cy="102309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G3 API</a:t>
            </a:r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508125" y="2120462"/>
            <a:ext cx="1623848" cy="2885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TLS SERVER</a:t>
            </a:r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641428" y="4130566"/>
            <a:ext cx="1114096" cy="56721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user_ecc_handling.cpp</a:t>
            </a:r>
            <a:endParaRPr lang="ko-KR" altLang="en-US" sz="120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796739" y="2851913"/>
            <a:ext cx="1905161" cy="34174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내부 </a:t>
            </a:r>
            <a:r>
              <a:rPr lang="en-US" altLang="ko-KR" sz="1200" dirty="0" smtClean="0"/>
              <a:t>TLS API</a:t>
            </a:r>
            <a:endParaRPr lang="ko-KR" altLang="en-US" sz="1200" dirty="0"/>
          </a:p>
        </p:txBody>
      </p:sp>
      <p:cxnSp>
        <p:nvCxnSpPr>
          <p:cNvPr id="18" name="직선 화살표 연결선 17"/>
          <p:cNvCxnSpPr>
            <a:stCxn id="5" idx="1"/>
            <a:endCxn id="26" idx="3"/>
          </p:cNvCxnSpPr>
          <p:nvPr/>
        </p:nvCxnSpPr>
        <p:spPr>
          <a:xfrm flipH="1">
            <a:off x="2053124" y="4296590"/>
            <a:ext cx="937233" cy="23009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/>
        </p:nvGrpSpPr>
        <p:grpSpPr>
          <a:xfrm>
            <a:off x="716104" y="4221724"/>
            <a:ext cx="1520054" cy="952105"/>
            <a:chOff x="681365" y="4296589"/>
            <a:chExt cx="1520054" cy="952105"/>
          </a:xfrm>
        </p:grpSpPr>
        <p:sp>
          <p:nvSpPr>
            <p:cNvPr id="12" name="TextBox 11"/>
            <p:cNvSpPr txBox="1"/>
            <p:nvPr/>
          </p:nvSpPr>
          <p:spPr>
            <a:xfrm>
              <a:off x="681365" y="4940917"/>
              <a:ext cx="15200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IEVB-100(ft4222)</a:t>
              </a:r>
              <a:endParaRPr lang="ko-KR" altLang="en-US" sz="1400"/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646" y="4296589"/>
              <a:ext cx="1206739" cy="609928"/>
            </a:xfrm>
            <a:prstGeom prst="rect">
              <a:avLst/>
            </a:prstGeom>
          </p:spPr>
        </p:pic>
      </p:grpSp>
      <p:cxnSp>
        <p:nvCxnSpPr>
          <p:cNvPr id="31" name="직선 화살표 연결선 30"/>
          <p:cNvCxnSpPr>
            <a:stCxn id="5" idx="3"/>
            <a:endCxn id="15" idx="1"/>
          </p:cNvCxnSpPr>
          <p:nvPr/>
        </p:nvCxnSpPr>
        <p:spPr>
          <a:xfrm>
            <a:off x="4620443" y="4296590"/>
            <a:ext cx="1020985" cy="117582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4" idx="3"/>
            <a:endCxn id="3" idx="1"/>
          </p:cNvCxnSpPr>
          <p:nvPr/>
        </p:nvCxnSpPr>
        <p:spPr>
          <a:xfrm>
            <a:off x="4988882" y="2684080"/>
            <a:ext cx="534305" cy="87892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6" idx="3"/>
            <a:endCxn id="15" idx="1"/>
          </p:cNvCxnSpPr>
          <p:nvPr/>
        </p:nvCxnSpPr>
        <p:spPr>
          <a:xfrm>
            <a:off x="4701900" y="3022787"/>
            <a:ext cx="939528" cy="13913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3" idx="3"/>
            <a:endCxn id="14" idx="1"/>
          </p:cNvCxnSpPr>
          <p:nvPr/>
        </p:nvCxnSpPr>
        <p:spPr>
          <a:xfrm>
            <a:off x="7147035" y="3563008"/>
            <a:ext cx="1361090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388886" y="5740747"/>
            <a:ext cx="3066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accent2">
                    <a:lumMod val="50000"/>
                  </a:schemeClr>
                </a:solidFill>
              </a:rPr>
              <a:t>RASPBERRY PI</a:t>
            </a:r>
            <a:endParaRPr lang="ko-KR" alt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148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/>
              <a:t>TLS </a:t>
            </a:r>
            <a:r>
              <a:rPr lang="en-US" altLang="ko-KR" dirty="0" smtClean="0"/>
              <a:t>Flow CHART 1/2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2152653" y="1216478"/>
            <a:ext cx="1227667" cy="245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G3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624920" y="1216478"/>
            <a:ext cx="1227667" cy="245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RPI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722787" y="1216478"/>
            <a:ext cx="1227667" cy="245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</a:t>
            </a:r>
            <a:endParaRPr lang="ko-KR" altLang="en-US"/>
          </a:p>
        </p:txBody>
      </p:sp>
      <p:cxnSp>
        <p:nvCxnSpPr>
          <p:cNvPr id="9" name="직선 연결선 8"/>
          <p:cNvCxnSpPr>
            <a:stCxn id="6" idx="2"/>
          </p:cNvCxnSpPr>
          <p:nvPr/>
        </p:nvCxnSpPr>
        <p:spPr>
          <a:xfrm flipH="1">
            <a:off x="2766486" y="1462011"/>
            <a:ext cx="1" cy="4986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5238752" y="1462011"/>
            <a:ext cx="1" cy="4986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9336619" y="1462011"/>
            <a:ext cx="1" cy="4986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152652" y="1618643"/>
            <a:ext cx="1227667" cy="237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Get_CHAL</a:t>
            </a:r>
            <a:endParaRPr lang="ko-KR" altLang="en-US" sz="120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766485" y="2012343"/>
            <a:ext cx="2472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19456" y="1750733"/>
            <a:ext cx="1010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Random[32]</a:t>
            </a:r>
            <a:endParaRPr lang="ko-KR" altLang="en-US" sz="1100" b="1"/>
          </a:p>
        </p:txBody>
      </p:sp>
      <p:sp>
        <p:nvSpPr>
          <p:cNvPr id="15" name="순서도: 문서 14"/>
          <p:cNvSpPr/>
          <p:nvPr/>
        </p:nvSpPr>
        <p:spPr>
          <a:xfrm>
            <a:off x="4529668" y="2099717"/>
            <a:ext cx="1322918" cy="482600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Client hello</a:t>
            </a:r>
            <a:endParaRPr lang="ko-KR" altLang="en-US" sz="120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5238752" y="2774343"/>
            <a:ext cx="4097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0805" y="2512733"/>
            <a:ext cx="19880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Client </a:t>
            </a:r>
            <a:r>
              <a:rPr lang="en-US" altLang="ko-KR" sz="1100" b="1" dirty="0" smtClean="0"/>
              <a:t>hello(Client random)</a:t>
            </a:r>
            <a:endParaRPr lang="ko-KR" altLang="en-US" sz="1100" b="1"/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5238752" y="3758594"/>
            <a:ext cx="4097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00805" y="3496984"/>
            <a:ext cx="2114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Server hello (server random)</a:t>
            </a:r>
            <a:endParaRPr lang="ko-KR" altLang="en-US" sz="1100" b="1"/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5238752" y="4412619"/>
            <a:ext cx="4097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700805" y="4151009"/>
            <a:ext cx="8915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Certificate</a:t>
            </a:r>
            <a:endParaRPr lang="ko-KR" altLang="en-US" sz="1100" b="1"/>
          </a:p>
        </p:txBody>
      </p:sp>
      <p:sp>
        <p:nvSpPr>
          <p:cNvPr id="22" name="순서도: 문서 21"/>
          <p:cNvSpPr/>
          <p:nvPr/>
        </p:nvSpPr>
        <p:spPr>
          <a:xfrm>
            <a:off x="8675159" y="2883579"/>
            <a:ext cx="1322918" cy="482600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Server hello</a:t>
            </a:r>
            <a:endParaRPr lang="ko-KR" altLang="en-US" sz="1200"/>
          </a:p>
        </p:txBody>
      </p:sp>
      <p:sp>
        <p:nvSpPr>
          <p:cNvPr id="23" name="순서도: 문서 22"/>
          <p:cNvSpPr/>
          <p:nvPr/>
        </p:nvSpPr>
        <p:spPr>
          <a:xfrm>
            <a:off x="8675159" y="3845094"/>
            <a:ext cx="1322918" cy="482600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Server certificate</a:t>
            </a:r>
            <a:endParaRPr lang="ko-KR" altLang="en-US" sz="1200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5238752" y="5003924"/>
            <a:ext cx="4097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700804" y="4742314"/>
            <a:ext cx="15712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Server key exchange</a:t>
            </a:r>
            <a:endParaRPr lang="ko-KR" altLang="en-US" sz="1100" b="1"/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5238752" y="5953526"/>
            <a:ext cx="4097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700804" y="5691916"/>
            <a:ext cx="1441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Certificate request</a:t>
            </a:r>
            <a:endParaRPr lang="ko-KR" altLang="en-US" sz="1100" b="1"/>
          </a:p>
        </p:txBody>
      </p:sp>
      <p:sp>
        <p:nvSpPr>
          <p:cNvPr id="28" name="순서도: 문서 27"/>
          <p:cNvSpPr/>
          <p:nvPr/>
        </p:nvSpPr>
        <p:spPr>
          <a:xfrm>
            <a:off x="8675159" y="4474884"/>
            <a:ext cx="1322918" cy="482600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Server Key Ex</a:t>
            </a:r>
          </a:p>
          <a:p>
            <a:pPr algn="ctr"/>
            <a:r>
              <a:rPr lang="en-US" altLang="ko-KR" sz="1000" dirty="0"/>
              <a:t>(ECDHE public key)</a:t>
            </a:r>
            <a:endParaRPr lang="ko-KR" altLang="en-US" sz="1000"/>
          </a:p>
        </p:txBody>
      </p:sp>
      <p:sp>
        <p:nvSpPr>
          <p:cNvPr id="29" name="직사각형 28"/>
          <p:cNvSpPr/>
          <p:nvPr/>
        </p:nvSpPr>
        <p:spPr>
          <a:xfrm>
            <a:off x="2152651" y="4547859"/>
            <a:ext cx="1227667" cy="315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Verify with Ext </a:t>
            </a:r>
            <a:r>
              <a:rPr lang="en-US" altLang="ko-KR" sz="1200" dirty="0" err="1" smtClean="0"/>
              <a:t>PuK</a:t>
            </a:r>
            <a:endParaRPr lang="ko-KR" altLang="en-US" sz="1200"/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2766485" y="4474884"/>
            <a:ext cx="2472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504677" y="4217507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certificate</a:t>
            </a:r>
            <a:endParaRPr lang="ko-KR" altLang="en-US" sz="1100" b="1"/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2766485" y="4957484"/>
            <a:ext cx="2472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523406" y="4732262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Yes/No</a:t>
            </a:r>
            <a:endParaRPr lang="ko-KR" altLang="en-US" sz="1100" b="1"/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2766485" y="5324703"/>
            <a:ext cx="2472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504677" y="5067326"/>
            <a:ext cx="8787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Signature </a:t>
            </a:r>
            <a:endParaRPr lang="ko-KR" altLang="en-US" sz="1100" b="1"/>
          </a:p>
        </p:txBody>
      </p:sp>
      <p:sp>
        <p:nvSpPr>
          <p:cNvPr id="36" name="직사각형 35"/>
          <p:cNvSpPr/>
          <p:nvPr/>
        </p:nvSpPr>
        <p:spPr>
          <a:xfrm>
            <a:off x="2152651" y="5418469"/>
            <a:ext cx="1227667" cy="2370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Verify</a:t>
            </a:r>
            <a:endParaRPr lang="ko-KR" altLang="en-US" sz="1200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2766485" y="5755985"/>
            <a:ext cx="2472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3406" y="5530763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Yes/No</a:t>
            </a:r>
            <a:endParaRPr lang="ko-KR" altLang="en-US" sz="1100" b="1"/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5238752" y="6308269"/>
            <a:ext cx="4097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700804" y="6046659"/>
            <a:ext cx="1372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Server hello done</a:t>
            </a:r>
            <a:endParaRPr lang="ko-KR" altLang="en-US" sz="1100" b="1"/>
          </a:p>
        </p:txBody>
      </p:sp>
      <p:sp>
        <p:nvSpPr>
          <p:cNvPr id="41" name="왼쪽 화살표 40"/>
          <p:cNvSpPr/>
          <p:nvPr/>
        </p:nvSpPr>
        <p:spPr>
          <a:xfrm>
            <a:off x="5384977" y="1621649"/>
            <a:ext cx="663547" cy="203093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6024418" y="1518012"/>
            <a:ext cx="1912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/>
              <a:t>TLS_connect</a:t>
            </a:r>
            <a:r>
              <a:rPr lang="en-US" altLang="ko-KR" sz="2000" b="1" dirty="0"/>
              <a:t>()</a:t>
            </a:r>
            <a:endParaRPr lang="ko-KR" altLang="en-US" sz="2000" b="1"/>
          </a:p>
        </p:txBody>
      </p:sp>
    </p:spTree>
    <p:extLst>
      <p:ext uri="{BB962C8B-B14F-4D97-AF65-F5344CB8AC3E}">
        <p14:creationId xmlns:p14="http://schemas.microsoft.com/office/powerpoint/2010/main" val="824464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/>
              <a:t>TLS Flow </a:t>
            </a:r>
            <a:r>
              <a:rPr lang="en-US" altLang="ko-KR" dirty="0" smtClean="0"/>
              <a:t>CHART (2/2)</a:t>
            </a:r>
            <a:endParaRPr lang="en-US" altLang="ko-KR" dirty="0"/>
          </a:p>
        </p:txBody>
      </p:sp>
      <p:sp>
        <p:nvSpPr>
          <p:cNvPr id="43" name="직사각형 42"/>
          <p:cNvSpPr/>
          <p:nvPr/>
        </p:nvSpPr>
        <p:spPr>
          <a:xfrm>
            <a:off x="2362200" y="1216478"/>
            <a:ext cx="1227667" cy="245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G3</a:t>
            </a:r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4834467" y="1216478"/>
            <a:ext cx="1227667" cy="245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MCU</a:t>
            </a:r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8932334" y="1216478"/>
            <a:ext cx="1227667" cy="245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</a:t>
            </a:r>
            <a:endParaRPr lang="ko-KR" altLang="en-US"/>
          </a:p>
        </p:txBody>
      </p:sp>
      <p:cxnSp>
        <p:nvCxnSpPr>
          <p:cNvPr id="46" name="직선 연결선 45"/>
          <p:cNvCxnSpPr>
            <a:stCxn id="43" idx="2"/>
          </p:cNvCxnSpPr>
          <p:nvPr/>
        </p:nvCxnSpPr>
        <p:spPr>
          <a:xfrm flipH="1">
            <a:off x="2976033" y="1462011"/>
            <a:ext cx="1" cy="4986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>
            <a:off x="5448299" y="1462011"/>
            <a:ext cx="1" cy="4986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9546166" y="1462011"/>
            <a:ext cx="1" cy="4986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2362199" y="1618643"/>
            <a:ext cx="1227667" cy="237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Read Data</a:t>
            </a:r>
            <a:endParaRPr lang="ko-KR" altLang="en-US" sz="1200"/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2976032" y="2012343"/>
            <a:ext cx="2472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729003" y="1750733"/>
            <a:ext cx="8627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Dev. Cert.</a:t>
            </a:r>
            <a:endParaRPr lang="ko-KR" altLang="en-US" sz="1100" b="1"/>
          </a:p>
        </p:txBody>
      </p:sp>
      <p:sp>
        <p:nvSpPr>
          <p:cNvPr id="52" name="순서도: 문서 51"/>
          <p:cNvSpPr/>
          <p:nvPr/>
        </p:nvSpPr>
        <p:spPr>
          <a:xfrm>
            <a:off x="4739215" y="2099717"/>
            <a:ext cx="1322918" cy="311416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Dev. Cert.</a:t>
            </a:r>
            <a:endParaRPr lang="ko-KR" altLang="en-US" sz="1200"/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5448299" y="2486476"/>
            <a:ext cx="4097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910352" y="2224866"/>
            <a:ext cx="8915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Certificate</a:t>
            </a:r>
            <a:endParaRPr lang="ko-KR" altLang="en-US" sz="1100" b="1"/>
          </a:p>
        </p:txBody>
      </p:sp>
      <p:sp>
        <p:nvSpPr>
          <p:cNvPr id="55" name="순서도: 문서 54"/>
          <p:cNvSpPr/>
          <p:nvPr/>
        </p:nvSpPr>
        <p:spPr>
          <a:xfrm>
            <a:off x="4739215" y="2993875"/>
            <a:ext cx="1322918" cy="311416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Client key ex</a:t>
            </a:r>
            <a:endParaRPr lang="ko-KR" altLang="en-US" sz="1200"/>
          </a:p>
        </p:txBody>
      </p:sp>
      <p:sp>
        <p:nvSpPr>
          <p:cNvPr id="56" name="직사각형 55"/>
          <p:cNvSpPr/>
          <p:nvPr/>
        </p:nvSpPr>
        <p:spPr>
          <a:xfrm>
            <a:off x="2362199" y="2591119"/>
            <a:ext cx="1227667" cy="2370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ECDH</a:t>
            </a:r>
            <a:endParaRPr lang="ko-KR" altLang="en-US" sz="1200"/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2976032" y="2887973"/>
            <a:ext cx="2472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216414" y="3116810"/>
            <a:ext cx="23538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SHA(handshake messages</a:t>
            </a:r>
            <a:r>
              <a:rPr lang="en-US" altLang="ko-KR" sz="1100" b="1" dirty="0"/>
              <a:t>)</a:t>
            </a:r>
            <a:endParaRPr lang="ko-KR" altLang="en-US" sz="1100" b="1"/>
          </a:p>
        </p:txBody>
      </p:sp>
      <p:cxnSp>
        <p:nvCxnSpPr>
          <p:cNvPr id="59" name="직선 화살표 연결선 58"/>
          <p:cNvCxnSpPr/>
          <p:nvPr/>
        </p:nvCxnSpPr>
        <p:spPr>
          <a:xfrm>
            <a:off x="5448299" y="3452532"/>
            <a:ext cx="4097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910351" y="3190922"/>
            <a:ext cx="15456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Client Key Exchange</a:t>
            </a:r>
            <a:endParaRPr lang="ko-KR" altLang="en-US" sz="1100" b="1"/>
          </a:p>
        </p:txBody>
      </p:sp>
      <p:sp>
        <p:nvSpPr>
          <p:cNvPr id="61" name="직사각형 60"/>
          <p:cNvSpPr/>
          <p:nvPr/>
        </p:nvSpPr>
        <p:spPr>
          <a:xfrm>
            <a:off x="2362199" y="3628427"/>
            <a:ext cx="1227667" cy="2579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Sign</a:t>
            </a:r>
            <a:endParaRPr lang="ko-KR" altLang="en-US" sz="1200"/>
          </a:p>
        </p:txBody>
      </p:sp>
      <p:sp>
        <p:nvSpPr>
          <p:cNvPr id="62" name="순서도: 문서 61"/>
          <p:cNvSpPr/>
          <p:nvPr/>
        </p:nvSpPr>
        <p:spPr>
          <a:xfrm>
            <a:off x="4739215" y="4061427"/>
            <a:ext cx="1322918" cy="311416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Certificate verify</a:t>
            </a:r>
            <a:endParaRPr lang="ko-KR" altLang="en-US" sz="1200"/>
          </a:p>
        </p:txBody>
      </p:sp>
      <p:cxnSp>
        <p:nvCxnSpPr>
          <p:cNvPr id="63" name="직선 화살표 연결선 62"/>
          <p:cNvCxnSpPr/>
          <p:nvPr/>
        </p:nvCxnSpPr>
        <p:spPr>
          <a:xfrm flipH="1">
            <a:off x="2976032" y="3569158"/>
            <a:ext cx="2472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729003" y="2562341"/>
            <a:ext cx="10278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ECDH public </a:t>
            </a:r>
            <a:endParaRPr lang="ko-KR" altLang="en-US" sz="1100" b="1"/>
          </a:p>
        </p:txBody>
      </p:sp>
      <p:cxnSp>
        <p:nvCxnSpPr>
          <p:cNvPr id="65" name="직선 화살표 연결선 64"/>
          <p:cNvCxnSpPr/>
          <p:nvPr/>
        </p:nvCxnSpPr>
        <p:spPr>
          <a:xfrm>
            <a:off x="2976032" y="3979843"/>
            <a:ext cx="2472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729003" y="3730618"/>
            <a:ext cx="8290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Signature</a:t>
            </a:r>
            <a:endParaRPr lang="ko-KR" altLang="en-US" sz="1100" b="1"/>
          </a:p>
        </p:txBody>
      </p:sp>
      <p:cxnSp>
        <p:nvCxnSpPr>
          <p:cNvPr id="67" name="직선 화살표 연결선 66"/>
          <p:cNvCxnSpPr/>
          <p:nvPr/>
        </p:nvCxnSpPr>
        <p:spPr>
          <a:xfrm>
            <a:off x="5448299" y="4503648"/>
            <a:ext cx="4097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10351" y="4242038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Certificate verify</a:t>
            </a:r>
            <a:endParaRPr lang="ko-KR" altLang="en-US" sz="1100" b="1"/>
          </a:p>
        </p:txBody>
      </p:sp>
      <p:sp>
        <p:nvSpPr>
          <p:cNvPr id="69" name="TextBox 68"/>
          <p:cNvSpPr txBox="1"/>
          <p:nvPr/>
        </p:nvSpPr>
        <p:spPr>
          <a:xfrm>
            <a:off x="7065177" y="4750338"/>
            <a:ext cx="7377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Finished</a:t>
            </a:r>
            <a:endParaRPr lang="ko-KR" altLang="en-US" sz="1100" b="1">
              <a:solidFill>
                <a:srgbClr val="FF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086233" y="4845198"/>
            <a:ext cx="1709948" cy="3884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Handshake</a:t>
            </a:r>
          </a:p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 Digest</a:t>
            </a:r>
            <a:endParaRPr lang="ko-KR" altLang="en-US" sz="1200">
              <a:solidFill>
                <a:srgbClr val="FF0000"/>
              </a:solidFill>
            </a:endParaRPr>
          </a:p>
        </p:txBody>
      </p:sp>
      <p:cxnSp>
        <p:nvCxnSpPr>
          <p:cNvPr id="71" name="직선 화살표 연결선 70"/>
          <p:cNvCxnSpPr/>
          <p:nvPr/>
        </p:nvCxnSpPr>
        <p:spPr>
          <a:xfrm flipH="1" flipV="1">
            <a:off x="2963587" y="4690864"/>
            <a:ext cx="2472267" cy="17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951141" y="4227107"/>
            <a:ext cx="158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SHA(handshake</a:t>
            </a:r>
            <a:br>
              <a:rPr lang="en-US" altLang="ko-KR" sz="1100" b="1" dirty="0"/>
            </a:br>
            <a:r>
              <a:rPr lang="en-US" altLang="ko-KR" sz="1100" b="1" dirty="0"/>
              <a:t>messages)</a:t>
            </a:r>
            <a:endParaRPr lang="ko-KR" altLang="en-US" sz="1100" b="1"/>
          </a:p>
        </p:txBody>
      </p:sp>
      <p:sp>
        <p:nvSpPr>
          <p:cNvPr id="73" name="순서도: 문서 72"/>
          <p:cNvSpPr/>
          <p:nvPr/>
        </p:nvSpPr>
        <p:spPr>
          <a:xfrm>
            <a:off x="4834466" y="4790275"/>
            <a:ext cx="1322918" cy="497010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rgbClr val="FF0000"/>
                </a:solidFill>
              </a:rPr>
              <a:t>Enc</a:t>
            </a:r>
            <a:r>
              <a:rPr lang="en-US" altLang="ko-KR" sz="1200" dirty="0">
                <a:solidFill>
                  <a:srgbClr val="FF0000"/>
                </a:solidFill>
              </a:rPr>
              <a:t>/DEC(</a:t>
            </a:r>
            <a:r>
              <a:rPr lang="en-US" altLang="ko-KR" sz="1200" dirty="0" err="1">
                <a:solidFill>
                  <a:srgbClr val="FF0000"/>
                </a:solidFill>
              </a:rPr>
              <a:t>Finishe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 err="1">
                <a:solidFill>
                  <a:srgbClr val="FF0000"/>
                </a:solidFill>
              </a:rPr>
              <a:t>msg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74" name="왼쪽/오른쪽 화살표 73"/>
          <p:cNvSpPr/>
          <p:nvPr/>
        </p:nvSpPr>
        <p:spPr>
          <a:xfrm>
            <a:off x="3829719" y="5018338"/>
            <a:ext cx="935327" cy="12895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5" name="왼쪽/오른쪽 화살표 74"/>
          <p:cNvSpPr/>
          <p:nvPr/>
        </p:nvSpPr>
        <p:spPr>
          <a:xfrm>
            <a:off x="6169830" y="4991906"/>
            <a:ext cx="3376335" cy="15084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362199" y="6331464"/>
            <a:ext cx="1227667" cy="2579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Enc</a:t>
            </a:r>
            <a:r>
              <a:rPr lang="en-US" altLang="ko-KR" sz="1200" dirty="0"/>
              <a:t>/Dec</a:t>
            </a:r>
            <a:endParaRPr lang="ko-KR" altLang="en-US" sz="1200"/>
          </a:p>
        </p:txBody>
      </p:sp>
      <p:sp>
        <p:nvSpPr>
          <p:cNvPr id="77" name="순서도: 문서 76"/>
          <p:cNvSpPr/>
          <p:nvPr/>
        </p:nvSpPr>
        <p:spPr>
          <a:xfrm>
            <a:off x="4739215" y="6304714"/>
            <a:ext cx="1322918" cy="311416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Application data</a:t>
            </a:r>
            <a:endParaRPr lang="ko-KR" altLang="en-US" sz="1200"/>
          </a:p>
        </p:txBody>
      </p:sp>
      <p:sp>
        <p:nvSpPr>
          <p:cNvPr id="78" name="순서도: 문서 77"/>
          <p:cNvSpPr/>
          <p:nvPr/>
        </p:nvSpPr>
        <p:spPr>
          <a:xfrm>
            <a:off x="8884706" y="6304714"/>
            <a:ext cx="1322918" cy="311416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Application data</a:t>
            </a:r>
            <a:endParaRPr lang="ko-KR" altLang="en-US" sz="1200"/>
          </a:p>
        </p:txBody>
      </p:sp>
      <p:sp>
        <p:nvSpPr>
          <p:cNvPr id="79" name="왼쪽/오른쪽 화살표 78"/>
          <p:cNvSpPr/>
          <p:nvPr/>
        </p:nvSpPr>
        <p:spPr>
          <a:xfrm>
            <a:off x="3738393" y="6395943"/>
            <a:ext cx="935327" cy="12895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왼쪽/오른쪽 화살표 79"/>
          <p:cNvSpPr/>
          <p:nvPr/>
        </p:nvSpPr>
        <p:spPr>
          <a:xfrm>
            <a:off x="6231343" y="6395943"/>
            <a:ext cx="2540243" cy="12895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6338522" y="5311625"/>
            <a:ext cx="2815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&lt;TLS handshake Finished&gt;</a:t>
            </a:r>
            <a:endParaRPr lang="ko-KR" altLang="en-US" sz="1600" b="1"/>
          </a:p>
        </p:txBody>
      </p:sp>
      <p:sp>
        <p:nvSpPr>
          <p:cNvPr id="82" name="왼쪽 화살표 81"/>
          <p:cNvSpPr/>
          <p:nvPr/>
        </p:nvSpPr>
        <p:spPr>
          <a:xfrm>
            <a:off x="5594524" y="5854701"/>
            <a:ext cx="663547" cy="203093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6944014" y="5734168"/>
            <a:ext cx="1511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/>
              <a:t>TLS_send</a:t>
            </a:r>
            <a:r>
              <a:rPr lang="en-US" altLang="ko-KR" sz="2000" b="1" dirty="0"/>
              <a:t>()</a:t>
            </a:r>
            <a:endParaRPr lang="ko-KR" altLang="en-US" sz="2000" b="1"/>
          </a:p>
        </p:txBody>
      </p:sp>
      <p:sp>
        <p:nvSpPr>
          <p:cNvPr id="84" name="왼쪽 화살표 83"/>
          <p:cNvSpPr/>
          <p:nvPr/>
        </p:nvSpPr>
        <p:spPr>
          <a:xfrm flipH="1">
            <a:off x="8817830" y="5920645"/>
            <a:ext cx="663547" cy="203093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542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TLS </a:t>
            </a:r>
            <a:r>
              <a:rPr lang="ko-KR" altLang="en-US" smtClean="0"/>
              <a:t>단계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43320"/>
              </p:ext>
            </p:extLst>
          </p:nvPr>
        </p:nvGraphicFramePr>
        <p:xfrm>
          <a:off x="772359" y="1615736"/>
          <a:ext cx="8558073" cy="4959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195"/>
                <a:gridCol w="2302361"/>
                <a:gridCol w="5042517"/>
              </a:tblGrid>
              <a:tr h="3376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구분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tls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ko-KR" altLang="en-US" sz="1100" u="none" strike="noStrike">
                          <a:effectLst/>
                        </a:rPr>
                        <a:t>상태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설명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675276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hand_shake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client_hello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smtClean="0">
                          <a:effectLst/>
                        </a:rPr>
                        <a:t>사용 가능한 </a:t>
                      </a:r>
                      <a:r>
                        <a:rPr lang="en-US" altLang="ko-KR" sz="1100" u="none" strike="noStrike" dirty="0">
                          <a:effectLst/>
                        </a:rPr>
                        <a:t>cipher suite </a:t>
                      </a:r>
                      <a:r>
                        <a:rPr lang="ko-KR" altLang="en-US" sz="1100" u="none" strike="noStrike">
                          <a:effectLst/>
                        </a:rPr>
                        <a:t>전달</a:t>
                      </a:r>
                      <a:r>
                        <a:rPr lang="en-US" altLang="ko-KR" sz="1100" u="none" strike="noStrike" dirty="0">
                          <a:effectLst/>
                        </a:rPr>
                        <a:t>, client random </a:t>
                      </a:r>
                      <a:r>
                        <a:rPr lang="ko-KR" altLang="en-US" sz="1100" u="none" strike="noStrike">
                          <a:effectLst/>
                        </a:rPr>
                        <a:t>전달</a:t>
                      </a:r>
                      <a:r>
                        <a:rPr lang="en-US" altLang="ko-KR" sz="1100" u="none" strike="noStrike" dirty="0">
                          <a:effectLst/>
                        </a:rPr>
                        <a:t>,</a:t>
                      </a:r>
                      <a:r>
                        <a:rPr lang="ko-KR" altLang="en-US" sz="1100" u="none" strike="noStrike">
                          <a:effectLst/>
                        </a:rPr>
                        <a:t>서명</a:t>
                      </a:r>
                      <a:r>
                        <a:rPr lang="en-US" altLang="ko-KR" sz="1100" u="none" strike="noStrike" dirty="0">
                          <a:effectLst/>
                        </a:rPr>
                        <a:t>,</a:t>
                      </a:r>
                      <a:r>
                        <a:rPr lang="ko-KR" altLang="en-US" sz="1100" u="none" strike="noStrike">
                          <a:effectLst/>
                        </a:rPr>
                        <a:t>해쉬 </a:t>
                      </a:r>
                      <a:r>
                        <a:rPr lang="en-US" altLang="ko-KR" sz="1100" u="none" strike="noStrike" dirty="0">
                          <a:effectLst/>
                        </a:rPr>
                        <a:t>,</a:t>
                      </a:r>
                      <a:r>
                        <a:rPr lang="en-US" altLang="ko-KR" sz="1100" u="none" strike="noStrike" dirty="0" err="1">
                          <a:effectLst/>
                        </a:rPr>
                        <a:t>ecc</a:t>
                      </a:r>
                      <a:r>
                        <a:rPr lang="en-US" altLang="ko-KR" sz="1100" u="none" strike="noStrike" dirty="0">
                          <a:effectLst/>
                        </a:rPr>
                        <a:t> </a:t>
                      </a:r>
                      <a:r>
                        <a:rPr lang="ko-KR" altLang="en-US" sz="1100" u="none" strike="noStrike">
                          <a:effectLst/>
                        </a:rPr>
                        <a:t>커브등의 정보 전달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5555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server_hello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cipher suite </a:t>
                      </a:r>
                      <a:r>
                        <a:rPr lang="ko-KR" altLang="en-US" sz="1100" u="none" strike="noStrike">
                          <a:effectLst/>
                        </a:rPr>
                        <a:t>리스트중 선택 정보</a:t>
                      </a:r>
                      <a:r>
                        <a:rPr lang="en-US" altLang="ko-KR" sz="1100" u="none" strike="noStrike">
                          <a:effectLst/>
                        </a:rPr>
                        <a:t>,</a:t>
                      </a:r>
                      <a:r>
                        <a:rPr lang="ko-KR" altLang="en-US" sz="1100" u="none" strike="noStrike">
                          <a:effectLst/>
                        </a:rPr>
                        <a:t>세션 </a:t>
                      </a:r>
                      <a:r>
                        <a:rPr lang="en-US" altLang="ko-KR" sz="1100" u="none" strike="noStrike">
                          <a:effectLst/>
                        </a:rPr>
                        <a:t>ID</a:t>
                      </a:r>
                      <a:r>
                        <a:rPr lang="ko-KR" altLang="en-US" sz="1100" u="none" strike="noStrike">
                          <a:effectLst/>
                        </a:rPr>
                        <a:t>전달</a:t>
                      </a:r>
                      <a:r>
                        <a:rPr lang="en-US" altLang="ko-KR" sz="1100" u="none" strike="noStrike">
                          <a:effectLst/>
                        </a:rPr>
                        <a:t>,server randome </a:t>
                      </a:r>
                      <a:r>
                        <a:rPr lang="ko-KR" altLang="en-US" sz="1100" u="none" strike="noStrike">
                          <a:effectLst/>
                        </a:rPr>
                        <a:t>전달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337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 smtClean="0">
                          <a:effectLst/>
                        </a:rPr>
                        <a:t>Server_certificate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서버 인증서와 </a:t>
                      </a:r>
                      <a:r>
                        <a:rPr lang="en-US" altLang="ko-KR" sz="1100" u="none" strike="noStrike" dirty="0">
                          <a:effectLst/>
                        </a:rPr>
                        <a:t>CA </a:t>
                      </a:r>
                      <a:r>
                        <a:rPr lang="ko-KR" altLang="en-US" sz="1100" u="none" strike="noStrike">
                          <a:effectLst/>
                        </a:rPr>
                        <a:t>인증서 전달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337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server_key_exchange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대칭키 교환을 위한 파라메터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서명 정보와 서명값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337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certificate_request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인증 타입 리스트 </a:t>
                      </a:r>
                      <a:r>
                        <a:rPr lang="en-US" altLang="ko-KR" sz="1100" u="none" strike="noStrike">
                          <a:effectLst/>
                        </a:rPr>
                        <a:t>,</a:t>
                      </a:r>
                      <a:r>
                        <a:rPr lang="ko-KR" altLang="en-US" sz="1100" u="none" strike="noStrike">
                          <a:effectLst/>
                        </a:rPr>
                        <a:t>서명해쉬 알고리즘 등 전달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337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server_hello_done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337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client_certificate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클라이언트 인증서 전달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337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client_certificate_verify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특정값을 디바이스 개인키로 서명해서 전달 한다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337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client_key_exchange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대칭키 교환을 위한 파라메터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337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finished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최종 단계시 특정 메시지를  </a:t>
                      </a:r>
                      <a:r>
                        <a:rPr lang="en-US" altLang="ko-KR" sz="1100" u="none" strike="noStrike">
                          <a:effectLst/>
                        </a:rPr>
                        <a:t>encryption </a:t>
                      </a:r>
                      <a:r>
                        <a:rPr lang="ko-KR" altLang="en-US" sz="1100" u="none" strike="noStrike">
                          <a:effectLst/>
                        </a:rPr>
                        <a:t>해서 전달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33763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메시지 전송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client Encrypted Handshake Message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교환된 키를 바탕으로 대칭키 암호화 통신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337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server Encrypted Handshake Message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교환된 키를 바탕으로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대칭키</a:t>
                      </a:r>
                      <a:r>
                        <a:rPr lang="ko-KR" altLang="en-US" sz="1100" u="none" strike="noStrike" dirty="0">
                          <a:effectLst/>
                        </a:rPr>
                        <a:t> 암호화 통신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177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TLS </a:t>
            </a:r>
            <a:r>
              <a:rPr lang="ko-KR" altLang="en-US" smtClean="0"/>
              <a:t>내부 </a:t>
            </a:r>
            <a:r>
              <a:rPr lang="en-US" altLang="ko-KR" dirty="0" smtClean="0"/>
              <a:t>API 1/2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0418"/>
              </p:ext>
            </p:extLst>
          </p:nvPr>
        </p:nvGraphicFramePr>
        <p:xfrm>
          <a:off x="677334" y="1930400"/>
          <a:ext cx="8596312" cy="367230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891170"/>
                <a:gridCol w="2888679"/>
                <a:gridCol w="1060843"/>
                <a:gridCol w="1755620"/>
              </a:tblGrid>
              <a:tr h="1643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API </a:t>
                      </a:r>
                      <a:r>
                        <a:rPr lang="ko-KR" altLang="en-US" sz="1400" u="none" strike="noStrike">
                          <a:effectLst/>
                        </a:rPr>
                        <a:t>이름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1" marR="7471" marT="74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API </a:t>
                      </a:r>
                      <a:r>
                        <a:rPr lang="ko-KR" altLang="en-US" sz="1400" u="none" strike="noStrike">
                          <a:effectLst/>
                        </a:rPr>
                        <a:t>설명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1" marR="7471" marT="7471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 err="1">
                          <a:effectLst/>
                        </a:rPr>
                        <a:t>파라메터</a:t>
                      </a:r>
                      <a:r>
                        <a:rPr lang="ko-KR" altLang="en-US" sz="1400" u="none" strike="noStrike" dirty="0">
                          <a:effectLst/>
                        </a:rPr>
                        <a:t> 설명 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1" marR="7471" marT="7471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64356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neo_ssl_import_cert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1" marR="7471" marT="7471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wolf_ssl </a:t>
                      </a:r>
                      <a:r>
                        <a:rPr lang="ko-KR" altLang="en-US" sz="900" u="none" strike="noStrike">
                          <a:effectLst/>
                        </a:rPr>
                        <a:t>모듈 시작시 </a:t>
                      </a:r>
                      <a:r>
                        <a:rPr lang="en-US" altLang="ko-KR" sz="900" u="none" strike="noStrike">
                          <a:effectLst/>
                        </a:rPr>
                        <a:t>g3</a:t>
                      </a:r>
                      <a:r>
                        <a:rPr lang="ko-KR" altLang="en-US" sz="900" u="none" strike="noStrike">
                          <a:effectLst/>
                        </a:rPr>
                        <a:t>에 저장되어 있는 인증서롤 로드 하새 모듈에 전달한다</a:t>
                      </a:r>
                      <a:r>
                        <a:rPr lang="en-US" altLang="ko-KR" sz="900" u="none" strike="noStrike">
                          <a:effectLst/>
                        </a:rPr>
                        <a:t>.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1" marR="7471" marT="74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cert_type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1" marR="7471" marT="74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인증서 종류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1" marR="7471" marT="7471" marB="0" anchor="ctr"/>
                </a:tc>
              </a:tr>
              <a:tr h="1643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cert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1" marR="7471" marT="74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인증서 값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1" marR="7471" marT="7471" marB="0" anchor="ctr"/>
                </a:tc>
              </a:tr>
              <a:tr h="1643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pcert_size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1" marR="7471" marT="74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인증서 사이즈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1" marR="7471" marT="7471" marB="0" anchor="ctr"/>
                </a:tc>
              </a:tr>
              <a:tr h="3287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neo_ssl_client_hello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1" marR="7471" marT="74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모듈 내부에서 전달할 클라이언트 랜덤 값을 메모리에 저장 한다</a:t>
                      </a:r>
                      <a:r>
                        <a:rPr lang="en-US" altLang="ko-KR" sz="900" u="none" strike="noStrike">
                          <a:effectLst/>
                        </a:rPr>
                        <a:t>.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1" marR="7471" marT="74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random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1" marR="7471" marT="74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client random </a:t>
                      </a:r>
                      <a:r>
                        <a:rPr lang="ko-KR" altLang="en-US" sz="900" u="none" strike="noStrike">
                          <a:effectLst/>
                        </a:rPr>
                        <a:t>값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1" marR="7471" marT="7471" marB="0" anchor="ctr"/>
                </a:tc>
              </a:tr>
              <a:tr h="3287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neo_ssl_server_hello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1" marR="7471" marT="74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서버로 부터 전달 받은 랜덤 값을 메모리에 저장한다</a:t>
                      </a:r>
                      <a:r>
                        <a:rPr lang="en-US" altLang="ko-KR" sz="900" u="none" strike="noStrike">
                          <a:effectLst/>
                        </a:rPr>
                        <a:t>.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1" marR="7471" marT="74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random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1" marR="7471" marT="74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server random </a:t>
                      </a:r>
                      <a:r>
                        <a:rPr lang="ko-KR" altLang="en-US" sz="900" u="none" strike="noStrike">
                          <a:effectLst/>
                        </a:rPr>
                        <a:t>값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1" marR="7471" marT="7471" marB="0" anchor="ctr"/>
                </a:tc>
              </a:tr>
              <a:tr h="164356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neo_ssl_server_certificate_set_ecdsa_pubkey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1" marR="7471" marT="7471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서버 인증서  검증을 위해 공개키를 메모리에 저장 한다</a:t>
                      </a:r>
                      <a:r>
                        <a:rPr lang="en-US" altLang="ko-KR" sz="900" u="none" strike="noStrike">
                          <a:effectLst/>
                        </a:rPr>
                        <a:t>.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1" marR="7471" marT="74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pubkey_asn1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1" marR="7471" marT="74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공개키 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1" marR="7471" marT="7471" marB="0" anchor="ctr"/>
                </a:tc>
              </a:tr>
              <a:tr h="1643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size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1" marR="7471" marT="74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공개키 크기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1" marR="7471" marT="7471" marB="0" anchor="ctr"/>
                </a:tc>
              </a:tr>
              <a:tr h="164356"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err="1">
                          <a:effectLst/>
                        </a:rPr>
                        <a:t>neo_ssl_server_certificate_verify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1" marR="7471" marT="7471" marB="0" anchor="ctr"/>
                </a:tc>
                <a:tc rowSpan="6"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인증서에 명시된 공개키를 바탕으로 서명을 검증 한다</a:t>
                      </a:r>
                      <a:r>
                        <a:rPr lang="en-US" altLang="ko-KR" sz="900" u="none" strike="noStrike">
                          <a:effectLst/>
                        </a:rPr>
                        <a:t>.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1" marR="7471" marT="74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cert_pubkey_asn1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1" marR="7471" marT="74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인증서 공개키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1" marR="7471" marT="7471" marB="0" anchor="ctr"/>
                </a:tc>
              </a:tr>
              <a:tr h="1643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pub_size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1" marR="7471" marT="74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공개키 크기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1" marR="7471" marT="7471" marB="0" anchor="ctr"/>
                </a:tc>
              </a:tr>
              <a:tr h="1643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hash_cert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1" marR="7471" marT="74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인증서의 해쉬 값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1" marR="7471" marT="7471" marB="0" anchor="ctr"/>
                </a:tc>
              </a:tr>
              <a:tr h="1643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sign_asn1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1" marR="7471" marT="74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서명값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1" marR="7471" marT="7471" marB="0" anchor="ctr"/>
                </a:tc>
              </a:tr>
              <a:tr h="1643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sign_size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1" marR="7471" marT="74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서명값 크기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1" marR="7471" marT="7471" marB="0" anchor="ctr"/>
                </a:tc>
              </a:tr>
              <a:tr h="1643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pverify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1" marR="7471" marT="74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서명 확인 결과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1" marR="7471" marT="7471" marB="0" anchor="ctr"/>
                </a:tc>
              </a:tr>
              <a:tr h="164356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neo_ssl_server_key_exchange_set_peer_pubkey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1" marR="7471" marT="7471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서버 키교환시 전달 되는 공개키를 메모리에 저장한다</a:t>
                      </a:r>
                      <a:r>
                        <a:rPr lang="en-US" altLang="ko-KR" sz="900" u="none" strike="noStrike">
                          <a:effectLst/>
                        </a:rPr>
                        <a:t>.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1" marR="7471" marT="74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peer_pubkey_asn1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1" marR="7471" marT="74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ecdh </a:t>
                      </a:r>
                      <a:r>
                        <a:rPr lang="ko-KR" altLang="en-US" sz="900" u="none" strike="noStrike">
                          <a:effectLst/>
                        </a:rPr>
                        <a:t>서버 공개키 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1" marR="7471" marT="7471" marB="0" anchor="ctr"/>
                </a:tc>
              </a:tr>
              <a:tr h="1643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pub_size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1" marR="7471" marT="74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공개키 사이즈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1" marR="7471" marT="7471" marB="0" anchor="ctr"/>
                </a:tc>
              </a:tr>
              <a:tr h="164356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err="1">
                          <a:effectLst/>
                        </a:rPr>
                        <a:t>neo_ssl_server_key_exchange_verify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1" marR="7471" marT="7471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서버 키교환시 전달 되는 서명 값을 검증한다</a:t>
                      </a:r>
                      <a:r>
                        <a:rPr lang="en-US" altLang="ko-KR" sz="900" u="none" strike="noStrike">
                          <a:effectLst/>
                        </a:rPr>
                        <a:t>.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1" marR="7471" marT="74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hash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1" marR="7471" marT="74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서명 대상 해쉬값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1" marR="7471" marT="7471" marB="0" anchor="ctr"/>
                </a:tc>
              </a:tr>
              <a:tr h="1643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sign_asn1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1" marR="7471" marT="74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서명값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1" marR="7471" marT="7471" marB="0" anchor="ctr"/>
                </a:tc>
              </a:tr>
              <a:tr h="1643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sign_size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1" marR="7471" marT="74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서명값 크기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1" marR="7471" marT="7471" marB="0" anchor="ctr"/>
                </a:tc>
              </a:tr>
              <a:tr h="1643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pverify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1" marR="7471" marT="74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서명 확인 결과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1" marR="7471" marT="7471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0302643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368</TotalTime>
  <Words>1022</Words>
  <Application>Microsoft Office PowerPoint</Application>
  <PresentationFormat>와이드스크린</PresentationFormat>
  <Paragraphs>337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HY그래픽M</vt:lpstr>
      <vt:lpstr>맑은 고딕</vt:lpstr>
      <vt:lpstr>Arial</vt:lpstr>
      <vt:lpstr>Trebuchet MS</vt:lpstr>
      <vt:lpstr>Wingdings 3</vt:lpstr>
      <vt:lpstr>패싯</vt:lpstr>
      <vt:lpstr>TLS G3 적용 가이드 문서 </vt:lpstr>
      <vt:lpstr>개요 </vt:lpstr>
      <vt:lpstr>WOLFSSL 적용 배경 </vt:lpstr>
      <vt:lpstr>G3 적용 방향</vt:lpstr>
      <vt:lpstr>WOLF SSL 구조도</vt:lpstr>
      <vt:lpstr>TLS Flow CHART 1/2</vt:lpstr>
      <vt:lpstr>TLS Flow CHART (2/2)</vt:lpstr>
      <vt:lpstr>TLS 단계</vt:lpstr>
      <vt:lpstr>TLS 내부 API 1/2</vt:lpstr>
      <vt:lpstr>TLS 내부 API 2/2</vt:lpstr>
      <vt:lpstr>TLS 단계별 API 호출</vt:lpstr>
      <vt:lpstr>WOLF_SSL CLIENT 적용</vt:lpstr>
      <vt:lpstr>외부 함수 포인터 설정 </vt:lpstr>
      <vt:lpstr>사용자 설정</vt:lpstr>
      <vt:lpstr>TLS 인증서</vt:lpstr>
      <vt:lpstr>라이브러리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TLS G3 적용 구조 설명서 </dc:title>
  <dc:creator>ICTK Certificate Dept.</dc:creator>
  <cp:lastModifiedBy>ICTK Certificate Dept.</cp:lastModifiedBy>
  <cp:revision>28</cp:revision>
  <dcterms:created xsi:type="dcterms:W3CDTF">2018-06-26T00:53:29Z</dcterms:created>
  <dcterms:modified xsi:type="dcterms:W3CDTF">2018-07-30T01:03:33Z</dcterms:modified>
</cp:coreProperties>
</file>