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147471372" r:id="rId5"/>
    <p:sldId id="2147471382" r:id="rId6"/>
    <p:sldId id="2147471383" r:id="rId7"/>
    <p:sldId id="2147471380" r:id="rId8"/>
    <p:sldId id="2147471386" r:id="rId9"/>
    <p:sldId id="2134806517" r:id="rId10"/>
    <p:sldId id="2147471384" r:id="rId11"/>
    <p:sldId id="2147471387" r:id="rId12"/>
    <p:sldId id="2147471385" r:id="rId13"/>
    <p:sldId id="2147471388" r:id="rId14"/>
    <p:sldId id="2147471379" r:id="rId15"/>
    <p:sldId id="21474713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0FE45A-7076-C060-3926-02C230FFCD7B}" name="Gartner, David (Cognizant)" initials="GD(" userId="S::930056@cognizant.com::31109c44-657a-4c1f-917c-0cd2083250d2" providerId="AD"/>
  <p188:author id="{99F93FB6-C18C-5FBA-5487-DBE9A471B604}" name="Jennifer Kelly" initials="JK" userId="c+VufwqJC72uMbGB6Qy3ESl4lWVfVYW4DP6fjOUmpX4=" providerId="None"/>
  <p188:author id="{AFF83BBF-8DC2-56B1-7D97-F4B62A6558D1}" name="Holsinger, Sophie (Contractor)" initials="H(" userId="qSv0elhcSqVZ6Und2jvxKda9UaW6eolhxm7dQQjF6aw=" providerId="None"/>
  <p188:author id="{0DF45BD4-5C8A-2E2D-FEE5-54A7402B3C0A}" name="Michelle Loeb" initials="ML" userId="y5thoKV0uDjaThbJPgxbMhWQvDJapLNicr5yuEWdci8=" providerId="None"/>
  <p188:author id="{561DB6D9-3341-C508-291F-4E7B425C4BEE}" name="La Cascia, Lynne (Cognizant)" initials="L(" userId="XzsV+nJzGmSCzj+6LOZ0MUrq7QBF9d0P2TCBTjMm7P4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kki Feuerstein" initials="RF" lastIdx="118" clrIdx="0">
    <p:extLst>
      <p:ext uri="{19B8F6BF-5375-455C-9EA6-DF929625EA0E}">
        <p15:presenceInfo xmlns:p15="http://schemas.microsoft.com/office/powerpoint/2012/main" userId="9696b6c1086d6638" providerId="Windows Live"/>
      </p:ext>
    </p:extLst>
  </p:cmAuthor>
  <p:cmAuthor id="2" name="Alex DiMaio" initials="AD" lastIdx="327" clrIdx="1">
    <p:extLst>
      <p:ext uri="{19B8F6BF-5375-455C-9EA6-DF929625EA0E}">
        <p15:presenceInfo xmlns:p15="http://schemas.microsoft.com/office/powerpoint/2012/main" userId="S::adimaio@tenetpartner.onmicrosoft.com::b1481f74-343d-4e6b-b114-ca2ded61f9f6" providerId="AD"/>
      </p:ext>
    </p:extLst>
  </p:cmAuthor>
  <p:cmAuthor id="3" name="Microsoft Office User" initials="MOU" lastIdx="4" clrIdx="2"/>
  <p:cmAuthor id="4" name="Gartner, David (Cognizant)" initials="GD(" lastIdx="61" clrIdx="3">
    <p:extLst>
      <p:ext uri="{19B8F6BF-5375-455C-9EA6-DF929625EA0E}">
        <p15:presenceInfo xmlns:p15="http://schemas.microsoft.com/office/powerpoint/2012/main" userId="S::930056@cognizant.com::31109c44-657a-4c1f-917c-0cd2083250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9E5"/>
    <a:srgbClr val="2F78C4"/>
    <a:srgbClr val="89F9FC"/>
    <a:srgbClr val="2DB820"/>
    <a:srgbClr val="EAC71D"/>
    <a:srgbClr val="B81E2D"/>
    <a:srgbClr val="424242"/>
    <a:srgbClr val="ECECEC"/>
    <a:srgbClr val="00004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2604F-807B-450F-914D-FD1A52601574}" v="5" dt="2025-07-16T13:50:38.001"/>
    <p1510:client id="{5B835EE4-93BA-0533-A4D9-015ACE431003}" v="14" dt="2025-07-16T10:28:08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gade, Shivam (Contractor)" userId="0335647e-6afc-44ab-b06b-5be5f33b3dc7" providerId="ADAL" clId="{1AD2604F-807B-450F-914D-FD1A52601574}"/>
    <pc:docChg chg="modSld">
      <pc:chgData name="Dagade, Shivam (Contractor)" userId="0335647e-6afc-44ab-b06b-5be5f33b3dc7" providerId="ADAL" clId="{1AD2604F-807B-450F-914D-FD1A52601574}" dt="2025-07-16T13:50:38.002" v="4" actId="20577"/>
      <pc:docMkLst>
        <pc:docMk/>
      </pc:docMkLst>
      <pc:sldChg chg="modSp mod">
        <pc:chgData name="Dagade, Shivam (Contractor)" userId="0335647e-6afc-44ab-b06b-5be5f33b3dc7" providerId="ADAL" clId="{1AD2604F-807B-450F-914D-FD1A52601574}" dt="2025-07-16T13:50:38.002" v="4" actId="20577"/>
        <pc:sldMkLst>
          <pc:docMk/>
          <pc:sldMk cId="2373027965" sldId="2147471381"/>
        </pc:sldMkLst>
        <pc:spChg chg="mod">
          <ac:chgData name="Dagade, Shivam (Contractor)" userId="0335647e-6afc-44ab-b06b-5be5f33b3dc7" providerId="ADAL" clId="{1AD2604F-807B-450F-914D-FD1A52601574}" dt="2025-07-16T13:50:38.002" v="4" actId="20577"/>
          <ac:spMkLst>
            <pc:docMk/>
            <pc:sldMk cId="2373027965" sldId="2147471381"/>
            <ac:spMk id="5" creationId="{4DA37486-6800-19BA-FFC4-8A8C4658B0C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658FED-51F9-9B45-B597-1E80080F05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449CD-7629-F94E-AB7C-5B049A15EC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7195-0CC2-A547-89CA-57E183807FC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1FED8-4762-F94C-A006-546565DF5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31462-D62C-8C42-B544-F3E0E7018A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F4819-B501-CC4D-93F0-10A4E74E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00608-096F-0448-BF1C-AC23D45B3CD2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3903-E1C0-B641-BF09-7903E2A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7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51F5C-E912-9094-4DA5-D351A5BFF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540C2-ADFF-D3DF-387F-53A6BE2C3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F9584C-C404-BF81-9B0E-7B9A846F6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8A2BE-795B-C3EB-85DE-11FAE04D8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43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77C92-9A8F-4FAD-FCB0-FFAC1EEE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A80D9-9469-5A1F-88A5-58F53BDE32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E91EE-7E1C-63F4-640B-5381BDB9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5ACDF-B0FD-28AD-7ED7-235D46FE8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4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3BF72-9273-3255-E8D8-4646A068F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0925C-6CF0-6F4D-ADEE-3414031A8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9F848-7C99-E6BD-CFBA-8F2953E06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D758-9FB6-B691-012F-5FE1C9C7A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CF210-410F-54D6-A1A9-CE7B95015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F8A76-19DF-A6EF-DD31-00666B231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357F36-B19E-CDE8-98D9-89EDFBF93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E309-E03A-F8F8-D610-3E23C5821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9E792-562B-0723-B386-95D7B8C1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E744B-41F2-46CC-2775-4EC7702F4D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E53B3A-568E-EA27-2E0C-CFCD97F08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086EA-55A5-1DC2-5F3B-C9C30DE06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5D98D9-078E-1B4D-9B08-C13EF3A05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7"/>
          <a:stretch/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EFB4-CCA6-4E89-9EF6-9F4FE5D5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227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57A3A6-0AF3-C54A-8CB5-7EF0565FF3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500EB0FA-ED09-2D45-A504-B05B58FC3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7678" y="381865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5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F304BD6-DACB-8C40-8FF9-7D9AD2276F4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ADE5300-D6EE-B945-A3F3-F094244958A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tabLst/>
              <a:defRPr sz="105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83D89A3-7746-6A4C-A4B4-55083AFF4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2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 userDrawn="1">
          <p15:clr>
            <a:srgbClr val="FBAE40"/>
          </p15:clr>
        </p15:guide>
        <p15:guide id="4" pos="7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0495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4C77B6-AAD6-F647-8C6E-86BBA9A1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56CCA1-9C74-CA46-A5B7-7587CB64531B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2AE54E8-458B-5C4F-B54B-1C227C4EA63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26FEF70-CE92-7B4E-BF8A-A311E29D33D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05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E3B7DA40-15F3-AF49-ABF8-C4C1FBC131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90BDC89-ADC1-D243-9AED-87C420EB13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C3714E0-F154-3C48-95D7-D6542B90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A55FE01-A547-E549-9FD2-968ECC91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E086D4D-AE0E-994F-85B0-5741E544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DF8DBFC-CC24-C840-A172-2ADB2181C5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BBEF564-80F0-B040-A31B-AA3B0FBC421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32F8A43-7E6E-F046-A12E-FBBAC25FF2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CA39281-9128-1E40-98C0-AFBF3E85E862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C7A3CB3C-2056-274C-89F4-0A4481754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9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9E70566-7047-D64B-9961-EFB6CDB88A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ADBAC61-71BD-0849-BABA-F53A3F1FD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653587-D29A-1341-89BA-BB7AEE6A4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F0EA97-1AA1-1341-80BB-592FE5E616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A0C71924-9F4E-3D4E-B81F-F7A8CE935DA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8D97226-1A88-034C-BCCD-7CA6ACB501D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8753D18-DAA3-2541-B7C8-EAFA3C04B51F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70B703B-567D-6247-BF28-0C6DF81B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F2FF91-370F-4D44-9FCE-DB1EE37D9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39B634F-63D6-AE4A-BB13-52915F0F97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1087389A-339D-0442-91DB-A46772F4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39680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6AC27B3-FDC8-3841-852E-B0B40C45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C21A71-6B64-1E44-BC9B-0AE8D397D7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F53A67F1-7066-FB44-9D0C-6995B4DC549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551ACA07-E593-DB4D-B910-4AD039617F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37D7C2-629F-0E44-9665-50F1EE79C69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40EB5D9-35CF-A044-BFE3-B5F4FDDFF64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C5AB9DA-D745-3E49-B64B-3EAB32EE883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BB70A90-9508-EE46-AB86-2AAE73E4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B424675C-9C4A-C443-B600-7A7E44BAE4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9C8C99-BBA1-1042-9B2A-5F6540E4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F026E43-B1CB-DF49-99F2-72C832AF06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3D4CDA9-E747-F24B-BF43-E847D7B9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35B7A51-6FA2-3D42-9456-A9A91A3A3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8451B1B-01C3-1449-813A-CD9FC6599A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7C68B81-4AC9-1A44-9B77-E3191081ADE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A2E6C06-39E7-9843-AC0D-3B2D34AA58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E3693DC4-D7E6-E146-B22E-E0477DDAD5D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0443FBB-19EB-814F-8FF6-FBBA502C92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1D3FBD86-7238-0F4B-B980-24CD51457C8C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F8179E2-C4FC-B141-B84B-E29061984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1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E62E9631-BF87-CC43-9BC1-A43B69D9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510728B-0127-8546-9FE8-8BCCB5AC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66DF19B-DB23-C247-BFE2-C435F485744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BA800D9-21A5-BC45-A7AD-D9E66E33A43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A2E4FA9D-722A-1041-8940-4BAC99F095C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EAC40C-08DC-9E4B-BF9D-0537403A1709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58042D4F-D138-E049-922E-AA8BC9030203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D370DCE-4758-DD4D-971B-63A5A524A1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3F4B7D8-7EA5-AC4B-9A01-F35CCDF0D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D3586DF7-1DE2-054D-B3DF-425EEC22F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6ACFE70C-14DB-2649-88BF-B8FC4CBAD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2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30FD1D1-61B6-484D-BDEA-1C4B45AE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1FCEF03-8CFB-7645-A55F-F392AC6F66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1F8BCF2-BF1B-854A-89D2-2C92E8FBC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28106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B8D26ED0-8F55-1442-8D3E-4920BCC74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E32534-4769-6740-A0A1-24F60121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EC9B563-BC82-D345-855D-303DB81C452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C3F4A9E-6552-FD43-A475-F309413F520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5699CB9-E06F-8F4B-9BDB-99688549D726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39ED9F7-3C7E-6C4E-B855-3C91A0A05AD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AD49848-4987-4A46-9B3B-747BF471E19D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3360CE3-24A2-4642-BE25-83CDF69168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1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DAB97BD-2DAF-92C7-57CE-FD802BBA5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8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403757B-3C0A-0849-B674-7D15D576B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BF4556C-7350-8344-8FD3-376E341E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616" y="2052083"/>
            <a:ext cx="8169317" cy="1579267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7AC9073-4735-234C-8722-537F83830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90" y="3885739"/>
            <a:ext cx="8171383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BEE8D4C-39E3-9745-8EF7-EE363873ECE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99617" y="4987532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242CFFB-365C-1E4A-856E-A39BC59F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9617" y="6325193"/>
            <a:ext cx="1832863" cy="303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CD10274-ED9E-6941-BC52-E5F595957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6452" y="1094366"/>
            <a:ext cx="2628901" cy="4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6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03109E-6BFC-1742-809E-63EC7ED7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39680" cy="3657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04C88D0-29FE-C440-9C89-488968EEA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353D65A-B34C-B04E-8C59-65EFBD263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7014296-2734-FA5F-94AF-F9D441AE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172587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872FF-F4A9-EC4C-AFA7-65B0DF8816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BDCE571-2427-E9D3-D912-0E8469F0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48315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F7AC9C5-12E9-9E44-9EC8-143CC68E1C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6858001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34307-3F79-684E-8108-52BE5826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D050447-227B-4CC5-3DE0-91C29FFDFDD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4652128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526BAE-028F-6A4C-BA31-2B52EF0F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4652347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A8EF-708C-9159-E197-0752DFF6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9311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F505-C9D5-403B-9D3B-321A20493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chemeClr val="accent3"/>
              </a:buClr>
              <a:buFont typeface="+mj-lt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TOC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22F2-32CA-4802-9320-A58D8A6D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00E8-DB39-442F-AD4A-610EB529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1757621-CF57-B04A-880F-50800569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00784"/>
            <a:ext cx="11368088" cy="3959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rabicPeriod"/>
              <a:tabLst/>
              <a:defRPr sz="1800">
                <a:solidFill>
                  <a:schemeClr val="tx1"/>
                </a:solidFill>
              </a:defRPr>
            </a:lvl1pPr>
            <a:lvl2pPr marL="690563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2pPr>
            <a:lvl3pPr marL="976313" indent="-230188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D26F9-1077-4443-A17C-B4C76A2FF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EC9DA8-4888-CD46-8867-01892263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2199" y="-16933"/>
            <a:ext cx="7307799" cy="6874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903671"/>
            <a:ext cx="6053327" cy="1846659"/>
          </a:xfrm>
        </p:spPr>
        <p:txBody>
          <a:bodyPr wrap="square" anchor="ctr" anchorCtr="0">
            <a:sp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BDEB1A-BAD0-BF40-B60C-ADBD28409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1400" y="3897548"/>
            <a:ext cx="6053322" cy="129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255087C-F40D-2E4F-A55B-4F9057EEE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2758" y="381864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90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3286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9C228D1-6A04-314E-AC72-C11454122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96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0F15C86-2BE4-DF46-883D-1A49945192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5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5693"/>
            <a:ext cx="12202121" cy="686369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2FFB9D1-0873-894C-8D31-DBAD9B4DD0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5599541-E568-D346-8D2A-006A8CA8D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2DC75C7-77A7-FD4D-BCC3-F341910731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0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E9D72-856B-46EE-8BDE-CBBAC28A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1080820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3AE5-6B0E-4902-862A-00CC7973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526723"/>
            <a:ext cx="10808209" cy="41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5BBF-C237-4C9F-A0A0-755261F59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325193"/>
            <a:ext cx="2056384" cy="30357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048F-36A8-491A-8564-2DB36D67B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4" r:id="rId2"/>
    <p:sldLayoutId id="2147483729" r:id="rId3"/>
    <p:sldLayoutId id="2147483773" r:id="rId4"/>
    <p:sldLayoutId id="2147483665" r:id="rId5"/>
    <p:sldLayoutId id="2147483798" r:id="rId6"/>
    <p:sldLayoutId id="2147483799" r:id="rId7"/>
    <p:sldLayoutId id="2147483808" r:id="rId8"/>
    <p:sldLayoutId id="2147483809" r:id="rId9"/>
    <p:sldLayoutId id="2147483775" r:id="rId10"/>
    <p:sldLayoutId id="2147483781" r:id="rId11"/>
    <p:sldLayoutId id="2147483776" r:id="rId12"/>
    <p:sldLayoutId id="2147483740" r:id="rId13"/>
    <p:sldLayoutId id="2147483734" r:id="rId14"/>
    <p:sldLayoutId id="2147483783" r:id="rId15"/>
    <p:sldLayoutId id="2147483733" r:id="rId16"/>
    <p:sldLayoutId id="2147483772" r:id="rId17"/>
    <p:sldLayoutId id="2147483823" r:id="rId18"/>
    <p:sldLayoutId id="2147483726" r:id="rId19"/>
    <p:sldLayoutId id="2147483796" r:id="rId20"/>
    <p:sldLayoutId id="2147483797" r:id="rId21"/>
    <p:sldLayoutId id="2147483795" r:id="rId22"/>
    <p:sldLayoutId id="2147483824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301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5188" indent="-230188" algn="l" defTabSz="914400" rtl="0" eaLnBrk="1" latinLnBrk="0" hangingPunct="1">
        <a:lnSpc>
          <a:spcPct val="100000"/>
        </a:lnSpc>
        <a:spcBef>
          <a:spcPts val="500"/>
        </a:spcBef>
        <a:buFont typeface="Cambria" panose="02040503050406030204" pitchFamily="18" charset="0"/>
        <a:buChar char="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92" userDrawn="1">
          <p15:clr>
            <a:srgbClr val="F26B43"/>
          </p15:clr>
        </p15:guide>
        <p15:guide id="2" pos="285" userDrawn="1">
          <p15:clr>
            <a:srgbClr val="F26B43"/>
          </p15:clr>
        </p15:guide>
        <p15:guide id="3" orient="horz" pos="3943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41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karto.com/accoun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15F138CE-D7F7-0747-7AB9-307F8C2AF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520" y="1818286"/>
            <a:ext cx="4013200" cy="1828469"/>
          </a:xfrm>
        </p:spPr>
        <p:txBody>
          <a:bodyPr/>
          <a:lstStyle/>
          <a:p>
            <a:r>
              <a:rPr lang="en-US"/>
              <a:t>Hackathon Project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E77CA0F-73CE-9F2A-C05B-172C3A7E6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505" y="3802244"/>
            <a:ext cx="4014215" cy="457200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b="1">
                <a:cs typeface="Arial"/>
              </a:rPr>
              <a:t>Inkarto Automation Suite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89C61-87E8-7E4C-9510-DFE3F250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2025 Cognizant | Confidential &amp;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41C2C-E373-6BF3-87C9-D5AAFCE65A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352425" cy="30480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9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A43AA-0D82-6009-A484-BEE19755D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3BCB4-8EFC-E796-8C68-8B42E9EE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07CDF-8366-2BF1-2000-7E83236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10BB9AF-856F-32BB-0548-3B9E1C09C9E9}"/>
              </a:ext>
            </a:extLst>
          </p:cNvPr>
          <p:cNvSpPr txBox="1">
            <a:spLocks/>
          </p:cNvSpPr>
          <p:nvPr/>
        </p:nvSpPr>
        <p:spPr>
          <a:xfrm>
            <a:off x="633247" y="522975"/>
            <a:ext cx="10742676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/>
              <a:t>Week 3: Reporting, Execution &amp; Integration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2A884-2BA6-1702-17BF-16A8AEA3AA73}"/>
              </a:ext>
            </a:extLst>
          </p:cNvPr>
          <p:cNvSpPr txBox="1"/>
          <p:nvPr/>
        </p:nvSpPr>
        <p:spPr>
          <a:xfrm>
            <a:off x="457199" y="1330990"/>
            <a:ext cx="10412361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Configure cross-browser execution: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Validate test scripts on Chrome and Edge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Review handling of headless and headed modes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Conduct regression suite run: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Execute all features with final test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Review failures and fix tracking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Prepare final report: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Summary of features implemented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Data source coverage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Known issues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18839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58CA-E03A-DBB3-5C4B-63D0033C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10808209" cy="492443"/>
          </a:xfrm>
        </p:spPr>
        <p:txBody>
          <a:bodyPr/>
          <a:lstStyle/>
          <a:p>
            <a:r>
              <a:rPr lang="en-IN" sz="3200" b="1"/>
              <a:t>Project Summary &amp; Learnings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81EEF-8051-2574-3F68-F9E01B3D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C9637-49DD-D5ED-FD6B-AC0ABC06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303C821-B064-C8CE-D077-284A89B18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98" y="2232117"/>
            <a:ext cx="11714202" cy="263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Understood and applied all phases of the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Software Testing Life Cycle (STLC)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through real-world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Gained practical knowledge in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automation testing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using tools like Selenium, TestNG, and Cucumber.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Employed a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Page Object Model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with reusable functions and Page Factory design for modular test coverage.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Integrated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data-driven testing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using Excel, XML</a:t>
            </a:r>
            <a:r>
              <a:rPr lang="en-US" altLang="en-US" sz="1600"/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configurations handled via .properties files.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Implemented rich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reporting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using Allure, with screenshots for failures.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Collaborated in an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Agile environment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using tools like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GitHub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with effective version control, branching, and task tracking.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Strengthened teamwork, communication, and automation skills by working collaboratively on a common test suite.</a:t>
            </a:r>
          </a:p>
        </p:txBody>
      </p:sp>
    </p:spTree>
    <p:extLst>
      <p:ext uri="{BB962C8B-B14F-4D97-AF65-F5344CB8AC3E}">
        <p14:creationId xmlns:p14="http://schemas.microsoft.com/office/powerpoint/2010/main" val="929198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98BAD-77DC-F348-23A0-453EE1A5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72A6E-6EB6-9FA5-B056-8FA05FDF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37486-6800-19BA-FFC4-8A8C4658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930" y="2813447"/>
            <a:ext cx="8575589" cy="615553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3027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A621C9-17EC-3862-D0DD-C5AF7A37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66AFD-23E4-5FDF-1539-CEA9682C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4BAAD8-92A4-28E3-D46D-DF13841CB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295" y="1272693"/>
            <a:ext cx="9381744" cy="1107996"/>
          </a:xfrm>
        </p:spPr>
        <p:txBody>
          <a:bodyPr/>
          <a:lstStyle/>
          <a:p>
            <a:r>
              <a:rPr lang="en-US" sz="2400"/>
              <a:t>Team Name -</a:t>
            </a:r>
            <a:br>
              <a:rPr lang="en-US" sz="2400"/>
            </a:br>
            <a:br>
              <a:rPr lang="en-US" sz="2400"/>
            </a:br>
            <a:r>
              <a:rPr lang="en-US" sz="2400"/>
              <a:t>Puneri Paltan</a:t>
            </a:r>
            <a:endParaRPr lang="en-IN" sz="2400" b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08AF0D4-44A6-40FD-5C79-ED936E47E4B2}"/>
              </a:ext>
            </a:extLst>
          </p:cNvPr>
          <p:cNvSpPr txBox="1">
            <a:spLocks/>
          </p:cNvSpPr>
          <p:nvPr/>
        </p:nvSpPr>
        <p:spPr>
          <a:xfrm>
            <a:off x="809295" y="3125453"/>
            <a:ext cx="9381744" cy="36933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Team Members</a:t>
            </a:r>
            <a:endParaRPr lang="en-IN" sz="240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96CEA5CD-118D-9B7F-EABC-4560A7B9E906}"/>
              </a:ext>
            </a:extLst>
          </p:cNvPr>
          <p:cNvSpPr txBox="1">
            <a:spLocks/>
          </p:cNvSpPr>
          <p:nvPr/>
        </p:nvSpPr>
        <p:spPr>
          <a:xfrm>
            <a:off x="809295" y="522975"/>
            <a:ext cx="8757491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  <a:latin typeface="+mj-lt"/>
              </a:rPr>
              <a:t>H</a:t>
            </a:r>
            <a:r>
              <a:rPr lang="en-IN" sz="2800">
                <a:solidFill>
                  <a:schemeClr val="bg1"/>
                </a:solidFill>
                <a:latin typeface="+mj-lt"/>
              </a:rPr>
              <a:t>ackathon Team Information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2BB58C-9D74-DE51-935E-294F81A5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32836"/>
              </p:ext>
            </p:extLst>
          </p:nvPr>
        </p:nvGraphicFramePr>
        <p:xfrm>
          <a:off x="809295" y="3780189"/>
          <a:ext cx="4198134" cy="219456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99067">
                  <a:extLst>
                    <a:ext uri="{9D8B030D-6E8A-4147-A177-3AD203B41FA5}">
                      <a16:colId xmlns:a16="http://schemas.microsoft.com/office/drawing/2014/main" val="3652075393"/>
                    </a:ext>
                  </a:extLst>
                </a:gridCol>
                <a:gridCol w="2099067">
                  <a:extLst>
                    <a:ext uri="{9D8B030D-6E8A-4147-A177-3AD203B41FA5}">
                      <a16:colId xmlns:a16="http://schemas.microsoft.com/office/drawing/2014/main" val="2893821112"/>
                    </a:ext>
                  </a:extLst>
                </a:gridCol>
              </a:tblGrid>
              <a:tr h="3442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Bhavik Mehta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bg1"/>
                          </a:solidFill>
                        </a:rPr>
                        <a:t>2403743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895521"/>
                  </a:ext>
                </a:extLst>
              </a:tr>
              <a:tr h="3442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Megha Pawar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2403735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164247"/>
                  </a:ext>
                </a:extLst>
              </a:tr>
              <a:tr h="3442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Akash Sargar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2403739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292427"/>
                  </a:ext>
                </a:extLst>
              </a:tr>
              <a:tr h="3442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Shivam Dagade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2403727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242947"/>
                  </a:ext>
                </a:extLst>
              </a:tr>
              <a:tr h="344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Onkar Chavan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2403768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6572320"/>
                  </a:ext>
                </a:extLst>
              </a:tr>
              <a:tr h="3442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Sanika Ghangale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2403757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612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62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5AABFD-2281-8C61-FDD3-B9558D83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DC8C2-5EFA-7F6A-4E08-E6D9D518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D0B18-FC04-77C1-26CF-6306FCD083FF}"/>
              </a:ext>
            </a:extLst>
          </p:cNvPr>
          <p:cNvSpPr txBox="1"/>
          <p:nvPr/>
        </p:nvSpPr>
        <p:spPr>
          <a:xfrm>
            <a:off x="809296" y="2134356"/>
            <a:ext cx="732503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000" b="1">
                <a:solidFill>
                  <a:schemeClr val="bg1"/>
                </a:solidFill>
              </a:rPr>
              <a:t>Project Objective</a:t>
            </a:r>
            <a:br>
              <a:rPr lang="en-IN" sz="1600">
                <a:solidFill>
                  <a:schemeClr val="bg1"/>
                </a:solidFill>
              </a:rPr>
            </a:br>
            <a:br>
              <a:rPr lang="en-IN" sz="1600">
                <a:solidFill>
                  <a:schemeClr val="bg1"/>
                </a:solidFill>
              </a:rPr>
            </a:br>
            <a:r>
              <a:rPr lang="en-US" sz="1600">
                <a:solidFill>
                  <a:schemeClr val="bg1"/>
                </a:solidFill>
              </a:rPr>
              <a:t>To design and implement maintainable test automation framework for critical</a:t>
            </a:r>
          </a:p>
          <a:p>
            <a:pPr algn="l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</a:rPr>
              <a:t>user workflows on the </a:t>
            </a:r>
            <a:r>
              <a:rPr lang="en-US" sz="1600" b="1">
                <a:solidFill>
                  <a:schemeClr val="bg1"/>
                </a:solidFill>
              </a:rPr>
              <a:t>Inkarto website</a:t>
            </a:r>
            <a:r>
              <a:rPr lang="en-US" sz="1600">
                <a:solidFill>
                  <a:schemeClr val="bg1"/>
                </a:solidFill>
              </a:rPr>
              <a:t>, enabling rapid validation of </a:t>
            </a:r>
          </a:p>
          <a:p>
            <a:pPr algn="l">
              <a:lnSpc>
                <a:spcPct val="150000"/>
              </a:lnSpc>
            </a:pPr>
            <a:r>
              <a:rPr lang="en-US" sz="1600">
                <a:solidFill>
                  <a:schemeClr val="bg1"/>
                </a:solidFill>
              </a:rPr>
              <a:t>features through behavior-driven testing and data-driven techniques.</a:t>
            </a:r>
            <a:endParaRPr lang="en-IN" sz="160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0E582-DB48-36E3-D9EC-812052D70D33}"/>
              </a:ext>
            </a:extLst>
          </p:cNvPr>
          <p:cNvSpPr txBox="1"/>
          <p:nvPr/>
        </p:nvSpPr>
        <p:spPr>
          <a:xfrm>
            <a:off x="710974" y="4603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Website Link: </a:t>
            </a:r>
            <a:r>
              <a:rPr lang="en-US">
                <a:solidFill>
                  <a:schemeClr val="bg1"/>
                </a:solidFill>
                <a:hlinkClick r:id="rId2"/>
              </a:rPr>
              <a:t>https://inkarto.com/account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C1B338F7-973C-B231-BC75-6012CE100B03}"/>
              </a:ext>
            </a:extLst>
          </p:cNvPr>
          <p:cNvSpPr txBox="1">
            <a:spLocks/>
          </p:cNvSpPr>
          <p:nvPr/>
        </p:nvSpPr>
        <p:spPr>
          <a:xfrm>
            <a:off x="809295" y="522975"/>
            <a:ext cx="8757491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>
                <a:solidFill>
                  <a:schemeClr val="bg1"/>
                </a:solidFill>
              </a:rPr>
              <a:t>Project Overview: InKarto Automation Suite</a:t>
            </a:r>
            <a:endParaRPr lang="en-IN" sz="280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0832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3E72A-9D98-B5ED-E930-1A1337C9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8814B-FADB-C664-B65F-B2AAB689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2B3769F-2917-C248-E604-E41B29F3B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71049"/>
              </p:ext>
            </p:extLst>
          </p:nvPr>
        </p:nvGraphicFramePr>
        <p:xfrm>
          <a:off x="696173" y="1190754"/>
          <a:ext cx="9709356" cy="4980671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741508">
                  <a:extLst>
                    <a:ext uri="{9D8B030D-6E8A-4147-A177-3AD203B41FA5}">
                      <a16:colId xmlns:a16="http://schemas.microsoft.com/office/drawing/2014/main" val="1566372850"/>
                    </a:ext>
                  </a:extLst>
                </a:gridCol>
                <a:gridCol w="6967848">
                  <a:extLst>
                    <a:ext uri="{9D8B030D-6E8A-4147-A177-3AD203B41FA5}">
                      <a16:colId xmlns:a16="http://schemas.microsoft.com/office/drawing/2014/main" val="2702729405"/>
                    </a:ext>
                  </a:extLst>
                </a:gridCol>
              </a:tblGrid>
              <a:tr h="329327">
                <a:tc>
                  <a:txBody>
                    <a:bodyPr/>
                    <a:lstStyle/>
                    <a:p>
                      <a:r>
                        <a:rPr lang="en-IN" sz="1400"/>
                        <a:t>Features</a:t>
                      </a:r>
                    </a:p>
                  </a:txBody>
                  <a:tcPr marL="53728" marR="53728" marT="26864" marB="26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Description</a:t>
                      </a:r>
                    </a:p>
                  </a:txBody>
                  <a:tcPr marL="53728" marR="53728" marT="26864" marB="268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898294"/>
                  </a:ext>
                </a:extLst>
              </a:tr>
              <a:tr h="505597">
                <a:tc>
                  <a:txBody>
                    <a:bodyPr/>
                    <a:lstStyle/>
                    <a:p>
                      <a:r>
                        <a:rPr lang="en-US" sz="1400"/>
                        <a:t>User Registration Automation</a:t>
                      </a:r>
                      <a:endParaRPr lang="en-IN" sz="1400"/>
                    </a:p>
                  </a:txBody>
                  <a:tcPr marL="53728" marR="53728" marT="26864" marB="26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Automate the complete user registration process on the Inkarto website</a:t>
                      </a:r>
                    </a:p>
                  </a:txBody>
                  <a:tcPr marL="53728" marR="53728" marT="26864" marB="2686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28162916"/>
                  </a:ext>
                </a:extLst>
              </a:tr>
              <a:tr h="565396">
                <a:tc>
                  <a:txBody>
                    <a:bodyPr/>
                    <a:lstStyle/>
                    <a:p>
                      <a:r>
                        <a:rPr lang="en-US" sz="1400"/>
                        <a:t>Login Authentication Validation</a:t>
                      </a:r>
                      <a:endParaRPr lang="en-IN" sz="1400"/>
                    </a:p>
                  </a:txBody>
                  <a:tcPr marL="53728" marR="53728" marT="26864" marB="2686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Automate user login functionality with credential validation</a:t>
                      </a:r>
                    </a:p>
                  </a:txBody>
                  <a:tcPr marL="53728" marR="53728" marT="26864" marB="26864" anchor="ctr"/>
                </a:tc>
                <a:extLst>
                  <a:ext uri="{0D108BD9-81ED-4DB2-BD59-A6C34878D82A}">
                    <a16:rowId xmlns:a16="http://schemas.microsoft.com/office/drawing/2014/main" val="3578915995"/>
                  </a:ext>
                </a:extLst>
              </a:tr>
              <a:tr h="395778">
                <a:tc>
                  <a:txBody>
                    <a:bodyPr/>
                    <a:lstStyle/>
                    <a:p>
                      <a:r>
                        <a:rPr lang="en-US" sz="1400"/>
                        <a:t>Address Management System</a:t>
                      </a:r>
                      <a:endParaRPr lang="en-IN" sz="1400"/>
                    </a:p>
                  </a:txBody>
                  <a:tcPr marL="53728" marR="53728" marT="26864" marB="2686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Automate the process of adding and managing user addresses</a:t>
                      </a:r>
                      <a:endParaRPr lang="en-IN" sz="1400"/>
                    </a:p>
                  </a:txBody>
                  <a:tcPr marL="53728" marR="53728" marT="26864" marB="26864" anchor="ctr"/>
                </a:tc>
                <a:extLst>
                  <a:ext uri="{0D108BD9-81ED-4DB2-BD59-A6C34878D82A}">
                    <a16:rowId xmlns:a16="http://schemas.microsoft.com/office/drawing/2014/main" val="2559591701"/>
                  </a:ext>
                </a:extLst>
              </a:tr>
              <a:tr h="505597">
                <a:tc>
                  <a:txBody>
                    <a:bodyPr/>
                    <a:lstStyle/>
                    <a:p>
                      <a:r>
                        <a:rPr lang="en-US" sz="1400"/>
                        <a:t>Product Search and Filtering</a:t>
                      </a:r>
                      <a:endParaRPr lang="en-IN" sz="1400"/>
                    </a:p>
                  </a:txBody>
                  <a:tcPr marL="53728" marR="53728" marT="26864" marB="2686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Automate product search functionality with advanced filtering options</a:t>
                      </a:r>
                    </a:p>
                  </a:txBody>
                  <a:tcPr marL="53728" marR="53728" marT="26864" marB="26864" anchor="ctr"/>
                </a:tc>
                <a:extLst>
                  <a:ext uri="{0D108BD9-81ED-4DB2-BD59-A6C34878D82A}">
                    <a16:rowId xmlns:a16="http://schemas.microsoft.com/office/drawing/2014/main" val="3623318528"/>
                  </a:ext>
                </a:extLst>
              </a:tr>
              <a:tr h="395778">
                <a:tc>
                  <a:txBody>
                    <a:bodyPr/>
                    <a:lstStyle/>
                    <a:p>
                      <a:r>
                        <a:rPr lang="en-US" sz="1400"/>
                        <a:t>Product Category Navigation</a:t>
                      </a:r>
                      <a:endParaRPr lang="en-IN" sz="1400"/>
                    </a:p>
                  </a:txBody>
                  <a:tcPr marL="53728" marR="53728" marT="26864" marB="2686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Automate navigation through product categories and subcategories</a:t>
                      </a:r>
                    </a:p>
                  </a:txBody>
                  <a:tcPr marL="53728" marR="53728" marT="26864" marB="26864" anchor="ctr"/>
                </a:tc>
                <a:extLst>
                  <a:ext uri="{0D108BD9-81ED-4DB2-BD59-A6C34878D82A}">
                    <a16:rowId xmlns:a16="http://schemas.microsoft.com/office/drawing/2014/main" val="647886356"/>
                  </a:ext>
                </a:extLst>
              </a:tr>
              <a:tr h="505597">
                <a:tc>
                  <a:txBody>
                    <a:bodyPr/>
                    <a:lstStyle/>
                    <a:p>
                      <a:r>
                        <a:rPr lang="en-US" sz="1400"/>
                        <a:t>Sticky Notes Product Options</a:t>
                      </a:r>
                      <a:endParaRPr lang="en-IN" sz="1400"/>
                    </a:p>
                  </a:txBody>
                  <a:tcPr marL="53728" marR="53728" marT="26864" marB="2686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Automate retrieval of sticky notes product options from the stationery menu</a:t>
                      </a:r>
                    </a:p>
                  </a:txBody>
                  <a:tcPr marL="53728" marR="53728" marT="26864" marB="26864" anchor="ctr"/>
                </a:tc>
                <a:extLst>
                  <a:ext uri="{0D108BD9-81ED-4DB2-BD59-A6C34878D82A}">
                    <a16:rowId xmlns:a16="http://schemas.microsoft.com/office/drawing/2014/main" val="1830678"/>
                  </a:ext>
                </a:extLst>
              </a:tr>
              <a:tr h="395778">
                <a:tc>
                  <a:txBody>
                    <a:bodyPr/>
                    <a:lstStyle/>
                    <a:p>
                      <a:r>
                        <a:rPr lang="en-US" sz="1400"/>
                        <a:t>Wishlist Management</a:t>
                      </a:r>
                      <a:endParaRPr lang="en-IN" sz="1400"/>
                    </a:p>
                  </a:txBody>
                  <a:tcPr marL="53728" marR="53728" marT="26864" marB="2686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Automate adding products to wish-list and viewing wish-list contents.</a:t>
                      </a:r>
                      <a:endParaRPr lang="en-IN" sz="1400"/>
                    </a:p>
                  </a:txBody>
                  <a:tcPr marL="53728" marR="53728" marT="26864" marB="26864" anchor="ctr"/>
                </a:tc>
                <a:extLst>
                  <a:ext uri="{0D108BD9-81ED-4DB2-BD59-A6C34878D82A}">
                    <a16:rowId xmlns:a16="http://schemas.microsoft.com/office/drawing/2014/main" val="684642222"/>
                  </a:ext>
                </a:extLst>
              </a:tr>
              <a:tr h="395778">
                <a:tc>
                  <a:txBody>
                    <a:bodyPr/>
                    <a:lstStyle/>
                    <a:p>
                      <a:r>
                        <a:rPr lang="en-US" sz="1400"/>
                        <a:t>Social Media Integration Verification</a:t>
                      </a:r>
                      <a:endParaRPr lang="en-IN" sz="1400"/>
                    </a:p>
                  </a:txBody>
                  <a:tcPr marL="53728" marR="53728" marT="26864" marB="2686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Automate verification of social media links and URL validation.</a:t>
                      </a:r>
                    </a:p>
                  </a:txBody>
                  <a:tcPr marL="53728" marR="53728" marT="26864" marB="26864" anchor="ctr"/>
                </a:tc>
                <a:extLst>
                  <a:ext uri="{0D108BD9-81ED-4DB2-BD59-A6C34878D82A}">
                    <a16:rowId xmlns:a16="http://schemas.microsoft.com/office/drawing/2014/main" val="4169592847"/>
                  </a:ext>
                </a:extLst>
              </a:tr>
              <a:tr h="505597">
                <a:tc>
                  <a:txBody>
                    <a:bodyPr/>
                    <a:lstStyle/>
                    <a:p>
                      <a:r>
                        <a:rPr lang="en-US" sz="1400"/>
                        <a:t>Social Media Followers Count</a:t>
                      </a:r>
                      <a:endParaRPr lang="en-IN" sz="1400"/>
                    </a:p>
                  </a:txBody>
                  <a:tcPr marL="53728" marR="53728" marT="26864" marB="2686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Automate retrieval of social media followers counts</a:t>
                      </a:r>
                    </a:p>
                  </a:txBody>
                  <a:tcPr marL="53728" marR="53728" marT="26864" marB="26864" anchor="ctr"/>
                </a:tc>
                <a:extLst>
                  <a:ext uri="{0D108BD9-81ED-4DB2-BD59-A6C34878D82A}">
                    <a16:rowId xmlns:a16="http://schemas.microsoft.com/office/drawing/2014/main" val="109082556"/>
                  </a:ext>
                </a:extLst>
              </a:tr>
              <a:tr h="395778">
                <a:tc>
                  <a:txBody>
                    <a:bodyPr/>
                    <a:lstStyle/>
                    <a:p>
                      <a:r>
                        <a:rPr lang="en-US" sz="1400"/>
                        <a:t>Newsletter Subscription</a:t>
                      </a:r>
                      <a:endParaRPr lang="en-IN" sz="1400"/>
                    </a:p>
                  </a:txBody>
                  <a:tcPr marL="53728" marR="53728" marT="26864" marB="2686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Automate newsletter subscription functionality</a:t>
                      </a:r>
                    </a:p>
                  </a:txBody>
                  <a:tcPr marL="53728" marR="53728" marT="26864" marB="26864" anchor="ctr"/>
                </a:tc>
                <a:extLst>
                  <a:ext uri="{0D108BD9-81ED-4DB2-BD59-A6C34878D82A}">
                    <a16:rowId xmlns:a16="http://schemas.microsoft.com/office/drawing/2014/main" val="2395134551"/>
                  </a:ext>
                </a:extLst>
              </a:tr>
            </a:tbl>
          </a:graphicData>
        </a:graphic>
      </p:graphicFrame>
      <p:sp>
        <p:nvSpPr>
          <p:cNvPr id="15" name="Title 4">
            <a:extLst>
              <a:ext uri="{FF2B5EF4-FFF2-40B4-BE49-F238E27FC236}">
                <a16:creationId xmlns:a16="http://schemas.microsoft.com/office/drawing/2014/main" id="{37AEE4A0-731C-4B23-5492-553039ACC4ED}"/>
              </a:ext>
            </a:extLst>
          </p:cNvPr>
          <p:cNvSpPr txBox="1">
            <a:spLocks/>
          </p:cNvSpPr>
          <p:nvPr/>
        </p:nvSpPr>
        <p:spPr>
          <a:xfrm>
            <a:off x="809296" y="522975"/>
            <a:ext cx="8088898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>
                <a:latin typeface="+mj-lt"/>
              </a:rPr>
              <a:t>Modules and Features Automated</a:t>
            </a:r>
          </a:p>
        </p:txBody>
      </p:sp>
    </p:spTree>
    <p:extLst>
      <p:ext uri="{BB962C8B-B14F-4D97-AF65-F5344CB8AC3E}">
        <p14:creationId xmlns:p14="http://schemas.microsoft.com/office/powerpoint/2010/main" val="3354825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3D14C-3918-E43F-B443-CF758C176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A3D39-437F-3CED-CF77-5676C53F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7" y="6325193"/>
            <a:ext cx="200558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0421C9-EA71-DC39-BC00-41196F8C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25299"/>
            <a:ext cx="45719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C4FB6-2C85-3602-3E89-0E639F79A0CF}"/>
              </a:ext>
            </a:extLst>
          </p:cNvPr>
          <p:cNvSpPr txBox="1"/>
          <p:nvPr/>
        </p:nvSpPr>
        <p:spPr>
          <a:xfrm>
            <a:off x="1900761" y="6772049"/>
            <a:ext cx="82330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IN" sz="1600">
              <a:solidFill>
                <a:schemeClr val="tx2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1B11C64-8A8E-47E8-4D4A-BF1619115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59" y="1419390"/>
            <a:ext cx="10977419" cy="44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Goals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 test coverage feasibility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framework skeleton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Begin POM and utility module development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Tasks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Prepare Automation Feasibility Report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 up Maven/TestNG project with structured directories: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 /</a:t>
            </a:r>
            <a:r>
              <a:rPr lang="en-US" altLang="en-US" sz="1600">
                <a:latin typeface="Arial Unicode MS"/>
              </a:rPr>
              <a:t>pageObjects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</a:t>
            </a:r>
            <a:r>
              <a:rPr lang="en-US" altLang="en-US" sz="1600">
                <a:latin typeface="Arial Unicode MS"/>
              </a:rPr>
              <a:t>stepDefinations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/utilities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</a:t>
            </a:r>
            <a:r>
              <a:rPr lang="en-US" altLang="en-US" sz="1600">
                <a:latin typeface="Arial Unicode MS"/>
              </a:rPr>
              <a:t>feature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/reports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Page Object Model (POM) using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Factory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DF7BDD24-895E-DBEA-FB18-30065F4103B9}"/>
              </a:ext>
            </a:extLst>
          </p:cNvPr>
          <p:cNvSpPr txBox="1">
            <a:spLocks/>
          </p:cNvSpPr>
          <p:nvPr/>
        </p:nvSpPr>
        <p:spPr>
          <a:xfrm>
            <a:off x="809296" y="522975"/>
            <a:ext cx="8088898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Week 1: Framework Foundation &amp; Feasibility</a:t>
            </a:r>
          </a:p>
        </p:txBody>
      </p:sp>
    </p:spTree>
    <p:extLst>
      <p:ext uri="{BB962C8B-B14F-4D97-AF65-F5344CB8AC3E}">
        <p14:creationId xmlns:p14="http://schemas.microsoft.com/office/powerpoint/2010/main" val="1762247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04480-A95E-FD85-9E9B-C3F00524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2E72AF-F824-E9B3-4DBC-9BA866CA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96" y="522975"/>
            <a:ext cx="8088898" cy="861774"/>
          </a:xfrm>
        </p:spPr>
        <p:txBody>
          <a:bodyPr/>
          <a:lstStyle/>
          <a:p>
            <a:r>
              <a:rPr lang="en-US" sz="2800" b="1"/>
              <a:t>Week 1: Framework Foundation &amp; Feasibility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E689B-5A88-C317-658B-C2BAB8F4BAA0}"/>
              </a:ext>
            </a:extLst>
          </p:cNvPr>
          <p:cNvSpPr txBox="1"/>
          <p:nvPr/>
        </p:nvSpPr>
        <p:spPr>
          <a:xfrm>
            <a:off x="1900759" y="6772049"/>
            <a:ext cx="748234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IN" sz="1600">
              <a:solidFill>
                <a:schemeClr val="tx2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7FC0699-575F-A1F0-2861-E054B3824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97" y="1505397"/>
            <a:ext cx="6425516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 reusable functions for: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Browser actions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Wait mechanisms / Input validations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 test environment setup via base configuration classes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Deliverables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Feasibility analysis document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Page classes for Registration, Product Search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Utility package for reusable interactions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89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AFD6-4AC5-0F55-1D0F-571093F64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118A3-9770-7E41-3240-4FF31903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2BF5F-DA2B-939B-3B6B-29B2790E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EBF60-0259-4436-6CE8-941ADFD52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94" y="1189670"/>
            <a:ext cx="11027811" cy="44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Goals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feature logic based on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data-driven test coverage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Cucumber for BDD-style test mapping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Tasks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Translate Gherkin scenarios into step definitions using Cucumber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@Before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@After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and scenario tags for hook-based setup/teardown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automation scripts for: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Wishlist Page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600">
                <a:latin typeface="Arial" panose="020B0604020202020204" pitchFamily="34" charset="0"/>
              </a:rPr>
              <a:t>Product Search &amp; Filtering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 Category Navigation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5780730-9AEF-94E0-FFF6-AF0EEDCA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47" y="522975"/>
            <a:ext cx="10742676" cy="861774"/>
          </a:xfrm>
        </p:spPr>
        <p:txBody>
          <a:bodyPr/>
          <a:lstStyle/>
          <a:p>
            <a:r>
              <a:rPr lang="en-US" sz="2800"/>
              <a:t>Week 2: Feature Automation &amp; Data-Cucumber Integration</a:t>
            </a:r>
            <a:endParaRPr lang="en-US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768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CC4CF-9590-CC67-2126-0AAB65FB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09999-4635-8A61-71F5-B318C834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1D2BF-ED5D-AB4A-C4F5-12FBFC09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B58A0-1098-58BC-BDDE-E4E36191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95" y="1789834"/>
            <a:ext cx="11027811" cy="327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Excel data integration using Apache POI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XML  for configurable runtime inputs and test parameters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 browser and URL data from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.properties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2000" b="1"/>
          </a:p>
          <a:p>
            <a:pPr>
              <a:lnSpc>
                <a:spcPct val="150000"/>
              </a:lnSpc>
              <a:buNone/>
            </a:pPr>
            <a:r>
              <a:rPr lang="en-IN" sz="2400" b="1"/>
              <a:t>Deliverables</a:t>
            </a:r>
            <a:r>
              <a:rPr lang="en-IN" sz="240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/>
              <a:t> Cucumber runner class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/>
              <a:t> Complete step definition coverage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/>
              <a:t> External data files: Excel (calculator),  XML (environment)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2C386ED8-A43D-09A4-5585-E7714DCB6CBD}"/>
              </a:ext>
            </a:extLst>
          </p:cNvPr>
          <p:cNvSpPr txBox="1">
            <a:spLocks/>
          </p:cNvSpPr>
          <p:nvPr/>
        </p:nvSpPr>
        <p:spPr>
          <a:xfrm>
            <a:off x="633247" y="522975"/>
            <a:ext cx="10742676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Week 2: Feature Automation &amp; Data-Cucumber Integration</a:t>
            </a:r>
            <a:endParaRPr lang="en-US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9611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B2F5-04BD-3C77-16BD-CCED7673A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52987-6980-C73B-C7E0-BF0AEE6F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C6D5D-61C2-0223-18A4-53B176A6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6E67050-B3DB-2531-9D50-75FFD4697C95}"/>
              </a:ext>
            </a:extLst>
          </p:cNvPr>
          <p:cNvSpPr txBox="1">
            <a:spLocks/>
          </p:cNvSpPr>
          <p:nvPr/>
        </p:nvSpPr>
        <p:spPr>
          <a:xfrm>
            <a:off x="633247" y="522975"/>
            <a:ext cx="10742676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/>
              <a:t>Week 3: Reporting, Execution &amp; Integration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8E777-668F-FAF6-4140-709983F104E8}"/>
              </a:ext>
            </a:extLst>
          </p:cNvPr>
          <p:cNvSpPr txBox="1"/>
          <p:nvPr/>
        </p:nvSpPr>
        <p:spPr>
          <a:xfrm>
            <a:off x="584087" y="1169508"/>
            <a:ext cx="10412361" cy="5304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/>
              <a:t>Goals</a:t>
            </a:r>
            <a:r>
              <a:rPr lang="en-US" sz="240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Integrate visual and metadata reporting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Ensure stability across supported browsers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Perform regression suite execution and analysis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/>
              <a:t>Tasks</a:t>
            </a:r>
            <a:r>
              <a:rPr lang="en-US" sz="200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Implement </a:t>
            </a:r>
            <a:r>
              <a:rPr lang="en-US" b="1"/>
              <a:t>Allure Reporting</a:t>
            </a:r>
            <a:r>
              <a:rPr lang="en-US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Integrate with Cucumber step hooks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Attach scenario metadata, results, and screenshots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Generate HTML and JSON summary reports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Add </a:t>
            </a:r>
            <a:r>
              <a:rPr lang="en-US" b="1"/>
              <a:t>Extent Reports</a:t>
            </a:r>
            <a:r>
              <a:rPr lang="en-US"/>
              <a:t> for real-time UI dashboard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Log step execution status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Capture failures with annotated context</a:t>
            </a:r>
          </a:p>
        </p:txBody>
      </p:sp>
    </p:spTree>
    <p:extLst>
      <p:ext uri="{BB962C8B-B14F-4D97-AF65-F5344CB8AC3E}">
        <p14:creationId xmlns:p14="http://schemas.microsoft.com/office/powerpoint/2010/main" val="2279474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gnizant 2023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000048"/>
      </a:accent1>
      <a:accent2>
        <a:srgbClr val="2E2F8E"/>
      </a:accent2>
      <a:accent3>
        <a:srgbClr val="2F78C4"/>
      </a:accent3>
      <a:accent4>
        <a:srgbClr val="91B9E5"/>
      </a:accent4>
      <a:accent5>
        <a:srgbClr val="05C7CC"/>
      </a:accent5>
      <a:accent6>
        <a:srgbClr val="000048"/>
      </a:accent6>
      <a:hlink>
        <a:srgbClr val="2F78C3"/>
      </a:hlink>
      <a:folHlink>
        <a:srgbClr val="91B9E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9D4EBE8-3F7E-4619-B76F-0B0BF7F9FB71}" vid="{48B051EE-1B79-499E-A6A7-28854F4177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5039A044B60D40B3724930C1FBFD03" ma:contentTypeVersion="15" ma:contentTypeDescription="Create a new document." ma:contentTypeScope="" ma:versionID="a7b9db4aa7b78f270230ef8cfb6de930">
  <xsd:schema xmlns:xsd="http://www.w3.org/2001/XMLSchema" xmlns:xs="http://www.w3.org/2001/XMLSchema" xmlns:p="http://schemas.microsoft.com/office/2006/metadata/properties" xmlns:ns2="a36ce515-a707-4959-aaa2-b339df12b9ad" xmlns:ns3="c1fa1b37-97c2-4738-b9c9-f06e40c084a6" targetNamespace="http://schemas.microsoft.com/office/2006/metadata/properties" ma:root="true" ma:fieldsID="b80bd20d014bf2b2fb16f4b3fe6d9649" ns2:_="" ns3:_="">
    <xsd:import namespace="a36ce515-a707-4959-aaa2-b339df12b9ad"/>
    <xsd:import namespace="c1fa1b37-97c2-4738-b9c9-f06e40c084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ce515-a707-4959-aaa2-b339df12b9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a1b37-97c2-4738-b9c9-f06e40c084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000b07d-837c-47c6-83e1-c25618c757b1}" ma:internalName="TaxCatchAll" ma:showField="CatchAllData" ma:web="c1fa1b37-97c2-4738-b9c9-f06e40c084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36ce515-a707-4959-aaa2-b339df12b9ad">
      <Terms xmlns="http://schemas.microsoft.com/office/infopath/2007/PartnerControls"/>
    </lcf76f155ced4ddcb4097134ff3c332f>
    <TaxCatchAll xmlns="c1fa1b37-97c2-4738-b9c9-f06e40c084a6" xsi:nil="true"/>
  </documentManagement>
</p:properties>
</file>

<file path=customXml/itemProps1.xml><?xml version="1.0" encoding="utf-8"?>
<ds:datastoreItem xmlns:ds="http://schemas.openxmlformats.org/officeDocument/2006/customXml" ds:itemID="{DAA1991E-609C-43CD-AE13-3B1600ECBE33}">
  <ds:schemaRefs>
    <ds:schemaRef ds:uri="a36ce515-a707-4959-aaa2-b339df12b9ad"/>
    <ds:schemaRef ds:uri="c1fa1b37-97c2-4738-b9c9-f06e40c084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20AD93-EC2D-4327-9EF1-902D27AF5C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5434AD-C3DD-4033-A63E-F6FE9BDA23DA}">
  <ds:schemaRefs>
    <ds:schemaRef ds:uri="a36ce515-a707-4959-aaa2-b339df12b9ad"/>
    <ds:schemaRef ds:uri="c1fa1b37-97c2-4738-b9c9-f06e40c084a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Effective Communication</Template>
  <Application>Microsoft Office PowerPoint</Application>
  <PresentationFormat>Widescreen</PresentationFormat>
  <Slides>12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Hackathon Project</vt:lpstr>
      <vt:lpstr>Team Name -  Puneri Paltan</vt:lpstr>
      <vt:lpstr>PowerPoint Presentation</vt:lpstr>
      <vt:lpstr>PowerPoint Presentation</vt:lpstr>
      <vt:lpstr>PowerPoint Presentation</vt:lpstr>
      <vt:lpstr>Week 1: Framework Foundation &amp; Feasibility</vt:lpstr>
      <vt:lpstr>Week 2: Feature Automation &amp; Data-Cucumber Integration</vt:lpstr>
      <vt:lpstr>PowerPoint Presentation</vt:lpstr>
      <vt:lpstr>PowerPoint Presentation</vt:lpstr>
      <vt:lpstr>PowerPoint Presentation</vt:lpstr>
      <vt:lpstr>Project Summary &amp; Learnings</vt:lpstr>
      <vt:lpstr>THANK YOU</vt:lpstr>
    </vt:vector>
  </TitlesOfParts>
  <Manager/>
  <Company>Cognizant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B, Murugan (Contractor)</dc:creator>
  <cp:keywords/>
  <dc:description/>
  <cp:revision>1</cp:revision>
  <dcterms:created xsi:type="dcterms:W3CDTF">2025-01-03T04:06:37Z</dcterms:created>
  <dcterms:modified xsi:type="dcterms:W3CDTF">2025-07-16T13:50:41Z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0x010100145039A044B60D40B3724930C1FBFD03</vt:lpwstr>
  </property>
  <property fmtid="{D5CDD505-2E9C-101B-9397-08002B2CF9AE}" pid="3" name="MediaServiceImageTags">
    <vt:lpwstr/>
  </property>
</Properties>
</file>