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7" r:id="rId11"/>
    <p:sldId id="269" r:id="rId12"/>
    <p:sldId id="271" r:id="rId13"/>
    <p:sldId id="272" r:id="rId14"/>
    <p:sldId id="276" r:id="rId15"/>
    <p:sldId id="275" r:id="rId16"/>
    <p:sldId id="273" r:id="rId17"/>
    <p:sldId id="277" r:id="rId18"/>
    <p:sldId id="274" r:id="rId19"/>
    <p:sldId id="278" r:id="rId20"/>
    <p:sldId id="279" r:id="rId21"/>
    <p:sldId id="280" r:id="rId22"/>
    <p:sldId id="281" r:id="rId23"/>
    <p:sldId id="270" r:id="rId24"/>
    <p:sldId id="263" r:id="rId25"/>
    <p:sldId id="264" r:id="rId26"/>
    <p:sldId id="265" r:id="rId27"/>
    <p:sldId id="282" r:id="rId28"/>
    <p:sldId id="283" r:id="rId29"/>
    <p:sldId id="266" r:id="rId30"/>
  </p:sldIdLst>
  <p:sldSz cx="12192000" cy="6858000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clrMru>
    <a:srgbClr val="000099"/>
    <a:srgbClr val="0033CC"/>
  </p:clrMru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5" autoAdjust="0"/>
    <p:restoredTop sz="96552" autoAdjust="0"/>
  </p:normalViewPr>
  <p:slideViewPr>
    <p:cSldViewPr snapToGrid="0">
      <p:cViewPr varScale="1">
        <p:scale>
          <a:sx n="90" d="100"/>
          <a:sy n="90" d="100"/>
        </p:scale>
        <p:origin x="-108" y="-18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68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2835"/>
          </a:xfrm>
          <a:prstGeom prst="rect">
            <a:avLst/>
          </a:prstGeom>
        </p:spPr>
        <p:txBody>
          <a:bodyPr vert="horz" lIns="92455" tIns="46227" rIns="92455" bIns="4622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2835"/>
          </a:xfrm>
          <a:prstGeom prst="rect">
            <a:avLst/>
          </a:prstGeom>
        </p:spPr>
        <p:txBody>
          <a:bodyPr vert="horz" lIns="92455" tIns="46227" rIns="92455" bIns="46227"/>
          <a:lstStyle>
            <a:lvl1pPr algn="r">
              <a:defRPr sz="1200"/>
            </a:lvl1pPr>
          </a:lstStyle>
          <a:p>
            <a:pPr lvl="0">
              <a:defRPr/>
            </a:pPr>
            <a:fld id="{06E18984-C7B7-450A-BF7D-4D8649335597}" type="datetime1">
              <a:rPr lang="ko-KR" altLang="en-US"/>
              <a:pPr lvl="0">
                <a:defRPr/>
              </a:pPr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38150" y="1254125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5" tIns="46227" rIns="92455" bIns="4622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3033"/>
            <a:ext cx="5510530" cy="3946119"/>
          </a:xfrm>
          <a:prstGeom prst="rect">
            <a:avLst/>
          </a:prstGeom>
        </p:spPr>
        <p:txBody>
          <a:bodyPr vert="horz" lIns="92455" tIns="46227" rIns="92455" bIns="46227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4870" cy="502834"/>
          </a:xfrm>
          <a:prstGeom prst="rect">
            <a:avLst/>
          </a:prstGeom>
        </p:spPr>
        <p:txBody>
          <a:bodyPr vert="horz" lIns="92455" tIns="46227" rIns="92455" bIns="4622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9055"/>
            <a:ext cx="2984870" cy="502834"/>
          </a:xfrm>
          <a:prstGeom prst="rect">
            <a:avLst/>
          </a:prstGeom>
        </p:spPr>
        <p:txBody>
          <a:bodyPr vert="horz" lIns="92455" tIns="46227" rIns="92455" bIns="46227" anchor="b"/>
          <a:lstStyle>
            <a:lvl1pPr algn="r">
              <a:defRPr sz="1200"/>
            </a:lvl1pPr>
          </a:lstStyle>
          <a:p>
            <a:pPr lvl="0">
              <a:defRPr/>
            </a:pPr>
            <a:fld id="{62D3B756-14E6-43E2-84DF-07FAC15FC4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32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08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438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0129" y="88058"/>
            <a:ext cx="2603072" cy="2453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188367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5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3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82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69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645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31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14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80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B153-3BE4-46D5-AEB1-BEE49F46B7D0}" type="datetimeFigureOut">
              <a:rPr lang="ko-KR" altLang="en-US" smtClean="0"/>
              <a:pPr/>
              <a:t>2019-07-10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48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409155" y="80966"/>
            <a:ext cx="2604046" cy="25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023" y="428625"/>
            <a:ext cx="11921641" cy="6286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8700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4608" y="80963"/>
            <a:ext cx="11932096" cy="25241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endParaRPr lang="ko-KR" altLang="ko-KR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1159" y="80963"/>
            <a:ext cx="12917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Page Name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013845" y="80963"/>
            <a:ext cx="1289745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Navigation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84478" y="80963"/>
            <a:ext cx="129169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Page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78538" y="97582"/>
            <a:ext cx="991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700" fontAlgn="base">
              <a:spcBef>
                <a:spcPct val="0"/>
              </a:spcBef>
              <a:spcAft>
                <a:spcPct val="0"/>
              </a:spcAft>
            </a:pPr>
            <a:fld id="{DC7294CA-482F-4D20-BFD2-3ADD9D0E8986}" type="slidenum">
              <a:rPr kumimoji="1" lang="ko-KR" altLang="en-US" sz="900">
                <a:solidFill>
                  <a:prstClr val="black"/>
                </a:solidFill>
              </a:rPr>
              <a:pPr algn="ctr" defTabSz="10287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01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bbyplanner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10000recip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Kimgildong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eegildong@naver.com" TargetMode="External"/><Relationship Id="rId2" Type="http://schemas.openxmlformats.org/officeDocument/2006/relationships/hyperlink" Target="mailto:Kimgildong@naver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Yoogildong@naver.com" TargetMode="External"/><Relationship Id="rId4" Type="http://schemas.openxmlformats.org/officeDocument/2006/relationships/hyperlink" Target="mailto:Parkgildong@naver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Yoogildong@naver.com" TargetMode="External"/><Relationship Id="rId3" Type="http://schemas.openxmlformats.org/officeDocument/2006/relationships/image" Target="../media/image11.png"/><Relationship Id="rId7" Type="http://schemas.openxmlformats.org/officeDocument/2006/relationships/hyperlink" Target="mailto:Parkgildong@naver.com" TargetMode="External"/><Relationship Id="rId12" Type="http://schemas.openxmlformats.org/officeDocument/2006/relationships/hyperlink" Target="mailto:Hamgildong@naver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Leegildong@naver.com" TargetMode="External"/><Relationship Id="rId11" Type="http://schemas.openxmlformats.org/officeDocument/2006/relationships/hyperlink" Target="mailto:Janggildong@naver.com" TargetMode="External"/><Relationship Id="rId5" Type="http://schemas.openxmlformats.org/officeDocument/2006/relationships/hyperlink" Target="mailto:Kimgildong@naver.com" TargetMode="External"/><Relationship Id="rId10" Type="http://schemas.openxmlformats.org/officeDocument/2006/relationships/hyperlink" Target="mailto:Magildong@naver.com" TargetMode="External"/><Relationship Id="rId4" Type="http://schemas.openxmlformats.org/officeDocument/2006/relationships/image" Target="../media/image10.png"/><Relationship Id="rId9" Type="http://schemas.openxmlformats.org/officeDocument/2006/relationships/hyperlink" Target="mailto:Choigildong@naver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Magildong@naver.com" TargetMode="External"/><Relationship Id="rId3" Type="http://schemas.openxmlformats.org/officeDocument/2006/relationships/hyperlink" Target="mailto:Kimgildong@naver.com" TargetMode="External"/><Relationship Id="rId7" Type="http://schemas.openxmlformats.org/officeDocument/2006/relationships/hyperlink" Target="mailto:Choigildong@naver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Yoogildong@naver.com" TargetMode="External"/><Relationship Id="rId5" Type="http://schemas.openxmlformats.org/officeDocument/2006/relationships/hyperlink" Target="mailto:Parkgildong@naver.com" TargetMode="External"/><Relationship Id="rId10" Type="http://schemas.openxmlformats.org/officeDocument/2006/relationships/hyperlink" Target="mailto:Hamgildong@naver.com" TargetMode="External"/><Relationship Id="rId4" Type="http://schemas.openxmlformats.org/officeDocument/2006/relationships/hyperlink" Target="mailto:Leegildong@naver.com" TargetMode="External"/><Relationship Id="rId9" Type="http://schemas.openxmlformats.org/officeDocument/2006/relationships/hyperlink" Target="mailto:Janggildong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Kimgildong@naver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Yoogildong@naver.com" TargetMode="External"/><Relationship Id="rId5" Type="http://schemas.openxmlformats.org/officeDocument/2006/relationships/hyperlink" Target="mailto:Parkgildong@naver.com" TargetMode="External"/><Relationship Id="rId4" Type="http://schemas.openxmlformats.org/officeDocument/2006/relationships/hyperlink" Target="mailto:Leegildong@naver.co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263357"/>
              </p:ext>
            </p:extLst>
          </p:nvPr>
        </p:nvGraphicFramePr>
        <p:xfrm>
          <a:off x="7783551" y="5996146"/>
          <a:ext cx="2446122" cy="54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2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강 의 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제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강의실</a:t>
                      </a:r>
                      <a:endParaRPr lang="en-US" altLang="ko-KR" sz="1100" u="none" strike="noStrike" baseline="0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 성 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081584" y="3414002"/>
            <a:ext cx="5786665" cy="31880"/>
            <a:chOff x="3081584" y="3414002"/>
            <a:chExt cx="5786665" cy="31880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3083085" y="3414002"/>
              <a:ext cx="578516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3081584" y="3445881"/>
              <a:ext cx="578516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18791" y="2531481"/>
            <a:ext cx="91107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ICT </a:t>
            </a:r>
            <a:r>
              <a:rPr lang="ko-KR" altLang="en-US" sz="4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레시피</a:t>
            </a:r>
            <a:endParaRPr lang="ko-KR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2772" y="5185461"/>
            <a:ext cx="3553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hlinkClick r:id="rId3"/>
              </a:rPr>
              <a:t>참고 </a:t>
            </a:r>
            <a:r>
              <a:rPr lang="en-US" altLang="ko-KR" sz="1000" dirty="0" smtClean="0">
                <a:hlinkClick r:id="rId3"/>
              </a:rPr>
              <a:t>: </a:t>
            </a:r>
            <a:r>
              <a:rPr lang="ko-KR" altLang="en-US" sz="1000" dirty="0" err="1" smtClean="0">
                <a:hlinkClick r:id="rId3"/>
              </a:rPr>
              <a:t>만개의레시피</a:t>
            </a:r>
            <a:r>
              <a:rPr lang="ko-KR" altLang="en-US" sz="1000" dirty="0" smtClean="0">
                <a:hlinkClick r:id="rId3"/>
              </a:rPr>
              <a:t> </a:t>
            </a:r>
            <a:r>
              <a:rPr lang="en-US" altLang="ko-KR" sz="1000" dirty="0" smtClean="0">
                <a:hlinkClick r:id="rId4"/>
              </a:rPr>
              <a:t>http://www.10000recipe.com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6565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217"/>
          <p:cNvSpPr/>
          <p:nvPr/>
        </p:nvSpPr>
        <p:spPr>
          <a:xfrm>
            <a:off x="390990" y="1663480"/>
            <a:ext cx="7553391" cy="13668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167"/>
          <p:cNvGrpSpPr/>
          <p:nvPr/>
        </p:nvGrpSpPr>
        <p:grpSpPr>
          <a:xfrm>
            <a:off x="802172" y="1864219"/>
            <a:ext cx="6016822" cy="1052624"/>
            <a:chOff x="802172" y="4862725"/>
            <a:chExt cx="6016822" cy="1052624"/>
          </a:xfrm>
        </p:grpSpPr>
        <p:sp>
          <p:nvSpPr>
            <p:cNvPr id="152" name="TextBox 151"/>
            <p:cNvSpPr txBox="1"/>
            <p:nvPr/>
          </p:nvSpPr>
          <p:spPr>
            <a:xfrm>
              <a:off x="802172" y="4862725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요리</a:t>
              </a:r>
              <a:endParaRPr lang="en-US" altLang="ko-KR" sz="10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grpSp>
          <p:nvGrpSpPr>
            <p:cNvPr id="8" name="그룹 162"/>
            <p:cNvGrpSpPr/>
            <p:nvPr/>
          </p:nvGrpSpPr>
          <p:grpSpPr>
            <a:xfrm>
              <a:off x="5351711" y="4862725"/>
              <a:ext cx="1467283" cy="1052624"/>
              <a:chOff x="5351711" y="4777661"/>
              <a:chExt cx="1467283" cy="10526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351711" y="47776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54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015" y="52670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5362347" y="48627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9" name="그룹 161"/>
            <p:cNvGrpSpPr/>
            <p:nvPr/>
          </p:nvGrpSpPr>
          <p:grpSpPr>
            <a:xfrm>
              <a:off x="1931571" y="4862725"/>
              <a:ext cx="1467283" cy="1052624"/>
              <a:chOff x="5504111" y="4930061"/>
              <a:chExt cx="1467283" cy="1052624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" name="그룹 163"/>
            <p:cNvGrpSpPr/>
            <p:nvPr/>
          </p:nvGrpSpPr>
          <p:grpSpPr>
            <a:xfrm>
              <a:off x="3641641" y="4862725"/>
              <a:ext cx="1467283" cy="1052624"/>
              <a:chOff x="5504111" y="4930061"/>
              <a:chExt cx="1467283" cy="105262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6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805710" y="3335111"/>
            <a:ext cx="792712" cy="42449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1000" dirty="0" err="1" smtClean="0">
                <a:latin typeface="맑은 고딕"/>
                <a:ea typeface="맑은 고딕"/>
              </a:rPr>
              <a:t>요리팁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5167" y="3102419"/>
            <a:ext cx="7553391" cy="13668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343" y="4530726"/>
            <a:ext cx="7553391" cy="101946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17627" y="3275922"/>
            <a:ext cx="4951006" cy="1062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13861" y="3296089"/>
            <a:ext cx="49441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고기요리에는 소금보다 설탕을 먼저 넣어야 단맛이 겉돌지 않고 육질이 부드러워요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615" y="4699673"/>
            <a:ext cx="792712" cy="42449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태그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921165" y="4608585"/>
            <a:ext cx="4951006" cy="431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8038" y="5043373"/>
            <a:ext cx="49441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주재료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대상 등을 태그로 남겨주세요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돼지고기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다이어트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비만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칼슘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감기예방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이유식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초간단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96902" y="5911702"/>
            <a:ext cx="1594884" cy="44656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저장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49502" y="5911702"/>
            <a:ext cx="1594884" cy="4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 후 공개하기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02102" y="5911702"/>
            <a:ext cx="1594884" cy="44656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823249"/>
            <a:ext cx="307110" cy="16690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게시물 등록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 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page) </a:t>
            </a:r>
            <a:r>
              <a:rPr lang="ko-KR" altLang="en-US" sz="700" dirty="0" smtClean="0">
                <a:latin typeface="맑은 고딕"/>
                <a:ea typeface="맑은 고딕"/>
              </a:rPr>
              <a:t>에서 설정한 리스트 노출</a:t>
            </a:r>
            <a:endParaRPr lang="en-US" altLang="ko-KR" sz="700" dirty="0" smtClean="0"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게시물 등록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관리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en-US" altLang="ko-KR" sz="700" dirty="0" smtClean="0">
                <a:solidFill>
                  <a:srgbClr val="000099"/>
                </a:solidFill>
              </a:rPr>
              <a:t>page) </a:t>
            </a:r>
            <a:r>
              <a:rPr lang="ko-KR" altLang="en-US" sz="700" dirty="0" smtClean="0"/>
              <a:t>에서 등록한 동영상 노출</a:t>
            </a:r>
            <a:endParaRPr lang="en-US" altLang="ko-KR" sz="700" dirty="0" smtClean="0"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동영상 업로드 요청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동영상 업로드 페이지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en-US" altLang="ko-KR" sz="700" dirty="0" smtClean="0">
                <a:solidFill>
                  <a:srgbClr val="000099"/>
                </a:solidFill>
              </a:rPr>
              <a:t>page) </a:t>
            </a:r>
            <a:r>
              <a:rPr lang="ko-KR" altLang="en-US" sz="700" dirty="0" smtClean="0"/>
              <a:t>새 창 노출</a:t>
            </a:r>
            <a:endParaRPr lang="en-US" altLang="ko-KR" sz="700" dirty="0" smtClean="0"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47749" y="1761653"/>
          <a:ext cx="8127999" cy="1151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2709333"/>
                <a:gridCol w="2709333"/>
              </a:tblGrid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레시피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 노하우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 매거진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인기동영상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수미네반찬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냉장고를 부탁해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집밥백선생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현지에서 먹힐까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중국편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C Channel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살림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단의 만물상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알토란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ICT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쉐프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영상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47" y="2121266"/>
            <a:ext cx="307110" cy="166905"/>
          </a:xfrm>
          <a:prstGeom prst="rect">
            <a:avLst/>
          </a:prstGeom>
          <a:noFill/>
        </p:spPr>
      </p:pic>
      <p:pic>
        <p:nvPicPr>
          <p:cNvPr id="50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" y="2403256"/>
            <a:ext cx="307110" cy="166905"/>
          </a:xfrm>
          <a:prstGeom prst="rect">
            <a:avLst/>
          </a:prstGeom>
          <a:noFill/>
        </p:spPr>
      </p:pic>
      <p:pic>
        <p:nvPicPr>
          <p:cNvPr id="51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66" y="2682628"/>
            <a:ext cx="307110" cy="166905"/>
          </a:xfrm>
          <a:prstGeom prst="rect">
            <a:avLst/>
          </a:prstGeom>
          <a:noFill/>
        </p:spPr>
      </p:pic>
      <p:grpSp>
        <p:nvGrpSpPr>
          <p:cNvPr id="71" name="그룹 70"/>
          <p:cNvGrpSpPr/>
          <p:nvPr/>
        </p:nvGrpSpPr>
        <p:grpSpPr>
          <a:xfrm>
            <a:off x="509125" y="3693048"/>
            <a:ext cx="1620000" cy="1275905"/>
            <a:chOff x="434699" y="4548692"/>
            <a:chExt cx="1908000" cy="1862741"/>
          </a:xfrm>
        </p:grpSpPr>
        <p:sp>
          <p:nvSpPr>
            <p:cNvPr id="72" name="직사각형 7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75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312" y="1826793"/>
            <a:ext cx="307110" cy="166905"/>
          </a:xfrm>
          <a:prstGeom prst="rect">
            <a:avLst/>
          </a:prstGeom>
          <a:noFill/>
        </p:spPr>
      </p:pic>
      <p:pic>
        <p:nvPicPr>
          <p:cNvPr id="76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558" y="2124810"/>
            <a:ext cx="307110" cy="166905"/>
          </a:xfrm>
          <a:prstGeom prst="rect">
            <a:avLst/>
          </a:prstGeom>
          <a:noFill/>
        </p:spPr>
      </p:pic>
      <p:pic>
        <p:nvPicPr>
          <p:cNvPr id="77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566" y="2406800"/>
            <a:ext cx="307110" cy="166905"/>
          </a:xfrm>
          <a:prstGeom prst="rect">
            <a:avLst/>
          </a:prstGeom>
          <a:noFill/>
        </p:spPr>
      </p:pic>
      <p:pic>
        <p:nvPicPr>
          <p:cNvPr id="78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177" y="2686172"/>
            <a:ext cx="307110" cy="166905"/>
          </a:xfrm>
          <a:prstGeom prst="rect">
            <a:avLst/>
          </a:prstGeom>
          <a:noFill/>
        </p:spPr>
      </p:pic>
      <p:pic>
        <p:nvPicPr>
          <p:cNvPr id="79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893" y="1840969"/>
            <a:ext cx="307110" cy="166905"/>
          </a:xfrm>
          <a:prstGeom prst="rect">
            <a:avLst/>
          </a:prstGeom>
          <a:noFill/>
        </p:spPr>
      </p:pic>
      <p:pic>
        <p:nvPicPr>
          <p:cNvPr id="80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6139" y="2138986"/>
            <a:ext cx="307110" cy="166905"/>
          </a:xfrm>
          <a:prstGeom prst="rect">
            <a:avLst/>
          </a:prstGeom>
          <a:noFill/>
        </p:spPr>
      </p:pic>
      <p:pic>
        <p:nvPicPr>
          <p:cNvPr id="81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147" y="2420976"/>
            <a:ext cx="307110" cy="166905"/>
          </a:xfrm>
          <a:prstGeom prst="rect">
            <a:avLst/>
          </a:prstGeom>
          <a:noFill/>
        </p:spPr>
      </p:pic>
      <p:pic>
        <p:nvPicPr>
          <p:cNvPr id="82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8758" y="2700348"/>
            <a:ext cx="307110" cy="166905"/>
          </a:xfrm>
          <a:prstGeom prst="rect">
            <a:avLst/>
          </a:prstGeom>
          <a:noFill/>
        </p:spPr>
      </p:pic>
      <p:sp>
        <p:nvSpPr>
          <p:cNvPr id="91" name="TextBox 90"/>
          <p:cNvSpPr txBox="1"/>
          <p:nvPr/>
        </p:nvSpPr>
        <p:spPr>
          <a:xfrm>
            <a:off x="3988722" y="6433508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14657" y="3327997"/>
            <a:ext cx="30302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인기 동영상</a:t>
            </a:r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221853" y="3693048"/>
            <a:ext cx="1620000" cy="1275905"/>
            <a:chOff x="434699" y="4548692"/>
            <a:chExt cx="1908000" cy="1862741"/>
          </a:xfrm>
        </p:grpSpPr>
        <p:sp>
          <p:nvSpPr>
            <p:cNvPr id="94" name="직사각형 9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934581" y="3693048"/>
            <a:ext cx="1620000" cy="1275905"/>
            <a:chOff x="434699" y="4548692"/>
            <a:chExt cx="1908000" cy="1862741"/>
          </a:xfrm>
        </p:grpSpPr>
        <p:sp>
          <p:nvSpPr>
            <p:cNvPr id="98" name="직사각형 9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647309" y="3693048"/>
            <a:ext cx="1620000" cy="1275905"/>
            <a:chOff x="434699" y="4548692"/>
            <a:chExt cx="1908000" cy="1862741"/>
          </a:xfrm>
        </p:grpSpPr>
        <p:sp>
          <p:nvSpPr>
            <p:cNvPr id="102" name="직사각형 10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360036" y="3693048"/>
            <a:ext cx="1620000" cy="1275905"/>
            <a:chOff x="434699" y="4548692"/>
            <a:chExt cx="1908000" cy="1862741"/>
          </a:xfrm>
        </p:grpSpPr>
        <p:sp>
          <p:nvSpPr>
            <p:cNvPr id="106" name="직사각형 105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12669" y="5078826"/>
            <a:ext cx="1620000" cy="1275905"/>
            <a:chOff x="434699" y="4548692"/>
            <a:chExt cx="1908000" cy="1862741"/>
          </a:xfrm>
        </p:grpSpPr>
        <p:sp>
          <p:nvSpPr>
            <p:cNvPr id="110" name="직사각형 109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225397" y="5078826"/>
            <a:ext cx="1620000" cy="1275905"/>
            <a:chOff x="434699" y="4548692"/>
            <a:chExt cx="1908000" cy="1862741"/>
          </a:xfrm>
        </p:grpSpPr>
        <p:sp>
          <p:nvSpPr>
            <p:cNvPr id="114" name="직사각형 11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938125" y="5078826"/>
            <a:ext cx="1620000" cy="1275905"/>
            <a:chOff x="434699" y="4548692"/>
            <a:chExt cx="1908000" cy="1862741"/>
          </a:xfrm>
        </p:grpSpPr>
        <p:sp>
          <p:nvSpPr>
            <p:cNvPr id="118" name="직사각형 11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650853" y="5078826"/>
            <a:ext cx="1620000" cy="1275905"/>
            <a:chOff x="434699" y="4548692"/>
            <a:chExt cx="1908000" cy="1862741"/>
          </a:xfrm>
        </p:grpSpPr>
        <p:sp>
          <p:nvSpPr>
            <p:cNvPr id="122" name="직사각형 12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363580" y="5078826"/>
            <a:ext cx="1620000" cy="1275905"/>
            <a:chOff x="434699" y="4548692"/>
            <a:chExt cx="1908000" cy="1862741"/>
          </a:xfrm>
        </p:grpSpPr>
        <p:sp>
          <p:nvSpPr>
            <p:cNvPr id="126" name="직사각형 125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457196" y="2966484"/>
            <a:ext cx="1828803" cy="265814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동영상 업로드 요청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자유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작성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14page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로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이동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내용 클릭 시 상세보기 페이지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13page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로 이동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좋아요 수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수 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2-1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)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노출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82772" y="1796899"/>
            <a:ext cx="6464595" cy="4890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2141" y="1871327"/>
            <a:ext cx="343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쉐프들의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자유 토크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386310" y="2342720"/>
            <a:ext cx="6464595" cy="1729550"/>
            <a:chOff x="386310" y="2342720"/>
            <a:chExt cx="6464595" cy="1729550"/>
          </a:xfrm>
        </p:grpSpPr>
        <p:sp>
          <p:nvSpPr>
            <p:cNvPr id="101" name="직사각형 100"/>
            <p:cNvSpPr/>
            <p:nvPr/>
          </p:nvSpPr>
          <p:spPr>
            <a:xfrm>
              <a:off x="386310" y="2342720"/>
              <a:ext cx="6464595" cy="172955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김길동</a:t>
              </a: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21" name="하트 120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타원형 설명선 128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573615" y="2753820"/>
              <a:ext cx="509299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와😱 오늘도 </a:t>
              </a:r>
              <a:r>
                <a:rPr lang="ko-KR" altLang="en-US" sz="800" dirty="0" err="1" smtClean="0"/>
                <a:t>어찌나더운지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너므더버더버랏</a:t>
              </a:r>
              <a:r>
                <a:rPr lang="ko-KR" altLang="en-US" sz="800" dirty="0" smtClean="0"/>
                <a:t>😫😲😵</a:t>
              </a:r>
              <a:r>
                <a:rPr lang="en-US" altLang="ko-KR" sz="800" dirty="0" smtClean="0"/>
                <a:t>~~~</a:t>
              </a:r>
              <a:r>
                <a:rPr lang="ko-KR" altLang="en-US" sz="800" dirty="0" smtClean="0"/>
                <a:t/>
              </a:r>
              <a:br>
                <a:rPr lang="ko-KR" altLang="en-US" sz="800" dirty="0" smtClean="0"/>
              </a:br>
              <a:r>
                <a:rPr lang="ko-KR" altLang="en-US" sz="800" dirty="0" err="1" smtClean="0"/>
                <a:t>그와중에열씨미돌아다녀다쬬</a:t>
              </a:r>
              <a:r>
                <a:rPr lang="ko-KR" altLang="en-US" sz="800" dirty="0" smtClean="0"/>
                <a:t>😂 </a:t>
              </a:r>
              <a:r>
                <a:rPr lang="ko-KR" altLang="en-US" sz="800" dirty="0" err="1" smtClean="0"/>
                <a:t>역사속으로</a:t>
              </a:r>
              <a:r>
                <a:rPr lang="ko-KR" altLang="en-US" sz="800" dirty="0" smtClean="0"/>
                <a:t>😄</a:t>
              </a:r>
              <a:r>
                <a:rPr lang="en-US" altLang="ko-KR" sz="800" dirty="0" smtClean="0"/>
                <a:t>!!!~</a:t>
              </a:r>
              <a:r>
                <a:rPr lang="ko-KR" altLang="en-US" sz="800" dirty="0" err="1" smtClean="0"/>
                <a:t>늦은점심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최악이요윽</a:t>
              </a:r>
              <a:r>
                <a:rPr lang="ko-KR" altLang="en-US" sz="800" dirty="0" smtClean="0"/>
                <a:t>😠아까워서 </a:t>
              </a:r>
              <a:r>
                <a:rPr lang="ko-KR" altLang="en-US" sz="800" dirty="0" err="1" smtClean="0"/>
                <a:t>먹엇네요</a:t>
              </a:r>
              <a:r>
                <a:rPr lang="ko-KR" altLang="en-US" sz="800" dirty="0" smtClean="0"/>
                <a:t> 저녁은 마약포차 </a:t>
              </a:r>
              <a:r>
                <a:rPr lang="ko-KR" altLang="en-US" sz="800" dirty="0" err="1" smtClean="0"/>
                <a:t>떡순튀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요로콤먹엇네요</a:t>
              </a:r>
              <a:r>
                <a:rPr lang="ko-KR" altLang="en-US" sz="800" dirty="0" smtClean="0"/>
                <a:t>😊</a:t>
              </a:r>
              <a:r>
                <a:rPr lang="en-US" altLang="ko-KR" sz="800" dirty="0" smtClean="0"/>
                <a:t>~</a:t>
              </a:r>
              <a:endParaRPr lang="ko-KR" altLang="en-US" sz="800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711837" y="3232291"/>
              <a:ext cx="4795284" cy="786814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5964865" y="1860698"/>
            <a:ext cx="754912" cy="3402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379221" y="4068737"/>
            <a:ext cx="6464595" cy="1059692"/>
            <a:chOff x="386310" y="2342720"/>
            <a:chExt cx="6464595" cy="1059692"/>
          </a:xfrm>
        </p:grpSpPr>
        <p:sp>
          <p:nvSpPr>
            <p:cNvPr id="153" name="직사각형 152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chemeClr val="tx1"/>
                  </a:solidFill>
                </a:rPr>
                <a:t>한식대장뿡뿡이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57" name="하트 156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타원형 설명선 157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83205" y="5997556"/>
            <a:ext cx="20858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</a:t>
            </a:r>
            <a:r>
              <a:rPr lang="en-US" altLang="ko-KR" sz="1000" dirty="0" smtClean="0"/>
              <a:t>3 4 5 6 7 8 9 10 </a:t>
            </a:r>
            <a:r>
              <a:rPr lang="en-US" altLang="ko-KR" sz="1000" dirty="0"/>
              <a:t>&gt; &gt;&gt;</a:t>
            </a:r>
            <a:endParaRPr lang="ko-KR" altLang="en-US" sz="10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82759" y="4891016"/>
            <a:ext cx="6464595" cy="1059692"/>
            <a:chOff x="386310" y="2342720"/>
            <a:chExt cx="6464595" cy="1059692"/>
          </a:xfrm>
        </p:grpSpPr>
        <p:sp>
          <p:nvSpPr>
            <p:cNvPr id="46" name="직사각형 45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chemeClr val="tx1"/>
                  </a:solidFill>
                </a:rPr>
                <a:t>한식대장뿡뿡이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50" name="하트 49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타원형 설명선 50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5871647" y="1812970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71832" y="2284345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209647" y="2304874"/>
            <a:ext cx="306494" cy="184666"/>
            <a:chOff x="9039767" y="5460482"/>
            <a:chExt cx="306494" cy="184666"/>
          </a:xfrm>
        </p:grpSpPr>
        <p:sp>
          <p:nvSpPr>
            <p:cNvPr id="61" name="타원 60"/>
            <p:cNvSpPr/>
            <p:nvPr/>
          </p:nvSpPr>
          <p:spPr>
            <a:xfrm>
              <a:off x="9125323" y="5472475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39767" y="5460482"/>
              <a:ext cx="306494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6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600" b="1" dirty="0" smtClean="0">
                  <a:solidFill>
                    <a:schemeClr val="bg1"/>
                  </a:solidFill>
                </a:rPr>
                <a:t>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상세보기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A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신고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신고 기능 노출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클릭 시 새 창으로 신고내용 접수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게시자 본인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게시글일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경우 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(B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)</a:t>
            </a:r>
            <a:r>
              <a:rPr lang="ko-KR" altLang="en-US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삭제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노출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srgbClr val="000099"/>
                </a:solidFill>
              </a:rPr>
              <a:t>A</a:t>
            </a:r>
            <a:r>
              <a:rPr lang="en-US" altLang="ko-KR" sz="700" b="1" dirty="0" smtClean="0">
                <a:solidFill>
                  <a:prstClr val="black"/>
                </a:solidFill>
              </a:rPr>
              <a:t>.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</a:rPr>
              <a:t> 신고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</a:rPr>
              <a:t>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신고 기능 노출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클릭 시 새 창으로 신고내용 접수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</a:rPr>
              <a:t> 작성자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본인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댓글일</a:t>
            </a:r>
            <a:r>
              <a:rPr lang="ko-KR" altLang="en-US" sz="700" b="1" dirty="0" smtClean="0">
                <a:solidFill>
                  <a:prstClr val="black"/>
                </a:solidFill>
              </a:rPr>
              <a:t>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경우 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(D)</a:t>
            </a:r>
            <a:r>
              <a:rPr lang="ko-KR" altLang="en-US" sz="700" b="1" dirty="0" smtClean="0">
                <a:solidFill>
                  <a:srgbClr val="000099"/>
                </a:solidFill>
              </a:rPr>
              <a:t>수정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/</a:t>
            </a:r>
            <a:r>
              <a:rPr lang="ko-KR" altLang="en-US" sz="700" b="1" dirty="0" smtClean="0">
                <a:solidFill>
                  <a:srgbClr val="000099"/>
                </a:solidFill>
              </a:rPr>
              <a:t>삭제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노출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공유하기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카카오스토리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페이스북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트위터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공유하기 기능 노출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좋아요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좋아요 클릭버튼 노출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작성 및 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6310" y="1853601"/>
            <a:ext cx="6464595" cy="473858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10364" y="1892569"/>
            <a:ext cx="680484" cy="65922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94884" y="1871300"/>
            <a:ext cx="1041990" cy="2764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김길동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598422" y="2034333"/>
            <a:ext cx="1041990" cy="2764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분 전</a:t>
            </a:r>
          </a:p>
        </p:txBody>
      </p:sp>
      <p:sp>
        <p:nvSpPr>
          <p:cNvPr id="121" name="하트 120"/>
          <p:cNvSpPr/>
          <p:nvPr/>
        </p:nvSpPr>
        <p:spPr>
          <a:xfrm>
            <a:off x="5411971" y="1924470"/>
            <a:ext cx="213569" cy="177564"/>
          </a:xfrm>
          <a:prstGeom prst="hear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9" name="타원형 설명선 128"/>
          <p:cNvSpPr/>
          <p:nvPr/>
        </p:nvSpPr>
        <p:spPr>
          <a:xfrm>
            <a:off x="6113719" y="1903204"/>
            <a:ext cx="213569" cy="177564"/>
          </a:xfrm>
          <a:prstGeom prst="wedgeEllipseCallou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743736" y="1911639"/>
            <a:ext cx="189232" cy="172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7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470294" y="1915182"/>
            <a:ext cx="189232" cy="172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7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7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658679" y="2360401"/>
            <a:ext cx="5082363" cy="552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73615" y="2264702"/>
            <a:ext cx="509299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와😱 오늘도 </a:t>
            </a:r>
            <a:r>
              <a:rPr lang="ko-KR" altLang="en-US" sz="800" dirty="0" err="1" smtClean="0"/>
              <a:t>어찌나더운지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너므더버더버랏</a:t>
            </a:r>
            <a:r>
              <a:rPr lang="ko-KR" altLang="en-US" sz="800" dirty="0" smtClean="0"/>
              <a:t>😫😲😵</a:t>
            </a:r>
            <a:r>
              <a:rPr lang="en-US" altLang="ko-KR" sz="800" dirty="0" smtClean="0"/>
              <a:t>~~~</a:t>
            </a:r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ko-KR" altLang="en-US" sz="800" dirty="0" err="1" smtClean="0"/>
              <a:t>그와중에열씨미돌아다녀다쬬</a:t>
            </a:r>
            <a:r>
              <a:rPr lang="ko-KR" altLang="en-US" sz="800" dirty="0" smtClean="0"/>
              <a:t>😂 </a:t>
            </a:r>
            <a:r>
              <a:rPr lang="ko-KR" altLang="en-US" sz="800" dirty="0" err="1" smtClean="0"/>
              <a:t>역사속으로</a:t>
            </a:r>
            <a:r>
              <a:rPr lang="ko-KR" altLang="en-US" sz="800" dirty="0" smtClean="0"/>
              <a:t>😄</a:t>
            </a:r>
            <a:r>
              <a:rPr lang="en-US" altLang="ko-KR" sz="800" dirty="0" smtClean="0"/>
              <a:t>!!!~</a:t>
            </a:r>
            <a:r>
              <a:rPr lang="ko-KR" altLang="en-US" sz="800" dirty="0" err="1" smtClean="0"/>
              <a:t>늦은점심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최악이요윽</a:t>
            </a:r>
            <a:r>
              <a:rPr lang="ko-KR" altLang="en-US" sz="800" dirty="0" smtClean="0"/>
              <a:t>😠아까워서 </a:t>
            </a:r>
            <a:r>
              <a:rPr lang="ko-KR" altLang="en-US" sz="800" dirty="0" err="1" smtClean="0"/>
              <a:t>먹엇네요</a:t>
            </a:r>
            <a:r>
              <a:rPr lang="ko-KR" altLang="en-US" sz="800" dirty="0" smtClean="0"/>
              <a:t> 저녁은 마약포차 </a:t>
            </a:r>
            <a:r>
              <a:rPr lang="ko-KR" altLang="en-US" sz="800" dirty="0" err="1" smtClean="0"/>
              <a:t>떡순튀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요로콤먹엇네요</a:t>
            </a:r>
            <a:r>
              <a:rPr lang="ko-KR" altLang="en-US" sz="800" dirty="0" smtClean="0"/>
              <a:t>😊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11837" y="2743173"/>
            <a:ext cx="4795284" cy="786814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78465" y="3838353"/>
            <a:ext cx="6251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팔각형 59"/>
          <p:cNvSpPr/>
          <p:nvPr/>
        </p:nvSpPr>
        <p:spPr>
          <a:xfrm>
            <a:off x="520994" y="3870249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신고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949" y="3894828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1832" y="3894829"/>
            <a:ext cx="144000" cy="14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8270" y="3894829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63"/>
          <p:cNvSpPr/>
          <p:nvPr/>
        </p:nvSpPr>
        <p:spPr>
          <a:xfrm>
            <a:off x="393397" y="4391236"/>
            <a:ext cx="765544" cy="3083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댓글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6164" y="4470531"/>
            <a:ext cx="189232" cy="172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524539" y="4703124"/>
            <a:ext cx="6251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92"/>
          <p:cNvGrpSpPr/>
          <p:nvPr/>
        </p:nvGrpSpPr>
        <p:grpSpPr>
          <a:xfrm>
            <a:off x="779732" y="4710193"/>
            <a:ext cx="3654041" cy="542840"/>
            <a:chOff x="779732" y="4710193"/>
            <a:chExt cx="3654041" cy="542840"/>
          </a:xfrm>
        </p:grpSpPr>
        <p:sp>
          <p:nvSpPr>
            <p:cNvPr id="72" name="직사각형 71"/>
            <p:cNvSpPr/>
            <p:nvPr/>
          </p:nvSpPr>
          <p:spPr>
            <a:xfrm>
              <a:off x="2817619" y="4710193"/>
              <a:ext cx="414675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|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신고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" name="그룹 73"/>
            <p:cNvGrpSpPr/>
            <p:nvPr/>
          </p:nvGrpSpPr>
          <p:grpSpPr>
            <a:xfrm>
              <a:off x="779732" y="4727914"/>
              <a:ext cx="3654041" cy="525119"/>
              <a:chOff x="779732" y="4727914"/>
              <a:chExt cx="3654041" cy="525119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79732" y="4830703"/>
                <a:ext cx="368594" cy="3473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500" dirty="0" smtClean="0">
                    <a:solidFill>
                      <a:schemeClr val="bg1">
                        <a:lumMod val="50000"/>
                      </a:schemeClr>
                    </a:solidFill>
                  </a:rPr>
                  <a:t>image</a:t>
                </a:r>
                <a:endParaRPr lang="ko-KR" altLang="en-US" sz="5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247549" y="4777532"/>
                <a:ext cx="591879" cy="187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김떡튀</a:t>
                </a:r>
                <a:endParaRPr lang="ko-KR" altLang="en-US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708288" y="4727914"/>
                <a:ext cx="1353884" cy="27644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2019-07-10 13:20:15</a:t>
                </a:r>
                <a:endParaRPr lang="ko-KR" altLang="en-US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33373" y="4976034"/>
                <a:ext cx="3200400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맛나겠어요</a:t>
                </a:r>
                <a:r>
                  <a:rPr lang="en-US" altLang="ko-KR" sz="600" dirty="0" smtClean="0"/>
                  <a:t>~~</a:t>
                </a:r>
                <a:r>
                  <a:rPr lang="ko-KR" altLang="en-US" sz="600" dirty="0" smtClean="0"/>
                  <a:t/>
                </a:r>
                <a:br>
                  <a:rPr lang="ko-KR" altLang="en-US" sz="600" dirty="0" smtClean="0"/>
                </a:br>
                <a:r>
                  <a:rPr lang="ko-KR" altLang="en-US" sz="600" dirty="0" smtClean="0"/>
                  <a:t>싱싱해서 맛도 더 </a:t>
                </a:r>
                <a:r>
                  <a:rPr lang="ko-KR" altLang="en-US" sz="600" dirty="0" err="1" smtClean="0"/>
                  <a:t>좋구요</a:t>
                </a:r>
                <a:r>
                  <a:rPr lang="en-US" altLang="ko-KR" sz="600" dirty="0" smtClean="0"/>
                  <a:t>.. </a:t>
                </a:r>
                <a:r>
                  <a:rPr lang="ko-KR" altLang="en-US" sz="600" dirty="0" smtClean="0"/>
                  <a:t>😋 진로 한잔에 찜 한입만 </a:t>
                </a:r>
                <a:r>
                  <a:rPr lang="ko-KR" altLang="en-US" sz="600" dirty="0" err="1" smtClean="0"/>
                  <a:t>먹으께요</a:t>
                </a:r>
                <a:r>
                  <a:rPr lang="en-US" altLang="ko-KR" sz="600" dirty="0" smtClean="0"/>
                  <a:t>... ^^</a:t>
                </a:r>
                <a:endParaRPr lang="ko-KR" altLang="en-US" sz="600" dirty="0"/>
              </a:p>
            </p:txBody>
          </p:sp>
        </p:grpSp>
      </p:grpSp>
      <p:cxnSp>
        <p:nvCxnSpPr>
          <p:cNvPr id="80" name="직선 연결선 79"/>
          <p:cNvCxnSpPr/>
          <p:nvPr/>
        </p:nvCxnSpPr>
        <p:spPr>
          <a:xfrm>
            <a:off x="528082" y="5280828"/>
            <a:ext cx="6251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93"/>
          <p:cNvGrpSpPr/>
          <p:nvPr/>
        </p:nvGrpSpPr>
        <p:grpSpPr>
          <a:xfrm>
            <a:off x="793913" y="5266633"/>
            <a:ext cx="3654041" cy="542840"/>
            <a:chOff x="779732" y="4710193"/>
            <a:chExt cx="3654041" cy="542840"/>
          </a:xfrm>
        </p:grpSpPr>
        <p:sp>
          <p:nvSpPr>
            <p:cNvPr id="95" name="직사각형 94"/>
            <p:cNvSpPr/>
            <p:nvPr/>
          </p:nvSpPr>
          <p:spPr>
            <a:xfrm>
              <a:off x="2817619" y="4710193"/>
              <a:ext cx="414675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|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신고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" name="그룹 73"/>
            <p:cNvGrpSpPr/>
            <p:nvPr/>
          </p:nvGrpSpPr>
          <p:grpSpPr>
            <a:xfrm>
              <a:off x="779732" y="4727914"/>
              <a:ext cx="3654041" cy="525119"/>
              <a:chOff x="779732" y="4727914"/>
              <a:chExt cx="3654041" cy="525119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79732" y="4830703"/>
                <a:ext cx="368594" cy="3473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500" dirty="0" smtClean="0">
                    <a:solidFill>
                      <a:schemeClr val="bg1">
                        <a:lumMod val="50000"/>
                      </a:schemeClr>
                    </a:solidFill>
                  </a:rPr>
                  <a:t>image</a:t>
                </a:r>
                <a:endParaRPr lang="ko-KR" altLang="en-US" sz="5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247549" y="4777532"/>
                <a:ext cx="591879" cy="187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김떡튀</a:t>
                </a:r>
                <a:endParaRPr lang="ko-KR" altLang="en-US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08288" y="4727914"/>
                <a:ext cx="1353884" cy="27644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2019-07-10 13:20:15</a:t>
                </a:r>
                <a:endParaRPr lang="ko-KR" altLang="en-US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33373" y="4976034"/>
                <a:ext cx="3200400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맛나겠어요</a:t>
                </a:r>
                <a:r>
                  <a:rPr lang="en-US" altLang="ko-KR" sz="600" dirty="0" smtClean="0"/>
                  <a:t>~~</a:t>
                </a:r>
                <a:r>
                  <a:rPr lang="ko-KR" altLang="en-US" sz="600" dirty="0" smtClean="0"/>
                  <a:t/>
                </a:r>
                <a:br>
                  <a:rPr lang="ko-KR" altLang="en-US" sz="600" dirty="0" smtClean="0"/>
                </a:br>
                <a:r>
                  <a:rPr lang="ko-KR" altLang="en-US" sz="600" dirty="0" smtClean="0"/>
                  <a:t>싱싱해서 맛도 더 </a:t>
                </a:r>
                <a:r>
                  <a:rPr lang="ko-KR" altLang="en-US" sz="600" dirty="0" err="1" smtClean="0"/>
                  <a:t>좋구요</a:t>
                </a:r>
                <a:r>
                  <a:rPr lang="en-US" altLang="ko-KR" sz="600" dirty="0" smtClean="0"/>
                  <a:t>.. </a:t>
                </a:r>
                <a:r>
                  <a:rPr lang="ko-KR" altLang="en-US" sz="600" dirty="0" smtClean="0"/>
                  <a:t>😋 진로 한잔에 찜 한입만 </a:t>
                </a:r>
                <a:r>
                  <a:rPr lang="ko-KR" altLang="en-US" sz="600" dirty="0" err="1" smtClean="0"/>
                  <a:t>먹으께요</a:t>
                </a:r>
                <a:r>
                  <a:rPr lang="en-US" altLang="ko-KR" sz="600" dirty="0" smtClean="0"/>
                  <a:t>... ^^</a:t>
                </a:r>
                <a:endParaRPr lang="ko-KR" altLang="en-US" sz="600" dirty="0"/>
              </a:p>
            </p:txBody>
          </p:sp>
        </p:grpSp>
      </p:grpSp>
      <p:cxnSp>
        <p:nvCxnSpPr>
          <p:cNvPr id="102" name="직선 연결선 101"/>
          <p:cNvCxnSpPr/>
          <p:nvPr/>
        </p:nvCxnSpPr>
        <p:spPr>
          <a:xfrm>
            <a:off x="542259" y="5869163"/>
            <a:ext cx="6251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286540" y="5964865"/>
            <a:ext cx="5422604" cy="52099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890437" y="5975497"/>
            <a:ext cx="818707" cy="4997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107"/>
          <p:cNvGrpSpPr/>
          <p:nvPr/>
        </p:nvGrpSpPr>
        <p:grpSpPr>
          <a:xfrm>
            <a:off x="808074" y="5911702"/>
            <a:ext cx="382773" cy="382772"/>
            <a:chOff x="808074" y="5911702"/>
            <a:chExt cx="382773" cy="382772"/>
          </a:xfrm>
        </p:grpSpPr>
        <p:sp>
          <p:nvSpPr>
            <p:cNvPr id="106" name="하트 105"/>
            <p:cNvSpPr/>
            <p:nvPr/>
          </p:nvSpPr>
          <p:spPr>
            <a:xfrm>
              <a:off x="896678" y="6021549"/>
              <a:ext cx="213569" cy="177564"/>
            </a:xfrm>
            <a:prstGeom prst="hear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808074" y="5911702"/>
              <a:ext cx="382773" cy="38277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14671" y="3817088"/>
            <a:ext cx="871870" cy="287079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307805" y="4082902"/>
            <a:ext cx="53162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팔각형 62"/>
          <p:cNvSpPr/>
          <p:nvPr/>
        </p:nvSpPr>
        <p:spPr>
          <a:xfrm>
            <a:off x="1949301" y="4043914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수정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4243" y="4001386"/>
            <a:ext cx="942752" cy="294167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팔각형 70"/>
          <p:cNvSpPr/>
          <p:nvPr/>
        </p:nvSpPr>
        <p:spPr>
          <a:xfrm>
            <a:off x="2378148" y="4036825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74" name="그룹 29"/>
          <p:cNvGrpSpPr/>
          <p:nvPr/>
        </p:nvGrpSpPr>
        <p:grpSpPr>
          <a:xfrm>
            <a:off x="290935" y="3663306"/>
            <a:ext cx="247184" cy="200055"/>
            <a:chOff x="908914" y="5547702"/>
            <a:chExt cx="247184" cy="200055"/>
          </a:xfrm>
        </p:grpSpPr>
        <p:sp>
          <p:nvSpPr>
            <p:cNvPr id="75" name="타원 74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29"/>
          <p:cNvGrpSpPr/>
          <p:nvPr/>
        </p:nvGrpSpPr>
        <p:grpSpPr>
          <a:xfrm>
            <a:off x="1768862" y="3854692"/>
            <a:ext cx="242374" cy="200055"/>
            <a:chOff x="908914" y="5547702"/>
            <a:chExt cx="242374" cy="200055"/>
          </a:xfrm>
        </p:grpSpPr>
        <p:sp>
          <p:nvSpPr>
            <p:cNvPr id="78" name="타원 77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2821173" y="4735033"/>
            <a:ext cx="357962" cy="219740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팔각형 81"/>
          <p:cNvSpPr/>
          <p:nvPr/>
        </p:nvSpPr>
        <p:spPr>
          <a:xfrm>
            <a:off x="3728483" y="4770474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수정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643425" y="4706680"/>
            <a:ext cx="942752" cy="294167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팔각형 83"/>
          <p:cNvSpPr/>
          <p:nvPr/>
        </p:nvSpPr>
        <p:spPr>
          <a:xfrm>
            <a:off x="4157330" y="4763385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85" name="그룹 29"/>
          <p:cNvGrpSpPr/>
          <p:nvPr/>
        </p:nvGrpSpPr>
        <p:grpSpPr>
          <a:xfrm>
            <a:off x="3548044" y="4549353"/>
            <a:ext cx="251992" cy="200055"/>
            <a:chOff x="908914" y="5547702"/>
            <a:chExt cx="251992" cy="200055"/>
          </a:xfrm>
        </p:grpSpPr>
        <p:sp>
          <p:nvSpPr>
            <p:cNvPr id="86" name="타원 85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519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직선 화살표 연결선 87"/>
          <p:cNvCxnSpPr>
            <a:endCxn id="83" idx="1"/>
          </p:cNvCxnSpPr>
          <p:nvPr/>
        </p:nvCxnSpPr>
        <p:spPr>
          <a:xfrm flipV="1">
            <a:off x="3214577" y="4853764"/>
            <a:ext cx="428848" cy="1949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29"/>
          <p:cNvGrpSpPr/>
          <p:nvPr/>
        </p:nvGrpSpPr>
        <p:grpSpPr>
          <a:xfrm>
            <a:off x="2729335" y="4559985"/>
            <a:ext cx="247184" cy="200055"/>
            <a:chOff x="908914" y="5547702"/>
            <a:chExt cx="247184" cy="200055"/>
          </a:xfrm>
        </p:grpSpPr>
        <p:sp>
          <p:nvSpPr>
            <p:cNvPr id="91" name="타원 90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5595201" y="3758730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93592" y="593840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278382" y="592777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 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자유 토크 등록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/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사진 첨부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6310" y="1853601"/>
            <a:ext cx="6464595" cy="473858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2772" y="1796899"/>
            <a:ext cx="6464595" cy="4890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2141" y="1871327"/>
            <a:ext cx="343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쉐프들의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자유 토크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8465" y="2349796"/>
            <a:ext cx="6230679" cy="196702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8465" y="2371058"/>
            <a:ext cx="62306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6808" y="4469196"/>
            <a:ext cx="1467283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8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112" y="5043623"/>
            <a:ext cx="573996" cy="51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/>
          <p:cNvCxnSpPr/>
          <p:nvPr/>
        </p:nvCxnSpPr>
        <p:spPr>
          <a:xfrm>
            <a:off x="382772" y="4380614"/>
            <a:ext cx="6453963" cy="4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86316" y="5606902"/>
            <a:ext cx="6453963" cy="4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413591" y="5061115"/>
            <a:ext cx="300901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+ </a:t>
            </a:r>
            <a:r>
              <a:rPr lang="ko-KR" altLang="en-US" sz="1000" dirty="0" smtClean="0"/>
              <a:t>버튼을 누르시면 이미지를 첨부 할 수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파일 크기 제한 </a:t>
            </a:r>
            <a:r>
              <a:rPr lang="en-US" altLang="ko-KR" sz="1000" dirty="0" smtClean="0"/>
              <a:t>: 5.00MB</a:t>
            </a:r>
            <a:endParaRPr lang="ko-KR" altLang="en-US" sz="1000" dirty="0"/>
          </a:p>
        </p:txBody>
      </p:sp>
      <p:sp>
        <p:nvSpPr>
          <p:cNvPr id="1029" name="Photo"/>
          <p:cNvSpPr>
            <a:spLocks noEditPoints="1" noChangeArrowheads="1"/>
          </p:cNvSpPr>
          <p:nvPr/>
        </p:nvSpPr>
        <p:spPr bwMode="auto">
          <a:xfrm>
            <a:off x="3472069" y="4545495"/>
            <a:ext cx="706093" cy="452437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173357" y="5870713"/>
            <a:ext cx="1046921" cy="4240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319670" y="5870713"/>
            <a:ext cx="1046921" cy="42407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취소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25287" y="1722783"/>
            <a:ext cx="8812696" cy="66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랭킹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pic>
        <p:nvPicPr>
          <p:cNvPr id="2052" name="Picture 4" descr="C:\Users\user\AppData\Local\Microsoft\Windows\INetCache\IE\87SHN7FC\ti068a3915_copy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93" y="1755581"/>
            <a:ext cx="2491409" cy="62644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955235" y="1868557"/>
            <a:ext cx="51020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매월 베스트 랭킹을 알려드립니다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899298" y="2628708"/>
            <a:ext cx="3657600" cy="1073426"/>
            <a:chOff x="927652" y="2657061"/>
            <a:chExt cx="3657600" cy="107342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27652" y="2657061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8070" y="2670312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오늘의 </a:t>
              </a:r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오늘 가장 인기가 많은 </a:t>
              </a:r>
              <a:r>
                <a:rPr lang="ko-KR" altLang="en-US" sz="600" dirty="0" err="1" smtClean="0"/>
                <a:t>레시피</a:t>
              </a:r>
              <a:endParaRPr lang="ko-KR" altLang="en-US" sz="600" dirty="0"/>
            </a:p>
          </p:txBody>
        </p:sp>
        <p:pic>
          <p:nvPicPr>
            <p:cNvPr id="2053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887" y="2794274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60" name="그룹 59"/>
            <p:cNvGrpSpPr/>
            <p:nvPr/>
          </p:nvGrpSpPr>
          <p:grpSpPr>
            <a:xfrm>
              <a:off x="2014330" y="2897324"/>
              <a:ext cx="2493877" cy="190432"/>
              <a:chOff x="2014330" y="2897324"/>
              <a:chExt cx="2493877" cy="19043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err="1" smtClean="0"/>
                  <a:t>초간단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</a:t>
                </a:r>
                <a:r>
                  <a:rPr lang="ko-KR" altLang="en-US" sz="600" dirty="0" smtClean="0"/>
                  <a:t>분 요리 김치비빔국수</a:t>
                </a:r>
                <a:endParaRPr lang="ko-KR" altLang="en-US" sz="6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028501" y="3028458"/>
              <a:ext cx="2472611" cy="190432"/>
              <a:chOff x="2014330" y="2897324"/>
              <a:chExt cx="2472611" cy="1904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93970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021416" y="3159595"/>
              <a:ext cx="2483245" cy="189567"/>
              <a:chOff x="2014329" y="2897324"/>
              <a:chExt cx="2483245" cy="189567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</a:t>
                </a:r>
                <a:r>
                  <a:rPr lang="en-US" altLang="ko-KR" sz="600" dirty="0" smtClean="0"/>
                  <a:t>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04603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014321" y="3290729"/>
              <a:ext cx="2493878" cy="189567"/>
              <a:chOff x="2014329" y="2897324"/>
              <a:chExt cx="2493878" cy="189567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백종원 </a:t>
                </a:r>
                <a:r>
                  <a:rPr lang="ko-KR" altLang="en-US" sz="600" dirty="0" err="1" smtClean="0"/>
                  <a:t>감자짜글이</a:t>
                </a:r>
                <a:endParaRPr lang="ko-KR" altLang="en-US" sz="6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017859" y="3411230"/>
              <a:ext cx="2493878" cy="189567"/>
              <a:chOff x="2014329" y="2897324"/>
              <a:chExt cx="2493878" cy="18956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경상도식 </a:t>
                </a:r>
                <a:r>
                  <a:rPr lang="ko-KR" altLang="en-US" sz="600" dirty="0" err="1" smtClean="0"/>
                  <a:t>소고기콩나물무국</a:t>
                </a:r>
                <a:endParaRPr lang="ko-KR" altLang="en-US" sz="6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833304" y="2628708"/>
            <a:ext cx="3657600" cy="1073426"/>
            <a:chOff x="927652" y="2657061"/>
            <a:chExt cx="3657600" cy="1073426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27652" y="2657061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48070" y="2670312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이달의 </a:t>
              </a:r>
              <a:r>
                <a:rPr lang="ko-KR" altLang="en-US" sz="1200" dirty="0" err="1" smtClean="0"/>
                <a:t>레시</a:t>
              </a:r>
              <a:r>
                <a:rPr lang="ko-KR" altLang="en-US" sz="1200" dirty="0" err="1" smtClean="0"/>
                <a:t>피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이달의 가장 </a:t>
              </a:r>
              <a:r>
                <a:rPr lang="en-US" altLang="ko-KR" sz="600" dirty="0" smtClean="0"/>
                <a:t>Hot</a:t>
              </a:r>
              <a:r>
                <a:rPr lang="ko-KR" altLang="en-US" sz="600" dirty="0" smtClean="0"/>
                <a:t>한 </a:t>
              </a:r>
              <a:r>
                <a:rPr lang="ko-KR" altLang="en-US" sz="600" dirty="0" err="1" smtClean="0"/>
                <a:t>레시피</a:t>
              </a:r>
              <a:endParaRPr lang="ko-KR" altLang="en-US" sz="600" dirty="0"/>
            </a:p>
          </p:txBody>
        </p:sp>
        <p:pic>
          <p:nvPicPr>
            <p:cNvPr id="77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887" y="2794274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78" name="그룹 59"/>
            <p:cNvGrpSpPr/>
            <p:nvPr/>
          </p:nvGrpSpPr>
          <p:grpSpPr>
            <a:xfrm>
              <a:off x="2014330" y="2897324"/>
              <a:ext cx="2493877" cy="190432"/>
              <a:chOff x="2014330" y="2897324"/>
              <a:chExt cx="2493877" cy="19043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err="1" smtClean="0"/>
                  <a:t>초간단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</a:t>
                </a:r>
                <a:r>
                  <a:rPr lang="ko-KR" altLang="en-US" sz="600" dirty="0" smtClean="0"/>
                  <a:t>분 요리 김치비빔국수</a:t>
                </a:r>
                <a:endParaRPr lang="ko-KR" altLang="en-US" sz="600" dirty="0"/>
              </a:p>
            </p:txBody>
          </p:sp>
        </p:grpSp>
        <p:grpSp>
          <p:nvGrpSpPr>
            <p:cNvPr id="79" name="그룹 60"/>
            <p:cNvGrpSpPr/>
            <p:nvPr/>
          </p:nvGrpSpPr>
          <p:grpSpPr>
            <a:xfrm>
              <a:off x="2028501" y="3028458"/>
              <a:ext cx="2472611" cy="190432"/>
              <a:chOff x="2014330" y="2897324"/>
              <a:chExt cx="2472611" cy="19043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793970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80" name="그룹 63"/>
            <p:cNvGrpSpPr/>
            <p:nvPr/>
          </p:nvGrpSpPr>
          <p:grpSpPr>
            <a:xfrm>
              <a:off x="2021416" y="3159595"/>
              <a:ext cx="2483245" cy="189567"/>
              <a:chOff x="2014329" y="2897324"/>
              <a:chExt cx="2483245" cy="189567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</a:t>
                </a:r>
                <a:r>
                  <a:rPr lang="en-US" altLang="ko-KR" sz="600" dirty="0" smtClean="0"/>
                  <a:t>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804603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81" name="그룹 66"/>
            <p:cNvGrpSpPr/>
            <p:nvPr/>
          </p:nvGrpSpPr>
          <p:grpSpPr>
            <a:xfrm>
              <a:off x="2014321" y="3290729"/>
              <a:ext cx="2493878" cy="189567"/>
              <a:chOff x="2014329" y="2897324"/>
              <a:chExt cx="2493878" cy="18956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백종원 </a:t>
                </a:r>
                <a:r>
                  <a:rPr lang="ko-KR" altLang="en-US" sz="600" dirty="0" err="1" smtClean="0"/>
                  <a:t>감자짜글이</a:t>
                </a:r>
                <a:endParaRPr lang="ko-KR" altLang="en-US" sz="600" dirty="0"/>
              </a:p>
            </p:txBody>
          </p:sp>
        </p:grpSp>
        <p:grpSp>
          <p:nvGrpSpPr>
            <p:cNvPr id="82" name="그룹 69"/>
            <p:cNvGrpSpPr/>
            <p:nvPr/>
          </p:nvGrpSpPr>
          <p:grpSpPr>
            <a:xfrm>
              <a:off x="2017859" y="3411230"/>
              <a:ext cx="2493878" cy="189567"/>
              <a:chOff x="2014329" y="2897324"/>
              <a:chExt cx="2493878" cy="18956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경상도식 </a:t>
                </a:r>
                <a:r>
                  <a:rPr lang="ko-KR" altLang="en-US" sz="600" dirty="0" err="1" smtClean="0"/>
                  <a:t>소고기콩나물무국</a:t>
                </a:r>
                <a:endParaRPr lang="ko-KR" altLang="en-US" sz="600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899298" y="3733415"/>
            <a:ext cx="3657600" cy="1073426"/>
            <a:chOff x="927652" y="2657061"/>
            <a:chExt cx="3657600" cy="1073426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927652" y="2657061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48070" y="2670312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Best</a:t>
              </a:r>
              <a:r>
                <a:rPr lang="ko-KR" altLang="en-US" sz="1200" dirty="0" smtClean="0"/>
                <a:t>스크랩 </a:t>
              </a:r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가장 많이 스크랩한 </a:t>
              </a:r>
              <a:r>
                <a:rPr lang="ko-KR" altLang="en-US" sz="600" dirty="0" err="1" smtClean="0"/>
                <a:t>레시피</a:t>
              </a:r>
              <a:endParaRPr lang="ko-KR" altLang="en-US" sz="600" dirty="0"/>
            </a:p>
          </p:txBody>
        </p:sp>
        <p:pic>
          <p:nvPicPr>
            <p:cNvPr id="96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887" y="2794274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97" name="그룹 59"/>
            <p:cNvGrpSpPr/>
            <p:nvPr/>
          </p:nvGrpSpPr>
          <p:grpSpPr>
            <a:xfrm>
              <a:off x="2014330" y="2897324"/>
              <a:ext cx="2493877" cy="190432"/>
              <a:chOff x="2014330" y="2897324"/>
              <a:chExt cx="2493877" cy="190432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err="1" smtClean="0"/>
                  <a:t>초간단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</a:t>
                </a:r>
                <a:r>
                  <a:rPr lang="ko-KR" altLang="en-US" sz="600" dirty="0" smtClean="0"/>
                  <a:t>분 요리 김치비빔국수</a:t>
                </a:r>
                <a:endParaRPr lang="ko-KR" altLang="en-US" sz="600" dirty="0"/>
              </a:p>
            </p:txBody>
          </p:sp>
        </p:grpSp>
        <p:grpSp>
          <p:nvGrpSpPr>
            <p:cNvPr id="98" name="그룹 60"/>
            <p:cNvGrpSpPr/>
            <p:nvPr/>
          </p:nvGrpSpPr>
          <p:grpSpPr>
            <a:xfrm>
              <a:off x="2028501" y="3028458"/>
              <a:ext cx="2472611" cy="190432"/>
              <a:chOff x="2014330" y="2897324"/>
              <a:chExt cx="2472611" cy="19043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793970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99" name="그룹 63"/>
            <p:cNvGrpSpPr/>
            <p:nvPr/>
          </p:nvGrpSpPr>
          <p:grpSpPr>
            <a:xfrm>
              <a:off x="2021416" y="3159595"/>
              <a:ext cx="2483245" cy="189567"/>
              <a:chOff x="2014329" y="2897324"/>
              <a:chExt cx="2483245" cy="1895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</a:t>
                </a:r>
                <a:r>
                  <a:rPr lang="en-US" altLang="ko-KR" sz="600" dirty="0" smtClean="0"/>
                  <a:t>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804603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100" name="그룹 66"/>
            <p:cNvGrpSpPr/>
            <p:nvPr/>
          </p:nvGrpSpPr>
          <p:grpSpPr>
            <a:xfrm>
              <a:off x="2014321" y="3290729"/>
              <a:ext cx="2493878" cy="189567"/>
              <a:chOff x="2014329" y="2897324"/>
              <a:chExt cx="2493878" cy="189567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백종원 </a:t>
                </a:r>
                <a:r>
                  <a:rPr lang="ko-KR" altLang="en-US" sz="600" dirty="0" err="1" smtClean="0"/>
                  <a:t>감자짜글이</a:t>
                </a:r>
                <a:endParaRPr lang="ko-KR" altLang="en-US" sz="600" dirty="0"/>
              </a:p>
            </p:txBody>
          </p:sp>
        </p:grpSp>
        <p:grpSp>
          <p:nvGrpSpPr>
            <p:cNvPr id="101" name="그룹 69"/>
            <p:cNvGrpSpPr/>
            <p:nvPr/>
          </p:nvGrpSpPr>
          <p:grpSpPr>
            <a:xfrm>
              <a:off x="2017859" y="3411230"/>
              <a:ext cx="2493878" cy="189567"/>
              <a:chOff x="2014329" y="2897324"/>
              <a:chExt cx="2493878" cy="18956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경상도식 </a:t>
                </a:r>
                <a:r>
                  <a:rPr lang="ko-KR" altLang="en-US" sz="600" dirty="0" err="1" smtClean="0"/>
                  <a:t>소고기콩나물무국</a:t>
                </a:r>
                <a:endParaRPr lang="ko-KR" altLang="en-US" sz="600" dirty="0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4833304" y="3733415"/>
            <a:ext cx="3657600" cy="1073426"/>
            <a:chOff x="7877801" y="2752754"/>
            <a:chExt cx="3657600" cy="1073426"/>
          </a:xfrm>
        </p:grpSpPr>
        <p:grpSp>
          <p:nvGrpSpPr>
            <p:cNvPr id="112" name="그룹 111"/>
            <p:cNvGrpSpPr/>
            <p:nvPr/>
          </p:nvGrpSpPr>
          <p:grpSpPr>
            <a:xfrm>
              <a:off x="7877801" y="2752754"/>
              <a:ext cx="3657600" cy="1073426"/>
              <a:chOff x="927652" y="2657061"/>
              <a:chExt cx="3657600" cy="1073426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927652" y="2657061"/>
                <a:ext cx="3657600" cy="1073426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948070" y="2670312"/>
                <a:ext cx="2623929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이달의 </a:t>
                </a:r>
                <a:r>
                  <a:rPr lang="ko-KR" altLang="en-US" sz="1200" dirty="0" err="1" smtClean="0"/>
                  <a:t>소통왕</a:t>
                </a:r>
                <a:r>
                  <a:rPr lang="ko-KR" altLang="en-US" sz="1200" dirty="0" smtClean="0"/>
                  <a:t> </a:t>
                </a:r>
                <a:r>
                  <a:rPr lang="ko-KR" altLang="en-US" sz="600" dirty="0" smtClean="0"/>
                  <a:t>의견을 가장 많이 등록한 </a:t>
                </a:r>
                <a:r>
                  <a:rPr lang="ko-KR" altLang="en-US" sz="600" dirty="0" err="1" smtClean="0"/>
                  <a:t>쉐프</a:t>
                </a:r>
                <a:endParaRPr lang="ko-KR" altLang="en-US" sz="600" dirty="0"/>
              </a:p>
            </p:txBody>
          </p:sp>
          <p:pic>
            <p:nvPicPr>
              <p:cNvPr id="115" name="Picture 5" descr="C:\Program Files (x86)\Microsoft Office\MEDIA\CAGCAT10\j0199283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0887" y="2794274"/>
                <a:ext cx="909372" cy="816944"/>
              </a:xfrm>
              <a:prstGeom prst="rect">
                <a:avLst/>
              </a:prstGeom>
              <a:noFill/>
            </p:spPr>
          </p:pic>
          <p:grpSp>
            <p:nvGrpSpPr>
              <p:cNvPr id="116" name="그룹 59"/>
              <p:cNvGrpSpPr/>
              <p:nvPr/>
            </p:nvGrpSpPr>
            <p:grpSpPr>
              <a:xfrm>
                <a:off x="2014330" y="2897324"/>
                <a:ext cx="2493877" cy="190432"/>
                <a:chOff x="2014330" y="2897324"/>
                <a:chExt cx="2493877" cy="190432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014330" y="2902225"/>
                  <a:ext cx="609600" cy="18553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 smtClean="0"/>
                    <a:t>1. </a:t>
                  </a:r>
                  <a:r>
                    <a:rPr lang="ko-KR" altLang="en-US" sz="600" dirty="0" err="1" smtClean="0"/>
                    <a:t>판교맘</a:t>
                  </a:r>
                  <a:endParaRPr lang="ko-KR" altLang="en-US" sz="6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815236" y="2897324"/>
                  <a:ext cx="1692971" cy="184666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600" dirty="0"/>
                </a:p>
              </p:txBody>
            </p:sp>
          </p:grpSp>
          <p:grpSp>
            <p:nvGrpSpPr>
              <p:cNvPr id="117" name="그룹 60"/>
              <p:cNvGrpSpPr/>
              <p:nvPr/>
            </p:nvGrpSpPr>
            <p:grpSpPr>
              <a:xfrm>
                <a:off x="2028501" y="2952308"/>
                <a:ext cx="2207571" cy="293086"/>
                <a:chOff x="2014330" y="2821174"/>
                <a:chExt cx="2207571" cy="293086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014330" y="2928729"/>
                  <a:ext cx="609600" cy="18553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 smtClean="0"/>
                    <a:t>2. </a:t>
                  </a:r>
                  <a:r>
                    <a:rPr lang="ko-KR" altLang="en-US" sz="600" dirty="0" err="1" smtClean="0"/>
                    <a:t>둘리맘</a:t>
                  </a:r>
                  <a:endParaRPr lang="ko-KR" altLang="en-US" sz="6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961562" y="2821174"/>
                  <a:ext cx="1260339" cy="184666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 smtClean="0"/>
                    <a:t>4381</a:t>
                  </a:r>
                  <a:endParaRPr lang="ko-KR" altLang="en-US" sz="6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021416" y="3217504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</a:t>
                </a:r>
                <a:r>
                  <a:rPr lang="en-US" altLang="ko-KR" sz="600" dirty="0" smtClean="0"/>
                  <a:t>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014321" y="3375142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17859" y="3522147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</p:grpSp>
        <p:pic>
          <p:nvPicPr>
            <p:cNvPr id="2055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093555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2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219451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3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371851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4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524251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5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676651"/>
              <a:ext cx="120997" cy="86967"/>
            </a:xfrm>
            <a:prstGeom prst="rect">
              <a:avLst/>
            </a:prstGeom>
            <a:noFill/>
          </p:spPr>
        </p:pic>
        <p:sp>
          <p:nvSpPr>
            <p:cNvPr id="136" name="TextBox 135"/>
            <p:cNvSpPr txBox="1"/>
            <p:nvPr/>
          </p:nvSpPr>
          <p:spPr>
            <a:xfrm>
              <a:off x="9932510" y="3173897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2695</a:t>
              </a:r>
              <a:endParaRPr lang="ko-KR" altLang="en-US" sz="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925886" y="3313045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783</a:t>
              </a:r>
              <a:endParaRPr lang="ko-KR" altLang="en-US" sz="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945766" y="3465445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29</a:t>
              </a:r>
              <a:endParaRPr lang="ko-KR" altLang="en-US" sz="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952394" y="3631097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27</a:t>
              </a:r>
              <a:endParaRPr lang="ko-KR" altLang="en-US" sz="600" dirty="0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899298" y="4932737"/>
            <a:ext cx="3657600" cy="1073426"/>
            <a:chOff x="8268741" y="4389398"/>
            <a:chExt cx="3657600" cy="1073426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8268741" y="4389398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289159" y="4402649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이달의 </a:t>
              </a:r>
              <a:r>
                <a:rPr lang="ko-KR" altLang="en-US" sz="1200" dirty="0" err="1" smtClean="0"/>
                <a:t>소통왕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의견을 가장 많이 등록한 </a:t>
              </a:r>
              <a:r>
                <a:rPr lang="ko-KR" altLang="en-US" sz="600" dirty="0" err="1" smtClean="0"/>
                <a:t>쉐프</a:t>
              </a:r>
              <a:endParaRPr lang="ko-KR" altLang="en-US" sz="600" dirty="0"/>
            </a:p>
          </p:txBody>
        </p:sp>
        <p:pic>
          <p:nvPicPr>
            <p:cNvPr id="156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1976" y="4526611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157" name="그룹 59"/>
            <p:cNvGrpSpPr/>
            <p:nvPr/>
          </p:nvGrpSpPr>
          <p:grpSpPr>
            <a:xfrm>
              <a:off x="9355419" y="4629661"/>
              <a:ext cx="2493877" cy="190432"/>
              <a:chOff x="2014330" y="2897324"/>
              <a:chExt cx="2493877" cy="190432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600" dirty="0"/>
              </a:p>
            </p:txBody>
          </p:sp>
        </p:grpSp>
        <p:grpSp>
          <p:nvGrpSpPr>
            <p:cNvPr id="158" name="그룹 60"/>
            <p:cNvGrpSpPr/>
            <p:nvPr/>
          </p:nvGrpSpPr>
          <p:grpSpPr>
            <a:xfrm>
              <a:off x="9369590" y="4658141"/>
              <a:ext cx="2207571" cy="319590"/>
              <a:chOff x="2014330" y="2794670"/>
              <a:chExt cx="2207571" cy="319590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2014330" y="2928729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61562" y="2794670"/>
                <a:ext cx="126033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45</a:t>
                </a:r>
                <a:endParaRPr lang="ko-KR" altLang="en-US" sz="600" dirty="0"/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9362505" y="4949841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3</a:t>
              </a:r>
              <a:r>
                <a:rPr lang="en-US" altLang="ko-KR" sz="600" dirty="0" smtClean="0"/>
                <a:t>. </a:t>
              </a:r>
              <a:r>
                <a:rPr lang="ko-KR" altLang="en-US" sz="600" dirty="0" err="1" smtClean="0"/>
                <a:t>한식대장뿡뿡이</a:t>
              </a:r>
              <a:endParaRPr lang="ko-KR" altLang="en-US" sz="6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55410" y="5107479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4. </a:t>
              </a:r>
              <a:r>
                <a:rPr lang="ko-KR" altLang="en-US" sz="600" dirty="0" err="1" smtClean="0"/>
                <a:t>중식대장뽁뽁이</a:t>
              </a:r>
              <a:endParaRPr lang="ko-KR" altLang="en-US" sz="6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358948" y="5254484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5. </a:t>
              </a:r>
              <a:r>
                <a:rPr lang="ko-KR" altLang="en-US" sz="600" dirty="0" err="1" smtClean="0"/>
                <a:t>시크한길동맘</a:t>
              </a:r>
              <a:endParaRPr lang="ko-KR" altLang="en-US" sz="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323450" y="4797289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23</a:t>
              </a:r>
              <a:endParaRPr lang="ko-KR" altLang="en-US" sz="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316826" y="4949689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16</a:t>
              </a:r>
              <a:endParaRPr lang="ko-KR" altLang="en-US" sz="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336706" y="5115341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9</a:t>
              </a:r>
              <a:endParaRPr lang="ko-KR" altLang="en-US" sz="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343334" y="5267741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7</a:t>
              </a:r>
              <a:endParaRPr lang="ko-KR" altLang="en-US" sz="600" dirty="0"/>
            </a:p>
          </p:txBody>
        </p:sp>
        <p:pic>
          <p:nvPicPr>
            <p:cNvPr id="166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4716394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67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4855542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6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5007942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69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5160342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70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5312742"/>
              <a:ext cx="66261" cy="84042"/>
            </a:xfrm>
            <a:prstGeom prst="rect">
              <a:avLst/>
            </a:prstGeom>
            <a:noFill/>
          </p:spPr>
        </p:pic>
      </p:grpSp>
      <p:grpSp>
        <p:nvGrpSpPr>
          <p:cNvPr id="200" name="그룹 199"/>
          <p:cNvGrpSpPr/>
          <p:nvPr/>
        </p:nvGrpSpPr>
        <p:grpSpPr>
          <a:xfrm>
            <a:off x="4833304" y="4932737"/>
            <a:ext cx="3657600" cy="1073426"/>
            <a:chOff x="8235610" y="3110563"/>
            <a:chExt cx="3657600" cy="1073426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8235610" y="3110563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256028" y="3123814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이달의 인기 </a:t>
              </a:r>
              <a:r>
                <a:rPr lang="ko-KR" altLang="en-US" sz="1200" dirty="0" err="1" smtClean="0"/>
                <a:t>검색어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뜨거운 </a:t>
              </a:r>
              <a:r>
                <a:rPr lang="ko-KR" altLang="en-US" sz="600" dirty="0" err="1" smtClean="0"/>
                <a:t>괌심을</a:t>
              </a:r>
              <a:r>
                <a:rPr lang="ko-KR" altLang="en-US" sz="600" dirty="0" smtClean="0"/>
                <a:t> 받은 </a:t>
              </a:r>
              <a:r>
                <a:rPr lang="ko-KR" altLang="en-US" sz="600" dirty="0" err="1" smtClean="0"/>
                <a:t>검색어</a:t>
              </a:r>
              <a:endParaRPr lang="ko-KR" altLang="en-US" sz="600" dirty="0"/>
            </a:p>
          </p:txBody>
        </p:sp>
        <p:pic>
          <p:nvPicPr>
            <p:cNvPr id="175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48845" y="3247776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176" name="그룹 59"/>
            <p:cNvGrpSpPr/>
            <p:nvPr/>
          </p:nvGrpSpPr>
          <p:grpSpPr>
            <a:xfrm>
              <a:off x="9322288" y="3350826"/>
              <a:ext cx="2493877" cy="190432"/>
              <a:chOff x="2014330" y="2897324"/>
              <a:chExt cx="2493877" cy="1904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smtClean="0"/>
                  <a:t>감자</a:t>
                </a:r>
                <a:endParaRPr lang="ko-KR" altLang="en-US" sz="600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600" dirty="0"/>
              </a:p>
            </p:txBody>
          </p:sp>
        </p:grpSp>
        <p:grpSp>
          <p:nvGrpSpPr>
            <p:cNvPr id="177" name="그룹 60"/>
            <p:cNvGrpSpPr/>
            <p:nvPr/>
          </p:nvGrpSpPr>
          <p:grpSpPr>
            <a:xfrm>
              <a:off x="9336459" y="3379306"/>
              <a:ext cx="2207571" cy="306338"/>
              <a:chOff x="2014330" y="2794670"/>
              <a:chExt cx="2207571" cy="306338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014330" y="2915477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smtClean="0"/>
                  <a:t>떡볶이</a:t>
                </a:r>
                <a:endParaRPr lang="ko-KR" altLang="en-US" sz="6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961562" y="2794670"/>
                <a:ext cx="126033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86,785</a:t>
                </a:r>
                <a:endParaRPr lang="ko-KR" altLang="en-US" sz="600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9329374" y="3657754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3</a:t>
              </a:r>
              <a:r>
                <a:rPr lang="en-US" altLang="ko-KR" sz="600" dirty="0" smtClean="0"/>
                <a:t>. </a:t>
              </a:r>
              <a:r>
                <a:rPr lang="ko-KR" altLang="en-US" sz="600" dirty="0" err="1" smtClean="0"/>
                <a:t>닭볶음탕</a:t>
              </a:r>
              <a:endParaRPr lang="ko-KR" altLang="en-US" sz="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322279" y="3815392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4. </a:t>
              </a:r>
              <a:r>
                <a:rPr lang="ko-KR" altLang="en-US" sz="600" dirty="0" smtClean="0"/>
                <a:t>오이무침</a:t>
              </a:r>
              <a:endParaRPr lang="ko-KR" altLang="en-US" sz="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325817" y="3975649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5. </a:t>
              </a:r>
              <a:r>
                <a:rPr lang="ko-KR" altLang="en-US" sz="600" dirty="0" smtClean="0"/>
                <a:t>된장찌개</a:t>
              </a:r>
              <a:endParaRPr lang="ko-KR" altLang="en-US" sz="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290319" y="3518454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82,370</a:t>
              </a:r>
              <a:endParaRPr lang="ko-KR" altLang="en-US" sz="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0283695" y="3657602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67,186</a:t>
              </a:r>
              <a:endParaRPr lang="ko-KR" altLang="en-US" sz="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303575" y="3823254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59,716</a:t>
              </a:r>
              <a:endParaRPr lang="ko-KR" altLang="en-US" sz="6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296951" y="3975654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57,134</a:t>
              </a:r>
              <a:endParaRPr lang="ko-KR" altLang="en-US" sz="600" dirty="0"/>
            </a:p>
          </p:txBody>
        </p:sp>
        <p:pic>
          <p:nvPicPr>
            <p:cNvPr id="195" name="그림 19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439864"/>
              <a:ext cx="108521" cy="68880"/>
            </a:xfrm>
            <a:prstGeom prst="rect">
              <a:avLst/>
            </a:prstGeom>
          </p:spPr>
        </p:pic>
        <p:pic>
          <p:nvPicPr>
            <p:cNvPr id="196" name="그림 195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565760"/>
              <a:ext cx="108521" cy="68880"/>
            </a:xfrm>
            <a:prstGeom prst="rect">
              <a:avLst/>
            </a:prstGeom>
          </p:spPr>
        </p:pic>
        <p:pic>
          <p:nvPicPr>
            <p:cNvPr id="197" name="그림 196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704908"/>
              <a:ext cx="108521" cy="68880"/>
            </a:xfrm>
            <a:prstGeom prst="rect">
              <a:avLst/>
            </a:prstGeom>
          </p:spPr>
        </p:pic>
        <p:pic>
          <p:nvPicPr>
            <p:cNvPr id="198" name="그림 197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877184"/>
              <a:ext cx="108521" cy="68880"/>
            </a:xfrm>
            <a:prstGeom prst="rect">
              <a:avLst/>
            </a:prstGeom>
          </p:spPr>
        </p:pic>
        <p:pic>
          <p:nvPicPr>
            <p:cNvPr id="199" name="그림 198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4036208"/>
              <a:ext cx="108521" cy="688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이벤트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06056" y="2094614"/>
            <a:ext cx="7836195" cy="5209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0484" y="2091070"/>
            <a:ext cx="1509823" cy="5103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진행중인 이벤트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31066" y="2091070"/>
            <a:ext cx="1509823" cy="51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종료된 이벤트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81648" y="2091070"/>
            <a:ext cx="1509823" cy="51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당첨자 발표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84791" y="2636875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76177" y="2842438"/>
            <a:ext cx="3551274" cy="96756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이벤트 배너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511748" y="2842438"/>
            <a:ext cx="3554819" cy="967562"/>
            <a:chOff x="4476307" y="2842438"/>
            <a:chExt cx="3554819" cy="967562"/>
          </a:xfrm>
        </p:grpSpPr>
        <p:sp>
          <p:nvSpPr>
            <p:cNvPr id="59" name="직사각형 58"/>
            <p:cNvSpPr/>
            <p:nvPr/>
          </p:nvSpPr>
          <p:spPr>
            <a:xfrm>
              <a:off x="4479852" y="2842438"/>
              <a:ext cx="3551274" cy="96756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76307" y="2849524"/>
              <a:ext cx="3540642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99"/>
                  </a:solidFill>
                </a:rPr>
                <a:t>[</a:t>
              </a:r>
              <a:r>
                <a:rPr lang="ko-KR" altLang="en-US" dirty="0" smtClean="0">
                  <a:solidFill>
                    <a:srgbClr val="000099"/>
                  </a:solidFill>
                </a:rPr>
                <a:t>이벤트</a:t>
              </a:r>
              <a:r>
                <a:rPr lang="en-US" altLang="ko-KR" dirty="0" smtClean="0">
                  <a:solidFill>
                    <a:srgbClr val="000099"/>
                  </a:solidFill>
                </a:rPr>
                <a:t>]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신규 가입 </a:t>
              </a:r>
              <a:r>
                <a:rPr lang="en-US" altLang="ko-KR" dirty="0" smtClean="0"/>
                <a:t>&amp; </a:t>
              </a:r>
              <a:r>
                <a:rPr lang="ko-KR" altLang="en-US" dirty="0" smtClean="0"/>
                <a:t>신규 </a:t>
              </a:r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작성 이벤트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76307" y="3551280"/>
              <a:ext cx="3551274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2019.07.01 ~ 2019.07.20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76177" y="4068726"/>
            <a:ext cx="3551274" cy="96756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이벤트 배너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511748" y="4068726"/>
            <a:ext cx="3554819" cy="967562"/>
            <a:chOff x="4476307" y="2842438"/>
            <a:chExt cx="3554819" cy="967562"/>
          </a:xfrm>
        </p:grpSpPr>
        <p:sp>
          <p:nvSpPr>
            <p:cNvPr id="65" name="직사각형 64"/>
            <p:cNvSpPr/>
            <p:nvPr/>
          </p:nvSpPr>
          <p:spPr>
            <a:xfrm>
              <a:off x="4479852" y="2842438"/>
              <a:ext cx="3551274" cy="96756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76307" y="2849524"/>
              <a:ext cx="3540642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99"/>
                  </a:solidFill>
                </a:rPr>
                <a:t>[</a:t>
              </a:r>
              <a:r>
                <a:rPr lang="ko-KR" altLang="en-US" dirty="0" smtClean="0">
                  <a:solidFill>
                    <a:srgbClr val="000099"/>
                  </a:solidFill>
                </a:rPr>
                <a:t>공모전</a:t>
              </a:r>
              <a:r>
                <a:rPr lang="en-US" altLang="ko-KR" dirty="0" smtClean="0">
                  <a:solidFill>
                    <a:srgbClr val="000099"/>
                  </a:solidFill>
                </a:rPr>
                <a:t>]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포실포실</a:t>
              </a:r>
              <a:r>
                <a:rPr lang="ko-KR" altLang="en-US" dirty="0" smtClean="0"/>
                <a:t> 영양덩어리 감자</a:t>
              </a:r>
              <a:r>
                <a:rPr lang="en-US" altLang="ko-KR" dirty="0" smtClean="0"/>
                <a:t>! </a:t>
              </a:r>
              <a:r>
                <a:rPr lang="ko-KR" altLang="en-US" dirty="0" smtClean="0"/>
                <a:t>감자요리를 알려주세요</a:t>
              </a:r>
              <a:r>
                <a:rPr lang="en-US" altLang="ko-KR" dirty="0" smtClean="0"/>
                <a:t>!!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76307" y="3551280"/>
              <a:ext cx="3551274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2019.07.10 ~ 2019.08.10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 flipV="1">
            <a:off x="620233" y="5330456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03656" y="567857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9852" y="2502194"/>
            <a:ext cx="723013" cy="290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공개중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28309" y="2502194"/>
            <a:ext cx="723013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작성중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86766" y="2502194"/>
            <a:ext cx="1290082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스크랩한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84791" y="2902700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93769" y="2989910"/>
            <a:ext cx="1909589" cy="2931405"/>
            <a:chOff x="683709" y="3631728"/>
            <a:chExt cx="2297572" cy="2931405"/>
          </a:xfrm>
        </p:grpSpPr>
        <p:grpSp>
          <p:nvGrpSpPr>
            <p:cNvPr id="68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75" name="그룹 23"/>
              <p:cNvGrpSpPr/>
              <p:nvPr/>
            </p:nvGrpSpPr>
            <p:grpSpPr>
              <a:xfrm>
                <a:off x="820577" y="3878963"/>
                <a:ext cx="2243814" cy="995114"/>
                <a:chOff x="820577" y="3878963"/>
                <a:chExt cx="2243814" cy="995114"/>
              </a:xfrm>
            </p:grpSpPr>
            <p:grpSp>
              <p:nvGrpSpPr>
                <p:cNvPr id="76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77" name="직선 연결선 76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4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20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69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70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71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49899" y="2992410"/>
            <a:ext cx="1908000" cy="2931405"/>
            <a:chOff x="683709" y="3631728"/>
            <a:chExt cx="2297572" cy="2931405"/>
          </a:xfrm>
        </p:grpSpPr>
        <p:grpSp>
          <p:nvGrpSpPr>
            <p:cNvPr id="85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92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93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94" name="직선 연결선 93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86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87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88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706029" y="2979920"/>
            <a:ext cx="1908000" cy="2931405"/>
            <a:chOff x="683709" y="3631728"/>
            <a:chExt cx="2297572" cy="2931405"/>
          </a:xfrm>
        </p:grpSpPr>
        <p:grpSp>
          <p:nvGrpSpPr>
            <p:cNvPr id="102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0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1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03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04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05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747169" y="2982420"/>
            <a:ext cx="1908000" cy="2931405"/>
            <a:chOff x="683709" y="3631728"/>
            <a:chExt cx="2297572" cy="2931405"/>
          </a:xfrm>
        </p:grpSpPr>
        <p:grpSp>
          <p:nvGrpSpPr>
            <p:cNvPr id="11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26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27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28" name="직선 연결선 12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2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2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2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9851" y="2502194"/>
            <a:ext cx="1382233" cy="290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내가 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84791" y="2902700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19423" y="2502194"/>
            <a:ext cx="1382233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받은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93769" y="2989910"/>
            <a:ext cx="1909589" cy="2931405"/>
            <a:chOff x="683709" y="3631728"/>
            <a:chExt cx="2297572" cy="2931405"/>
          </a:xfrm>
        </p:grpSpPr>
        <p:grpSp>
          <p:nvGrpSpPr>
            <p:cNvPr id="10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29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38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19" name="TextBox 118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638764" y="2972189"/>
            <a:ext cx="1909589" cy="2931405"/>
            <a:chOff x="683709" y="3631728"/>
            <a:chExt cx="2297572" cy="2931405"/>
          </a:xfrm>
        </p:grpSpPr>
        <p:grpSp>
          <p:nvGrpSpPr>
            <p:cNvPr id="14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53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54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6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50" name="TextBox 149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4683760" y="2954468"/>
            <a:ext cx="1909589" cy="2931405"/>
            <a:chOff x="683709" y="3631728"/>
            <a:chExt cx="2297572" cy="2931405"/>
          </a:xfrm>
        </p:grpSpPr>
        <p:grpSp>
          <p:nvGrpSpPr>
            <p:cNvPr id="163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67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68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69" name="직선 연결선 16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0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64" name="TextBox 163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6696858" y="2968645"/>
            <a:ext cx="1909589" cy="2931405"/>
            <a:chOff x="683709" y="3631728"/>
            <a:chExt cx="2297572" cy="2931405"/>
          </a:xfrm>
        </p:grpSpPr>
        <p:grpSp>
          <p:nvGrpSpPr>
            <p:cNvPr id="177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81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82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83" name="직선 연결선 182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78" name="TextBox 177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12368" y="2488057"/>
            <a:ext cx="6464595" cy="1059692"/>
            <a:chOff x="386310" y="2342720"/>
            <a:chExt cx="6464595" cy="1059692"/>
          </a:xfrm>
        </p:grpSpPr>
        <p:sp>
          <p:nvSpPr>
            <p:cNvPr id="86" name="직사각형 85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rgbClr val="C00000"/>
                  </a:solidFill>
                </a:rPr>
                <a:t>지현쉐프</a:t>
              </a:r>
              <a:endParaRPr lang="ko-KR" altLang="en-US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90" name="하트 89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타원형 설명선 90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08249" y="3398338"/>
            <a:ext cx="6464595" cy="1059692"/>
            <a:chOff x="386310" y="2342720"/>
            <a:chExt cx="6464595" cy="1059692"/>
          </a:xfrm>
        </p:grpSpPr>
        <p:sp>
          <p:nvSpPr>
            <p:cNvPr id="97" name="직사각형 96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rgbClr val="C00000"/>
                  </a:solidFill>
                </a:rPr>
                <a:t>지현쉐프</a:t>
              </a:r>
              <a:endParaRPr lang="ko-KR" altLang="en-US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02" name="하트 101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타원형 설명선 102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28843" y="4283905"/>
            <a:ext cx="6464595" cy="1059692"/>
            <a:chOff x="386310" y="2342720"/>
            <a:chExt cx="6464595" cy="1059692"/>
          </a:xfrm>
        </p:grpSpPr>
        <p:sp>
          <p:nvSpPr>
            <p:cNvPr id="109" name="직사각형 108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rgbClr val="C00000"/>
                  </a:solidFill>
                </a:rPr>
                <a:t>지현쉐프</a:t>
              </a:r>
              <a:endParaRPr lang="ko-KR" altLang="en-US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13" name="하트 112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타원형 설명선 113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8538466"/>
              </p:ext>
            </p:extLst>
          </p:nvPr>
        </p:nvGraphicFramePr>
        <p:xfrm>
          <a:off x="559013" y="870893"/>
          <a:ext cx="10863550" cy="1951677"/>
        </p:xfrm>
        <a:graphic>
          <a:graphicData uri="http://schemas.openxmlformats.org/drawingml/2006/table">
            <a:tbl>
              <a:tblPr/>
              <a:tblGrid>
                <a:gridCol w="1345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16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49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1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59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Version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Drafter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Date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2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2019.07.08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5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1763" y="50863"/>
            <a:ext cx="2824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Revision History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2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69852" y="2502194"/>
            <a:ext cx="723013" cy="290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문의중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309" y="2502194"/>
            <a:ext cx="723013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답변완료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109640" y="2502194"/>
            <a:ext cx="1290082" cy="290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84791" y="2902700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669853" y="3030785"/>
          <a:ext cx="7846827" cy="120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000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824108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2576785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928573"/>
              </a:tblGrid>
              <a:tr h="25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" name="TextBox 166"/>
          <p:cNvSpPr txBox="1"/>
          <p:nvPr/>
        </p:nvSpPr>
        <p:spPr>
          <a:xfrm>
            <a:off x="3274841" y="2509288"/>
            <a:ext cx="340241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문의 답변은 </a:t>
            </a:r>
            <a:r>
              <a:rPr lang="ko-KR" altLang="en-US" sz="800" dirty="0" err="1" smtClean="0"/>
              <a:t>이메일로</a:t>
            </a:r>
            <a:r>
              <a:rPr lang="ko-KR" altLang="en-US" sz="800" dirty="0" smtClean="0"/>
              <a:t> 발송되며</a:t>
            </a:r>
            <a:r>
              <a:rPr lang="en-US" altLang="ko-KR" sz="800" dirty="0" smtClean="0"/>
              <a:t>,</a:t>
            </a:r>
          </a:p>
          <a:p>
            <a:r>
              <a:rPr lang="ko-KR" altLang="en-US" sz="800" dirty="0" smtClean="0"/>
              <a:t>답변 완료 후 문의사항은 답변완료로 이동됩니다</a:t>
            </a:r>
            <a:r>
              <a:rPr lang="en-US" altLang="ko-KR" sz="8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2838" y="2364193"/>
            <a:ext cx="2137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정보 수정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1743726" y="3079397"/>
            <a:ext cx="3437415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47264" y="3504758"/>
            <a:ext cx="3433877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50802" y="3930119"/>
            <a:ext cx="3430339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43708" y="5303688"/>
            <a:ext cx="3460582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50802" y="4368640"/>
            <a:ext cx="3441913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3707" y="4819977"/>
            <a:ext cx="3449008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206" y="3095151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AAAA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44169" y="3518628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22464" y="5826630"/>
            <a:ext cx="3539699" cy="393405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수정하기</a:t>
            </a:r>
            <a:endParaRPr lang="ko-KR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47707" y="3943989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3762" y="438092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2187" y="4831021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닉네임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4115" y="5319083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여</a:t>
            </a:r>
            <a:r>
              <a:rPr lang="ko-KR" altLang="en-US" sz="1200" b="1" dirty="0" smtClean="0"/>
              <a:t>자</a:t>
            </a:r>
            <a:endParaRPr lang="en-US" altLang="ko-KR" sz="12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얼럿 메시지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MAIN &gt; MY page &gt; </a:t>
            </a:r>
            <a:r>
              <a:rPr lang="ko-KR" altLang="en-US" dirty="0">
                <a:solidFill>
                  <a:prstClr val="black"/>
                </a:solidFill>
              </a:rPr>
              <a:t>여행자 등록정보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12169" y="421629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Description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0"/>
            <a:ext cx="12208476" cy="6858000"/>
            <a:chOff x="0" y="0"/>
            <a:chExt cx="1220847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16476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2775857"/>
              <a:ext cx="12192000" cy="1306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4400" b="1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(Admin)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26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 &gt; Home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4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/>
              <a:t>1. </a:t>
            </a:r>
            <a:r>
              <a:rPr lang="ko-KR" altLang="en-US" sz="700" b="1" dirty="0" smtClean="0"/>
              <a:t>신규회원</a:t>
            </a:r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가입회원 정보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새로 등록된 </a:t>
            </a:r>
            <a:r>
              <a:rPr lang="ko-KR" altLang="en-US" sz="700" b="1" dirty="0" err="1" smtClean="0"/>
              <a:t>레시피</a:t>
            </a:r>
            <a:endParaRPr lang="ko-KR" altLang="en-US" sz="700" b="1" dirty="0" smtClean="0"/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등록된 </a:t>
            </a:r>
            <a:r>
              <a:rPr lang="ko-KR" altLang="en-US" sz="700" dirty="0" err="1" smtClean="0"/>
              <a:t>레시피</a:t>
            </a:r>
            <a:r>
              <a:rPr lang="ko-KR" altLang="en-US" sz="700" dirty="0" smtClean="0"/>
              <a:t>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신규 문의</a:t>
            </a:r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일반문의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오류신고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의견제출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댓글신고</a:t>
            </a:r>
            <a:r>
              <a:rPr lang="ko-KR" altLang="en-US" sz="700" dirty="0" smtClean="0"/>
              <a:t>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61427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 smtClean="0"/>
              <a:t>HOME</a:t>
            </a:r>
            <a:endParaRPr lang="ko-KR" altLang="en-US" sz="1100" b="1" dirty="0"/>
          </a:p>
        </p:txBody>
      </p:sp>
      <p:sp>
        <p:nvSpPr>
          <p:cNvPr id="337" name="타원 336"/>
          <p:cNvSpPr/>
          <p:nvPr/>
        </p:nvSpPr>
        <p:spPr>
          <a:xfrm>
            <a:off x="1548810" y="1479208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7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sp>
        <p:nvSpPr>
          <p:cNvPr id="143" name="TextBox 142"/>
          <p:cNvSpPr txBox="1"/>
          <p:nvPr/>
        </p:nvSpPr>
        <p:spPr>
          <a:xfrm>
            <a:off x="1605516" y="1488558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회원</a:t>
            </a:r>
            <a:endParaRPr lang="ko-KR" altLang="en-US" sz="1000" dirty="0"/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08710" y="1768965"/>
          <a:ext cx="7163150" cy="8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4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9225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631260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836509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4077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9932"/>
              </a:tblGrid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가입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한식대장뿡뿡이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양식대장뿡뿡이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중식대장뿡뿡이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1609054" y="2736157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새로 등록된 </a:t>
            </a:r>
            <a:r>
              <a:rPr lang="ko-KR" altLang="en-US" sz="1000" dirty="0" err="1" smtClean="0"/>
              <a:t>레시피</a:t>
            </a:r>
            <a:endParaRPr lang="ko-KR" altLang="en-US" sz="1000" dirty="0"/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12248" y="3016564"/>
          <a:ext cx="7163150" cy="8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2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9191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802796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653324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590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9932"/>
              </a:tblGrid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고유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비빔칼국수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라구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들어보셨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달근한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양파덮밥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애호박 볶음 버섯 넣어 간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타원 146"/>
          <p:cNvSpPr/>
          <p:nvPr/>
        </p:nvSpPr>
        <p:spPr>
          <a:xfrm>
            <a:off x="1541721" y="2737394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612592" y="4005022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문의</a:t>
            </a:r>
            <a:endParaRPr lang="ko-KR" altLang="en-US" sz="1000" dirty="0"/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15786" y="4285427"/>
          <a:ext cx="7187973" cy="120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8558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75491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2360427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850606"/>
              </a:tblGrid>
              <a:tr h="25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타원 150"/>
          <p:cNvSpPr/>
          <p:nvPr/>
        </p:nvSpPr>
        <p:spPr>
          <a:xfrm>
            <a:off x="1545259" y="4006259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/>
              <a:t>레시피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20350" y="5816819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105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종류별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71235" y="2343728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그룹 28"/>
          <p:cNvGrpSpPr/>
          <p:nvPr/>
        </p:nvGrpSpPr>
        <p:grpSpPr>
          <a:xfrm>
            <a:off x="2505416" y="1911032"/>
            <a:ext cx="1525480" cy="201115"/>
            <a:chOff x="2417953" y="2308172"/>
            <a:chExt cx="1525480" cy="201115"/>
          </a:xfrm>
        </p:grpSpPr>
        <p:pic>
          <p:nvPicPr>
            <p:cNvPr id="275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17953" y="2322037"/>
              <a:ext cx="100479" cy="100479"/>
            </a:xfrm>
            <a:prstGeom prst="rect">
              <a:avLst/>
            </a:prstGeom>
            <a:noFill/>
          </p:spPr>
        </p:pic>
        <p:grpSp>
          <p:nvGrpSpPr>
            <p:cNvPr id="12" name="그룹 275"/>
            <p:cNvGrpSpPr/>
            <p:nvPr/>
          </p:nvGrpSpPr>
          <p:grpSpPr>
            <a:xfrm>
              <a:off x="2421357" y="2309218"/>
              <a:ext cx="378992" cy="200055"/>
              <a:chOff x="2793652" y="2602539"/>
              <a:chExt cx="378992" cy="200055"/>
            </a:xfrm>
          </p:grpSpPr>
          <p:pic>
            <p:nvPicPr>
              <p:cNvPr id="304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62955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5" name="TextBox 304"/>
              <p:cNvSpPr txBox="1"/>
              <p:nvPr/>
            </p:nvSpPr>
            <p:spPr>
              <a:xfrm>
                <a:off x="2808442" y="2602539"/>
                <a:ext cx="36420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/>
                  <a:t>전체</a:t>
                </a:r>
              </a:p>
            </p:txBody>
          </p:sp>
        </p:grpSp>
        <p:grpSp>
          <p:nvGrpSpPr>
            <p:cNvPr id="14" name="그룹 276"/>
            <p:cNvGrpSpPr/>
            <p:nvPr/>
          </p:nvGrpSpPr>
          <p:grpSpPr>
            <a:xfrm>
              <a:off x="2819536" y="2309232"/>
              <a:ext cx="558529" cy="200055"/>
              <a:chOff x="2793652" y="2591906"/>
              <a:chExt cx="558529" cy="200055"/>
            </a:xfrm>
          </p:grpSpPr>
          <p:pic>
            <p:nvPicPr>
              <p:cNvPr id="302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3" name="TextBox 302"/>
              <p:cNvSpPr txBox="1"/>
              <p:nvPr/>
            </p:nvSpPr>
            <p:spPr>
              <a:xfrm>
                <a:off x="2808442" y="2591906"/>
                <a:ext cx="543739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smtClean="0"/>
                  <a:t>승인대기</a:t>
                </a:r>
                <a:endParaRPr lang="ko-KR" altLang="en-US" sz="700" dirty="0"/>
              </a:p>
            </p:txBody>
          </p:sp>
        </p:grpSp>
        <p:grpSp>
          <p:nvGrpSpPr>
            <p:cNvPr id="15" name="그룹 277"/>
            <p:cNvGrpSpPr/>
            <p:nvPr/>
          </p:nvGrpSpPr>
          <p:grpSpPr>
            <a:xfrm>
              <a:off x="3384904" y="2308172"/>
              <a:ext cx="558529" cy="200055"/>
              <a:chOff x="2793652" y="2591906"/>
              <a:chExt cx="558529" cy="200055"/>
            </a:xfrm>
          </p:grpSpPr>
          <p:pic>
            <p:nvPicPr>
              <p:cNvPr id="300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1" name="TextBox 300"/>
              <p:cNvSpPr txBox="1"/>
              <p:nvPr/>
            </p:nvSpPr>
            <p:spPr>
              <a:xfrm>
                <a:off x="2808442" y="2591906"/>
                <a:ext cx="543739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smtClean="0"/>
                  <a:t>승인완료</a:t>
                </a:r>
                <a:endParaRPr lang="ko-KR" altLang="en-US" sz="700" dirty="0"/>
              </a:p>
            </p:txBody>
          </p:sp>
        </p:grpSp>
      </p:grpSp>
      <p:grpSp>
        <p:nvGrpSpPr>
          <p:cNvPr id="16" name="그룹 326"/>
          <p:cNvGrpSpPr/>
          <p:nvPr/>
        </p:nvGrpSpPr>
        <p:grpSpPr>
          <a:xfrm>
            <a:off x="2480866" y="1526228"/>
            <a:ext cx="2619332" cy="153238"/>
            <a:chOff x="2391723" y="1721336"/>
            <a:chExt cx="2619332" cy="153238"/>
          </a:xfrm>
        </p:grpSpPr>
        <p:grpSp>
          <p:nvGrpSpPr>
            <p:cNvPr id="17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331"/>
          <p:cNvGrpSpPr/>
          <p:nvPr/>
        </p:nvGrpSpPr>
        <p:grpSpPr>
          <a:xfrm>
            <a:off x="6212364" y="1534417"/>
            <a:ext cx="2619332" cy="153238"/>
            <a:chOff x="2391723" y="1721336"/>
            <a:chExt cx="2619332" cy="153238"/>
          </a:xfrm>
        </p:grpSpPr>
        <p:grpSp>
          <p:nvGrpSpPr>
            <p:cNvPr id="19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338" name="표 337"/>
          <p:cNvGraphicFramePr>
            <a:graphicFrameLocks noGrp="1"/>
          </p:cNvGraphicFramePr>
          <p:nvPr/>
        </p:nvGraphicFramePr>
        <p:xfrm>
          <a:off x="9361301" y="965811"/>
          <a:ext cx="26577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셀렉박스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예약자명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셀렉박스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체크된 것만 노출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승인대기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승인완료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에 체크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종류별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체크된 것만 노출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일반레시피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영상레시피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에 체크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금일 날짜 기본 노출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오늘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어제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/7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/6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 선택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rgbClr val="000099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rgbClr val="000099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pSp>
        <p:nvGrpSpPr>
          <p:cNvPr id="21" name="그룹 28"/>
          <p:cNvGrpSpPr/>
          <p:nvPr/>
        </p:nvGrpSpPr>
        <p:grpSpPr>
          <a:xfrm>
            <a:off x="2508954" y="2137863"/>
            <a:ext cx="1753477" cy="201115"/>
            <a:chOff x="2417953" y="2308172"/>
            <a:chExt cx="1753477" cy="201115"/>
          </a:xfrm>
        </p:grpSpPr>
        <p:pic>
          <p:nvPicPr>
            <p:cNvPr id="13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17953" y="2322037"/>
              <a:ext cx="100479" cy="100479"/>
            </a:xfrm>
            <a:prstGeom prst="rect">
              <a:avLst/>
            </a:prstGeom>
            <a:noFill/>
          </p:spPr>
        </p:pic>
        <p:grpSp>
          <p:nvGrpSpPr>
            <p:cNvPr id="22" name="그룹 275"/>
            <p:cNvGrpSpPr/>
            <p:nvPr/>
          </p:nvGrpSpPr>
          <p:grpSpPr>
            <a:xfrm>
              <a:off x="2421357" y="2309218"/>
              <a:ext cx="378992" cy="200055"/>
              <a:chOff x="2793652" y="2602539"/>
              <a:chExt cx="378992" cy="200055"/>
            </a:xfrm>
          </p:grpSpPr>
          <p:pic>
            <p:nvPicPr>
              <p:cNvPr id="138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62955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2808442" y="2602539"/>
                <a:ext cx="36420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/>
                  <a:t>전체</a:t>
                </a:r>
              </a:p>
            </p:txBody>
          </p:sp>
        </p:grpSp>
        <p:grpSp>
          <p:nvGrpSpPr>
            <p:cNvPr id="23" name="그룹 276"/>
            <p:cNvGrpSpPr/>
            <p:nvPr/>
          </p:nvGrpSpPr>
          <p:grpSpPr>
            <a:xfrm>
              <a:off x="2819536" y="2309232"/>
              <a:ext cx="648297" cy="200055"/>
              <a:chOff x="2793652" y="2591906"/>
              <a:chExt cx="648297" cy="200055"/>
            </a:xfrm>
          </p:grpSpPr>
          <p:pic>
            <p:nvPicPr>
              <p:cNvPr id="136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2808442" y="2591906"/>
                <a:ext cx="633507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err="1" smtClean="0"/>
                  <a:t>일반레시피</a:t>
                </a:r>
                <a:endParaRPr lang="ko-KR" altLang="en-US" sz="700" dirty="0"/>
              </a:p>
            </p:txBody>
          </p:sp>
        </p:grpSp>
        <p:grpSp>
          <p:nvGrpSpPr>
            <p:cNvPr id="25" name="그룹 277"/>
            <p:cNvGrpSpPr/>
            <p:nvPr/>
          </p:nvGrpSpPr>
          <p:grpSpPr>
            <a:xfrm>
              <a:off x="3523133" y="2308172"/>
              <a:ext cx="648297" cy="200055"/>
              <a:chOff x="2931881" y="2591906"/>
              <a:chExt cx="648297" cy="200055"/>
            </a:xfrm>
          </p:grpSpPr>
          <p:pic>
            <p:nvPicPr>
              <p:cNvPr id="134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931881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2946671" y="2591906"/>
                <a:ext cx="633507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err="1" smtClean="0"/>
                  <a:t>영상레시피</a:t>
                </a:r>
                <a:endParaRPr lang="ko-KR" altLang="en-US" sz="700" dirty="0"/>
              </a:p>
            </p:txBody>
          </p:sp>
        </p:grp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13015" y="2821598"/>
          <a:ext cx="7322035" cy="2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82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590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158949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1403498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574158"/>
                <a:gridCol w="658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4040"/>
                <a:gridCol w="685783">
                  <a:extLst>
                    <a:ext uri="{9D8B030D-6E8A-4147-A177-3AD203B41FA5}">
                      <a16:colId xmlns="" xmlns:a16="http://schemas.microsoft.com/office/drawing/2014/main" val="2467977979"/>
                    </a:ext>
                  </a:extLst>
                </a:gridCol>
              </a:tblGrid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고유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비빔칼국수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라구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들어보셨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u="none" dirty="0" err="1" smtClean="0">
                          <a:solidFill>
                            <a:schemeClr val="tx1"/>
                          </a:solidFill>
                        </a:rPr>
                        <a:t>승인대기중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달근한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양파덮밥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7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애호박 볶음 버섯 넣어 간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승인 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대기중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8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열무비빔밥♡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9"/>
                        </a:rPr>
                        <a:t>Choigildong@naver.com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여름 보양식 낙지볶음 만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14:30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171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마길동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0"/>
                        </a:rPr>
                        <a:t>Magildong@naver.com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멍게비빔밥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363928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장길동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1"/>
                        </a:rPr>
                        <a:t>Janggildong@naver.com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백종원 콩나물 무침 비린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272303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함길동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2"/>
                        </a:rPr>
                        <a:t>Hamgildong@naver.com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인도네시아 발효음식</a:t>
                      </a:r>
                      <a:r>
                        <a:rPr lang="ko-KR" altLang="en-US" sz="6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0" u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0" u="none" baseline="0" dirty="0" err="1" smtClean="0">
                          <a:solidFill>
                            <a:schemeClr val="tx1"/>
                          </a:solidFill>
                        </a:rPr>
                        <a:t>템</a:t>
                      </a:r>
                      <a:r>
                        <a:rPr lang="en-US" altLang="ko-KR" sz="600" b="0" u="none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13:30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523348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Honggildong@naver.com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고추김치 만드는 법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별미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10:30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4659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477337" y="1752516"/>
            <a:ext cx="6305156" cy="140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1351465" y="5037555"/>
            <a:ext cx="7553391" cy="5020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355008" y="5554826"/>
            <a:ext cx="7553391" cy="43131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4"/>
            <a:ext cx="274320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 b="1" dirty="0" smtClean="0"/>
              <a:t>게시물 등록</a:t>
            </a:r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관리 </a:t>
            </a:r>
            <a:r>
              <a:rPr lang="en-US" altLang="ko-KR" sz="700" b="1" dirty="0" smtClean="0"/>
              <a:t>&gt; </a:t>
            </a:r>
            <a:r>
              <a:rPr lang="ko-KR" altLang="en-US" sz="700" b="1" dirty="0" smtClean="0"/>
              <a:t>일반 게시</a:t>
            </a:r>
            <a:endParaRPr lang="en-US" altLang="ko-KR" sz="700" b="1" dirty="0" smtClean="0"/>
          </a:p>
          <a:p>
            <a:pPr lvl="0">
              <a:defRPr/>
            </a:pPr>
            <a:endParaRPr lang="en-US" altLang="ko-KR" sz="700" b="1" dirty="0" smtClean="0"/>
          </a:p>
          <a:p>
            <a:pPr lvl="0">
              <a:defRPr/>
            </a:pPr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게시물 등록</a:t>
            </a:r>
            <a:endParaRPr lang="en-US" altLang="ko-KR" sz="700" b="1" dirty="0" smtClean="0"/>
          </a:p>
          <a:p>
            <a:pPr lvl="0">
              <a:buFontTx/>
              <a:buChar char="-"/>
              <a:defRPr/>
            </a:pPr>
            <a:r>
              <a:rPr lang="ko-KR" altLang="en-US" sz="700" b="1" dirty="0" smtClean="0"/>
              <a:t>사진</a:t>
            </a:r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영상 분류 선택</a:t>
            </a:r>
            <a:endParaRPr lang="en-US" altLang="ko-KR" sz="700" b="1" dirty="0" smtClean="0"/>
          </a:p>
          <a:p>
            <a:pPr lvl="0">
              <a:buFont typeface="Wingdings"/>
              <a:buChar char="Ø"/>
              <a:defRPr/>
            </a:pPr>
            <a:r>
              <a:rPr lang="ko-KR" altLang="en-US" sz="700" b="1" dirty="0" smtClean="0"/>
              <a:t>기본값 </a:t>
            </a:r>
            <a:r>
              <a:rPr lang="en-US" altLang="ko-KR" sz="700" b="1" dirty="0" smtClean="0"/>
              <a:t>‘</a:t>
            </a:r>
            <a:r>
              <a:rPr lang="ko-KR" altLang="en-US" sz="700" b="1" dirty="0" smtClean="0"/>
              <a:t>사진</a:t>
            </a:r>
            <a:r>
              <a:rPr lang="en-US" altLang="ko-KR" sz="700" b="1" dirty="0" smtClean="0"/>
              <a:t>’ </a:t>
            </a:r>
            <a:r>
              <a:rPr lang="ko-KR" altLang="en-US" sz="700" b="1" dirty="0" smtClean="0"/>
              <a:t>으로 설정</a:t>
            </a:r>
            <a:endParaRPr lang="en-US" altLang="ko-KR" sz="700" b="1" dirty="0" smtClean="0"/>
          </a:p>
          <a:p>
            <a:pPr lvl="0">
              <a:buFont typeface="Wingdings"/>
              <a:buChar char="Ø"/>
              <a:defRPr/>
            </a:pPr>
            <a:endParaRPr lang="en-US" altLang="ko-KR" sz="700" b="1" dirty="0" smtClean="0"/>
          </a:p>
          <a:p>
            <a:pPr lvl="0">
              <a:defRPr/>
            </a:pPr>
            <a:r>
              <a:rPr lang="en-US" altLang="ko-KR" sz="700" b="1" dirty="0" smtClean="0"/>
              <a:t>2</a:t>
            </a:r>
            <a:r>
              <a:rPr lang="en-US" altLang="ko-KR" sz="700" b="1" dirty="0" smtClean="0"/>
              <a:t>. </a:t>
            </a:r>
            <a:r>
              <a:rPr lang="ko-KR" altLang="en-US" sz="700" b="1" dirty="0" smtClean="0"/>
              <a:t>기본 정보</a:t>
            </a:r>
            <a:endParaRPr lang="ko-KR" altLang="en-US" sz="700" b="1" dirty="0"/>
          </a:p>
          <a:p>
            <a:pPr lvl="0">
              <a:defRPr/>
            </a:pPr>
            <a:endParaRPr lang="en-US" altLang="ko-KR" sz="700" dirty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</a:t>
            </a:r>
            <a:r>
              <a:rPr lang="en-US" altLang="ko-KR" sz="700" b="1" dirty="0" smtClean="0">
                <a:solidFill>
                  <a:prstClr val="black"/>
                </a:solidFill>
              </a:rPr>
              <a:t>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 + </a:t>
            </a:r>
            <a:r>
              <a:rPr lang="ko-KR" altLang="en-US" sz="700" dirty="0" smtClean="0"/>
              <a:t>클릭</a:t>
            </a:r>
            <a:endParaRPr lang="en-US" altLang="ko-KR" sz="700" b="1" dirty="0" smtClean="0"/>
          </a:p>
          <a:p>
            <a:pPr lvl="0">
              <a:defRPr/>
            </a:pPr>
            <a:endParaRPr lang="en-US" altLang="ko-KR" sz="700" b="1" dirty="0" smtClean="0"/>
          </a:p>
          <a:p>
            <a:pPr>
              <a:defRPr/>
            </a:pPr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사진 한번에 업로드</a:t>
            </a:r>
            <a:endParaRPr lang="ko-KR" altLang="en-US" sz="700" b="1" dirty="0" smtClean="0"/>
          </a:p>
          <a:p>
            <a:pPr lvl="0">
              <a:defRPr/>
            </a:pPr>
            <a:endParaRPr lang="ko-KR" altLang="en-US" sz="700" b="1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게시물 등록</a:t>
            </a:r>
            <a:endParaRPr lang="ko-KR" altLang="en-US" sz="11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일반 게시</a:t>
                      </a:r>
                      <a:endParaRPr lang="ko-KR" altLang="en-US" sz="8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ko-KR" altLang="en-US" sz="800" b="1" u="none" dirty="0" smtClean="0">
                          <a:solidFill>
                            <a:srgbClr val="000099"/>
                          </a:solidFill>
                        </a:rPr>
                        <a:t>동영상</a:t>
                      </a:r>
                      <a:r>
                        <a:rPr lang="ko-KR" altLang="en-US" sz="800" b="1" u="none" baseline="0" dirty="0" smtClean="0">
                          <a:solidFill>
                            <a:srgbClr val="000099"/>
                          </a:solidFill>
                        </a:rPr>
                        <a:t> 게시</a:t>
                      </a:r>
                      <a:endParaRPr lang="ko-KR" altLang="en-US" sz="800" b="1" u="none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sp>
        <p:nvSpPr>
          <p:cNvPr id="78" name="직사각형 77"/>
          <p:cNvSpPr/>
          <p:nvPr/>
        </p:nvSpPr>
        <p:spPr>
          <a:xfrm>
            <a:off x="1358553" y="1472098"/>
            <a:ext cx="7553391" cy="197285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grpSp>
        <p:nvGrpSpPr>
          <p:cNvPr id="228" name="그룹 227"/>
          <p:cNvGrpSpPr/>
          <p:nvPr/>
        </p:nvGrpSpPr>
        <p:grpSpPr>
          <a:xfrm>
            <a:off x="1467294" y="1801187"/>
            <a:ext cx="2648938" cy="211170"/>
            <a:chOff x="1467294" y="1801187"/>
            <a:chExt cx="2648938" cy="211170"/>
          </a:xfrm>
        </p:grpSpPr>
        <p:sp>
          <p:nvSpPr>
            <p:cNvPr id="73" name="직사각형 72"/>
            <p:cNvSpPr/>
            <p:nvPr/>
          </p:nvSpPr>
          <p:spPr>
            <a:xfrm>
              <a:off x="2052629" y="1801187"/>
              <a:ext cx="2063603" cy="21117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67294" y="1815574"/>
              <a:ext cx="729026" cy="172714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err="1">
                  <a:latin typeface="맑은 고딕"/>
                  <a:ea typeface="맑은 고딕"/>
                </a:rPr>
                <a:t>레시피</a:t>
              </a:r>
              <a:r>
                <a:rPr lang="ko-KR" altLang="en-US" sz="600" dirty="0">
                  <a:latin typeface="맑은 고딕"/>
                  <a:ea typeface="맑은 고딕"/>
                </a:rPr>
                <a:t> 제목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465948" y="2119550"/>
            <a:ext cx="2663041" cy="480355"/>
            <a:chOff x="1465948" y="2077018"/>
            <a:chExt cx="2663041" cy="480355"/>
          </a:xfrm>
        </p:grpSpPr>
        <p:sp>
          <p:nvSpPr>
            <p:cNvPr id="81" name="직사각형 80"/>
            <p:cNvSpPr/>
            <p:nvPr/>
          </p:nvSpPr>
          <p:spPr>
            <a:xfrm>
              <a:off x="2065386" y="2077018"/>
              <a:ext cx="2063603" cy="48035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5948" y="2091407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 소개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1478705" y="2703845"/>
            <a:ext cx="2677140" cy="210382"/>
            <a:chOff x="1478705" y="2608148"/>
            <a:chExt cx="2677140" cy="210382"/>
          </a:xfrm>
        </p:grpSpPr>
        <p:sp>
          <p:nvSpPr>
            <p:cNvPr id="85" name="TextBox 84"/>
            <p:cNvSpPr txBox="1"/>
            <p:nvPr/>
          </p:nvSpPr>
          <p:spPr>
            <a:xfrm>
              <a:off x="1478705" y="2622536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카테고리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067510" y="2608148"/>
              <a:ext cx="498938" cy="204512"/>
              <a:chOff x="1839639" y="3166034"/>
              <a:chExt cx="831099" cy="24701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848119" y="3181788"/>
                <a:ext cx="767490" cy="22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종류별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1" name="그룹 90"/>
            <p:cNvGrpSpPr/>
            <p:nvPr/>
          </p:nvGrpSpPr>
          <p:grpSpPr>
            <a:xfrm>
              <a:off x="2605821" y="2611083"/>
              <a:ext cx="498938" cy="204512"/>
              <a:chOff x="1839639" y="3166034"/>
              <a:chExt cx="831099" cy="24701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상황별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3131364" y="2614018"/>
              <a:ext cx="498938" cy="204512"/>
              <a:chOff x="1839639" y="3166034"/>
              <a:chExt cx="831099" cy="24701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방법별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8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그룹 98"/>
            <p:cNvGrpSpPr/>
            <p:nvPr/>
          </p:nvGrpSpPr>
          <p:grpSpPr>
            <a:xfrm>
              <a:off x="3656907" y="2608149"/>
              <a:ext cx="498938" cy="204512"/>
              <a:chOff x="1839639" y="3166034"/>
              <a:chExt cx="831099" cy="24701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재료별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2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25" name="그룹 224"/>
          <p:cNvGrpSpPr/>
          <p:nvPr/>
        </p:nvGrpSpPr>
        <p:grpSpPr>
          <a:xfrm>
            <a:off x="1495712" y="3026672"/>
            <a:ext cx="2441152" cy="216264"/>
            <a:chOff x="1495712" y="2877810"/>
            <a:chExt cx="2441152" cy="216264"/>
          </a:xfrm>
        </p:grpSpPr>
        <p:sp>
          <p:nvSpPr>
            <p:cNvPr id="104" name="TextBox 103"/>
            <p:cNvSpPr txBox="1"/>
            <p:nvPr/>
          </p:nvSpPr>
          <p:spPr>
            <a:xfrm>
              <a:off x="1495712" y="2877810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요리정보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078253" y="2877810"/>
              <a:ext cx="428721" cy="210380"/>
              <a:chOff x="2194056" y="3765002"/>
              <a:chExt cx="714135" cy="254105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194056" y="3765002"/>
                <a:ext cx="644838" cy="254105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08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588248" y="3795811"/>
                <a:ext cx="319943" cy="216211"/>
              </a:xfrm>
              <a:prstGeom prst="rect">
                <a:avLst/>
              </a:prstGeom>
              <a:noFill/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2195477" y="3786511"/>
                <a:ext cx="64341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인원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757458" y="2877810"/>
              <a:ext cx="428721" cy="210383"/>
              <a:chOff x="2194056" y="3765002"/>
              <a:chExt cx="714135" cy="25410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194056" y="3765002"/>
                <a:ext cx="644838" cy="254105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3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588248" y="3795811"/>
                <a:ext cx="319943" cy="216211"/>
              </a:xfrm>
              <a:prstGeom prst="rect">
                <a:avLst/>
              </a:prstGeom>
              <a:noFill/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2195477" y="3786519"/>
                <a:ext cx="64341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시간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3436663" y="2877810"/>
              <a:ext cx="500201" cy="216264"/>
              <a:chOff x="3436663" y="2877810"/>
              <a:chExt cx="500201" cy="216264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446443" y="2877810"/>
                <a:ext cx="440260" cy="216264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7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3744791" y="2913951"/>
                <a:ext cx="192073" cy="179007"/>
              </a:xfrm>
              <a:prstGeom prst="rect">
                <a:avLst/>
              </a:prstGeom>
              <a:noFill/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436663" y="2906258"/>
                <a:ext cx="433023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난이도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19" name="직사각형 118"/>
          <p:cNvSpPr/>
          <p:nvPr/>
        </p:nvSpPr>
        <p:spPr>
          <a:xfrm>
            <a:off x="4191660" y="1801254"/>
            <a:ext cx="869424" cy="9951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대표 사진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456659" y="1509810"/>
            <a:ext cx="946296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● 기본 정보</a:t>
            </a:r>
            <a:endParaRPr lang="ko-KR" altLang="en-US" sz="700" b="1" dirty="0"/>
          </a:p>
        </p:txBody>
      </p:sp>
      <p:grpSp>
        <p:nvGrpSpPr>
          <p:cNvPr id="229" name="그룹 228"/>
          <p:cNvGrpSpPr/>
          <p:nvPr/>
        </p:nvGrpSpPr>
        <p:grpSpPr>
          <a:xfrm>
            <a:off x="5951552" y="1727279"/>
            <a:ext cx="2363105" cy="202522"/>
            <a:chOff x="5951552" y="1727279"/>
            <a:chExt cx="2363105" cy="20252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951552" y="1745135"/>
              <a:ext cx="463369" cy="184666"/>
              <a:chOff x="1007309" y="4593261"/>
              <a:chExt cx="717700" cy="285702"/>
            </a:xfrm>
          </p:grpSpPr>
          <p:pic>
            <p:nvPicPr>
              <p:cNvPr id="123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1127051" y="4593261"/>
                <a:ext cx="597958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재료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356252" y="1741458"/>
              <a:ext cx="450154" cy="184666"/>
              <a:chOff x="1007309" y="4593264"/>
              <a:chExt cx="697231" cy="285702"/>
            </a:xfrm>
          </p:grpSpPr>
          <p:pic>
            <p:nvPicPr>
              <p:cNvPr id="131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1127051" y="4593264"/>
                <a:ext cx="577489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양념</a:t>
                </a:r>
                <a:endParaRPr lang="ko-KR" altLang="en-US" sz="600" dirty="0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747737" y="1743298"/>
              <a:ext cx="436943" cy="184666"/>
              <a:chOff x="1007309" y="4593264"/>
              <a:chExt cx="676769" cy="285702"/>
            </a:xfrm>
          </p:grpSpPr>
          <p:pic>
            <p:nvPicPr>
              <p:cNvPr id="140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1127051" y="4593264"/>
                <a:ext cx="557027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소스</a:t>
                </a:r>
                <a:endParaRPr lang="ko-KR" altLang="en-US" sz="6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126011" y="1744217"/>
              <a:ext cx="434364" cy="184666"/>
              <a:chOff x="1007309" y="4593264"/>
              <a:chExt cx="672775" cy="285702"/>
            </a:xfrm>
          </p:grpSpPr>
          <p:pic>
            <p:nvPicPr>
              <p:cNvPr id="143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127051" y="4593264"/>
                <a:ext cx="553033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육수</a:t>
                </a:r>
                <a:endParaRPr lang="ko-KR" altLang="en-US" sz="600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501706" y="1740538"/>
              <a:ext cx="442417" cy="184666"/>
              <a:chOff x="1007309" y="4593264"/>
              <a:chExt cx="685248" cy="285702"/>
            </a:xfrm>
          </p:grpSpPr>
          <p:pic>
            <p:nvPicPr>
              <p:cNvPr id="146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1127051" y="4593264"/>
                <a:ext cx="565506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 smtClean="0"/>
                  <a:t>토핑</a:t>
                </a:r>
                <a:endParaRPr lang="ko-KR" altLang="en-US" sz="600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885454" y="1742378"/>
              <a:ext cx="429203" cy="184666"/>
              <a:chOff x="1007309" y="4593264"/>
              <a:chExt cx="664781" cy="285702"/>
            </a:xfrm>
          </p:grpSpPr>
          <p:pic>
            <p:nvPicPr>
              <p:cNvPr id="149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1127049" y="4593264"/>
                <a:ext cx="545041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시럽</a:t>
                </a:r>
                <a:endParaRPr lang="ko-KR" altLang="en-US" sz="600" dirty="0"/>
              </a:p>
            </p:txBody>
          </p:sp>
        </p:grpSp>
        <p:pic>
          <p:nvPicPr>
            <p:cNvPr id="152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5967359" y="1727279"/>
              <a:ext cx="117293" cy="117424"/>
            </a:xfrm>
            <a:prstGeom prst="rect">
              <a:avLst/>
            </a:prstGeom>
            <a:noFill/>
          </p:spPr>
        </p:pic>
      </p:grpSp>
      <p:sp>
        <p:nvSpPr>
          <p:cNvPr id="160" name="TextBox 159"/>
          <p:cNvSpPr txBox="1"/>
          <p:nvPr/>
        </p:nvSpPr>
        <p:spPr>
          <a:xfrm>
            <a:off x="5660059" y="1502788"/>
            <a:ext cx="762006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● 재료 정보</a:t>
            </a:r>
            <a:endParaRPr lang="ko-KR" altLang="en-US" sz="700" b="1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5904231" y="1945759"/>
            <a:ext cx="2782568" cy="226815"/>
            <a:chOff x="5904231" y="1943138"/>
            <a:chExt cx="2782568" cy="48106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1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4" name="직사각형 173"/>
          <p:cNvSpPr/>
          <p:nvPr/>
        </p:nvSpPr>
        <p:spPr>
          <a:xfrm>
            <a:off x="1358576" y="3444904"/>
            <a:ext cx="7553391" cy="158429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10782" y="4144083"/>
            <a:ext cx="3437415" cy="40665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19262" y="4146331"/>
            <a:ext cx="3415858" cy="10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소고기는 기름기를 떼어내고 적당한 크기로 썰어주세요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755587" y="4098548"/>
            <a:ext cx="865908" cy="9066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1000" b="1" dirty="0" smtClean="0">
                <a:latin typeface="맑은 고딕"/>
                <a:ea typeface="맑은 고딕"/>
              </a:rPr>
              <a:t>Step 1</a:t>
            </a:r>
            <a:endParaRPr lang="ko-KR" altLang="en-US" sz="1000" b="1" dirty="0">
              <a:latin typeface="맑은 고딕"/>
              <a:ea typeface="맑은 고딕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326392" y="4143621"/>
            <a:ext cx="1467283" cy="407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7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3690" y="4401519"/>
            <a:ext cx="191239" cy="7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6337028" y="4127805"/>
            <a:ext cx="144602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Image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733022" y="4353482"/>
            <a:ext cx="935674" cy="175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90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4293" y="4388445"/>
            <a:ext cx="248509" cy="10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1977583" y="4359446"/>
            <a:ext cx="6060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/>
              <a:t>Step</a:t>
            </a:r>
            <a:r>
              <a:rPr lang="ko-KR" altLang="en-US" sz="600" b="1" dirty="0" smtClean="0"/>
              <a:t> 추가</a:t>
            </a:r>
            <a:endParaRPr lang="ko-KR" altLang="en-US" sz="600" b="1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1669335" y="3519331"/>
            <a:ext cx="6964326" cy="525716"/>
            <a:chOff x="691116" y="1974163"/>
            <a:chExt cx="6964326" cy="1197290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733647" y="2046811"/>
              <a:ext cx="1265274" cy="33488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사진 한번에 업로드</a:t>
              </a: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91116" y="1974163"/>
              <a:ext cx="6964326" cy="11972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765543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2050311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3335079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4619847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5904614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>
              <a:off x="7268534" y="2530699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1780391" y="4591090"/>
            <a:ext cx="6016822" cy="353050"/>
            <a:chOff x="802172" y="4754057"/>
            <a:chExt cx="6016822" cy="804051"/>
          </a:xfrm>
        </p:grpSpPr>
        <p:sp>
          <p:nvSpPr>
            <p:cNvPr id="202" name="TextBox 201"/>
            <p:cNvSpPr txBox="1"/>
            <p:nvPr/>
          </p:nvSpPr>
          <p:spPr>
            <a:xfrm>
              <a:off x="802172" y="4814286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</a:t>
              </a:r>
              <a:endParaRPr lang="en-US" altLang="ko-KR" sz="6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203" name="그룹 162"/>
            <p:cNvGrpSpPr/>
            <p:nvPr/>
          </p:nvGrpSpPr>
          <p:grpSpPr>
            <a:xfrm>
              <a:off x="5351711" y="4778273"/>
              <a:ext cx="1467283" cy="731404"/>
              <a:chOff x="5351711" y="4693209"/>
              <a:chExt cx="1467283" cy="731404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5351711" y="4777661"/>
                <a:ext cx="1467283" cy="646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13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4211" y="5178779"/>
                <a:ext cx="237314" cy="2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4" name="TextBox 213"/>
              <p:cNvSpPr txBox="1"/>
              <p:nvPr/>
            </p:nvSpPr>
            <p:spPr>
              <a:xfrm>
                <a:off x="5362347" y="4693209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그룹 161"/>
            <p:cNvGrpSpPr/>
            <p:nvPr/>
          </p:nvGrpSpPr>
          <p:grpSpPr>
            <a:xfrm>
              <a:off x="1931571" y="4778273"/>
              <a:ext cx="1467283" cy="779835"/>
              <a:chOff x="5504111" y="4845609"/>
              <a:chExt cx="1467283" cy="779835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5504111" y="4930063"/>
                <a:ext cx="1467283" cy="6953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1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1792" y="5357554"/>
                <a:ext cx="262123" cy="232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1" name="TextBox 210"/>
              <p:cNvSpPr txBox="1"/>
              <p:nvPr/>
            </p:nvSpPr>
            <p:spPr>
              <a:xfrm>
                <a:off x="5514747" y="4845609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그룹 163"/>
            <p:cNvGrpSpPr/>
            <p:nvPr/>
          </p:nvGrpSpPr>
          <p:grpSpPr>
            <a:xfrm>
              <a:off x="3641641" y="4754057"/>
              <a:ext cx="1467283" cy="779839"/>
              <a:chOff x="5504111" y="4821393"/>
              <a:chExt cx="1467283" cy="779839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5504111" y="4930064"/>
                <a:ext cx="1467283" cy="671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07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6738" y="5324286"/>
                <a:ext cx="217820" cy="193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" name="TextBox 207"/>
              <p:cNvSpPr txBox="1"/>
              <p:nvPr/>
            </p:nvSpPr>
            <p:spPr>
              <a:xfrm>
                <a:off x="5514747" y="4821393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231" name="그룹 230"/>
          <p:cNvGrpSpPr/>
          <p:nvPr/>
        </p:nvGrpSpPr>
        <p:grpSpPr>
          <a:xfrm>
            <a:off x="5907769" y="2215122"/>
            <a:ext cx="2782568" cy="226815"/>
            <a:chOff x="5904231" y="1943138"/>
            <a:chExt cx="2782568" cy="481069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양념</a:t>
              </a: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7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8" name="그룹 237"/>
          <p:cNvGrpSpPr/>
          <p:nvPr/>
        </p:nvGrpSpPr>
        <p:grpSpPr>
          <a:xfrm>
            <a:off x="5911307" y="2473852"/>
            <a:ext cx="2782568" cy="226815"/>
            <a:chOff x="5904231" y="1943138"/>
            <a:chExt cx="2782568" cy="481069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소스</a:t>
              </a:r>
            </a:p>
          </p:txBody>
        </p:sp>
        <p:sp>
          <p:nvSpPr>
            <p:cNvPr id="240" name="모서리가 둥근 직사각형 239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44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5" name="그룹 244"/>
          <p:cNvGrpSpPr/>
          <p:nvPr/>
        </p:nvGrpSpPr>
        <p:grpSpPr>
          <a:xfrm>
            <a:off x="5914845" y="2743215"/>
            <a:ext cx="2782568" cy="226815"/>
            <a:chOff x="5904231" y="1943138"/>
            <a:chExt cx="2782568" cy="481069"/>
          </a:xfrm>
        </p:grpSpPr>
        <p:sp>
          <p:nvSpPr>
            <p:cNvPr id="246" name="모서리가 둥근 직사각형 245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육수</a:t>
              </a:r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51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3" name="TextBox 252"/>
          <p:cNvSpPr txBox="1"/>
          <p:nvPr/>
        </p:nvSpPr>
        <p:spPr>
          <a:xfrm>
            <a:off x="1752008" y="5210650"/>
            <a:ext cx="792712" cy="27697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600" dirty="0" err="1" smtClean="0">
                <a:latin typeface="맑은 고딕"/>
                <a:ea typeface="맑은 고딕"/>
              </a:rPr>
              <a:t>요리팁</a:t>
            </a:r>
            <a:endParaRPr lang="ko-KR" altLang="en-US" sz="600" dirty="0">
              <a:latin typeface="맑은 고딕"/>
              <a:ea typeface="맑은 고딕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863925" y="5172031"/>
            <a:ext cx="4951006" cy="314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744913" y="5675695"/>
            <a:ext cx="792712" cy="27697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600" dirty="0" smtClean="0">
                <a:latin typeface="맑은 고딕"/>
                <a:ea typeface="맑은 고딕"/>
              </a:rPr>
              <a:t>태그</a:t>
            </a:r>
            <a:endParaRPr lang="ko-KR" altLang="en-US" sz="600" dirty="0">
              <a:latin typeface="맑은 고딕"/>
              <a:ea typeface="맑은 고딕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2867463" y="5616261"/>
            <a:ext cx="4951006" cy="281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3923438" y="6124353"/>
            <a:ext cx="744279" cy="255182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4788220" y="6124353"/>
            <a:ext cx="744279" cy="255182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284111" y="1472098"/>
            <a:ext cx="23" cy="197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/>
          <p:cNvSpPr/>
          <p:nvPr/>
        </p:nvSpPr>
        <p:spPr>
          <a:xfrm>
            <a:off x="2488018" y="1275907"/>
            <a:ext cx="680484" cy="180753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193312" y="1279451"/>
            <a:ext cx="680484" cy="180753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</a:t>
            </a:r>
            <a:r>
              <a:rPr lang="ko-KR" altLang="en-US" sz="1200" dirty="0" smtClean="0">
                <a:solidFill>
                  <a:schemeClr val="tx1"/>
                </a:solidFill>
              </a:rPr>
              <a:t>상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/>
        </p:nvGraphicFramePr>
        <p:xfrm>
          <a:off x="9340038" y="4304435"/>
          <a:ext cx="2657704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사진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여러장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업로드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한장씩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step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으로 끌어서 이동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게시물등록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1)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영상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(4)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이 하단 메뉴로 변경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Step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별 사진 등록 메뉴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9441712" y="5202806"/>
            <a:ext cx="2349794" cy="1229881"/>
            <a:chOff x="9431079" y="4809412"/>
            <a:chExt cx="2349794" cy="1229881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9475565" y="4841312"/>
              <a:ext cx="1007072" cy="210171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영상 올리기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9441712" y="4809412"/>
              <a:ext cx="2339161" cy="122988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9500951" y="5102984"/>
              <a:ext cx="2184229" cy="170765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b="1" dirty="0" err="1" smtClean="0">
                  <a:solidFill>
                    <a:schemeClr val="bg1">
                      <a:lumMod val="65000"/>
                    </a:schemeClr>
                  </a:solidFill>
                </a:rPr>
                <a:t>집밥백선생의</a:t>
              </a:r>
              <a:r>
                <a:rPr lang="ko-KR" alt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 감자조림 영상</a:t>
              </a:r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en-US" altLang="ko-KR" sz="900" b="1" dirty="0" err="1" smtClean="0">
                  <a:solidFill>
                    <a:schemeClr val="bg1">
                      <a:lumMod val="65000"/>
                    </a:schemeClr>
                  </a:solidFill>
                </a:rPr>
                <a:t>mov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9441712" y="5328662"/>
              <a:ext cx="23391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9431079" y="5486400"/>
              <a:ext cx="2286000" cy="5078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동영상 주소 입력하세요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ko-KR" sz="900" dirty="0" err="1" smtClean="0">
                  <a:solidFill>
                    <a:schemeClr val="bg1">
                      <a:lumMod val="50000"/>
                    </a:schemeClr>
                  </a:solidFill>
                </a:rPr>
                <a:t>Youtube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네이버</a:t>
              </a:r>
              <a:r>
                <a:rPr lang="en-US" altLang="ko-KR" sz="900" dirty="0" err="1" smtClean="0">
                  <a:solidFill>
                    <a:schemeClr val="bg1">
                      <a:lumMod val="50000"/>
                    </a:schemeClr>
                  </a:solidFill>
                </a:rPr>
                <a:t>tvcast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만 가능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예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) http://youtube/A123B456C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9484241" y="5401340"/>
              <a:ext cx="1754372" cy="57415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1355572" y="5507665"/>
              <a:ext cx="361507" cy="361507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입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력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1399954" y="1170863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85" name="타원 184"/>
          <p:cNvSpPr/>
          <p:nvPr/>
        </p:nvSpPr>
        <p:spPr>
          <a:xfrm>
            <a:off x="1414131" y="1514649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86" name="타원 185"/>
          <p:cNvSpPr/>
          <p:nvPr/>
        </p:nvSpPr>
        <p:spPr>
          <a:xfrm>
            <a:off x="5603358" y="1493384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216" name="타원 215"/>
          <p:cNvSpPr/>
          <p:nvPr/>
        </p:nvSpPr>
        <p:spPr>
          <a:xfrm>
            <a:off x="1545265" y="3442686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graphicFrame>
        <p:nvGraphicFramePr>
          <p:cNvPr id="217" name="표 216"/>
          <p:cNvGraphicFramePr>
            <a:graphicFrameLocks noGrp="1"/>
          </p:cNvGraphicFramePr>
          <p:nvPr/>
        </p:nvGraphicFramePr>
        <p:xfrm>
          <a:off x="9361302" y="1593131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제목 입력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 소개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요리에 대한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기준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&gt;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&gt;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 사진 선택 업로드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회원관리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20350" y="6018846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52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1602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81868" y="1812104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그룹 326"/>
          <p:cNvGrpSpPr/>
          <p:nvPr/>
        </p:nvGrpSpPr>
        <p:grpSpPr>
          <a:xfrm>
            <a:off x="2480866" y="1590026"/>
            <a:ext cx="2619332" cy="153238"/>
            <a:chOff x="2391723" y="1721336"/>
            <a:chExt cx="2619332" cy="153238"/>
          </a:xfrm>
        </p:grpSpPr>
        <p:grpSp>
          <p:nvGrpSpPr>
            <p:cNvPr id="17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331"/>
          <p:cNvGrpSpPr/>
          <p:nvPr/>
        </p:nvGrpSpPr>
        <p:grpSpPr>
          <a:xfrm>
            <a:off x="6233630" y="1576949"/>
            <a:ext cx="2619332" cy="153238"/>
            <a:chOff x="2391723" y="1721336"/>
            <a:chExt cx="2619332" cy="153238"/>
          </a:xfrm>
        </p:grpSpPr>
        <p:grpSp>
          <p:nvGrpSpPr>
            <p:cNvPr id="19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338" name="표 337"/>
          <p:cNvGraphicFramePr>
            <a:graphicFrameLocks noGrp="1"/>
          </p:cNvGraphicFramePr>
          <p:nvPr/>
        </p:nvGraphicFramePr>
        <p:xfrm>
          <a:off x="9361301" y="965811"/>
          <a:ext cx="265770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회원이름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닉네임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회원번호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연락처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13015" y="2194251"/>
          <a:ext cx="7343906" cy="354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9021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50077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658164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653129"/>
                <a:gridCol w="644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5907"/>
              </a:tblGrid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AAAA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한식이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BBBB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두식이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CCCC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삼식이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사식이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7"/>
                        </a:rPr>
                        <a:t>Choigildong@naver.com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EEEE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14:30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171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마길동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8"/>
                        </a:rPr>
                        <a:t>Magildong@naver.com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육식이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363928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장길동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9"/>
                        </a:rPr>
                        <a:t>Janggildong@naver.com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GGGG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칠식이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272303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함길동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0"/>
                        </a:rPr>
                        <a:t>Hamgildong@naver.com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HHHH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팔식이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13:30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523348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Honggildong@naver.com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IIII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구식이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10:30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465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문의관리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20350" y="5816819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5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81868" y="1812104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그룹 326"/>
          <p:cNvGrpSpPr/>
          <p:nvPr/>
        </p:nvGrpSpPr>
        <p:grpSpPr>
          <a:xfrm>
            <a:off x="2480866" y="1590026"/>
            <a:ext cx="2619332" cy="153238"/>
            <a:chOff x="2391723" y="1721336"/>
            <a:chExt cx="2619332" cy="153238"/>
          </a:xfrm>
        </p:grpSpPr>
        <p:grpSp>
          <p:nvGrpSpPr>
            <p:cNvPr id="12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331"/>
          <p:cNvGrpSpPr/>
          <p:nvPr/>
        </p:nvGrpSpPr>
        <p:grpSpPr>
          <a:xfrm>
            <a:off x="6233630" y="1576949"/>
            <a:ext cx="2619332" cy="153238"/>
            <a:chOff x="2391723" y="1721336"/>
            <a:chExt cx="2619332" cy="153238"/>
          </a:xfrm>
        </p:grpSpPr>
        <p:grpSp>
          <p:nvGrpSpPr>
            <p:cNvPr id="15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30725" y="2371576"/>
          <a:ext cx="7379358" cy="327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8558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75491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1839432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946298"/>
                <a:gridCol w="616688"/>
              </a:tblGrid>
              <a:tr h="44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ko-KR" altLang="en-US" sz="600" b="1" baseline="0" dirty="0" smtClean="0">
                          <a:solidFill>
                            <a:schemeClr val="tx1"/>
                          </a:solidFill>
                        </a:rPr>
                        <a:t> 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</a:rPr>
                        <a:t>답변 </a:t>
                      </a:r>
                      <a:r>
                        <a:rPr lang="ko-KR" altLang="en-US" sz="600" b="1" u="none" dirty="0" err="1" smtClean="0">
                          <a:solidFill>
                            <a:schemeClr val="tx1"/>
                          </a:solidFill>
                        </a:rPr>
                        <a:t>대기중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 b="1" dirty="0" smtClean="0"/>
              <a:t>카테고리 관리</a:t>
            </a:r>
            <a:endParaRPr lang="en-US" altLang="ko-KR" sz="700" b="1" dirty="0" smtClean="0"/>
          </a:p>
          <a:p>
            <a:pPr lvl="0">
              <a:defRPr/>
            </a:pPr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추가하기</a:t>
            </a:r>
            <a:endParaRPr lang="en-US" altLang="ko-KR" sz="700" b="1" dirty="0" smtClean="0"/>
          </a:p>
          <a:p>
            <a:pPr lvl="0">
              <a:defRPr/>
            </a:pPr>
            <a:r>
              <a:rPr lang="en-US" altLang="ko-KR" sz="700" dirty="0" smtClean="0"/>
              <a:t>-  </a:t>
            </a:r>
            <a:r>
              <a:rPr lang="ko-KR" altLang="en-US" sz="700" dirty="0" err="1" smtClean="0"/>
              <a:t>카테고리별</a:t>
            </a:r>
            <a:r>
              <a:rPr lang="ko-KR" altLang="en-US" sz="700" dirty="0" smtClean="0"/>
              <a:t> 추가 항목 입력 후 </a:t>
            </a:r>
            <a:r>
              <a:rPr lang="en-US" altLang="ko-KR" sz="700" dirty="0" smtClean="0"/>
              <a:t>+ </a:t>
            </a:r>
            <a:r>
              <a:rPr lang="ko-KR" altLang="en-US" sz="700" dirty="0" smtClean="0"/>
              <a:t>클릭</a:t>
            </a:r>
            <a:endParaRPr lang="en-US" altLang="ko-KR" sz="700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108074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카테고리 관리</a:t>
            </a:r>
            <a:endParaRPr lang="ko-KR" altLang="en-US" sz="11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pSp>
        <p:nvGrpSpPr>
          <p:cNvPr id="100" name="그룹 99"/>
          <p:cNvGrpSpPr/>
          <p:nvPr/>
        </p:nvGrpSpPr>
        <p:grpSpPr>
          <a:xfrm>
            <a:off x="1541718" y="1562981"/>
            <a:ext cx="1768656" cy="3551274"/>
            <a:chOff x="1616149" y="1690577"/>
            <a:chExt cx="1768656" cy="3551274"/>
          </a:xfrm>
        </p:grpSpPr>
        <p:sp>
          <p:nvSpPr>
            <p:cNvPr id="83" name="직사각형 82"/>
            <p:cNvSpPr/>
            <p:nvPr/>
          </p:nvSpPr>
          <p:spPr>
            <a:xfrm>
              <a:off x="1616149" y="1690577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690577" y="1724831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종류별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16149" y="226473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밑반찬</a:t>
              </a:r>
              <a:endParaRPr lang="ko-KR" altLang="en-US" sz="9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16149" y="247857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메인반찬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16149" y="269240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국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탕</a:t>
              </a:r>
              <a:endParaRPr lang="ko-KR" altLang="en-US" sz="9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16149" y="290624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찌개</a:t>
              </a:r>
              <a:endParaRPr lang="ko-KR" altLang="en-US" sz="9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16149" y="312007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디저트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16149" y="333391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면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만두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16149" y="354774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밥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죽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떡</a:t>
              </a:r>
              <a:endParaRPr lang="ko-KR" alt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16149" y="376158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양식</a:t>
              </a:r>
              <a:endParaRPr lang="ko-KR" altLang="en-US" sz="9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16149" y="397541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샐러드</a:t>
              </a:r>
              <a:endParaRPr lang="ko-KR" altLang="en-US" sz="9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6149" y="418925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김치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젓갈</a:t>
              </a:r>
              <a:r>
                <a:rPr lang="en-US" altLang="ko-KR" sz="900" dirty="0" smtClean="0"/>
                <a:t>/</a:t>
              </a:r>
              <a:r>
                <a:rPr lang="ko-KR" altLang="en-US" sz="900" dirty="0" err="1" smtClean="0"/>
                <a:t>장류</a:t>
              </a:r>
              <a:endParaRPr lang="ko-KR" altLang="en-US" sz="900" dirty="0"/>
            </a:p>
          </p:txBody>
        </p:sp>
        <p:pic>
          <p:nvPicPr>
            <p:cNvPr id="96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972" y="4972386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616149" y="4954772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303302" y="1568493"/>
            <a:ext cx="1768656" cy="3551274"/>
            <a:chOff x="5303302" y="1568493"/>
            <a:chExt cx="1768656" cy="3551274"/>
          </a:xfrm>
        </p:grpSpPr>
        <p:sp>
          <p:nvSpPr>
            <p:cNvPr id="117" name="직사각형 116"/>
            <p:cNvSpPr/>
            <p:nvPr/>
          </p:nvSpPr>
          <p:spPr>
            <a:xfrm>
              <a:off x="5303302" y="1568493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377730" y="1602747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재료별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03302" y="214265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소고기</a:t>
              </a:r>
              <a:endParaRPr lang="ko-KR" altLang="en-US" sz="9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03302" y="235648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돼지고기</a:t>
              </a:r>
              <a:endParaRPr lang="ko-KR" altLang="en-US" sz="9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03302" y="257032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</a:t>
              </a:r>
              <a:r>
                <a:rPr lang="ko-KR" altLang="en-US" sz="900" dirty="0" smtClean="0"/>
                <a:t>닭고기</a:t>
              </a:r>
              <a:endParaRPr lang="ko-KR" altLang="en-US" sz="9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03302" y="278415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육류</a:t>
              </a:r>
              <a:endParaRPr lang="ko-KR" altLang="en-US" sz="9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03302" y="299799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채소류</a:t>
              </a:r>
              <a:endParaRPr lang="ko-KR" altLang="en-US" sz="9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3302" y="321182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해물류</a:t>
              </a:r>
              <a:endParaRPr lang="ko-KR" alt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03302" y="342566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달걀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유제품</a:t>
              </a:r>
              <a:endParaRPr lang="ko-KR" alt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03302" y="363949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버섯류</a:t>
              </a:r>
              <a:endParaRPr lang="ko-KR" altLang="en-US" sz="9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03302" y="385333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과일류</a:t>
              </a:r>
              <a:endParaRPr lang="ko-KR" altLang="en-US" sz="9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03302" y="4067167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  <p:pic>
          <p:nvPicPr>
            <p:cNvPr id="133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125" y="4850302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/>
            <p:cNvSpPr/>
            <p:nvPr/>
          </p:nvSpPr>
          <p:spPr>
            <a:xfrm>
              <a:off x="5303302" y="4832688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415415" y="1565737"/>
            <a:ext cx="1775751" cy="3551274"/>
            <a:chOff x="3415415" y="1565737"/>
            <a:chExt cx="1775751" cy="3551274"/>
          </a:xfrm>
        </p:grpSpPr>
        <p:sp>
          <p:nvSpPr>
            <p:cNvPr id="102" name="직사각형 101"/>
            <p:cNvSpPr/>
            <p:nvPr/>
          </p:nvSpPr>
          <p:spPr>
            <a:xfrm>
              <a:off x="3422510" y="1565737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496938" y="1599991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상황별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22510" y="213989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일상</a:t>
              </a:r>
              <a:endParaRPr lang="ko-KR" altLang="en-US" sz="9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22510" y="235373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초스피드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22510" y="256756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손님접대</a:t>
              </a:r>
              <a:endParaRPr lang="ko-KR" altLang="en-US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22510" y="278140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술안주</a:t>
              </a:r>
              <a:endParaRPr lang="ko-KR" altLang="en-US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22510" y="299523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다이어트</a:t>
              </a:r>
              <a:endParaRPr lang="ko-KR" altLang="en-US" sz="9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22510" y="320907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도시락</a:t>
              </a:r>
              <a:endParaRPr lang="ko-KR" altLang="en-US" sz="9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22510" y="342290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야식</a:t>
              </a:r>
              <a:endParaRPr lang="ko-KR" altLang="en-US" sz="9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22510" y="363674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이유식</a:t>
              </a:r>
              <a:endParaRPr lang="ko-KR" altLang="en-US" sz="9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2510" y="385057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명절</a:t>
              </a:r>
              <a:endParaRPr lang="ko-KR" altLang="en-US" sz="9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22510" y="406441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* </a:t>
              </a:r>
              <a:r>
                <a:rPr lang="ko-KR" altLang="en-US" sz="900" dirty="0" smtClean="0"/>
                <a:t>해장</a:t>
              </a:r>
              <a:endParaRPr lang="ko-KR" altLang="en-US" sz="900" dirty="0"/>
            </a:p>
          </p:txBody>
        </p:sp>
        <p:pic>
          <p:nvPicPr>
            <p:cNvPr id="114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333" y="4847546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3422510" y="4829932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415415" y="426997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173442" y="1571250"/>
            <a:ext cx="1779308" cy="3551274"/>
            <a:chOff x="7173442" y="1571250"/>
            <a:chExt cx="1779308" cy="3551274"/>
          </a:xfrm>
        </p:grpSpPr>
        <p:sp>
          <p:nvSpPr>
            <p:cNvPr id="137" name="직사각형 136"/>
            <p:cNvSpPr/>
            <p:nvPr/>
          </p:nvSpPr>
          <p:spPr>
            <a:xfrm>
              <a:off x="7184094" y="1571250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7258522" y="1605504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방법별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73442" y="209224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볶음</a:t>
              </a:r>
              <a:endParaRPr lang="ko-KR" altLang="en-US" sz="9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73442" y="229780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부침</a:t>
              </a:r>
              <a:endParaRPr lang="ko-KR" altLang="en-US" sz="9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73442" y="250337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조림</a:t>
              </a:r>
              <a:endParaRPr lang="ko-KR" alt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73442" y="270893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끓이기</a:t>
              </a:r>
              <a:endParaRPr lang="ko-KR" alt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73442" y="291450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무침</a:t>
              </a:r>
              <a:endParaRPr lang="ko-KR" altLang="en-US" sz="9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173442" y="312006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비빔</a:t>
              </a:r>
              <a:endParaRPr lang="ko-KR" altLang="en-US" sz="9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73442" y="332563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찜</a:t>
              </a:r>
              <a:endParaRPr lang="ko-KR" altLang="en-US" sz="9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173442" y="353119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절임</a:t>
              </a:r>
              <a:endParaRPr lang="ko-KR" altLang="en-US" sz="9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73442" y="373676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튀김</a:t>
              </a:r>
              <a:endParaRPr lang="ko-KR" altLang="en-US" sz="9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73442" y="394232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삶기</a:t>
              </a:r>
              <a:endParaRPr lang="ko-KR" altLang="en-US" sz="900" dirty="0"/>
            </a:p>
          </p:txBody>
        </p:sp>
        <p:pic>
          <p:nvPicPr>
            <p:cNvPr id="149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917" y="4853059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직사각형 149"/>
            <p:cNvSpPr/>
            <p:nvPr/>
          </p:nvSpPr>
          <p:spPr>
            <a:xfrm>
              <a:off x="7184094" y="4835445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73442" y="414789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* </a:t>
              </a:r>
              <a:r>
                <a:rPr lang="ko-KR" altLang="en-US" sz="900" dirty="0" smtClean="0"/>
                <a:t>데치기</a:t>
              </a:r>
              <a:endParaRPr lang="ko-KR" altLang="en-US" sz="9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73442" y="435345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굽기</a:t>
              </a:r>
              <a:endParaRPr lang="ko-KR" altLang="en-US" sz="9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173442" y="455902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얼럿 메시지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MAIN &gt; MY page &gt; </a:t>
            </a:r>
            <a:r>
              <a:rPr lang="ko-KR" altLang="en-US" dirty="0">
                <a:solidFill>
                  <a:prstClr val="black"/>
                </a:solidFill>
              </a:rPr>
              <a:t>여행자 등록정보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12169" y="421629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Description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0"/>
            <a:ext cx="12208476" cy="6858000"/>
            <a:chOff x="0" y="0"/>
            <a:chExt cx="1220847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16476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2775857"/>
              <a:ext cx="12192000" cy="1306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4400" b="1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4400" b="1" dirty="0" err="1" smtClean="0">
                  <a:solidFill>
                    <a:schemeClr val="bg1"/>
                  </a:solidFill>
                </a:rPr>
                <a:t>WEB_Front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26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	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1. Main Page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기본 메인 페이지</a:t>
            </a: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 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로그인 및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5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등록하기</a:t>
            </a:r>
          </a:p>
          <a:p>
            <a:pPr>
              <a:buFontTx/>
              <a:buChar char="-"/>
              <a:defRPr/>
            </a:pP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등록페이지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7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strike="sngStrike" dirty="0">
                <a:solidFill>
                  <a:prstClr val="black"/>
                </a:solidFill>
                <a:ea typeface="맑은 고딕"/>
              </a:rPr>
              <a:t>4. ICT </a:t>
            </a:r>
            <a:r>
              <a:rPr lang="ko-KR" altLang="en-US" sz="700" b="1" strike="sngStrike" dirty="0">
                <a:solidFill>
                  <a:prstClr val="black"/>
                </a:solidFill>
                <a:ea typeface="맑은 고딕"/>
              </a:rPr>
              <a:t>스토어</a:t>
            </a:r>
          </a:p>
          <a:p>
            <a:pPr>
              <a:defRPr/>
            </a:pP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- ICT </a:t>
            </a:r>
            <a:r>
              <a:rPr lang="ko-KR" altLang="en-US" sz="700" strike="sngStrike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 판매상품 페이지</a:t>
            </a: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strike="sngStrike" dirty="0">
                <a:solidFill>
                  <a:srgbClr val="000099"/>
                </a:solidFill>
                <a:ea typeface="맑은 고딕"/>
              </a:rPr>
              <a:t>9</a:t>
            </a:r>
            <a:r>
              <a:rPr lang="en-US" altLang="ko-KR" sz="700" b="1" strike="sngStrike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strike="sngStrike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메인 리스트 바</a:t>
            </a: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6.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빠른검색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빠른 검색 기능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6-1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클릭 시 카테고리 선택 노출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선택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순차적으로 노출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클릭 시 상세보기페이지로 이동</a:t>
            </a: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7.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최근 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방문 로그 체크하여 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정보 노출</a:t>
            </a: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" name="직사각형 215"/>
          <p:cNvSpPr/>
          <p:nvPr/>
        </p:nvSpPr>
        <p:spPr>
          <a:xfrm>
            <a:off x="215030" y="1705888"/>
            <a:ext cx="8836373" cy="193064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609932" y="50272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61" name="갈매기형 수장 60"/>
          <p:cNvSpPr/>
          <p:nvPr/>
        </p:nvSpPr>
        <p:spPr>
          <a:xfrm rot="10800000">
            <a:off x="278674" y="5014563"/>
            <a:ext cx="201386" cy="392972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8725194" y="4963714"/>
            <a:ext cx="239486" cy="431616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" name="그룹 132"/>
          <p:cNvGrpSpPr/>
          <p:nvPr/>
        </p:nvGrpSpPr>
        <p:grpSpPr>
          <a:xfrm>
            <a:off x="306594" y="2169080"/>
            <a:ext cx="8378381" cy="1322505"/>
            <a:chOff x="306594" y="1761870"/>
            <a:chExt cx="8378381" cy="1322505"/>
          </a:xfrm>
        </p:grpSpPr>
        <p:grpSp>
          <p:nvGrpSpPr>
            <p:cNvPr id="130" name="그룹 129"/>
            <p:cNvGrpSpPr/>
            <p:nvPr/>
          </p:nvGrpSpPr>
          <p:grpSpPr>
            <a:xfrm>
              <a:off x="308519" y="2101395"/>
              <a:ext cx="8337881" cy="303930"/>
              <a:chOff x="308519" y="2101395"/>
              <a:chExt cx="8337881" cy="303930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1064215" y="2111955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707525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일상</a:t>
                </a: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2268636" y="2119575"/>
                <a:ext cx="71762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초스피드</a:t>
                </a: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3009416" y="2119575"/>
                <a:ext cx="729205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손님접대</a:t>
                </a: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3758883" y="2119575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술안주</a:t>
                </a: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4396367" y="2119575"/>
                <a:ext cx="74279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다이어트</a:t>
                </a: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161179" y="2119575"/>
                <a:ext cx="56829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도시락</a:t>
                </a: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64802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야식</a:t>
                </a: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332838" y="2119575"/>
                <a:ext cx="60039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이유식</a:t>
                </a: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958749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명절</a:t>
                </a: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7538360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해장</a:t>
                </a: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8106400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308519" y="210139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상황별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306594" y="1761870"/>
              <a:ext cx="8328114" cy="310825"/>
              <a:chOff x="306594" y="1761870"/>
              <a:chExt cx="8328114" cy="310825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1083700" y="1777110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727010" y="1767586"/>
                <a:ext cx="59949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밑반찬</a:t>
                </a: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2353443" y="1761870"/>
                <a:ext cx="73699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메인반찬</a:t>
                </a: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3114968" y="1764728"/>
                <a:ext cx="56007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국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탕</a:t>
                </a: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3712517" y="1768538"/>
                <a:ext cx="50066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찌개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4251466" y="1762823"/>
                <a:ext cx="58673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디저트</a:t>
                </a: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4861790" y="1765681"/>
                <a:ext cx="62460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면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만두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5506839" y="1769490"/>
                <a:ext cx="76962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밥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죽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떡</a:t>
                </a: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302364" y="1763776"/>
                <a:ext cx="52668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양식</a:t>
                </a: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854810" y="1766634"/>
                <a:ext cx="610845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샐러드</a:t>
                </a: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06594" y="178694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종류별</a:t>
                </a: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7493358" y="1768559"/>
                <a:ext cx="114135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김치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젓갈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장류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310444" y="2438995"/>
              <a:ext cx="8083231" cy="303930"/>
              <a:chOff x="310444" y="2438995"/>
              <a:chExt cx="8083231" cy="30393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066140" y="2449555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709449" y="2457175"/>
                <a:ext cx="60548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소고기</a:t>
                </a: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328436" y="2457175"/>
                <a:ext cx="71762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돼지고기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069217" y="2457175"/>
                <a:ext cx="576808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닭고기</a:t>
                </a: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679783" y="2457175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육류</a:t>
                </a: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317268" y="2457175"/>
                <a:ext cx="57881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채소류</a:t>
                </a: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920029" y="2457175"/>
                <a:ext cx="56829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해물류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5521123" y="2457175"/>
                <a:ext cx="97227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달걀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유제품</a:t>
                </a: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520824" y="2457175"/>
                <a:ext cx="65548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버섯류</a:t>
                </a: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7204610" y="2457175"/>
                <a:ext cx="6198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과일류</a:t>
                </a: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7853675" y="24571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310444" y="243899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재료별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312369" y="2765020"/>
              <a:ext cx="8372606" cy="319355"/>
              <a:chOff x="312369" y="2765020"/>
              <a:chExt cx="8372606" cy="319355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1068065" y="2775580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711375" y="2783200"/>
                <a:ext cx="48781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볶음</a:t>
                </a: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2237761" y="2783200"/>
                <a:ext cx="447563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부침</a:t>
                </a: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2723892" y="2783200"/>
                <a:ext cx="45914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조림</a:t>
                </a: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3207133" y="2783200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끓이기</a:t>
                </a: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3856193" y="2783200"/>
                <a:ext cx="48430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무침</a:t>
                </a: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389505" y="2783200"/>
                <a:ext cx="47185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비빔</a:t>
                </a: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4909573" y="2783200"/>
                <a:ext cx="414772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찜</a:t>
                </a: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353674" y="2783200"/>
                <a:ext cx="51468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절임</a:t>
                </a: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898560" y="2783200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튀김</a:t>
                </a: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8144975" y="2783200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312369" y="2765020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방법별</a:t>
                </a:r>
                <a:endParaRPr lang="ko-KR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6444510" y="2785125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삶기</a:t>
                </a: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6990460" y="2798625"/>
                <a:ext cx="57937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데치기</a:t>
                </a: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7603935" y="2798625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굽기</a:t>
                </a:r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254643" y="1749864"/>
            <a:ext cx="356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빠른검색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카테고리별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5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318356" y="1793343"/>
            <a:ext cx="449673" cy="303880"/>
          </a:xfrm>
          <a:prstGeom prst="rect">
            <a:avLst/>
          </a:prstGeom>
          <a:noFill/>
        </p:spPr>
      </p:pic>
      <p:cxnSp>
        <p:nvCxnSpPr>
          <p:cNvPr id="137" name="직선 연결선 136"/>
          <p:cNvCxnSpPr/>
          <p:nvPr/>
        </p:nvCxnSpPr>
        <p:spPr>
          <a:xfrm>
            <a:off x="208344" y="2097104"/>
            <a:ext cx="8843059" cy="11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>
            <a:off x="593769" y="3691688"/>
            <a:ext cx="1909589" cy="2931405"/>
            <a:chOff x="683709" y="3631728"/>
            <a:chExt cx="2297572" cy="2931405"/>
          </a:xfrm>
        </p:grpSpPr>
        <p:grpSp>
          <p:nvGrpSpPr>
            <p:cNvPr id="144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47" name="그룹 23"/>
              <p:cNvGrpSpPr/>
              <p:nvPr/>
            </p:nvGrpSpPr>
            <p:grpSpPr>
              <a:xfrm>
                <a:off x="820577" y="3878963"/>
                <a:ext cx="2243814" cy="995114"/>
                <a:chOff x="820577" y="3878963"/>
                <a:chExt cx="2243814" cy="995114"/>
              </a:xfrm>
            </p:grpSpPr>
            <p:grpSp>
              <p:nvGrpSpPr>
                <p:cNvPr id="148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49" name="직선 연결선 14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4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20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64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03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03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649899" y="3694188"/>
            <a:ext cx="1908000" cy="2931405"/>
            <a:chOff x="683709" y="3631728"/>
            <a:chExt cx="2297572" cy="2931405"/>
          </a:xfrm>
        </p:grpSpPr>
        <p:grpSp>
          <p:nvGrpSpPr>
            <p:cNvPr id="16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76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77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7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7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7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73" name="TextBox 172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706029" y="3681698"/>
            <a:ext cx="1908000" cy="2931405"/>
            <a:chOff x="683709" y="3631728"/>
            <a:chExt cx="2297572" cy="2931405"/>
          </a:xfrm>
        </p:grpSpPr>
        <p:grpSp>
          <p:nvGrpSpPr>
            <p:cNvPr id="186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94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96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87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8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89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90" name="TextBox 189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6747169" y="3684198"/>
            <a:ext cx="1908000" cy="2931405"/>
            <a:chOff x="683709" y="3631728"/>
            <a:chExt cx="2297572" cy="2931405"/>
          </a:xfrm>
        </p:grpSpPr>
        <p:grpSp>
          <p:nvGrpSpPr>
            <p:cNvPr id="210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1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221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222" name="직선 연결선 221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211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212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213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232" name="타원 231"/>
          <p:cNvSpPr/>
          <p:nvPr/>
        </p:nvSpPr>
        <p:spPr>
          <a:xfrm>
            <a:off x="6413562" y="61015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2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195542" y="59766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3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8097442" y="585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4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192712" y="105985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5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sp>
        <p:nvSpPr>
          <p:cNvPr id="237" name="타원 236"/>
          <p:cNvSpPr/>
          <p:nvPr/>
        </p:nvSpPr>
        <p:spPr>
          <a:xfrm>
            <a:off x="196522" y="1715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9372600" y="2272841"/>
          <a:ext cx="2602230" cy="230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45030"/>
              </a:tblGrid>
              <a:tr h="3217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현 페이지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1.Main 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와 동일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입력한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레시피관리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동영상관리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입력한 동영상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토크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가 작성한 자유게시글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랭킹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오늘의레시피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이달의토크왕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이달의인기검색어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이빈트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이벤트관리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등록한 이벤트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&gt;MY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요리후기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1" name="그룹 240"/>
          <p:cNvGrpSpPr/>
          <p:nvPr/>
        </p:nvGrpSpPr>
        <p:grpSpPr>
          <a:xfrm>
            <a:off x="3295783" y="1730715"/>
            <a:ext cx="306494" cy="184666"/>
            <a:chOff x="9039767" y="5460482"/>
            <a:chExt cx="306494" cy="184666"/>
          </a:xfrm>
        </p:grpSpPr>
        <p:sp>
          <p:nvSpPr>
            <p:cNvPr id="242" name="타원 241"/>
            <p:cNvSpPr/>
            <p:nvPr/>
          </p:nvSpPr>
          <p:spPr>
            <a:xfrm>
              <a:off x="9125323" y="5472475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039767" y="5460482"/>
              <a:ext cx="306494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600" b="1" dirty="0">
                  <a:solidFill>
                    <a:schemeClr val="bg1"/>
                  </a:solidFill>
                </a:rPr>
                <a:t>6-1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오각형 158"/>
          <p:cNvSpPr/>
          <p:nvPr/>
        </p:nvSpPr>
        <p:spPr>
          <a:xfrm>
            <a:off x="9313863" y="6533290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그룹 266"/>
          <p:cNvGrpSpPr/>
          <p:nvPr/>
        </p:nvGrpSpPr>
        <p:grpSpPr>
          <a:xfrm>
            <a:off x="590644" y="1626764"/>
            <a:ext cx="1908000" cy="2309308"/>
            <a:chOff x="590644" y="1626764"/>
            <a:chExt cx="1908000" cy="2309308"/>
          </a:xfrm>
        </p:grpSpPr>
        <p:sp>
          <p:nvSpPr>
            <p:cNvPr id="253" name="직사각형 252"/>
            <p:cNvSpPr/>
            <p:nvPr/>
          </p:nvSpPr>
          <p:spPr>
            <a:xfrm>
              <a:off x="590644" y="1626764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01701" y="2444322"/>
              <a:ext cx="45192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 b="1" dirty="0" err="1">
                  <a:solidFill>
                    <a:schemeClr val="bg1">
                      <a:lumMod val="50000"/>
                    </a:schemeClr>
                  </a:solidFill>
                </a:rPr>
                <a:t>메인반찬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1701" y="2629024"/>
              <a:ext cx="1761501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/>
                <a:t>해물누룽지탕 만들기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825503" y="2458938"/>
              <a:ext cx="641107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레시피왕자</a:t>
              </a: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674542" y="2901899"/>
              <a:ext cx="1727511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754829" y="2961369"/>
              <a:ext cx="37064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4</a:t>
              </a:r>
              <a:r>
                <a:rPr lang="ko-KR" altLang="en-US" sz="800"/>
                <a:t>인분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58852" y="3223992"/>
              <a:ext cx="50254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20</a:t>
              </a:r>
              <a:r>
                <a:rPr lang="ko-KR" altLang="en-US" sz="800"/>
                <a:t>분이내</a:t>
              </a:r>
            </a:p>
          </p:txBody>
        </p:sp>
        <p:pic>
          <p:nvPicPr>
            <p:cNvPr id="164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54712" y="3262195"/>
              <a:ext cx="118359" cy="161597"/>
            </a:xfrm>
            <a:prstGeom prst="rect">
              <a:avLst/>
            </a:prstGeom>
            <a:noFill/>
          </p:spPr>
        </p:pic>
        <p:pic>
          <p:nvPicPr>
            <p:cNvPr id="103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60915" y="2988236"/>
              <a:ext cx="117026" cy="148430"/>
            </a:xfrm>
            <a:prstGeom prst="rect">
              <a:avLst/>
            </a:prstGeom>
            <a:noFill/>
          </p:spPr>
        </p:pic>
        <p:pic>
          <p:nvPicPr>
            <p:cNvPr id="103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650014" y="3545771"/>
              <a:ext cx="131474" cy="145531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760929" y="3496312"/>
              <a:ext cx="32401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57316" y="1722426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2649907" y="1623222"/>
            <a:ext cx="1908000" cy="2309308"/>
            <a:chOff x="2649907" y="1623222"/>
            <a:chExt cx="1908000" cy="2309308"/>
          </a:xfrm>
        </p:grpSpPr>
        <p:sp>
          <p:nvSpPr>
            <p:cNvPr id="221" name="직사각형 220"/>
            <p:cNvSpPr/>
            <p:nvPr/>
          </p:nvSpPr>
          <p:spPr>
            <a:xfrm>
              <a:off x="2649907" y="1623222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657824" y="2446822"/>
              <a:ext cx="451544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 b="1" dirty="0" err="1">
                  <a:solidFill>
                    <a:schemeClr val="bg1">
                      <a:lumMod val="50000"/>
                    </a:schemeClr>
                  </a:solidFill>
                </a:rPr>
                <a:t>메인반찬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57824" y="2631524"/>
              <a:ext cx="1760035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/>
                <a:t>들기름 냄새 폴폴 두부부침만들기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80607" y="2461438"/>
              <a:ext cx="49148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둘리맘</a:t>
              </a: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2730604" y="2904399"/>
              <a:ext cx="1726073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810825" y="2963869"/>
              <a:ext cx="370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1</a:t>
              </a:r>
              <a:r>
                <a:rPr lang="ko-KR" altLang="en-US" sz="800"/>
                <a:t>인분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814844" y="3226492"/>
              <a:ext cx="50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15</a:t>
              </a:r>
              <a:r>
                <a:rPr lang="ko-KR" altLang="en-US" sz="800"/>
                <a:t>분이내</a:t>
              </a:r>
            </a:p>
          </p:txBody>
        </p:sp>
        <p:pic>
          <p:nvPicPr>
            <p:cNvPr id="17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2710791" y="3264695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17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2716990" y="2990736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17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2706097" y="3548271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173" name="TextBox 172"/>
            <p:cNvSpPr txBox="1"/>
            <p:nvPr/>
          </p:nvSpPr>
          <p:spPr>
            <a:xfrm>
              <a:off x="2816920" y="3498812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716579" y="1718884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698538" y="1619684"/>
            <a:ext cx="1908000" cy="2309308"/>
            <a:chOff x="4698538" y="1619684"/>
            <a:chExt cx="1908000" cy="2309308"/>
          </a:xfrm>
        </p:grpSpPr>
        <p:sp>
          <p:nvSpPr>
            <p:cNvPr id="179" name="직사각형 178"/>
            <p:cNvSpPr/>
            <p:nvPr/>
          </p:nvSpPr>
          <p:spPr>
            <a:xfrm>
              <a:off x="4698538" y="1619684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13954" y="2629667"/>
              <a:ext cx="1760035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 dirty="0"/>
                <a:t>들기름 냄새 폴폴 </a:t>
              </a:r>
              <a:r>
                <a:rPr lang="ko-KR" altLang="en-US" sz="800" b="1" dirty="0" err="1"/>
                <a:t>두부부침만들기</a:t>
              </a:r>
              <a:endParaRPr lang="ko-KR" altLang="en-US" sz="8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936737" y="2459581"/>
              <a:ext cx="49148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둘리맘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4786734" y="2902542"/>
              <a:ext cx="1726073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4866955" y="2962012"/>
              <a:ext cx="370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/>
                <a:t>1</a:t>
              </a:r>
              <a:r>
                <a:rPr lang="ko-KR" altLang="en-US" sz="800" dirty="0"/>
                <a:t>인분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870974" y="3224635"/>
              <a:ext cx="604653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/>
                <a:t>15</a:t>
              </a:r>
              <a:r>
                <a:rPr lang="ko-KR" altLang="en-US" sz="800" dirty="0" err="1" smtClean="0"/>
                <a:t>분</a:t>
              </a:r>
              <a:r>
                <a:rPr lang="ko-KR" altLang="en-US" sz="800" dirty="0" err="1" smtClean="0"/>
                <a:t>이내</a:t>
              </a:r>
              <a:endParaRPr lang="ko-KR" altLang="en-US" sz="800" dirty="0"/>
            </a:p>
          </p:txBody>
        </p:sp>
        <p:pic>
          <p:nvPicPr>
            <p:cNvPr id="187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4766921" y="3262838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18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4773120" y="2988879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189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4762227" y="3546414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190" name="TextBox 189"/>
            <p:cNvSpPr txBox="1"/>
            <p:nvPr/>
          </p:nvSpPr>
          <p:spPr>
            <a:xfrm>
              <a:off x="4873050" y="3496955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65210" y="1715346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747169" y="1616146"/>
            <a:ext cx="1908000" cy="2309308"/>
            <a:chOff x="6747169" y="1616146"/>
            <a:chExt cx="1908000" cy="2309308"/>
          </a:xfrm>
        </p:grpSpPr>
        <p:grpSp>
          <p:nvGrpSpPr>
            <p:cNvPr id="28" name="그룹 143"/>
            <p:cNvGrpSpPr/>
            <p:nvPr/>
          </p:nvGrpSpPr>
          <p:grpSpPr>
            <a:xfrm>
              <a:off x="6747169" y="1616146"/>
              <a:ext cx="1908000" cy="2309308"/>
              <a:chOff x="811034" y="3068910"/>
              <a:chExt cx="2297572" cy="2309308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811034" y="3068910"/>
                <a:ext cx="2297572" cy="23093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91319" y="3153939"/>
                <a:ext cx="2128198" cy="7280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3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222" name="직선 연결선 221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211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808061" y="3244072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212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814260" y="2970113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213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6803367" y="3527648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6914190" y="3478189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	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1. Main Page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기본 메인 페이지</a:t>
            </a: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 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로그인 및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5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등록하기</a:t>
            </a:r>
          </a:p>
          <a:p>
            <a:pPr>
              <a:buFontTx/>
              <a:buChar char="-"/>
              <a:defRPr/>
            </a:pP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등록페이지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7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strike="sngStrike" dirty="0">
                <a:solidFill>
                  <a:prstClr val="black"/>
                </a:solidFill>
                <a:ea typeface="맑은 고딕"/>
              </a:rPr>
              <a:t>4. ICT </a:t>
            </a:r>
            <a:r>
              <a:rPr lang="ko-KR" altLang="en-US" sz="700" b="1" strike="sngStrike" dirty="0">
                <a:solidFill>
                  <a:prstClr val="black"/>
                </a:solidFill>
                <a:ea typeface="맑은 고딕"/>
              </a:rPr>
              <a:t>스토어</a:t>
            </a:r>
          </a:p>
          <a:p>
            <a:pPr>
              <a:defRPr/>
            </a:pP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- ICT </a:t>
            </a:r>
            <a:r>
              <a:rPr lang="ko-KR" altLang="en-US" sz="700" strike="sngStrike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 판매상품 페이지</a:t>
            </a: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strike="sngStrike" dirty="0">
                <a:solidFill>
                  <a:srgbClr val="000099"/>
                </a:solidFill>
                <a:ea typeface="맑은 고딕"/>
              </a:rPr>
              <a:t>9</a:t>
            </a:r>
            <a:r>
              <a:rPr lang="en-US" altLang="ko-KR" sz="700" b="1" strike="sngStrike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strike="sngStrike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메인 리스트 바</a:t>
            </a: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6.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빠른검색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빠른 검색 기능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6-1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클릭 시 카테고리 선택 노출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선택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순차적으로 노출</a:t>
            </a: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클릭 시 상세보기페이지로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이동</a:t>
            </a: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7.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최근 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방문 로그 체크하여 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정보 노출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>
              <a:defRPr/>
            </a:pPr>
            <a:endParaRPr lang="ko-KR" altLang="en-US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갈매기형 수장 60"/>
          <p:cNvSpPr/>
          <p:nvPr/>
        </p:nvSpPr>
        <p:spPr>
          <a:xfrm rot="10800000">
            <a:off x="278674" y="3153788"/>
            <a:ext cx="201386" cy="392972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8725194" y="3102939"/>
            <a:ext cx="239486" cy="431616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5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9372600" y="2272841"/>
          <a:ext cx="2602230" cy="230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45030"/>
              </a:tblGrid>
              <a:tr h="3217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현 페이지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1.Main 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와 동일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입력한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레시피관리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동영상관리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입력한 동영상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토크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가 작성한 자유게시글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랭킹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오늘의레시피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이달의토크왕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이달의인기검색어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이빈트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이벤트관리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등록한 이벤트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&gt;MY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요리후기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0" name="TextBox 249"/>
          <p:cNvSpPr txBox="1"/>
          <p:nvPr/>
        </p:nvSpPr>
        <p:spPr>
          <a:xfrm>
            <a:off x="4713449" y="2439728"/>
            <a:ext cx="4515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</a:rPr>
              <a:t>메인반찬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18977" y="4157329"/>
            <a:ext cx="191386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본 </a:t>
            </a:r>
            <a:r>
              <a:rPr lang="ko-KR" altLang="en-US" dirty="0" err="1" smtClean="0"/>
              <a:t>레시피</a:t>
            </a:r>
            <a:endParaRPr lang="ko-KR" altLang="en-US" dirty="0"/>
          </a:p>
        </p:txBody>
      </p:sp>
      <p:grpSp>
        <p:nvGrpSpPr>
          <p:cNvPr id="283" name="그룹 282"/>
          <p:cNvGrpSpPr/>
          <p:nvPr/>
        </p:nvGrpSpPr>
        <p:grpSpPr>
          <a:xfrm>
            <a:off x="392167" y="4516793"/>
            <a:ext cx="1620000" cy="1862741"/>
            <a:chOff x="434699" y="4548692"/>
            <a:chExt cx="1908000" cy="1862741"/>
          </a:xfrm>
        </p:grpSpPr>
        <p:sp>
          <p:nvSpPr>
            <p:cNvPr id="270" name="직사각형 269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2048178" y="4516793"/>
            <a:ext cx="1620000" cy="1865381"/>
            <a:chOff x="434699" y="4548692"/>
            <a:chExt cx="1908000" cy="1885080"/>
          </a:xfrm>
        </p:grpSpPr>
        <p:sp>
          <p:nvSpPr>
            <p:cNvPr id="285" name="직사각형 284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간단 밑반찬 단무지무침 여름에 딱</a:t>
              </a:r>
              <a:r>
                <a:rPr lang="en-US" altLang="ko-KR" sz="1000" b="1" dirty="0" smtClean="0"/>
                <a:t>! …</a:t>
              </a:r>
              <a:endParaRPr lang="ko-KR" altLang="en-US" sz="1000" b="1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704189" y="4516793"/>
            <a:ext cx="1620000" cy="1861200"/>
            <a:chOff x="434699" y="4548692"/>
            <a:chExt cx="1908000" cy="1880855"/>
          </a:xfrm>
        </p:grpSpPr>
        <p:sp>
          <p:nvSpPr>
            <p:cNvPr id="289" name="직사각형 288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5756" y="6029437"/>
              <a:ext cx="18827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맛있다 김치찌개 참치도 넣고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360200" y="4516793"/>
            <a:ext cx="1620000" cy="1865381"/>
            <a:chOff x="434699" y="4548692"/>
            <a:chExt cx="1908000" cy="1885080"/>
          </a:xfrm>
        </p:grpSpPr>
        <p:sp>
          <p:nvSpPr>
            <p:cNvPr id="294" name="직사각형 29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된장찌개 맛있게 끓이는 법</a:t>
              </a:r>
              <a:r>
                <a:rPr lang="en-US" altLang="ko-KR" sz="1000" b="1" dirty="0" smtClean="0"/>
                <a:t>! </a:t>
              </a:r>
              <a:r>
                <a:rPr lang="ko-KR" altLang="en-US" sz="1000" b="1" dirty="0" smtClean="0"/>
                <a:t>소고기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7016212" y="4516793"/>
            <a:ext cx="1620000" cy="1865381"/>
            <a:chOff x="434699" y="4548692"/>
            <a:chExt cx="1908000" cy="1885080"/>
          </a:xfrm>
        </p:grpSpPr>
        <p:sp>
          <p:nvSpPr>
            <p:cNvPr id="298" name="직사각형 29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된장찌개 맛있게 끓이는 법</a:t>
              </a:r>
              <a:r>
                <a:rPr lang="en-US" altLang="ko-KR" sz="1000" b="1" dirty="0" smtClean="0"/>
                <a:t>! </a:t>
              </a:r>
              <a:r>
                <a:rPr lang="ko-KR" altLang="en-US" sz="1000" b="1" dirty="0" smtClean="0"/>
                <a:t>소고기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5" name="갈매기형 수장 304"/>
          <p:cNvSpPr/>
          <p:nvPr/>
        </p:nvSpPr>
        <p:spPr>
          <a:xfrm>
            <a:off x="8431617" y="5264892"/>
            <a:ext cx="175099" cy="210875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" name="갈매기형 수장 306"/>
          <p:cNvSpPr/>
          <p:nvPr/>
        </p:nvSpPr>
        <p:spPr>
          <a:xfrm rot="10800000">
            <a:off x="409809" y="5264892"/>
            <a:ext cx="132451" cy="181290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08" name="타원 307"/>
          <p:cNvSpPr/>
          <p:nvPr/>
        </p:nvSpPr>
        <p:spPr>
          <a:xfrm>
            <a:off x="334746" y="410749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Login / </a:t>
            </a:r>
            <a:r>
              <a:rPr lang="ko-KR" altLang="en-US"/>
              <a:t>회원가입</a:t>
            </a:r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039617" y="1607486"/>
            <a:ext cx="5135526" cy="1496387"/>
            <a:chOff x="2039617" y="1607486"/>
            <a:chExt cx="5135526" cy="1496387"/>
          </a:xfrm>
        </p:grpSpPr>
        <p:sp>
          <p:nvSpPr>
            <p:cNvPr id="72" name="직사각형 71"/>
            <p:cNvSpPr/>
            <p:nvPr/>
          </p:nvSpPr>
          <p:spPr>
            <a:xfrm>
              <a:off x="2039617" y="1607486"/>
              <a:ext cx="5082363" cy="3721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bg1">
                      <a:lumMod val="75000"/>
                    </a:schemeClr>
                  </a:solidFill>
                </a:rPr>
                <a:t>아이디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039617" y="2181648"/>
              <a:ext cx="5071731" cy="340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bg1">
                      <a:lumMod val="7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0250" y="2734541"/>
              <a:ext cx="5124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50250" y="2723907"/>
              <a:ext cx="5071730" cy="3721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aphicFrame>
        <p:nvGraphicFramePr>
          <p:cNvPr id="183" name="표 182"/>
          <p:cNvGraphicFramePr>
            <a:graphicFrameLocks noGrp="1"/>
          </p:cNvGraphicFramePr>
          <p:nvPr/>
        </p:nvGraphicFramePr>
        <p:xfrm>
          <a:off x="3211017" y="3342875"/>
          <a:ext cx="300901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08"/>
                <a:gridCol w="1504508"/>
              </a:tblGrid>
              <a:tr h="180754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" name="타원 183"/>
          <p:cNvSpPr/>
          <p:nvPr/>
        </p:nvSpPr>
        <p:spPr>
          <a:xfrm>
            <a:off x="1916335" y="152589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102176" y="782754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>
                <a:solidFill>
                  <a:prstClr val="black"/>
                </a:solidFill>
                <a:latin typeface="맑은 고딕"/>
                <a:ea typeface="맑은 고딕"/>
              </a:rPr>
              <a:t>아이디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회원 아이디 또는 </a:t>
            </a:r>
            <a:r>
              <a:rPr lang="ko-KR" altLang="en-US" sz="700" dirty="0" err="1">
                <a:solidFill>
                  <a:prstClr val="black"/>
                </a:solidFill>
                <a:latin typeface="맑은 고딕"/>
                <a:ea typeface="맑은 고딕"/>
              </a:rPr>
              <a:t>이메일주소를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 입력 받는다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비밀번호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회원 비밀번호를 입력 받는다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lvl="0">
              <a:buFontTx/>
              <a:buChar char="-"/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비밀번호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입력시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비노출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(‘****’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노출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아이디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비밀번호 찾기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이름 및 연락처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통한 아이디 찾기</a:t>
            </a:r>
          </a:p>
          <a:p>
            <a:pPr lvl="0">
              <a:buFontTx/>
              <a:buChar char="-"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이름 및 연락처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아이디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700" dirty="0" err="1">
                <a:solidFill>
                  <a:prstClr val="black"/>
                </a:solidFill>
                <a:latin typeface="맑은 고딕"/>
                <a:ea typeface="맑은 고딕"/>
              </a:rPr>
              <a:t>이메일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을 통한 비밀번호 찾기</a:t>
            </a:r>
          </a:p>
          <a:p>
            <a:pPr lvl="0">
              <a:buFontTx/>
              <a:buChar char="-"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휴대폰을 통한 아이디 및 비밀번호 찾기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4.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6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page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 </a:t>
            </a:r>
            <a:r>
              <a:rPr lang="en-US" altLang="ko-KR" sz="700" b="1" dirty="0" err="1">
                <a:solidFill>
                  <a:prstClr val="black"/>
                </a:solidFill>
                <a:ea typeface="맑은 고딕"/>
              </a:rPr>
              <a:t>Facebook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간편로그인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 err="1">
                <a:solidFill>
                  <a:prstClr val="black"/>
                </a:solidFill>
                <a:ea typeface="맑은 고딕"/>
              </a:rPr>
              <a:t>Facebook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6.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카카오톡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카카오톡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네이버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네이버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구글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구글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**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로그인 완료 후 </a:t>
            </a: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Home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으로 이동</a:t>
            </a: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1930512" y="205043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2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3468689" y="32293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3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4737507" y="321165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4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9919" y="509284"/>
            <a:ext cx="8819909" cy="648184"/>
            <a:chOff x="219919" y="509284"/>
            <a:chExt cx="8819909" cy="648184"/>
          </a:xfrm>
        </p:grpSpPr>
        <p:sp>
          <p:nvSpPr>
            <p:cNvPr id="60" name="직사각형 59"/>
            <p:cNvSpPr/>
            <p:nvPr/>
          </p:nvSpPr>
          <p:spPr>
            <a:xfrm>
              <a:off x="219919" y="509284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45826" y="524175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 algn="ctr"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37144" y="1250066"/>
            <a:ext cx="508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55321" y="3791674"/>
            <a:ext cx="5184008" cy="1691890"/>
            <a:chOff x="1955321" y="3791674"/>
            <a:chExt cx="5184008" cy="1691890"/>
          </a:xfrm>
        </p:grpSpPr>
        <p:sp>
          <p:nvSpPr>
            <p:cNvPr id="77" name="직사각형 76"/>
            <p:cNvSpPr/>
            <p:nvPr/>
          </p:nvSpPr>
          <p:spPr>
            <a:xfrm>
              <a:off x="2050247" y="3876812"/>
              <a:ext cx="5071732" cy="350877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Facebook </a:t>
              </a:r>
              <a:r>
                <a:rPr lang="ko-KR" altLang="en-US" sz="1400" b="1">
                  <a:solidFill>
                    <a:schemeClr val="bg1"/>
                  </a:solidFill>
                </a:rPr>
                <a:t>간편로그인</a:t>
              </a: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55321" y="3791674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schemeClr val="bg1"/>
                  </a:solidFill>
                </a:rPr>
                <a:t>5</a:t>
              </a: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63747" y="4283862"/>
              <a:ext cx="5071732" cy="3508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tx1"/>
                  </a:solidFill>
                </a:rPr>
                <a:t>카카오톡 로그인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5672" y="4702487"/>
              <a:ext cx="5071732" cy="35087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네이버 로그인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67597" y="5132687"/>
              <a:ext cx="5071732" cy="35087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구글 로그인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Login 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회원가입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회원가입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4"/>
            <a:ext cx="27432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한글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 이름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한글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이름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3. Email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아이디로 사용할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Email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연락처 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국가번호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연락처 국가번호 선택 노출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4-1.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연락처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 연락처를 입력 받는다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비밀번호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비밀번호를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숫자 조합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8~20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자 입력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5-1.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비밀번호 확인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비밀번호 재확인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6.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이용약관 동의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체크박스를 통한 개인정보 처리방침과 이용약관 확인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새소식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및 쿠폰 관련 정보를 받을지 체크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7.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회원가입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회원가입 완료 안내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얼럿</a:t>
            </a:r>
            <a:endParaRPr lang="ko-KR" altLang="en-US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가입 완료 후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Main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으로 이동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휴대폰 인증 서비스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136" y="1269040"/>
            <a:ext cx="2137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회원가입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041988" y="2143731"/>
            <a:ext cx="3437415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5526" y="2569092"/>
            <a:ext cx="3433877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9064" y="2994453"/>
            <a:ext cx="3430339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1970" y="4368022"/>
            <a:ext cx="3460582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9064" y="3432974"/>
            <a:ext cx="3441913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1969" y="3884311"/>
            <a:ext cx="3449008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7513" y="5062817"/>
            <a:ext cx="442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ICT </a:t>
            </a:r>
            <a:r>
              <a:rPr lang="ko-KR" altLang="en-US" sz="800" dirty="0" err="1" smtClean="0"/>
              <a:t>레시피의</a:t>
            </a:r>
            <a:r>
              <a:rPr lang="ko-KR" altLang="en-US" sz="800" dirty="0" smtClean="0"/>
              <a:t> 개인정보 처리방침과 이용약관을 모두 확인하였고 이에 동의합니다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0468" y="215948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31" y="2582962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20726" y="5901057"/>
            <a:ext cx="3539699" cy="393405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4" name="타원 53"/>
          <p:cNvSpPr/>
          <p:nvPr/>
        </p:nvSpPr>
        <p:spPr>
          <a:xfrm>
            <a:off x="927507" y="2072768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48772" y="2526464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959405" y="2949205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70038" y="428637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59405" y="3426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28994" y="495278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70037" y="5776934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grpSp>
        <p:nvGrpSpPr>
          <p:cNvPr id="6" name="그룹 65"/>
          <p:cNvGrpSpPr/>
          <p:nvPr/>
        </p:nvGrpSpPr>
        <p:grpSpPr>
          <a:xfrm>
            <a:off x="863448" y="3814533"/>
            <a:ext cx="306494" cy="184666"/>
            <a:chOff x="9001602" y="4226299"/>
            <a:chExt cx="306494" cy="184666"/>
          </a:xfrm>
        </p:grpSpPr>
        <p:sp>
          <p:nvSpPr>
            <p:cNvPr id="67" name="타원 66"/>
            <p:cNvSpPr/>
            <p:nvPr/>
          </p:nvSpPr>
          <p:spPr>
            <a:xfrm>
              <a:off x="9088986" y="4239767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001602" y="4226299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solidFill>
                    <a:schemeClr val="bg1"/>
                  </a:solidFill>
                </a:rPr>
                <a:t>5-1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420" y="5104972"/>
            <a:ext cx="123825" cy="13335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19919" y="509284"/>
            <a:ext cx="8819909" cy="648184"/>
            <a:chOff x="219919" y="509284"/>
            <a:chExt cx="8819909" cy="648184"/>
          </a:xfrm>
        </p:grpSpPr>
        <p:sp>
          <p:nvSpPr>
            <p:cNvPr id="71" name="직사각형 70"/>
            <p:cNvSpPr/>
            <p:nvPr/>
          </p:nvSpPr>
          <p:spPr>
            <a:xfrm>
              <a:off x="219919" y="509284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45826" y="524175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2000" b="1" dirty="0" err="1" smtClean="0">
                  <a:solidFill>
                    <a:schemeClr val="bg1"/>
                  </a:solidFill>
                </a:rPr>
                <a:t>레시피</a:t>
              </a:r>
              <a:endParaRPr lang="ko-KR" altLang="en-US" sz="2000" b="1" dirty="0" smtClean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1300" b="1" dirty="0" smtClean="0">
                  <a:solidFill>
                    <a:schemeClr val="bg1"/>
                  </a:solidFill>
                </a:rPr>
                <a:t>  ICT RECIPE</a:t>
              </a:r>
              <a:endParaRPr lang="ko-KR" altLang="en-US" sz="13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5969" y="3008323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2024" y="3445259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0449" y="389535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닉네임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2377" y="438341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성별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47471" y="4402126"/>
            <a:ext cx="555619" cy="276999"/>
            <a:chOff x="5057184" y="2042168"/>
            <a:chExt cx="555619" cy="276999"/>
          </a:xfrm>
        </p:grpSpPr>
        <p:pic>
          <p:nvPicPr>
            <p:cNvPr id="79" name="Picture 6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184" y="2123769"/>
              <a:ext cx="106305" cy="1063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5120360" y="20421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남자</a:t>
              </a:r>
              <a:endParaRPr lang="ko-KR" altLang="en-US" sz="12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594371" y="4404051"/>
            <a:ext cx="555619" cy="276999"/>
            <a:chOff x="5057184" y="2042168"/>
            <a:chExt cx="555619" cy="276999"/>
          </a:xfrm>
        </p:grpSpPr>
        <p:pic>
          <p:nvPicPr>
            <p:cNvPr id="83" name="Picture 6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184" y="2123769"/>
              <a:ext cx="106305" cy="1063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5120360" y="20421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여자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88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2563" y="2520979"/>
            <a:ext cx="3437415" cy="25505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1043" y="2536733"/>
            <a:ext cx="3415858" cy="21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 소고기 미역국 끓이기</a:t>
            </a:r>
          </a:p>
        </p:txBody>
      </p:sp>
      <p:sp>
        <p:nvSpPr>
          <p:cNvPr id="54" name="타원 53"/>
          <p:cNvSpPr/>
          <p:nvPr/>
        </p:nvSpPr>
        <p:spPr>
          <a:xfrm>
            <a:off x="633561" y="212040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6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96052" y="1787103"/>
            <a:ext cx="1452063" cy="25311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레시피 등록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390990" y="1780442"/>
            <a:ext cx="7553391" cy="274902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 flipV="1">
            <a:off x="390990" y="2073518"/>
            <a:ext cx="7553392" cy="66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8634" y="2538357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err="1">
                <a:latin typeface="맑은 고딕"/>
                <a:ea typeface="맑은 고딕"/>
              </a:rPr>
              <a:t>레시피</a:t>
            </a:r>
            <a:r>
              <a:rPr lang="ko-KR" altLang="en-US" sz="1000" dirty="0">
                <a:latin typeface="맑은 고딕"/>
                <a:ea typeface="맑은 고딕"/>
              </a:rPr>
              <a:t> 제목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36101" y="2854139"/>
            <a:ext cx="3437415" cy="580191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4581" y="2869894"/>
            <a:ext cx="34158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이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레시피의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탄생배경을 적어주세요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남편의 생일을 맞아 소고기 미역국을 끓여봤어요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어머니로부터 배운 미역국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레시피를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남편의 입맛에 맞게 고안했습니다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615834" y="459071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2172" y="2871518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요리 소개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5710" y="3513036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카테고리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39639" y="3495657"/>
            <a:ext cx="831099" cy="247017"/>
            <a:chOff x="1839639" y="3166034"/>
            <a:chExt cx="831099" cy="247017"/>
          </a:xfrm>
        </p:grpSpPr>
        <p:sp>
          <p:nvSpPr>
            <p:cNvPr id="31" name="직사각형 30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종류별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47" name="그룹 46"/>
          <p:cNvGrpSpPr/>
          <p:nvPr/>
        </p:nvGrpSpPr>
        <p:grpSpPr>
          <a:xfrm>
            <a:off x="2736321" y="3499202"/>
            <a:ext cx="831099" cy="247017"/>
            <a:chOff x="1839639" y="3166034"/>
            <a:chExt cx="831099" cy="247017"/>
          </a:xfrm>
        </p:grpSpPr>
        <p:sp>
          <p:nvSpPr>
            <p:cNvPr id="48" name="직사각형 47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상황별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51" name="그룹 50"/>
          <p:cNvGrpSpPr/>
          <p:nvPr/>
        </p:nvGrpSpPr>
        <p:grpSpPr>
          <a:xfrm>
            <a:off x="3611737" y="3502747"/>
            <a:ext cx="831099" cy="247017"/>
            <a:chOff x="1839639" y="3166034"/>
            <a:chExt cx="831099" cy="247017"/>
          </a:xfrm>
        </p:grpSpPr>
        <p:sp>
          <p:nvSpPr>
            <p:cNvPr id="52" name="직사각형 51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방법별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57" name="그룹 56"/>
          <p:cNvGrpSpPr/>
          <p:nvPr/>
        </p:nvGrpSpPr>
        <p:grpSpPr>
          <a:xfrm>
            <a:off x="4487153" y="3495659"/>
            <a:ext cx="831099" cy="247017"/>
            <a:chOff x="1839639" y="3166034"/>
            <a:chExt cx="831099" cy="247017"/>
          </a:xfrm>
        </p:grpSpPr>
        <p:sp>
          <p:nvSpPr>
            <p:cNvPr id="58" name="직사각형 57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재료별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sp>
        <p:nvSpPr>
          <p:cNvPr id="61" name="TextBox 60"/>
          <p:cNvSpPr txBox="1"/>
          <p:nvPr/>
        </p:nvSpPr>
        <p:spPr>
          <a:xfrm>
            <a:off x="1818203" y="3763932"/>
            <a:ext cx="3232298" cy="2020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분류를 바르게 설정해주시면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이용자들이 </a:t>
            </a:r>
            <a:r>
              <a:rPr lang="ko-KR" altLang="en-US" sz="700" dirty="0" err="1" smtClean="0"/>
              <a:t>쉡게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레시피를</a:t>
            </a:r>
            <a:r>
              <a:rPr lang="ko-KR" altLang="en-US" sz="700" dirty="0" smtClean="0"/>
              <a:t> 검색할 수 있어요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798615" y="4016325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요리정보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777252" y="4094625"/>
            <a:ext cx="1130939" cy="254105"/>
            <a:chOff x="1777252" y="3765002"/>
            <a:chExt cx="1130939" cy="254105"/>
          </a:xfrm>
        </p:grpSpPr>
        <p:sp>
          <p:nvSpPr>
            <p:cNvPr id="64" name="직사각형 63"/>
            <p:cNvSpPr/>
            <p:nvPr/>
          </p:nvSpPr>
          <p:spPr>
            <a:xfrm>
              <a:off x="2194056" y="3765002"/>
              <a:ext cx="644838" cy="25410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77252" y="3770136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인원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588248" y="3795811"/>
              <a:ext cx="319943" cy="216211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195477" y="3773673"/>
              <a:ext cx="643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인원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929154" y="4098163"/>
            <a:ext cx="1130939" cy="254105"/>
            <a:chOff x="1777252" y="3765002"/>
            <a:chExt cx="1130939" cy="254105"/>
          </a:xfrm>
        </p:grpSpPr>
        <p:sp>
          <p:nvSpPr>
            <p:cNvPr id="95" name="직사각형 94"/>
            <p:cNvSpPr/>
            <p:nvPr/>
          </p:nvSpPr>
          <p:spPr>
            <a:xfrm>
              <a:off x="2194056" y="3765002"/>
              <a:ext cx="644838" cy="25410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77252" y="3770136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7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588248" y="3795811"/>
              <a:ext cx="319943" cy="216211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2195477" y="3773673"/>
              <a:ext cx="643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4561658" y="4091068"/>
            <a:ext cx="733356" cy="24702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1056" y="4096202"/>
            <a:ext cx="7674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난이도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040914" y="4121877"/>
            <a:ext cx="319943" cy="216211"/>
          </a:xfrm>
          <a:prstGeom prst="rect">
            <a:avLst/>
          </a:prstGeom>
          <a:noFill/>
        </p:spPr>
      </p:pic>
      <p:sp>
        <p:nvSpPr>
          <p:cNvPr id="103" name="TextBox 102"/>
          <p:cNvSpPr txBox="1"/>
          <p:nvPr/>
        </p:nvSpPr>
        <p:spPr>
          <a:xfrm>
            <a:off x="4563079" y="4099739"/>
            <a:ext cx="721302" cy="23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난이도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72739" y="2521061"/>
            <a:ext cx="2146498" cy="13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요리 대표 사진 등록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94534" y="4603898"/>
            <a:ext cx="7553391" cy="20201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2516" y="4901632"/>
            <a:ext cx="2945218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재료가 남거나 부족하지 않도록 정확한 계량정보를 적어주세요</a:t>
            </a:r>
            <a:endParaRPr lang="ko-KR" altLang="en-US" sz="7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007309" y="5326941"/>
            <a:ext cx="566308" cy="246221"/>
            <a:chOff x="1007309" y="4593264"/>
            <a:chExt cx="566308" cy="246221"/>
          </a:xfrm>
        </p:grpSpPr>
        <p:pic>
          <p:nvPicPr>
            <p:cNvPr id="108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재료</a:t>
              </a:r>
              <a:endParaRPr lang="ko-KR" altLang="en-US" sz="10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604168" y="5321250"/>
            <a:ext cx="566308" cy="246221"/>
            <a:chOff x="1007309" y="4593264"/>
            <a:chExt cx="566308" cy="246221"/>
          </a:xfrm>
        </p:grpSpPr>
        <p:pic>
          <p:nvPicPr>
            <p:cNvPr id="113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4" name="TextBox 113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양념</a:t>
              </a:r>
              <a:endParaRPr lang="ko-KR" altLang="en-US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201027" y="5324096"/>
            <a:ext cx="566308" cy="246221"/>
            <a:chOff x="1007309" y="4593264"/>
            <a:chExt cx="566308" cy="246221"/>
          </a:xfrm>
        </p:grpSpPr>
        <p:pic>
          <p:nvPicPr>
            <p:cNvPr id="116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소스</a:t>
              </a:r>
              <a:endParaRPr lang="ko-KR" altLang="en-US" sz="10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797886" y="5325519"/>
            <a:ext cx="566308" cy="246221"/>
            <a:chOff x="1007309" y="4593264"/>
            <a:chExt cx="566308" cy="246221"/>
          </a:xfrm>
        </p:grpSpPr>
        <p:pic>
          <p:nvPicPr>
            <p:cNvPr id="119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0" name="TextBox 119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육수</a:t>
              </a:r>
              <a:endParaRPr lang="ko-KR" altLang="en-US" sz="10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394745" y="5319827"/>
            <a:ext cx="566308" cy="246221"/>
            <a:chOff x="1007309" y="4593264"/>
            <a:chExt cx="566308" cy="246221"/>
          </a:xfrm>
        </p:grpSpPr>
        <p:pic>
          <p:nvPicPr>
            <p:cNvPr id="122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토핑</a:t>
              </a:r>
              <a:endParaRPr lang="ko-KR" altLang="en-US" sz="10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991606" y="5322673"/>
            <a:ext cx="566308" cy="246221"/>
            <a:chOff x="1007309" y="4593264"/>
            <a:chExt cx="566308" cy="246221"/>
          </a:xfrm>
        </p:grpSpPr>
        <p:pic>
          <p:nvPicPr>
            <p:cNvPr id="125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시럽</a:t>
              </a:r>
              <a:endParaRPr lang="ko-KR" altLang="en-US" sz="1000" dirty="0"/>
            </a:p>
          </p:txBody>
        </p:sp>
      </p:grpSp>
      <p:pic>
        <p:nvPicPr>
          <p:cNvPr id="128" name="Picture 2" descr="관련 이미지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1020725" y="5299316"/>
            <a:ext cx="181671" cy="181671"/>
          </a:xfrm>
          <a:prstGeom prst="rect">
            <a:avLst/>
          </a:prstGeom>
          <a:noFill/>
        </p:spPr>
      </p:pic>
      <p:sp>
        <p:nvSpPr>
          <p:cNvPr id="129" name="모서리가 둥근 직사각형 128"/>
          <p:cNvSpPr/>
          <p:nvPr/>
        </p:nvSpPr>
        <p:spPr>
          <a:xfrm>
            <a:off x="988825" y="5699082"/>
            <a:ext cx="712383" cy="34024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938700" y="5702620"/>
            <a:ext cx="1708267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돼지고기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739215" y="5706158"/>
            <a:ext cx="1240435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300g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931605" y="6099579"/>
            <a:ext cx="1708267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돼지고기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732120" y="6103117"/>
            <a:ext cx="1240435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300g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86054" y="5043399"/>
            <a:ext cx="2945218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양념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소스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육수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토핑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시럽 등으로 구분해서 작성해주세요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4158" y="2169042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기본 정보</a:t>
            </a:r>
            <a:endParaRPr lang="ko-KR" altLang="en-US" sz="1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7696" y="4639436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재료 정보</a:t>
            </a:r>
            <a:endParaRPr lang="ko-KR" altLang="en-US" sz="1000" b="1" dirty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오각형 138"/>
          <p:cNvSpPr/>
          <p:nvPr/>
        </p:nvSpPr>
        <p:spPr>
          <a:xfrm>
            <a:off x="9122469" y="6501391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pic>
        <p:nvPicPr>
          <p:cNvPr id="140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9829" y="6152595"/>
            <a:ext cx="258833" cy="2588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29"/>
          <p:cNvGrpSpPr/>
          <p:nvPr/>
        </p:nvGrpSpPr>
        <p:grpSpPr>
          <a:xfrm>
            <a:off x="4894833" y="6066265"/>
            <a:ext cx="247184" cy="200055"/>
            <a:chOff x="908914" y="5547702"/>
            <a:chExt cx="247184" cy="200055"/>
          </a:xfrm>
        </p:grpSpPr>
        <p:sp>
          <p:nvSpPr>
            <p:cNvPr id="143" name="타원 142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33561" y="180141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390990" y="1780442"/>
            <a:ext cx="7553391" cy="46735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74158" y="1850052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요리 순서</a:t>
            </a:r>
            <a:endParaRPr lang="ko-KR" altLang="en-US" sz="1000" b="1" dirty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오각형 138"/>
          <p:cNvSpPr/>
          <p:nvPr/>
        </p:nvSpPr>
        <p:spPr>
          <a:xfrm>
            <a:off x="9122469" y="6501391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509823" y="1892595"/>
            <a:ext cx="744279" cy="191386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작성요령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798634" y="3274870"/>
            <a:ext cx="6016822" cy="1385024"/>
            <a:chOff x="798634" y="2445496"/>
            <a:chExt cx="6016822" cy="1385024"/>
          </a:xfrm>
        </p:grpSpPr>
        <p:sp>
          <p:nvSpPr>
            <p:cNvPr id="29" name="직사각형 28"/>
            <p:cNvSpPr/>
            <p:nvPr/>
          </p:nvSpPr>
          <p:spPr>
            <a:xfrm>
              <a:off x="1832563" y="2446548"/>
              <a:ext cx="3437415" cy="1062204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1043" y="2451669"/>
              <a:ext cx="341585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예</a:t>
              </a:r>
              <a:r>
                <a:rPr lang="en-US" altLang="ko-KR" sz="9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소고기는 기름기를 떼어내고 적당한 크기로 썰어주세요</a:t>
              </a:r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8634" y="2463926"/>
              <a:ext cx="865908" cy="206486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en-US" altLang="ko-KR" sz="1500" b="1" dirty="0" smtClean="0">
                  <a:latin typeface="맑은 고딕"/>
                  <a:ea typeface="맑은 고딕"/>
                </a:rPr>
                <a:t>Step 1</a:t>
              </a:r>
              <a:endParaRPr lang="ko-KR" altLang="en-US" sz="1500" b="1" dirty="0">
                <a:latin typeface="맑은 고딕"/>
                <a:ea typeface="맑은 고딕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48173" y="2445496"/>
              <a:ext cx="1467283" cy="1052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7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477" y="2934862"/>
              <a:ext cx="573996" cy="51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5358809" y="2530556"/>
              <a:ext cx="144602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157861" y="3625711"/>
              <a:ext cx="935674" cy="180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12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500" y="3632688"/>
              <a:ext cx="184408" cy="184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TextBox 114"/>
            <p:cNvSpPr txBox="1"/>
            <p:nvPr/>
          </p:nvSpPr>
          <p:spPr>
            <a:xfrm>
              <a:off x="3338624" y="3615076"/>
              <a:ext cx="7549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Step</a:t>
              </a:r>
              <a:r>
                <a:rPr lang="ko-KR" altLang="en-US" sz="800" b="1" dirty="0" smtClean="0"/>
                <a:t> 추가</a:t>
              </a:r>
              <a:endParaRPr lang="ko-KR" altLang="en-US" sz="800" b="1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91116" y="2137144"/>
            <a:ext cx="6964326" cy="1010093"/>
            <a:chOff x="691116" y="2137144"/>
            <a:chExt cx="6964326" cy="1010093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733647" y="2169042"/>
              <a:ext cx="1265274" cy="212651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사진 한번에 업로드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91116" y="2137144"/>
              <a:ext cx="6964326" cy="101009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65543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050311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335079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619847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5904614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갈매기형 수장 147"/>
            <p:cNvSpPr/>
            <p:nvPr/>
          </p:nvSpPr>
          <p:spPr>
            <a:xfrm>
              <a:off x="7268534" y="2530699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802172" y="4862725"/>
            <a:ext cx="6016822" cy="1052624"/>
            <a:chOff x="802172" y="4862725"/>
            <a:chExt cx="6016822" cy="1052624"/>
          </a:xfrm>
        </p:grpSpPr>
        <p:sp>
          <p:nvSpPr>
            <p:cNvPr id="152" name="TextBox 151"/>
            <p:cNvSpPr txBox="1"/>
            <p:nvPr/>
          </p:nvSpPr>
          <p:spPr>
            <a:xfrm>
              <a:off x="802172" y="4862725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요리</a:t>
              </a:r>
              <a:endParaRPr lang="en-US" altLang="ko-KR" sz="10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5351711" y="4862725"/>
              <a:ext cx="1467283" cy="1052624"/>
              <a:chOff x="5351711" y="4777661"/>
              <a:chExt cx="1467283" cy="10526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351711" y="47776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54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015" y="52670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5362347" y="48627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931571" y="4862725"/>
              <a:ext cx="1467283" cy="1052624"/>
              <a:chOff x="5504111" y="4930061"/>
              <a:chExt cx="1467283" cy="1052624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3641641" y="4862725"/>
              <a:ext cx="1467283" cy="1052624"/>
              <a:chOff x="5504111" y="4930061"/>
              <a:chExt cx="1467283" cy="105262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6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70" name="그룹 29"/>
          <p:cNvGrpSpPr/>
          <p:nvPr/>
        </p:nvGrpSpPr>
        <p:grpSpPr>
          <a:xfrm>
            <a:off x="1386089" y="1791976"/>
            <a:ext cx="242374" cy="200055"/>
            <a:chOff x="908914" y="5547702"/>
            <a:chExt cx="242374" cy="200055"/>
          </a:xfrm>
        </p:grpSpPr>
        <p:sp>
          <p:nvSpPr>
            <p:cNvPr id="171" name="타원 170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그룹 29"/>
          <p:cNvGrpSpPr/>
          <p:nvPr/>
        </p:nvGrpSpPr>
        <p:grpSpPr>
          <a:xfrm>
            <a:off x="3005782" y="4315437"/>
            <a:ext cx="242374" cy="200055"/>
            <a:chOff x="908914" y="5547702"/>
            <a:chExt cx="242374" cy="200055"/>
          </a:xfrm>
        </p:grpSpPr>
        <p:sp>
          <p:nvSpPr>
            <p:cNvPr id="174" name="타원 173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lIns="36000" tIns="0" rIns="36000" bIns="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4951</Words>
  <Application>Microsoft Office PowerPoint</Application>
  <PresentationFormat>사용자 지정</PresentationFormat>
  <Paragraphs>2431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테마</vt:lpstr>
      <vt:lpstr>1_테마1</vt:lpstr>
      <vt:lpstr>슬라이드 1</vt:lpstr>
      <vt:lpstr>슬라이드 2</vt:lpstr>
      <vt:lpstr>얼럿 메시지</vt:lpstr>
      <vt:lpstr>Main</vt:lpstr>
      <vt:lpstr>Main</vt:lpstr>
      <vt:lpstr>Login / 회원가입</vt:lpstr>
      <vt:lpstr>Login / 회원가입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Main &gt; 레시피 등록하기</vt:lpstr>
      <vt:lpstr>얼럿 메시지</vt:lpstr>
      <vt:lpstr>Admin &gt; Home</vt:lpstr>
      <vt:lpstr>예약목록 (전체)</vt:lpstr>
      <vt:lpstr>예약목록 (전체)</vt:lpstr>
      <vt:lpstr>예약목록 (전체)</vt:lpstr>
      <vt:lpstr>예약목록 (전체)</vt:lpstr>
      <vt:lpstr>예약목록 (전체)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PHJ1980</dc:creator>
  <cp:lastModifiedBy>Windows 사용자</cp:lastModifiedBy>
  <cp:revision>5468</cp:revision>
  <dcterms:created xsi:type="dcterms:W3CDTF">2014-04-28T09:50:53Z</dcterms:created>
  <dcterms:modified xsi:type="dcterms:W3CDTF">2019-07-10T09:07:21Z</dcterms:modified>
  <cp:version/>
</cp:coreProperties>
</file>