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handoutMasterIdLst>
    <p:handoutMasterId r:id="rId15"/>
  </p:handoutMasterIdLst>
  <p:sldIdLst>
    <p:sldId id="267" r:id="rId3"/>
    <p:sldId id="268" r:id="rId4"/>
    <p:sldId id="269" r:id="rId5"/>
    <p:sldId id="270" r:id="rId6"/>
    <p:sldId id="271" r:id="rId7"/>
    <p:sldId id="272" r:id="rId8"/>
    <p:sldId id="273" r:id="rId9"/>
    <p:sldId id="274" r:id="rId10"/>
    <p:sldId id="275" r:id="rId11"/>
    <p:sldId id="277" r:id="rId12"/>
    <p:sldId id="276" r:id="rId1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3" d="100"/>
          <a:sy n="103" d="100"/>
        </p:scale>
        <p:origin x="-1800" y="-4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B7B8A6-8DEC-2640-9274-653566C005F1}" type="datetimeFigureOut">
              <a:rPr kumimoji="1" lang="ja-JP" altLang="en-US" smtClean="0"/>
              <a:t>15/10/22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EE5320-B90D-B447-A658-7E50D821448F}" type="slidenum">
              <a:rPr kumimoji="1" lang="ja-JP" altLang="en-US" smtClean="0"/>
              <a:t>‹#›</a:t>
            </a:fld>
            <a:endParaRPr kumimoji="1" lang="ja-JP" altLang="en-US"/>
          </a:p>
        </p:txBody>
      </p:sp>
    </p:spTree>
    <p:extLst>
      <p:ext uri="{BB962C8B-B14F-4D97-AF65-F5344CB8AC3E}">
        <p14:creationId xmlns:p14="http://schemas.microsoft.com/office/powerpoint/2010/main" val="205242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2AACD3-BF03-4C46-A9E0-2649B6F0F1F7}" type="datetimeFigureOut">
              <a:rPr kumimoji="1" lang="ja-JP" altLang="en-US" smtClean="0"/>
              <a:t>15/10/22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2ACDD4-5D1A-0A43-964D-5CB1535B93A8}" type="slidenum">
              <a:rPr kumimoji="1" lang="ja-JP" altLang="en-US" smtClean="0"/>
              <a:t>‹#›</a:t>
            </a:fld>
            <a:endParaRPr kumimoji="1" lang="ja-JP" altLang="en-US"/>
          </a:p>
        </p:txBody>
      </p:sp>
    </p:spTree>
    <p:extLst>
      <p:ext uri="{BB962C8B-B14F-4D97-AF65-F5344CB8AC3E}">
        <p14:creationId xmlns:p14="http://schemas.microsoft.com/office/powerpoint/2010/main" val="2178215836"/>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ACDD4-5D1A-0A43-964D-5CB1535B93A8}" type="slidenum">
              <a:rPr kumimoji="1" lang="ja-JP" altLang="en-US" smtClean="0"/>
              <a:t>6</a:t>
            </a:fld>
            <a:endParaRPr kumimoji="1" lang="ja-JP" altLang="en-US"/>
          </a:p>
        </p:txBody>
      </p:sp>
    </p:spTree>
    <p:extLst>
      <p:ext uri="{BB962C8B-B14F-4D97-AF65-F5344CB8AC3E}">
        <p14:creationId xmlns:p14="http://schemas.microsoft.com/office/powerpoint/2010/main" val="350857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ACDD4-5D1A-0A43-964D-5CB1535B93A8}" type="slidenum">
              <a:rPr kumimoji="1" lang="ja-JP" altLang="en-US" smtClean="0"/>
              <a:t>7</a:t>
            </a:fld>
            <a:endParaRPr kumimoji="1" lang="ja-JP" altLang="en-US"/>
          </a:p>
        </p:txBody>
      </p:sp>
    </p:spTree>
    <p:extLst>
      <p:ext uri="{BB962C8B-B14F-4D97-AF65-F5344CB8AC3E}">
        <p14:creationId xmlns:p14="http://schemas.microsoft.com/office/powerpoint/2010/main" val="3508573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ACDD4-5D1A-0A43-964D-5CB1535B93A8}" type="slidenum">
              <a:rPr kumimoji="1" lang="ja-JP" altLang="en-US" smtClean="0"/>
              <a:t>8</a:t>
            </a:fld>
            <a:endParaRPr kumimoji="1" lang="ja-JP" altLang="en-US"/>
          </a:p>
        </p:txBody>
      </p:sp>
    </p:spTree>
    <p:extLst>
      <p:ext uri="{BB962C8B-B14F-4D97-AF65-F5344CB8AC3E}">
        <p14:creationId xmlns:p14="http://schemas.microsoft.com/office/powerpoint/2010/main" val="3508573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ACDD4-5D1A-0A43-964D-5CB1535B93A8}" type="slidenum">
              <a:rPr kumimoji="1" lang="ja-JP" altLang="en-US" smtClean="0"/>
              <a:t>9</a:t>
            </a:fld>
            <a:endParaRPr kumimoji="1" lang="ja-JP" altLang="en-US"/>
          </a:p>
        </p:txBody>
      </p:sp>
    </p:spTree>
    <p:extLst>
      <p:ext uri="{BB962C8B-B14F-4D97-AF65-F5344CB8AC3E}">
        <p14:creationId xmlns:p14="http://schemas.microsoft.com/office/powerpoint/2010/main" val="3508573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ACDD4-5D1A-0A43-964D-5CB1535B93A8}" type="slidenum">
              <a:rPr kumimoji="1" lang="ja-JP" altLang="en-US" smtClean="0"/>
              <a:t>10</a:t>
            </a:fld>
            <a:endParaRPr kumimoji="1" lang="ja-JP" altLang="en-US"/>
          </a:p>
        </p:txBody>
      </p:sp>
    </p:spTree>
    <p:extLst>
      <p:ext uri="{BB962C8B-B14F-4D97-AF65-F5344CB8AC3E}">
        <p14:creationId xmlns:p14="http://schemas.microsoft.com/office/powerpoint/2010/main" val="3508573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ACDD4-5D1A-0A43-964D-5CB1535B93A8}" type="slidenum">
              <a:rPr kumimoji="1" lang="ja-JP" altLang="en-US" smtClean="0"/>
              <a:t>11</a:t>
            </a:fld>
            <a:endParaRPr kumimoji="1" lang="ja-JP" altLang="en-US"/>
          </a:p>
        </p:txBody>
      </p:sp>
    </p:spTree>
    <p:extLst>
      <p:ext uri="{BB962C8B-B14F-4D97-AF65-F5344CB8AC3E}">
        <p14:creationId xmlns:p14="http://schemas.microsoft.com/office/powerpoint/2010/main" val="350857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222632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285550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1620612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2197103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171412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2215121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733328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145214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332571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3230679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71724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2984475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370000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2822123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C89A39D-A072-5440-B2E7-C712DC1DDB08}"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41769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293473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174850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360887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408109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238149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916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BDC266-7D6D-304A-BF84-056D0D0EFDF2}" type="datetimeFigureOut">
              <a:rPr kumimoji="1" lang="ja-JP" altLang="en-US" smtClean="0"/>
              <a:t>15/10/22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EBE2711-DBE6-0547-BA35-3CD363CB3637}" type="slidenum">
              <a:rPr kumimoji="1" lang="ja-JP" altLang="en-US" smtClean="0"/>
              <a:t>‹#›</a:t>
            </a:fld>
            <a:endParaRPr kumimoji="1" lang="ja-JP" altLang="en-US"/>
          </a:p>
        </p:txBody>
      </p:sp>
    </p:spTree>
    <p:extLst>
      <p:ext uri="{BB962C8B-B14F-4D97-AF65-F5344CB8AC3E}">
        <p14:creationId xmlns:p14="http://schemas.microsoft.com/office/powerpoint/2010/main" val="16464356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DC266-7D6D-304A-BF84-056D0D0EFDF2}" type="datetimeFigureOut">
              <a:rPr kumimoji="1" lang="ja-JP" altLang="en-US" smtClean="0"/>
              <a:t>15/10/22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7" name="タイトル プレースホルダー 1"/>
          <p:cNvSpPr txBox="1">
            <a:spLocks/>
          </p:cNvSpPr>
          <p:nvPr userDrawn="1"/>
        </p:nvSpPr>
        <p:spPr>
          <a:xfrm>
            <a:off x="0" y="0"/>
            <a:ext cx="9144000" cy="274638"/>
          </a:xfrm>
          <a:prstGeom prst="rect">
            <a:avLst/>
          </a:prstGeom>
          <a:solidFill>
            <a:srgbClr val="00642F"/>
          </a:solidFill>
        </p:spPr>
        <p:txBody>
          <a:bodyPr vert="horz" lIns="91440" tIns="45720" rIns="91440" bIns="45720" rtlCol="0" anchor="ctr">
            <a:normAutofit fontScale="3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endParaRPr lang="ja-JP" altLang="en-US" dirty="0"/>
          </a:p>
        </p:txBody>
      </p:sp>
      <p:sp>
        <p:nvSpPr>
          <p:cNvPr id="9" name="タイトル プレースホルダー 1"/>
          <p:cNvSpPr txBox="1">
            <a:spLocks/>
          </p:cNvSpPr>
          <p:nvPr userDrawn="1"/>
        </p:nvSpPr>
        <p:spPr>
          <a:xfrm>
            <a:off x="0" y="6595430"/>
            <a:ext cx="9144000" cy="274638"/>
          </a:xfrm>
          <a:prstGeom prst="rect">
            <a:avLst/>
          </a:prstGeom>
          <a:solidFill>
            <a:srgbClr val="00642F"/>
          </a:solidFill>
        </p:spPr>
        <p:txBody>
          <a:bodyPr vert="horz" lIns="91440" tIns="45720" rIns="91440" bIns="45720" rtlCol="0" anchor="ctr">
            <a:normAutofit fontScale="3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endParaRPr lang="ja-JP" altLang="en-US" dirty="0"/>
          </a:p>
        </p:txBody>
      </p:sp>
      <p:sp>
        <p:nvSpPr>
          <p:cNvPr id="10" name="タイトル プレースホルダー 1"/>
          <p:cNvSpPr txBox="1">
            <a:spLocks/>
          </p:cNvSpPr>
          <p:nvPr userDrawn="1"/>
        </p:nvSpPr>
        <p:spPr>
          <a:xfrm>
            <a:off x="6663688" y="0"/>
            <a:ext cx="2480312" cy="2746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800" dirty="0" smtClean="0">
                <a:solidFill>
                  <a:schemeClr val="bg1"/>
                </a:solidFill>
              </a:rPr>
              <a:t>Hack the local treasure</a:t>
            </a:r>
            <a:endParaRPr lang="ja-JP" altLang="en-US" sz="1800" dirty="0">
              <a:solidFill>
                <a:schemeClr val="bg1"/>
              </a:solidFill>
            </a:endParaRPr>
          </a:p>
        </p:txBody>
      </p:sp>
      <p:sp>
        <p:nvSpPr>
          <p:cNvPr id="6" name="スライド番号プレースホルダー 5"/>
          <p:cNvSpPr>
            <a:spLocks noGrp="1"/>
          </p:cNvSpPr>
          <p:nvPr>
            <p:ph type="sldNum" sz="quarter" idx="4"/>
          </p:nvPr>
        </p:nvSpPr>
        <p:spPr>
          <a:xfrm>
            <a:off x="8686800" y="6595430"/>
            <a:ext cx="438654" cy="365125"/>
          </a:xfrm>
          <a:prstGeom prst="rect">
            <a:avLst/>
          </a:prstGeom>
        </p:spPr>
        <p:txBody>
          <a:bodyPr vert="horz" lIns="91440" tIns="45720" rIns="91440" bIns="45720" rtlCol="0" anchor="ctr"/>
          <a:lstStyle>
            <a:lvl1pPr algn="r">
              <a:defRPr sz="1200">
                <a:solidFill>
                  <a:srgbClr val="FFFFFF"/>
                </a:solidFill>
              </a:defRPr>
            </a:lvl1pPr>
          </a:lstStyle>
          <a:p>
            <a:fld id="{9EBE2711-DBE6-0547-BA35-3CD363CB3637}" type="slidenum">
              <a:rPr lang="ja-JP" altLang="en-US" smtClean="0"/>
              <a:pPr/>
              <a:t>‹#›</a:t>
            </a:fld>
            <a:endParaRPr lang="ja-JP" altLang="en-US" dirty="0"/>
          </a:p>
        </p:txBody>
      </p:sp>
    </p:spTree>
    <p:extLst>
      <p:ext uri="{BB962C8B-B14F-4D97-AF65-F5344CB8AC3E}">
        <p14:creationId xmlns:p14="http://schemas.microsoft.com/office/powerpoint/2010/main" val="139942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A39D-A072-5440-B2E7-C712DC1DDB08}" type="datetimeFigureOut">
              <a:rPr kumimoji="1" lang="ja-JP" altLang="en-US" smtClean="0"/>
              <a:t>15/10/22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5FC61-D9BD-6942-9F9A-999407B7A02E}" type="slidenum">
              <a:rPr kumimoji="1" lang="ja-JP" altLang="en-US" smtClean="0"/>
              <a:t>‹#›</a:t>
            </a:fld>
            <a:endParaRPr kumimoji="1" lang="ja-JP" altLang="en-US"/>
          </a:p>
        </p:txBody>
      </p:sp>
    </p:spTree>
    <p:extLst>
      <p:ext uri="{BB962C8B-B14F-4D97-AF65-F5344CB8AC3E}">
        <p14:creationId xmlns:p14="http://schemas.microsoft.com/office/powerpoint/2010/main" val="3747316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gif"/><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gi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857999"/>
          </a:xfrm>
          <a:solidFill>
            <a:srgbClr val="00642F"/>
          </a:solidFill>
        </p:spPr>
        <p:txBody>
          <a:bodyPr>
            <a:normAutofit/>
          </a:bodyPr>
          <a:lstStyle/>
          <a:p>
            <a:r>
              <a:rPr lang="en-US" altLang="ja-JP" dirty="0" smtClean="0">
                <a:solidFill>
                  <a:srgbClr val="FFFFFF"/>
                </a:solidFill>
                <a:latin typeface="HGP創英角ｺﾞｼｯｸUB"/>
                <a:ea typeface="HGP創英角ｺﾞｼｯｸUB"/>
                <a:cs typeface="HGP創英角ｺﾞｼｯｸUB"/>
              </a:rPr>
              <a:t>Hack the local treasure</a:t>
            </a:r>
            <a:br>
              <a:rPr lang="en-US" altLang="ja-JP" dirty="0" smtClean="0">
                <a:solidFill>
                  <a:srgbClr val="FFFFFF"/>
                </a:solidFill>
                <a:latin typeface="HGP創英角ｺﾞｼｯｸUB"/>
                <a:ea typeface="HGP創英角ｺﾞｼｯｸUB"/>
                <a:cs typeface="HGP創英角ｺﾞｼｯｸUB"/>
              </a:rPr>
            </a:br>
            <a:r>
              <a:rPr lang="ja-JP" altLang="en-US" sz="2400" dirty="0" smtClean="0">
                <a:solidFill>
                  <a:srgbClr val="FFFFFF"/>
                </a:solidFill>
                <a:latin typeface="HGP創英角ｺﾞｼｯｸUB"/>
                <a:ea typeface="HGP創英角ｺﾞｼｯｸUB"/>
                <a:cs typeface="HGP創英角ｺﾞｼｯｸUB"/>
              </a:rPr>
              <a:t>地元の「お宝」をハックせよ</a:t>
            </a:r>
            <a:endParaRPr kumimoji="1" lang="ja-JP" altLang="en-US" sz="2400" dirty="0">
              <a:solidFill>
                <a:srgbClr val="FFFFFF"/>
              </a:solidFill>
              <a:latin typeface="HGP創英角ｺﾞｼｯｸUB"/>
              <a:ea typeface="HGP創英角ｺﾞｼｯｸUB"/>
              <a:cs typeface="HGP創英角ｺﾞｼｯｸUB"/>
            </a:endParaRPr>
          </a:p>
        </p:txBody>
      </p:sp>
    </p:spTree>
    <p:extLst>
      <p:ext uri="{BB962C8B-B14F-4D97-AF65-F5344CB8AC3E}">
        <p14:creationId xmlns:p14="http://schemas.microsoft.com/office/powerpoint/2010/main" val="10091455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6322" y="274638"/>
            <a:ext cx="8407996" cy="677958"/>
          </a:xfrm>
        </p:spPr>
        <p:txBody>
          <a:bodyPr>
            <a:normAutofit/>
          </a:bodyPr>
          <a:lstStyle/>
          <a:p>
            <a:pPr algn="l"/>
            <a:r>
              <a:rPr lang="ja-JP" altLang="en-US" sz="2800" u="sng" dirty="0">
                <a:latin typeface="HGP創英角ｺﾞｼｯｸUB"/>
                <a:ea typeface="HGP創英角ｺﾞｼｯｸUB"/>
                <a:cs typeface="HGP創英角ｺﾞｼｯｸUB"/>
              </a:rPr>
              <a:t>人による判断</a:t>
            </a:r>
            <a:r>
              <a:rPr lang="en-US" altLang="ja-JP" sz="2800" u="sng" dirty="0">
                <a:latin typeface="HGP創英角ｺﾞｼｯｸUB"/>
                <a:ea typeface="HGP創英角ｺﾞｼｯｸUB"/>
                <a:cs typeface="HGP創英角ｺﾞｼｯｸUB"/>
              </a:rPr>
              <a:t>/</a:t>
            </a:r>
            <a:r>
              <a:rPr lang="ja-JP" altLang="en-US" sz="2800" u="sng" dirty="0">
                <a:latin typeface="HGP創英角ｺﾞｼｯｸUB"/>
                <a:ea typeface="HGP創英角ｺﾞｼｯｸUB"/>
                <a:cs typeface="HGP創英角ｺﾞｼｯｸUB"/>
              </a:rPr>
              <a:t>実態</a:t>
            </a:r>
            <a:r>
              <a:rPr lang="ja-JP" altLang="en-US" sz="2800" u="sng" dirty="0" smtClean="0">
                <a:latin typeface="HGP創英角ｺﾞｼｯｸUB"/>
                <a:ea typeface="HGP創英角ｺﾞｼｯｸUB"/>
                <a:cs typeface="HGP創英角ｺﾞｼｯｸUB"/>
              </a:rPr>
              <a:t>把握について</a:t>
            </a:r>
            <a:endParaRPr kumimoji="1" lang="ja-JP" altLang="en-US" sz="2800" u="sng" dirty="0">
              <a:latin typeface="HGP創英角ｺﾞｼｯｸUB"/>
              <a:ea typeface="HGP創英角ｺﾞｼｯｸUB"/>
              <a:cs typeface="HGP創英角ｺﾞｼｯｸUB"/>
            </a:endParaRPr>
          </a:p>
        </p:txBody>
      </p:sp>
      <p:sp>
        <p:nvSpPr>
          <p:cNvPr id="7" name="正方形/長方形 6"/>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Page9</a:t>
            </a:r>
            <a:endParaRPr kumimoji="1" lang="ja-JP" altLang="en-US" dirty="0">
              <a:solidFill>
                <a:srgbClr val="FFFFFF"/>
              </a:solidFill>
              <a:latin typeface="HGS創英角ｺﾞｼｯｸUB"/>
              <a:ea typeface="HGS創英角ｺﾞｼｯｸUB"/>
              <a:cs typeface="HGS創英角ｺﾞｼｯｸUB"/>
            </a:endParaRPr>
          </a:p>
        </p:txBody>
      </p:sp>
      <p:sp>
        <p:nvSpPr>
          <p:cNvPr id="12" name="コンテンツ プレースホルダー 2"/>
          <p:cNvSpPr>
            <a:spLocks noGrp="1"/>
          </p:cNvSpPr>
          <p:nvPr>
            <p:ph idx="1"/>
          </p:nvPr>
        </p:nvSpPr>
        <p:spPr>
          <a:xfrm>
            <a:off x="523006" y="1931673"/>
            <a:ext cx="8620994" cy="2627383"/>
          </a:xfrm>
        </p:spPr>
        <p:txBody>
          <a:bodyPr>
            <a:normAutofit/>
          </a:bodyPr>
          <a:lstStyle/>
          <a:p>
            <a:pPr marL="0" indent="0">
              <a:buNone/>
            </a:pPr>
            <a:r>
              <a:rPr lang="ja-JP" altLang="en-US" sz="2400" dirty="0" smtClean="0">
                <a:latin typeface="HGP創英角ｺﾞｼｯｸUB"/>
                <a:ea typeface="HGP創英角ｺﾞｼｯｸUB"/>
                <a:cs typeface="HGP創英角ｺﾞｼｯｸUB"/>
              </a:rPr>
              <a:t>・</a:t>
            </a:r>
            <a:r>
              <a:rPr lang="ja-JP" altLang="en-US" sz="2400" u="sng" dirty="0" smtClean="0">
                <a:latin typeface="HGP創英角ｺﾞｼｯｸUB"/>
                <a:ea typeface="HGP創英角ｺﾞｼｯｸUB"/>
                <a:cs typeface="HGP創英角ｺﾞｼｯｸUB"/>
              </a:rPr>
              <a:t>神戸（兵庫）の観光受け入れの意識が高い</a:t>
            </a:r>
            <a:endParaRPr lang="en-US" altLang="ja-JP" sz="2400" u="sng" dirty="0" smtClean="0">
              <a:latin typeface="HGP創英角ｺﾞｼｯｸUB"/>
              <a:ea typeface="HGP創英角ｺﾞｼｯｸUB"/>
              <a:cs typeface="HGP創英角ｺﾞｼｯｸUB"/>
            </a:endParaRPr>
          </a:p>
          <a:p>
            <a:pPr marL="0" indent="0">
              <a:buNone/>
            </a:pPr>
            <a:r>
              <a:rPr lang="ja-JP" altLang="ja-JP" sz="2400" dirty="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観光ボランティアの人数が全国トップレベル。</a:t>
            </a:r>
            <a:endParaRPr lang="en-US" altLang="ja-JP" sz="2400" dirty="0" smtClean="0">
              <a:latin typeface="HGP創英角ｺﾞｼｯｸUB"/>
              <a:ea typeface="HGP創英角ｺﾞｼｯｸUB"/>
              <a:cs typeface="HGP創英角ｺﾞｼｯｸUB"/>
            </a:endParaRPr>
          </a:p>
          <a:p>
            <a:pPr marL="0" indent="0">
              <a:buNone/>
            </a:pPr>
            <a:r>
              <a:rPr lang="ja-JP" altLang="ja-JP" sz="2400" dirty="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バーチャルな世界においても取り組んでもらえるのではないか。</a:t>
            </a:r>
            <a:endParaRPr lang="en-US" altLang="ja-JP" sz="2400" dirty="0" smtClean="0">
              <a:latin typeface="HGP創英角ｺﾞｼｯｸUB"/>
              <a:ea typeface="HGP創英角ｺﾞｼｯｸUB"/>
              <a:cs typeface="HGP創英角ｺﾞｼｯｸUB"/>
            </a:endParaRPr>
          </a:p>
        </p:txBody>
      </p:sp>
      <p:sp>
        <p:nvSpPr>
          <p:cNvPr id="14" name="コンテンツ プレースホルダー 2"/>
          <p:cNvSpPr txBox="1">
            <a:spLocks/>
          </p:cNvSpPr>
          <p:nvPr/>
        </p:nvSpPr>
        <p:spPr>
          <a:xfrm>
            <a:off x="523006" y="5090426"/>
            <a:ext cx="8620994" cy="175555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ja-JP" altLang="en-US" sz="2400" dirty="0" smtClean="0">
                <a:latin typeface="HGP創英角ｺﾞｼｯｸUB"/>
                <a:ea typeface="HGP創英角ｺﾞｼｯｸUB"/>
                <a:cs typeface="HGP創英角ｺﾞｼｯｸUB"/>
              </a:rPr>
              <a:t>・</a:t>
            </a:r>
            <a:r>
              <a:rPr lang="ja-JP" altLang="en-US" sz="2400" u="sng" dirty="0" smtClean="0">
                <a:latin typeface="HGP創英角ｺﾞｼｯｸUB"/>
                <a:ea typeface="HGP創英角ｺﾞｼｯｸUB"/>
                <a:cs typeface="HGP創英角ｺﾞｼｯｸUB"/>
              </a:rPr>
              <a:t>公共性の高い観光情報</a:t>
            </a:r>
            <a:endParaRPr lang="en-US" altLang="ja-JP" sz="2400" u="sng" dirty="0" smtClean="0">
              <a:latin typeface="HGP創英角ｺﾞｼｯｸUB"/>
              <a:ea typeface="HGP創英角ｺﾞｼｯｸUB"/>
              <a:cs typeface="HGP創英角ｺﾞｼｯｸUB"/>
            </a:endParaRPr>
          </a:p>
          <a:p>
            <a:pPr marL="0" indent="0">
              <a:buFont typeface="Arial"/>
              <a:buNone/>
            </a:pPr>
            <a:r>
              <a:rPr lang="ja-JP" altLang="ja-JP" sz="2400" dirty="0">
                <a:latin typeface="HGP創英角ｺﾞｼｯｸUB"/>
                <a:ea typeface="HGP創英角ｺﾞｼｯｸUB"/>
                <a:cs typeface="HGP創英角ｺﾞｼｯｸUB"/>
              </a:rPr>
              <a:t>　</a:t>
            </a:r>
            <a:r>
              <a:rPr lang="en-US" altLang="ja-JP" sz="2400" dirty="0" smtClean="0">
                <a:latin typeface="HGP創英角ｺﾞｼｯｸUB"/>
                <a:ea typeface="HGP創英角ｺﾞｼｯｸUB"/>
                <a:cs typeface="HGP創英角ｺﾞｼｯｸUB"/>
              </a:rPr>
              <a:t>Wikipedia</a:t>
            </a:r>
            <a:r>
              <a:rPr lang="ja-JP" altLang="en-US" sz="2400" dirty="0" smtClean="0">
                <a:latin typeface="HGP創英角ｺﾞｼｯｸUB"/>
                <a:ea typeface="HGP創英角ｺﾞｼｯｸUB"/>
                <a:cs typeface="HGP創英角ｺﾞｼｯｸUB"/>
              </a:rPr>
              <a:t>のような運用</a:t>
            </a:r>
            <a:r>
              <a:rPr lang="ja-JP" altLang="en-US" sz="2400" dirty="0" smtClean="0">
                <a:latin typeface="HGP創英角ｺﾞｼｯｸUB"/>
                <a:ea typeface="HGP創英角ｺﾞｼｯｸUB"/>
                <a:cs typeface="HGP創英角ｺﾞｼｯｸUB"/>
              </a:rPr>
              <a:t>モデル</a:t>
            </a:r>
            <a:r>
              <a:rPr lang="ja-JP" altLang="en-US" sz="2400" dirty="0" smtClean="0">
                <a:latin typeface="HGP創英角ｺﾞｼｯｸUB"/>
                <a:ea typeface="HGP創英角ｺﾞｼｯｸUB"/>
                <a:cs typeface="HGP創英角ｺﾞｼｯｸUB"/>
              </a:rPr>
              <a:t>に習って</a:t>
            </a:r>
            <a:r>
              <a:rPr lang="ja-JP" altLang="en-US" sz="2400" dirty="0" smtClean="0">
                <a:latin typeface="HGP創英角ｺﾞｼｯｸUB"/>
                <a:ea typeface="HGP創英角ｺﾞｼｯｸUB"/>
                <a:cs typeface="HGP創英角ｺﾞｼｯｸUB"/>
              </a:rPr>
              <a:t>中立性</a:t>
            </a:r>
            <a:r>
              <a:rPr lang="ja-JP" altLang="en-US" sz="2400" dirty="0" smtClean="0">
                <a:latin typeface="HGP創英角ｺﾞｼｯｸUB"/>
                <a:ea typeface="HGP創英角ｺﾞｼｯｸUB"/>
                <a:cs typeface="HGP創英角ｺﾞｼｯｸUB"/>
              </a:rPr>
              <a:t>、信憑性を</a:t>
            </a:r>
            <a:r>
              <a:rPr lang="ja-JP" altLang="en-US" sz="2400" dirty="0" smtClean="0">
                <a:latin typeface="HGP創英角ｺﾞｼｯｸUB"/>
                <a:ea typeface="HGP創英角ｺﾞｼｯｸUB"/>
                <a:cs typeface="HGP創英角ｺﾞｼｯｸUB"/>
              </a:rPr>
              <a:t>維持</a:t>
            </a:r>
            <a:endParaRPr lang="en-US" altLang="ja-JP" sz="2400" dirty="0" smtClean="0">
              <a:latin typeface="HGP創英角ｺﾞｼｯｸUB"/>
              <a:ea typeface="HGP創英角ｺﾞｼｯｸUB"/>
              <a:cs typeface="HGP創英角ｺﾞｼｯｸUB"/>
            </a:endParaRPr>
          </a:p>
          <a:p>
            <a:pPr marL="0" indent="0">
              <a:buFont typeface="Arial"/>
              <a:buNone/>
            </a:pPr>
            <a:r>
              <a:rPr lang="ja-JP" altLang="ja-JP" sz="2400" dirty="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できる</a:t>
            </a:r>
            <a:r>
              <a:rPr lang="ja-JP" altLang="en-US" sz="2400" dirty="0" smtClean="0">
                <a:latin typeface="HGP創英角ｺﾞｼｯｸUB"/>
                <a:ea typeface="HGP創英角ｺﾞｼｯｸUB"/>
                <a:cs typeface="HGP創英角ｺﾞｼｯｸUB"/>
              </a:rPr>
              <a:t>ボランティア体制を構築できる</a:t>
            </a:r>
            <a:r>
              <a:rPr lang="ja-JP" altLang="en-US" sz="2400" dirty="0" smtClean="0">
                <a:latin typeface="HGP創英角ｺﾞｼｯｸUB"/>
                <a:ea typeface="HGP創英角ｺﾞｼｯｸUB"/>
                <a:cs typeface="HGP創英角ｺﾞｼｯｸUB"/>
              </a:rPr>
              <a:t>ので</a:t>
            </a:r>
            <a:r>
              <a:rPr lang="ja-JP" altLang="en-US" sz="2400" dirty="0" smtClean="0">
                <a:latin typeface="HGP創英角ｺﾞｼｯｸUB"/>
                <a:ea typeface="HGP創英角ｺﾞｼｯｸUB"/>
                <a:cs typeface="HGP創英角ｺﾞｼｯｸUB"/>
              </a:rPr>
              <a:t>はないか。</a:t>
            </a:r>
            <a:endParaRPr lang="en-US" altLang="ja-JP" sz="2400" dirty="0" smtClean="0">
              <a:latin typeface="HGP創英角ｺﾞｼｯｸUB"/>
              <a:ea typeface="HGP創英角ｺﾞｼｯｸUB"/>
              <a:cs typeface="HGP創英角ｺﾞｼｯｸUB"/>
            </a:endParaRPr>
          </a:p>
        </p:txBody>
      </p:sp>
      <p:sp>
        <p:nvSpPr>
          <p:cNvPr id="16" name="コンテンツ プレースホルダー 2"/>
          <p:cNvSpPr txBox="1">
            <a:spLocks/>
          </p:cNvSpPr>
          <p:nvPr/>
        </p:nvSpPr>
        <p:spPr>
          <a:xfrm>
            <a:off x="236322" y="1204230"/>
            <a:ext cx="7485278" cy="50685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en-US" altLang="ja-JP" sz="2800" dirty="0" smtClean="0">
                <a:latin typeface="HGP創英角ｺﾞｼｯｸUB"/>
                <a:ea typeface="HGP創英角ｺﾞｼｯｸUB"/>
                <a:cs typeface="HGP創英角ｺﾞｼｯｸUB"/>
              </a:rPr>
              <a:t>→</a:t>
            </a:r>
            <a:r>
              <a:rPr lang="ja-JP" altLang="en-US" sz="2800" dirty="0" smtClean="0">
                <a:latin typeface="HGP創英角ｺﾞｼｯｸUB"/>
                <a:ea typeface="HGP創英角ｺﾞｼｯｸUB"/>
                <a:cs typeface="HGP創英角ｺﾞｼｯｸUB"/>
              </a:rPr>
              <a:t>ボランティアによる運営が可能だと思われる。</a:t>
            </a:r>
            <a:endParaRPr lang="en-US" altLang="ja-JP" sz="2800" dirty="0" smtClean="0">
              <a:latin typeface="HGP創英角ｺﾞｼｯｸUB"/>
              <a:ea typeface="HGP創英角ｺﾞｼｯｸUB"/>
              <a:cs typeface="HGP創英角ｺﾞｼｯｸUB"/>
            </a:endParaRPr>
          </a:p>
        </p:txBody>
      </p:sp>
      <p:graphicFrame>
        <p:nvGraphicFramePr>
          <p:cNvPr id="5" name="表 4"/>
          <p:cNvGraphicFramePr>
            <a:graphicFrameLocks noGrp="1"/>
          </p:cNvGraphicFramePr>
          <p:nvPr>
            <p:extLst>
              <p:ext uri="{D42A27DB-BD31-4B8C-83A1-F6EECF244321}">
                <p14:modId xmlns:p14="http://schemas.microsoft.com/office/powerpoint/2010/main" val="4232816063"/>
              </p:ext>
            </p:extLst>
          </p:nvPr>
        </p:nvGraphicFramePr>
        <p:xfrm>
          <a:off x="5344309" y="3606712"/>
          <a:ext cx="3141265" cy="1483360"/>
        </p:xfrm>
        <a:graphic>
          <a:graphicData uri="http://schemas.openxmlformats.org/drawingml/2006/table">
            <a:tbl>
              <a:tblPr firstRow="1" bandRow="1">
                <a:tableStyleId>{5C22544A-7EE6-4342-B048-85BDC9FD1C3A}</a:tableStyleId>
              </a:tblPr>
              <a:tblGrid>
                <a:gridCol w="719130"/>
                <a:gridCol w="1138900"/>
                <a:gridCol w="1283235"/>
              </a:tblGrid>
              <a:tr h="370840">
                <a:tc>
                  <a:txBody>
                    <a:bodyPr/>
                    <a:lstStyle/>
                    <a:p>
                      <a:r>
                        <a:rPr kumimoji="1" lang="ja-JP" altLang="en-US" dirty="0" smtClean="0">
                          <a:ea typeface="HGP創英角ｺﾞｼｯｸUB"/>
                        </a:rPr>
                        <a:t>順位</a:t>
                      </a:r>
                      <a:endParaRPr kumimoji="1" lang="ja-JP" altLang="en-US" dirty="0">
                        <a:ea typeface="HGP創英角ｺﾞｼｯｸUB"/>
                      </a:endParaRPr>
                    </a:p>
                  </a:txBody>
                  <a:tcPr>
                    <a:solidFill>
                      <a:srgbClr val="00642F"/>
                    </a:solidFill>
                  </a:tcPr>
                </a:tc>
                <a:tc>
                  <a:txBody>
                    <a:bodyPr/>
                    <a:lstStyle/>
                    <a:p>
                      <a:r>
                        <a:rPr kumimoji="1" lang="ja-JP" altLang="en-US" dirty="0" smtClean="0">
                          <a:ea typeface="HGP創英角ｺﾞｼｯｸUB"/>
                        </a:rPr>
                        <a:t>都道府県</a:t>
                      </a:r>
                      <a:endParaRPr kumimoji="1" lang="ja-JP" altLang="en-US" dirty="0">
                        <a:ea typeface="HGP創英角ｺﾞｼｯｸUB"/>
                      </a:endParaRPr>
                    </a:p>
                  </a:txBody>
                  <a:tcPr>
                    <a:solidFill>
                      <a:srgbClr val="00642F"/>
                    </a:solidFill>
                  </a:tcPr>
                </a:tc>
                <a:tc>
                  <a:txBody>
                    <a:bodyPr/>
                    <a:lstStyle/>
                    <a:p>
                      <a:r>
                        <a:rPr kumimoji="1" lang="ja-JP" altLang="en-US" dirty="0" smtClean="0">
                          <a:ea typeface="HGP創英角ｺﾞｼｯｸUB"/>
                        </a:rPr>
                        <a:t>人数</a:t>
                      </a:r>
                      <a:endParaRPr kumimoji="1" lang="ja-JP" altLang="en-US" dirty="0">
                        <a:ea typeface="HGP創英角ｺﾞｼｯｸUB"/>
                      </a:endParaRPr>
                    </a:p>
                  </a:txBody>
                  <a:tcPr>
                    <a:solidFill>
                      <a:srgbClr val="00642F"/>
                    </a:solidFill>
                  </a:tcPr>
                </a:tc>
              </a:tr>
              <a:tr h="370840">
                <a:tc>
                  <a:txBody>
                    <a:bodyPr/>
                    <a:lstStyle/>
                    <a:p>
                      <a:r>
                        <a:rPr kumimoji="1" lang="ja-JP" altLang="en-US" dirty="0" smtClean="0"/>
                        <a:t>１</a:t>
                      </a:r>
                      <a:endParaRPr kumimoji="1" lang="ja-JP" altLang="en-US" dirty="0"/>
                    </a:p>
                  </a:txBody>
                  <a:tcPr/>
                </a:tc>
                <a:tc>
                  <a:txBody>
                    <a:bodyPr/>
                    <a:lstStyle/>
                    <a:p>
                      <a:r>
                        <a:rPr kumimoji="1" lang="ja-JP" altLang="en-US" dirty="0" smtClean="0"/>
                        <a:t>愛知県</a:t>
                      </a:r>
                      <a:endParaRPr kumimoji="1" lang="ja-JP" altLang="en-US" dirty="0"/>
                    </a:p>
                  </a:txBody>
                  <a:tcPr/>
                </a:tc>
                <a:tc>
                  <a:txBody>
                    <a:bodyPr/>
                    <a:lstStyle/>
                    <a:p>
                      <a:r>
                        <a:rPr kumimoji="1" lang="ja-JP" altLang="en-US" dirty="0" smtClean="0"/>
                        <a:t>２，２２８人</a:t>
                      </a:r>
                      <a:endParaRPr kumimoji="1" lang="ja-JP" altLang="en-US" dirty="0"/>
                    </a:p>
                  </a:txBody>
                  <a:tcPr/>
                </a:tc>
              </a:tr>
              <a:tr h="370840">
                <a:tc>
                  <a:txBody>
                    <a:bodyPr/>
                    <a:lstStyle/>
                    <a:p>
                      <a:r>
                        <a:rPr kumimoji="1" lang="ja-JP" altLang="en-US" dirty="0" smtClean="0"/>
                        <a:t>２</a:t>
                      </a:r>
                      <a:endParaRPr kumimoji="1" lang="ja-JP" altLang="en-US" dirty="0"/>
                    </a:p>
                  </a:txBody>
                  <a:tcPr/>
                </a:tc>
                <a:tc>
                  <a:txBody>
                    <a:bodyPr/>
                    <a:lstStyle/>
                    <a:p>
                      <a:r>
                        <a:rPr kumimoji="1" lang="ja-JP" altLang="en-US" dirty="0" smtClean="0"/>
                        <a:t>兵庫県</a:t>
                      </a:r>
                      <a:endParaRPr kumimoji="1" lang="ja-JP" altLang="en-US" dirty="0"/>
                    </a:p>
                  </a:txBody>
                  <a:tcPr/>
                </a:tc>
                <a:tc>
                  <a:txBody>
                    <a:bodyPr/>
                    <a:lstStyle/>
                    <a:p>
                      <a:r>
                        <a:rPr kumimoji="1" lang="ja-JP" altLang="en-US" dirty="0" smtClean="0"/>
                        <a:t>１，８９０人</a:t>
                      </a:r>
                      <a:endParaRPr kumimoji="1" lang="ja-JP" altLang="en-US" dirty="0"/>
                    </a:p>
                  </a:txBody>
                  <a:tcPr/>
                </a:tc>
              </a:tr>
              <a:tr h="370840">
                <a:tc>
                  <a:txBody>
                    <a:bodyPr/>
                    <a:lstStyle/>
                    <a:p>
                      <a:r>
                        <a:rPr kumimoji="1" lang="ja-JP" altLang="en-US" dirty="0" smtClean="0"/>
                        <a:t>３</a:t>
                      </a:r>
                      <a:endParaRPr kumimoji="1" lang="ja-JP" altLang="en-US" dirty="0"/>
                    </a:p>
                  </a:txBody>
                  <a:tcPr/>
                </a:tc>
                <a:tc>
                  <a:txBody>
                    <a:bodyPr/>
                    <a:lstStyle/>
                    <a:p>
                      <a:r>
                        <a:rPr kumimoji="1" lang="ja-JP" altLang="en-US" dirty="0" smtClean="0"/>
                        <a:t>奈良県</a:t>
                      </a:r>
                      <a:endParaRPr kumimoji="1" lang="ja-JP" altLang="en-US" dirty="0"/>
                    </a:p>
                  </a:txBody>
                  <a:tcPr/>
                </a:tc>
                <a:tc>
                  <a:txBody>
                    <a:bodyPr/>
                    <a:lstStyle/>
                    <a:p>
                      <a:r>
                        <a:rPr kumimoji="1" lang="ja-JP" altLang="en-US" dirty="0" smtClean="0"/>
                        <a:t>１，６８９人</a:t>
                      </a:r>
                      <a:endParaRPr kumimoji="1" lang="ja-JP" altLang="en-US" dirty="0"/>
                    </a:p>
                  </a:txBody>
                  <a:tcPr/>
                </a:tc>
              </a:tr>
            </a:tbl>
          </a:graphicData>
        </a:graphic>
      </p:graphicFrame>
    </p:spTree>
    <p:extLst>
      <p:ext uri="{BB962C8B-B14F-4D97-AF65-F5344CB8AC3E}">
        <p14:creationId xmlns:p14="http://schemas.microsoft.com/office/powerpoint/2010/main" val="1138136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2470834" y="1049238"/>
            <a:ext cx="4058631" cy="3962247"/>
          </a:xfrm>
          <a:prstGeom prst="ellipse">
            <a:avLst/>
          </a:prstGeom>
          <a:solidFill>
            <a:schemeClr val="accent6">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円/楕円 8"/>
          <p:cNvSpPr/>
          <p:nvPr/>
        </p:nvSpPr>
        <p:spPr>
          <a:xfrm>
            <a:off x="4500149" y="2595480"/>
            <a:ext cx="4058631" cy="3962247"/>
          </a:xfrm>
          <a:prstGeom prst="ellipse">
            <a:avLst/>
          </a:prstGeom>
          <a:solidFill>
            <a:schemeClr val="accent4">
              <a:lumMod val="20000"/>
              <a:lumOff val="8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 name="円/楕円 2"/>
          <p:cNvSpPr/>
          <p:nvPr/>
        </p:nvSpPr>
        <p:spPr>
          <a:xfrm>
            <a:off x="441518" y="2595480"/>
            <a:ext cx="4058631" cy="3962247"/>
          </a:xfrm>
          <a:prstGeom prst="ellipse">
            <a:avLst/>
          </a:prstGeom>
          <a:solidFill>
            <a:schemeClr val="accent5">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236321" y="274638"/>
            <a:ext cx="8078687" cy="677958"/>
          </a:xfrm>
        </p:spPr>
        <p:txBody>
          <a:bodyPr>
            <a:normAutofit/>
          </a:bodyPr>
          <a:lstStyle/>
          <a:p>
            <a:pPr algn="l"/>
            <a:r>
              <a:rPr lang="ja-JP" altLang="en-US" sz="2800" u="sng" dirty="0" smtClean="0">
                <a:latin typeface="HGP創英角ｺﾞｼｯｸUB"/>
                <a:ea typeface="HGP創英角ｺﾞｼｯｸUB"/>
                <a:cs typeface="HGP創英角ｺﾞｼｯｸUB"/>
              </a:rPr>
              <a:t>まとめ：</a:t>
            </a:r>
            <a:r>
              <a:rPr lang="en-US" altLang="ja-JP" sz="2800" u="sng" dirty="0" smtClean="0">
                <a:latin typeface="HGP創英角ｺﾞｼｯｸUB"/>
                <a:ea typeface="HGP創英角ｺﾞｼｯｸUB"/>
                <a:cs typeface="HGP創英角ｺﾞｼｯｸUB"/>
              </a:rPr>
              <a:t>Hack </a:t>
            </a:r>
            <a:r>
              <a:rPr lang="en-US" altLang="ja-JP" sz="2800" u="sng" dirty="0">
                <a:latin typeface="HGP創英角ｺﾞｼｯｸUB"/>
                <a:ea typeface="HGP創英角ｺﾞｼｯｸUB"/>
                <a:cs typeface="HGP創英角ｺﾞｼｯｸUB"/>
              </a:rPr>
              <a:t>the local </a:t>
            </a:r>
            <a:r>
              <a:rPr lang="en-US" altLang="ja-JP" sz="2800" u="sng" dirty="0" smtClean="0">
                <a:latin typeface="HGP創英角ｺﾞｼｯｸUB"/>
                <a:ea typeface="HGP創英角ｺﾞｼｯｸUB"/>
                <a:cs typeface="HGP創英角ｺﾞｼｯｸUB"/>
              </a:rPr>
              <a:t>treasure</a:t>
            </a:r>
            <a:r>
              <a:rPr lang="ja-JP" altLang="en-US" sz="2800" u="sng" dirty="0" smtClean="0">
                <a:latin typeface="HGP創英角ｺﾞｼｯｸUB"/>
                <a:ea typeface="HGP創英角ｺﾞｼｯｸUB"/>
                <a:cs typeface="HGP創英角ｺﾞｼｯｸUB"/>
              </a:rPr>
              <a:t>を通した観光戦略</a:t>
            </a:r>
            <a:r>
              <a:rPr lang="en-US" altLang="ja-JP" sz="2800" u="sng" dirty="0" smtClean="0">
                <a:latin typeface="HGP創英角ｺﾞｼｯｸUB"/>
                <a:ea typeface="HGP創英角ｺﾞｼｯｸUB"/>
                <a:cs typeface="HGP創英角ｺﾞｼｯｸUB"/>
              </a:rPr>
              <a:t> </a:t>
            </a:r>
            <a:endParaRPr kumimoji="1" lang="ja-JP" altLang="en-US" sz="2800" u="sng" dirty="0">
              <a:latin typeface="HGP創英角ｺﾞｼｯｸUB"/>
              <a:ea typeface="HGP創英角ｺﾞｼｯｸUB"/>
              <a:cs typeface="HGP創英角ｺﾞｼｯｸUB"/>
            </a:endParaRPr>
          </a:p>
        </p:txBody>
      </p:sp>
      <p:sp>
        <p:nvSpPr>
          <p:cNvPr id="8" name="角丸四角形 7"/>
          <p:cNvSpPr/>
          <p:nvPr/>
        </p:nvSpPr>
        <p:spPr>
          <a:xfrm>
            <a:off x="3428545" y="4084083"/>
            <a:ext cx="2143207" cy="1300154"/>
          </a:xfrm>
          <a:prstGeom prst="roundRect">
            <a:avLst/>
          </a:prstGeom>
          <a:solidFill>
            <a:srgbClr val="00642F"/>
          </a:solidFill>
        </p:spPr>
        <p:txBody>
          <a:bodyPr vert="horz" lIns="91440" tIns="45720" rIns="91440" bIns="45720" rtlCol="0" anchor="ctr">
            <a:normAutofit/>
          </a:bodyPr>
          <a:lstStyle/>
          <a:p>
            <a:pPr algn="ctr">
              <a:spcBef>
                <a:spcPct val="0"/>
              </a:spcBef>
            </a:pPr>
            <a:r>
              <a:rPr lang="en-US" altLang="ja-JP" sz="2000" dirty="0">
                <a:solidFill>
                  <a:srgbClr val="FFFFFF"/>
                </a:solidFill>
                <a:latin typeface="HGP創英角ｺﾞｼｯｸUB"/>
                <a:ea typeface="HGP創英角ｺﾞｼｯｸUB"/>
                <a:cs typeface="HGP創英角ｺﾞｼｯｸUB"/>
              </a:rPr>
              <a:t>Hack the local treasure</a:t>
            </a:r>
            <a:endParaRPr lang="ja-JP" altLang="en-US" sz="2000" dirty="0">
              <a:solidFill>
                <a:srgbClr val="FFFFFF"/>
              </a:solidFill>
              <a:latin typeface="HGP創英角ｺﾞｼｯｸUB"/>
              <a:ea typeface="HGP創英角ｺﾞｼｯｸUB"/>
              <a:cs typeface="HGP創英角ｺﾞｼｯｸUB"/>
            </a:endParaRPr>
          </a:p>
        </p:txBody>
      </p:sp>
      <p:sp>
        <p:nvSpPr>
          <p:cNvPr id="11" name="タイトル 1"/>
          <p:cNvSpPr txBox="1">
            <a:spLocks/>
          </p:cNvSpPr>
          <p:nvPr/>
        </p:nvSpPr>
        <p:spPr>
          <a:xfrm>
            <a:off x="3785747" y="1268652"/>
            <a:ext cx="1428806" cy="67795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u="sng" dirty="0" smtClean="0">
                <a:latin typeface="HGP創英角ｺﾞｼｯｸUB"/>
                <a:ea typeface="HGP創英角ｺﾞｼｯｸUB"/>
                <a:cs typeface="HGP創英角ｺﾞｼｯｸUB"/>
              </a:rPr>
              <a:t>神戸市</a:t>
            </a:r>
            <a:endParaRPr lang="ja-JP" altLang="en-US" sz="2000" u="sng" dirty="0">
              <a:latin typeface="HGP創英角ｺﾞｼｯｸUB"/>
              <a:ea typeface="HGP創英角ｺﾞｼｯｸUB"/>
              <a:cs typeface="HGP創英角ｺﾞｼｯｸUB"/>
            </a:endParaRPr>
          </a:p>
        </p:txBody>
      </p:sp>
      <p:sp>
        <p:nvSpPr>
          <p:cNvPr id="13" name="タイトル 1"/>
          <p:cNvSpPr txBox="1">
            <a:spLocks/>
          </p:cNvSpPr>
          <p:nvPr/>
        </p:nvSpPr>
        <p:spPr>
          <a:xfrm>
            <a:off x="928137" y="3406125"/>
            <a:ext cx="1428806" cy="67795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u="sng" dirty="0" smtClean="0">
                <a:latin typeface="HGP創英角ｺﾞｼｯｸUB"/>
                <a:ea typeface="HGP創英角ｺﾞｼｯｸUB"/>
                <a:cs typeface="HGP創英角ｺﾞｼｯｸUB"/>
              </a:rPr>
              <a:t>神戸市民</a:t>
            </a:r>
            <a:endParaRPr lang="ja-JP" altLang="en-US" sz="2000" u="sng" dirty="0">
              <a:latin typeface="HGP創英角ｺﾞｼｯｸUB"/>
              <a:ea typeface="HGP創英角ｺﾞｼｯｸUB"/>
              <a:cs typeface="HGP創英角ｺﾞｼｯｸUB"/>
            </a:endParaRPr>
          </a:p>
        </p:txBody>
      </p:sp>
      <p:sp>
        <p:nvSpPr>
          <p:cNvPr id="14" name="タイトル 1"/>
          <p:cNvSpPr txBox="1">
            <a:spLocks/>
          </p:cNvSpPr>
          <p:nvPr/>
        </p:nvSpPr>
        <p:spPr>
          <a:xfrm>
            <a:off x="6236111" y="3406125"/>
            <a:ext cx="1960291" cy="67795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u="sng" dirty="0" smtClean="0">
                <a:latin typeface="HGP創英角ｺﾞｼｯｸUB"/>
                <a:ea typeface="HGP創英角ｺﾞｼｯｸUB"/>
                <a:cs typeface="HGP創英角ｺﾞｼｯｸUB"/>
              </a:rPr>
              <a:t>近隣観光客</a:t>
            </a:r>
            <a:endParaRPr lang="ja-JP" altLang="en-US" sz="2000" u="sng" dirty="0">
              <a:latin typeface="HGP創英角ｺﾞｼｯｸUB"/>
              <a:ea typeface="HGP創英角ｺﾞｼｯｸUB"/>
              <a:cs typeface="HGP創英角ｺﾞｼｯｸUB"/>
            </a:endParaRPr>
          </a:p>
        </p:txBody>
      </p:sp>
      <p:sp>
        <p:nvSpPr>
          <p:cNvPr id="15" name="タイトル 1"/>
          <p:cNvSpPr txBox="1">
            <a:spLocks/>
          </p:cNvSpPr>
          <p:nvPr/>
        </p:nvSpPr>
        <p:spPr>
          <a:xfrm>
            <a:off x="3297484" y="1807611"/>
            <a:ext cx="2498683" cy="110445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000" dirty="0" smtClean="0">
                <a:latin typeface="HGP創英角ｺﾞｼｯｸUB"/>
                <a:ea typeface="HGP創英角ｺﾞｼｯｸUB"/>
                <a:cs typeface="HGP創英角ｺﾞｼｯｸUB"/>
              </a:rPr>
              <a:t>「穴場」観光スポットに対してイベント開催などの施策</a:t>
            </a:r>
            <a:endParaRPr lang="ja-JP" altLang="en-US" sz="2000" dirty="0">
              <a:latin typeface="HGP創英角ｺﾞｼｯｸUB"/>
              <a:ea typeface="HGP創英角ｺﾞｼｯｸUB"/>
              <a:cs typeface="HGP創英角ｺﾞｼｯｸUB"/>
            </a:endParaRPr>
          </a:p>
        </p:txBody>
      </p:sp>
      <p:sp>
        <p:nvSpPr>
          <p:cNvPr id="16" name="タイトル 1"/>
          <p:cNvSpPr txBox="1">
            <a:spLocks/>
          </p:cNvSpPr>
          <p:nvPr/>
        </p:nvSpPr>
        <p:spPr>
          <a:xfrm>
            <a:off x="603091" y="4084083"/>
            <a:ext cx="2078898" cy="13001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endParaRPr lang="ja-JP" altLang="en-US" sz="2000" dirty="0">
              <a:latin typeface="HGP創英角ｺﾞｼｯｸUB"/>
              <a:ea typeface="HGP創英角ｺﾞｼｯｸUB"/>
              <a:cs typeface="HGP創英角ｺﾞｼｯｸUB"/>
            </a:endParaRPr>
          </a:p>
        </p:txBody>
      </p:sp>
      <p:sp>
        <p:nvSpPr>
          <p:cNvPr id="17" name="タイトル 1"/>
          <p:cNvSpPr txBox="1">
            <a:spLocks/>
          </p:cNvSpPr>
          <p:nvPr/>
        </p:nvSpPr>
        <p:spPr>
          <a:xfrm>
            <a:off x="441518" y="3851022"/>
            <a:ext cx="2240471" cy="188448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000" dirty="0" smtClean="0">
                <a:latin typeface="HGP創英角ｺﾞｼｯｸUB"/>
                <a:ea typeface="HGP創英角ｺﾞｼｯｸUB"/>
                <a:cs typeface="HGP創英角ｺﾞｼｯｸUB"/>
              </a:rPr>
              <a:t>ボランティアによるデータの整備</a:t>
            </a:r>
            <a:r>
              <a:rPr lang="en-US" altLang="ja-JP" sz="2000" dirty="0" smtClean="0">
                <a:latin typeface="HGP創英角ｺﾞｼｯｸUB"/>
                <a:ea typeface="HGP創英角ｺﾞｼｯｸUB"/>
                <a:cs typeface="HGP創英角ｺﾞｼｯｸUB"/>
              </a:rPr>
              <a:t>/</a:t>
            </a:r>
            <a:r>
              <a:rPr lang="ja-JP" altLang="en-US" sz="2000" dirty="0" smtClean="0">
                <a:latin typeface="HGP創英角ｺﾞｼｯｸUB"/>
                <a:ea typeface="HGP創英角ｺﾞｼｯｸUB"/>
                <a:cs typeface="HGP創英角ｺﾞｼｯｸUB"/>
              </a:rPr>
              <a:t>コンテンツの充実</a:t>
            </a:r>
            <a:endParaRPr lang="ja-JP" altLang="en-US" sz="2000" dirty="0">
              <a:latin typeface="HGP創英角ｺﾞｼｯｸUB"/>
              <a:ea typeface="HGP創英角ｺﾞｼｯｸUB"/>
              <a:cs typeface="HGP創英角ｺﾞｼｯｸUB"/>
            </a:endParaRPr>
          </a:p>
        </p:txBody>
      </p:sp>
      <p:sp>
        <p:nvSpPr>
          <p:cNvPr id="18" name="タイトル 1"/>
          <p:cNvSpPr txBox="1">
            <a:spLocks/>
          </p:cNvSpPr>
          <p:nvPr/>
        </p:nvSpPr>
        <p:spPr>
          <a:xfrm>
            <a:off x="6236111" y="3817290"/>
            <a:ext cx="2078898" cy="188448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endParaRPr lang="ja-JP" altLang="en-US" sz="2000" dirty="0">
              <a:latin typeface="HGP創英角ｺﾞｼｯｸUB"/>
              <a:ea typeface="HGP創英角ｺﾞｼｯｸUB"/>
              <a:cs typeface="HGP創英角ｺﾞｼｯｸUB"/>
            </a:endParaRPr>
          </a:p>
        </p:txBody>
      </p:sp>
      <p:sp>
        <p:nvSpPr>
          <p:cNvPr id="19" name="タイトル 1"/>
          <p:cNvSpPr txBox="1">
            <a:spLocks/>
          </p:cNvSpPr>
          <p:nvPr/>
        </p:nvSpPr>
        <p:spPr>
          <a:xfrm>
            <a:off x="6346018" y="4084251"/>
            <a:ext cx="2486689" cy="188448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000" dirty="0" smtClean="0">
                <a:latin typeface="HGP創英角ｺﾞｼｯｸUB"/>
                <a:ea typeface="HGP創英角ｺﾞｼｯｸUB"/>
                <a:cs typeface="HGP創英角ｺﾞｼｯｸUB"/>
              </a:rPr>
              <a:t>「穴場」から「メジャー」観光スポットへ</a:t>
            </a:r>
            <a:endParaRPr lang="en-US" altLang="ja-JP" sz="2000" dirty="0" smtClean="0">
              <a:latin typeface="HGP創英角ｺﾞｼｯｸUB"/>
              <a:ea typeface="HGP創英角ｺﾞｼｯｸUB"/>
              <a:cs typeface="HGP創英角ｺﾞｼｯｸUB"/>
            </a:endParaRPr>
          </a:p>
          <a:p>
            <a:pPr algn="l"/>
            <a:endParaRPr lang="ja-JP" altLang="en-US" sz="2000" dirty="0">
              <a:latin typeface="HGP創英角ｺﾞｼｯｸUB"/>
              <a:ea typeface="HGP創英角ｺﾞｼｯｸUB"/>
              <a:cs typeface="HGP創英角ｺﾞｼｯｸUB"/>
            </a:endParaRPr>
          </a:p>
        </p:txBody>
      </p:sp>
      <p:sp>
        <p:nvSpPr>
          <p:cNvPr id="4" name="円柱 3"/>
          <p:cNvSpPr/>
          <p:nvPr/>
        </p:nvSpPr>
        <p:spPr>
          <a:xfrm>
            <a:off x="3428545" y="5701770"/>
            <a:ext cx="2143207" cy="85595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latin typeface="HGS創英角ｺﾞｼｯｸUB"/>
                <a:ea typeface="HGS創英角ｺﾞｼｯｸUB"/>
                <a:cs typeface="HGS創英角ｺﾞｼｯｸUB"/>
              </a:rPr>
              <a:t>ビッグデータ</a:t>
            </a:r>
            <a:endParaRPr kumimoji="1" lang="ja-JP" altLang="en-US" dirty="0">
              <a:latin typeface="HGS創英角ｺﾞｼｯｸUB"/>
              <a:ea typeface="HGS創英角ｺﾞｼｯｸUB"/>
              <a:cs typeface="HGS創英角ｺﾞｼｯｸUB"/>
            </a:endParaRPr>
          </a:p>
        </p:txBody>
      </p:sp>
      <p:sp>
        <p:nvSpPr>
          <p:cNvPr id="20" name="下矢印 19"/>
          <p:cNvSpPr/>
          <p:nvPr/>
        </p:nvSpPr>
        <p:spPr>
          <a:xfrm>
            <a:off x="3975564" y="3309817"/>
            <a:ext cx="1049170" cy="774266"/>
          </a:xfrm>
          <a:prstGeom prst="downArrow">
            <a:avLst/>
          </a:prstGeom>
          <a:solidFill>
            <a:schemeClr val="accent6">
              <a:lumMod val="75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下矢印 20"/>
          <p:cNvSpPr/>
          <p:nvPr/>
        </p:nvSpPr>
        <p:spPr>
          <a:xfrm rot="16200000">
            <a:off x="2470834" y="4472519"/>
            <a:ext cx="1049170" cy="774266"/>
          </a:xfrm>
          <a:prstGeom prst="downArrow">
            <a:avLst/>
          </a:prstGeom>
          <a:solidFill>
            <a:schemeClr val="accent5">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矢印コネクタ 23"/>
          <p:cNvCxnSpPr>
            <a:stCxn id="4" idx="1"/>
            <a:endCxn id="8" idx="2"/>
          </p:cNvCxnSpPr>
          <p:nvPr/>
        </p:nvCxnSpPr>
        <p:spPr>
          <a:xfrm flipV="1">
            <a:off x="4500149" y="5384237"/>
            <a:ext cx="0" cy="317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Page10</a:t>
            </a:r>
            <a:endParaRPr kumimoji="1" lang="ja-JP" altLang="en-US" dirty="0">
              <a:solidFill>
                <a:srgbClr val="FFFFFF"/>
              </a:solidFill>
              <a:latin typeface="HGS創英角ｺﾞｼｯｸUB"/>
              <a:ea typeface="HGS創英角ｺﾞｼｯｸUB"/>
              <a:cs typeface="HGS創英角ｺﾞｼｯｸUB"/>
            </a:endParaRPr>
          </a:p>
        </p:txBody>
      </p:sp>
      <p:sp>
        <p:nvSpPr>
          <p:cNvPr id="28" name="下矢印 27"/>
          <p:cNvSpPr/>
          <p:nvPr/>
        </p:nvSpPr>
        <p:spPr>
          <a:xfrm rot="5400000">
            <a:off x="5512560" y="4453017"/>
            <a:ext cx="1049170" cy="774266"/>
          </a:xfrm>
          <a:prstGeom prst="downArrow">
            <a:avLst/>
          </a:prstGeom>
          <a:solidFill>
            <a:schemeClr val="accent4">
              <a:lumMod val="75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531459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6322" y="274638"/>
            <a:ext cx="5920649" cy="677958"/>
          </a:xfrm>
        </p:spPr>
        <p:txBody>
          <a:bodyPr>
            <a:normAutofit/>
          </a:bodyPr>
          <a:lstStyle/>
          <a:p>
            <a:pPr algn="l"/>
            <a:r>
              <a:rPr kumimoji="1" lang="ja-JP" altLang="en-US" sz="2800" u="sng" dirty="0" smtClean="0">
                <a:latin typeface="HGP創英角ｺﾞｼｯｸUB"/>
                <a:ea typeface="HGP創英角ｺﾞｼｯｸUB"/>
                <a:cs typeface="HGP創英角ｺﾞｼｯｸUB"/>
              </a:rPr>
              <a:t>アプリケーションの概要</a:t>
            </a:r>
            <a:endParaRPr kumimoji="1" lang="ja-JP" altLang="en-US" sz="2800" u="sng" dirty="0">
              <a:latin typeface="HGP創英角ｺﾞｼｯｸUB"/>
              <a:ea typeface="HGP創英角ｺﾞｼｯｸUB"/>
              <a:cs typeface="HGP創英角ｺﾞｼｯｸUB"/>
            </a:endParaRPr>
          </a:p>
        </p:txBody>
      </p:sp>
      <p:sp>
        <p:nvSpPr>
          <p:cNvPr id="14" name="コンテンツ プレースホルダー 2"/>
          <p:cNvSpPr>
            <a:spLocks noGrp="1"/>
          </p:cNvSpPr>
          <p:nvPr>
            <p:ph idx="1"/>
          </p:nvPr>
        </p:nvSpPr>
        <p:spPr>
          <a:xfrm>
            <a:off x="236322" y="951331"/>
            <a:ext cx="8620994" cy="5631401"/>
          </a:xfrm>
        </p:spPr>
        <p:txBody>
          <a:bodyPr>
            <a:normAutofit/>
          </a:bodyPr>
          <a:lstStyle/>
          <a:p>
            <a:pPr marL="0" indent="0">
              <a:buNone/>
            </a:pPr>
            <a:r>
              <a:rPr lang="ja-JP" altLang="en-US" sz="2400" dirty="0">
                <a:latin typeface="HGP創英角ｺﾞｼｯｸUB"/>
                <a:ea typeface="HGP創英角ｺﾞｼｯｸUB"/>
                <a:cs typeface="HGP創英角ｺﾞｼｯｸUB"/>
              </a:rPr>
              <a:t>地元観光客の比率が</a:t>
            </a:r>
            <a:r>
              <a:rPr lang="ja-JP" altLang="en-US" sz="2400" dirty="0" smtClean="0">
                <a:latin typeface="HGP創英角ｺﾞｼｯｸUB"/>
                <a:ea typeface="HGP創英角ｺﾞｼｯｸUB"/>
                <a:cs typeface="HGP創英角ｺﾞｼｯｸUB"/>
              </a:rPr>
              <a:t>高い「穴場」観光スポットを紹介</a:t>
            </a:r>
            <a:endParaRPr lang="en-US" altLang="ja-JP" sz="2400" dirty="0" smtClean="0">
              <a:latin typeface="HGP創英角ｺﾞｼｯｸUB"/>
              <a:ea typeface="HGP創英角ｺﾞｼｯｸUB"/>
              <a:cs typeface="HGP創英角ｺﾞｼｯｸUB"/>
            </a:endParaRPr>
          </a:p>
          <a:p>
            <a:pPr>
              <a:buFontTx/>
              <a:buChar char="-"/>
            </a:pPr>
            <a:r>
              <a:rPr lang="en-US" altLang="ja-JP" sz="2400" dirty="0" smtClean="0">
                <a:latin typeface="HGP創英角ｺﾞｼｯｸUB"/>
                <a:ea typeface="HGP創英角ｺﾞｼｯｸUB"/>
                <a:cs typeface="HGP創英角ｺﾞｼｯｸUB"/>
              </a:rPr>
              <a:t>Docomo</a:t>
            </a:r>
            <a:r>
              <a:rPr lang="ja-JP" altLang="en-US" sz="2400" dirty="0" smtClean="0">
                <a:latin typeface="HGP創英角ｺﾞｼｯｸUB"/>
                <a:ea typeface="HGP創英角ｺﾞｼｯｸUB"/>
                <a:cs typeface="HGP創英角ｺﾞｼｯｸUB"/>
              </a:rPr>
              <a:t>の空間統計</a:t>
            </a:r>
            <a:r>
              <a:rPr lang="en-US" altLang="ja-JP" sz="2400" dirty="0" smtClean="0">
                <a:latin typeface="HGP創英角ｺﾞｼｯｸUB"/>
                <a:ea typeface="HGP創英角ｺﾞｼｯｸUB"/>
                <a:cs typeface="HGP創英角ｺﾞｼｯｸUB"/>
              </a:rPr>
              <a:t>API</a:t>
            </a:r>
            <a:r>
              <a:rPr lang="ja-JP" altLang="en-US" sz="2400" dirty="0" smtClean="0">
                <a:latin typeface="HGP創英角ｺﾞｼｯｸUB"/>
                <a:ea typeface="HGP創英角ｺﾞｼｯｸUB"/>
                <a:cs typeface="HGP創英角ｺﾞｼｯｸUB"/>
              </a:rPr>
              <a:t>を利用</a:t>
            </a:r>
            <a:endParaRPr lang="en-US" altLang="ja-JP" sz="2400" dirty="0" smtClean="0">
              <a:latin typeface="HGP創英角ｺﾞｼｯｸUB"/>
              <a:ea typeface="HGP創英角ｺﾞｼｯｸUB"/>
              <a:cs typeface="HGP創英角ｺﾞｼｯｸUB"/>
            </a:endParaRPr>
          </a:p>
          <a:p>
            <a:pPr>
              <a:buFontTx/>
              <a:buChar char="-"/>
            </a:pPr>
            <a:r>
              <a:rPr lang="ja-JP" altLang="en-US" sz="2400" dirty="0" smtClean="0">
                <a:latin typeface="HGP創英角ｺﾞｼｯｸUB"/>
                <a:ea typeface="HGP創英角ｺﾞｼｯｸUB"/>
                <a:cs typeface="HGP創英角ｺﾞｼｯｸUB"/>
              </a:rPr>
              <a:t>オープンデータを使用（観光施設、夜景、</a:t>
            </a:r>
            <a:r>
              <a:rPr lang="ja-JP" altLang="en-US" sz="2400" dirty="0" smtClean="0">
                <a:latin typeface="HGP創英角ｺﾞｼｯｸUB"/>
                <a:ea typeface="HGP創英角ｺﾞｼｯｸUB"/>
                <a:cs typeface="HGP創英角ｺﾞｼｯｸUB"/>
              </a:rPr>
              <a:t>ロケ地</a:t>
            </a:r>
            <a:r>
              <a:rPr lang="ja-JP" altLang="en-US" sz="2400" dirty="0" smtClean="0">
                <a:latin typeface="HGP創英角ｺﾞｼｯｸUB"/>
                <a:ea typeface="HGP創英角ｺﾞｼｯｸUB"/>
                <a:cs typeface="HGP創英角ｺﾞｼｯｸUB"/>
              </a:rPr>
              <a:t>、イベント情報</a:t>
            </a:r>
            <a:r>
              <a:rPr lang="ja-JP" altLang="en-US" sz="2400" dirty="0" smtClean="0">
                <a:latin typeface="HGP創英角ｺﾞｼｯｸUB"/>
                <a:ea typeface="HGP創英角ｺﾞｼｯｸUB"/>
                <a:cs typeface="HGP創英角ｺﾞｼｯｸUB"/>
              </a:rPr>
              <a:t>）</a:t>
            </a:r>
            <a:endParaRPr lang="en-US" altLang="ja-JP" sz="2400" dirty="0" smtClean="0">
              <a:latin typeface="HGP創英角ｺﾞｼｯｸUB"/>
              <a:ea typeface="HGP創英角ｺﾞｼｯｸUB"/>
              <a:cs typeface="HGP創英角ｺﾞｼｯｸUB"/>
            </a:endParaRPr>
          </a:p>
          <a:p>
            <a:pPr>
              <a:buFontTx/>
              <a:buChar char="-"/>
            </a:pPr>
            <a:r>
              <a:rPr lang="ja-JP" altLang="en-US" sz="2400" dirty="0" smtClean="0">
                <a:latin typeface="HGP創英角ｺﾞｼｯｸUB"/>
                <a:ea typeface="HGP創英角ｺﾞｼｯｸUB"/>
                <a:cs typeface="HGP創英角ｺﾞｼｯｸUB"/>
              </a:rPr>
              <a:t>「穴場」観光スポットはヒートマップで表示</a:t>
            </a:r>
            <a:endParaRPr lang="en-US" altLang="ja-JP" sz="2400" dirty="0" smtClean="0">
              <a:latin typeface="HGP創英角ｺﾞｼｯｸUB"/>
              <a:ea typeface="HGP創英角ｺﾞｼｯｸUB"/>
              <a:cs typeface="HGP創英角ｺﾞｼｯｸUB"/>
            </a:endParaRPr>
          </a:p>
          <a:p>
            <a:pPr>
              <a:buFontTx/>
              <a:buChar char="-"/>
            </a:pPr>
            <a:r>
              <a:rPr lang="en-US" altLang="ja-JP" sz="2400" dirty="0" smtClean="0">
                <a:latin typeface="HGP創英角ｺﾞｼｯｸUB"/>
                <a:ea typeface="HGP創英角ｺﾞｼｯｸUB"/>
                <a:cs typeface="HGP創英角ｺﾞｼｯｸUB"/>
              </a:rPr>
              <a:t>Web</a:t>
            </a:r>
            <a:r>
              <a:rPr lang="ja-JP" altLang="en-US" sz="2400" dirty="0" smtClean="0">
                <a:latin typeface="HGP創英角ｺﾞｼｯｸUB"/>
                <a:ea typeface="HGP創英角ｺﾞｼｯｸUB"/>
                <a:cs typeface="HGP創英角ｺﾞｼｯｸUB"/>
              </a:rPr>
              <a:t>サービスとして提供</a:t>
            </a:r>
            <a:endParaRPr lang="en-US" altLang="ja-JP" sz="2400" dirty="0" smtClean="0">
              <a:latin typeface="HGP創英角ｺﾞｼｯｸUB"/>
              <a:ea typeface="HGP創英角ｺﾞｼｯｸUB"/>
              <a:cs typeface="HGP創英角ｺﾞｼｯｸUB"/>
            </a:endParaRPr>
          </a:p>
          <a:p>
            <a:pPr>
              <a:buFontTx/>
              <a:buChar char="-"/>
            </a:pPr>
            <a:r>
              <a:rPr lang="ja-JP" altLang="en-US" sz="2400" dirty="0" smtClean="0">
                <a:latin typeface="HGP創英角ｺﾞｼｯｸUB"/>
                <a:ea typeface="HGP創英角ｺﾞｼｯｸUB"/>
                <a:cs typeface="HGP創英角ｺﾞｼｯｸUB"/>
              </a:rPr>
              <a:t>集計対象</a:t>
            </a:r>
            <a:r>
              <a:rPr lang="ja-JP" altLang="en-US" sz="2400" dirty="0" smtClean="0">
                <a:latin typeface="HGP創英角ｺﾞｼｯｸUB"/>
                <a:ea typeface="HGP創英角ｺﾞｼｯｸUB"/>
                <a:cs typeface="HGP創英角ｺﾞｼｯｸUB"/>
              </a:rPr>
              <a:t>期間</a:t>
            </a:r>
            <a:r>
              <a:rPr lang="ja-JP" altLang="en-US" sz="2400" dirty="0">
                <a:latin typeface="HGP創英角ｺﾞｼｯｸUB"/>
                <a:ea typeface="HGP創英角ｺﾞｼｯｸUB"/>
                <a:cs typeface="HGP創英角ｺﾞｼｯｸUB"/>
              </a:rPr>
              <a:t>は</a:t>
            </a:r>
            <a:r>
              <a:rPr lang="en-US" altLang="ja-JP" sz="2400" dirty="0">
                <a:latin typeface="HGP創英角ｺﾞｼｯｸUB"/>
                <a:ea typeface="HGP創英角ｺﾞｼｯｸUB"/>
                <a:cs typeface="HGP創英角ｺﾞｼｯｸUB"/>
              </a:rPr>
              <a:t>14</a:t>
            </a:r>
            <a:r>
              <a:rPr lang="ja-JP" altLang="en-US" sz="2400" dirty="0">
                <a:latin typeface="HGP創英角ｺﾞｼｯｸUB"/>
                <a:ea typeface="HGP創英角ｺﾞｼｯｸUB"/>
                <a:cs typeface="HGP創英角ｺﾞｼｯｸUB"/>
              </a:rPr>
              <a:t>年</a:t>
            </a:r>
            <a:r>
              <a:rPr lang="en-US" altLang="ja-JP" sz="2400" dirty="0">
                <a:latin typeface="HGP創英角ｺﾞｼｯｸUB"/>
                <a:ea typeface="HGP創英角ｺﾞｼｯｸUB"/>
                <a:cs typeface="HGP創英角ｺﾞｼｯｸUB"/>
              </a:rPr>
              <a:t>8</a:t>
            </a:r>
            <a:r>
              <a:rPr lang="ja-JP" altLang="en-US" sz="2400" dirty="0">
                <a:latin typeface="HGP創英角ｺﾞｼｯｸUB"/>
                <a:ea typeface="HGP創英角ｺﾞｼｯｸUB"/>
                <a:cs typeface="HGP創英角ｺﾞｼｯｸUB"/>
              </a:rPr>
              <a:t>月</a:t>
            </a:r>
            <a:r>
              <a:rPr lang="en-US" altLang="ja-JP" sz="2400" dirty="0">
                <a:latin typeface="HGP創英角ｺﾞｼｯｸUB"/>
                <a:ea typeface="HGP創英角ｺﾞｼｯｸUB"/>
                <a:cs typeface="HGP創英角ｺﾞｼｯｸUB"/>
              </a:rPr>
              <a:t>2-3</a:t>
            </a:r>
            <a:r>
              <a:rPr lang="ja-JP" altLang="en-US" sz="2400" dirty="0">
                <a:latin typeface="HGP創英角ｺﾞｼｯｸUB"/>
                <a:ea typeface="HGP創英角ｺﾞｼｯｸUB"/>
                <a:cs typeface="HGP創英角ｺﾞｼｯｸUB"/>
              </a:rPr>
              <a:t>日</a:t>
            </a:r>
            <a:r>
              <a:rPr lang="en-US" altLang="ja-JP" sz="2400" dirty="0">
                <a:latin typeface="HGP創英角ｺﾞｼｯｸUB"/>
                <a:ea typeface="HGP創英角ｺﾞｼｯｸUB"/>
                <a:cs typeface="HGP創英角ｺﾞｼｯｸUB"/>
              </a:rPr>
              <a:t>, 14</a:t>
            </a:r>
            <a:r>
              <a:rPr lang="ja-JP" altLang="en-US" sz="2400" dirty="0">
                <a:latin typeface="HGP創英角ｺﾞｼｯｸUB"/>
                <a:ea typeface="HGP創英角ｺﾞｼｯｸUB"/>
                <a:cs typeface="HGP創英角ｺﾞｼｯｸUB"/>
              </a:rPr>
              <a:t>年</a:t>
            </a:r>
            <a:r>
              <a:rPr lang="en-US" altLang="ja-JP" sz="2400" dirty="0">
                <a:latin typeface="HGP創英角ｺﾞｼｯｸUB"/>
                <a:ea typeface="HGP創英角ｺﾞｼｯｸUB"/>
                <a:cs typeface="HGP創英角ｺﾞｼｯｸUB"/>
              </a:rPr>
              <a:t>8</a:t>
            </a:r>
            <a:r>
              <a:rPr lang="ja-JP" altLang="en-US" sz="2400" dirty="0">
                <a:latin typeface="HGP創英角ｺﾞｼｯｸUB"/>
                <a:ea typeface="HGP創英角ｺﾞｼｯｸUB"/>
                <a:cs typeface="HGP創英角ｺﾞｼｯｸUB"/>
              </a:rPr>
              <a:t>月</a:t>
            </a:r>
            <a:r>
              <a:rPr lang="en-US" altLang="ja-JP" sz="2400" dirty="0">
                <a:latin typeface="HGP創英角ｺﾞｼｯｸUB"/>
                <a:ea typeface="HGP創英角ｺﾞｼｯｸUB"/>
                <a:cs typeface="HGP創英角ｺﾞｼｯｸUB"/>
              </a:rPr>
              <a:t>9-10</a:t>
            </a:r>
            <a:r>
              <a:rPr lang="ja-JP" altLang="en-US" sz="2400" dirty="0">
                <a:latin typeface="HGP創英角ｺﾞｼｯｸUB"/>
                <a:ea typeface="HGP創英角ｺﾞｼｯｸUB"/>
                <a:cs typeface="HGP創英角ｺﾞｼｯｸUB"/>
              </a:rPr>
              <a:t>日</a:t>
            </a:r>
            <a:r>
              <a:rPr lang="en-US" altLang="ja-JP" sz="2400" dirty="0">
                <a:latin typeface="HGP創英角ｺﾞｼｯｸUB"/>
                <a:ea typeface="HGP創英角ｺﾞｼｯｸUB"/>
                <a:cs typeface="HGP創英角ｺﾞｼｯｸUB"/>
              </a:rPr>
              <a:t>. 15</a:t>
            </a:r>
            <a:r>
              <a:rPr lang="ja-JP" altLang="en-US" sz="2400" dirty="0">
                <a:latin typeface="HGP創英角ｺﾞｼｯｸUB"/>
                <a:ea typeface="HGP創英角ｺﾞｼｯｸUB"/>
                <a:cs typeface="HGP創英角ｺﾞｼｯｸUB"/>
              </a:rPr>
              <a:t>年</a:t>
            </a:r>
            <a:r>
              <a:rPr lang="en-US" altLang="ja-JP" sz="2400" dirty="0">
                <a:latin typeface="HGP創英角ｺﾞｼｯｸUB"/>
                <a:ea typeface="HGP創英角ｺﾞｼｯｸUB"/>
                <a:cs typeface="HGP創英角ｺﾞｼｯｸUB"/>
              </a:rPr>
              <a:t>5</a:t>
            </a:r>
            <a:r>
              <a:rPr lang="ja-JP" altLang="en-US" sz="2400" dirty="0">
                <a:latin typeface="HGP創英角ｺﾞｼｯｸUB"/>
                <a:ea typeface="HGP創英角ｺﾞｼｯｸUB"/>
                <a:cs typeface="HGP創英角ｺﾞｼｯｸUB"/>
              </a:rPr>
              <a:t>月</a:t>
            </a:r>
            <a:r>
              <a:rPr lang="en-US" altLang="ja-JP" sz="2400" dirty="0">
                <a:latin typeface="HGP創英角ｺﾞｼｯｸUB"/>
                <a:ea typeface="HGP創英角ｺﾞｼｯｸUB"/>
                <a:cs typeface="HGP創英角ｺﾞｼｯｸUB"/>
              </a:rPr>
              <a:t>2-6</a:t>
            </a:r>
            <a:r>
              <a:rPr lang="ja-JP" altLang="en-US" sz="2400" dirty="0" smtClean="0">
                <a:latin typeface="HGP創英角ｺﾞｼｯｸUB"/>
                <a:ea typeface="HGP創英角ｺﾞｼｯｸUB"/>
                <a:cs typeface="HGP創英角ｺﾞｼｯｸUB"/>
              </a:rPr>
              <a:t>日</a:t>
            </a:r>
            <a:r>
              <a:rPr lang="ja-JP" altLang="en-US" sz="2400" dirty="0" smtClean="0">
                <a:latin typeface="HGP創英角ｺﾞｼｯｸUB"/>
                <a:ea typeface="HGP創英角ｺﾞｼｯｸUB"/>
                <a:cs typeface="HGP創英角ｺﾞｼｯｸUB"/>
              </a:rPr>
              <a:t>（すべて土日祝）</a:t>
            </a:r>
            <a:endParaRPr lang="en-US" altLang="ja-JP" sz="2400" dirty="0" smtClean="0">
              <a:latin typeface="HGP創英角ｺﾞｼｯｸUB"/>
              <a:ea typeface="HGP創英角ｺﾞｼｯｸUB"/>
              <a:cs typeface="HGP創英角ｺﾞｼｯｸUB"/>
            </a:endParaRPr>
          </a:p>
        </p:txBody>
      </p:sp>
      <p:pic>
        <p:nvPicPr>
          <p:cNvPr id="15" name="図 14" descr="スクリーンショット 2015-10-17 15.40.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576" y="3672326"/>
            <a:ext cx="4406740" cy="2841375"/>
          </a:xfrm>
          <a:prstGeom prst="rect">
            <a:avLst/>
          </a:prstGeom>
        </p:spPr>
      </p:pic>
      <p:pic>
        <p:nvPicPr>
          <p:cNvPr id="16" name="図 15" descr="logo.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54" y="5251788"/>
            <a:ext cx="1816100" cy="546100"/>
          </a:xfrm>
          <a:prstGeom prst="rect">
            <a:avLst/>
          </a:prstGeom>
        </p:spPr>
      </p:pic>
      <p:pic>
        <p:nvPicPr>
          <p:cNvPr id="18" name="図 17" descr="image2.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22" y="4100302"/>
            <a:ext cx="2671391" cy="946556"/>
          </a:xfrm>
          <a:prstGeom prst="rect">
            <a:avLst/>
          </a:prstGeom>
        </p:spPr>
      </p:pic>
      <p:sp>
        <p:nvSpPr>
          <p:cNvPr id="19" name="二等辺三角形 18"/>
          <p:cNvSpPr/>
          <p:nvPr/>
        </p:nvSpPr>
        <p:spPr>
          <a:xfrm rot="5400000">
            <a:off x="2907713" y="4376417"/>
            <a:ext cx="1330382" cy="1421471"/>
          </a:xfrm>
          <a:prstGeom prst="triangle">
            <a:avLst/>
          </a:prstGeom>
          <a:solidFill>
            <a:srgbClr val="00642F"/>
          </a:solidFill>
        </p:spPr>
        <p:txBody>
          <a:bodyPr vert="horz" lIns="91440" tIns="45720" rIns="91440" bIns="45720" rtlCol="0" anchor="ctr">
            <a:normAutofit lnSpcReduction="10000"/>
          </a:bodyPr>
          <a:lstStyle/>
          <a:p>
            <a:pPr algn="ctr">
              <a:spcBef>
                <a:spcPct val="0"/>
              </a:spcBef>
            </a:pPr>
            <a:endParaRPr lang="ja-JP" altLang="en-US" sz="4400" dirty="0">
              <a:solidFill>
                <a:srgbClr val="FFFFFF"/>
              </a:solidFill>
              <a:latin typeface="HGP創英角ｺﾞｼｯｸUB"/>
              <a:ea typeface="HGP創英角ｺﾞｼｯｸUB"/>
              <a:cs typeface="HGP創英角ｺﾞｼｯｸUB"/>
            </a:endParaRPr>
          </a:p>
        </p:txBody>
      </p:sp>
      <p:sp>
        <p:nvSpPr>
          <p:cNvPr id="21" name="正方形/長方形 20"/>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Page1</a:t>
            </a:r>
            <a:endParaRPr kumimoji="1" lang="ja-JP" altLang="en-US" dirty="0">
              <a:solidFill>
                <a:srgbClr val="FFFFFF"/>
              </a:solidFill>
              <a:latin typeface="HGS創英角ｺﾞｼｯｸUB"/>
              <a:ea typeface="HGS創英角ｺﾞｼｯｸUB"/>
              <a:cs typeface="HGS創英角ｺﾞｼｯｸUB"/>
            </a:endParaRPr>
          </a:p>
        </p:txBody>
      </p:sp>
    </p:spTree>
    <p:extLst>
      <p:ext uri="{BB962C8B-B14F-4D97-AF65-F5344CB8AC3E}">
        <p14:creationId xmlns:p14="http://schemas.microsoft.com/office/powerpoint/2010/main" val="39695930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6322" y="274638"/>
            <a:ext cx="5920649" cy="677958"/>
          </a:xfrm>
        </p:spPr>
        <p:txBody>
          <a:bodyPr>
            <a:normAutofit/>
          </a:bodyPr>
          <a:lstStyle/>
          <a:p>
            <a:pPr algn="l"/>
            <a:r>
              <a:rPr kumimoji="1" lang="en-US" altLang="ja-JP" sz="2800" u="sng" dirty="0" smtClean="0">
                <a:latin typeface="HGP創英角ｺﾞｼｯｸUB"/>
                <a:ea typeface="HGP創英角ｺﾞｼｯｸUB"/>
                <a:cs typeface="HGP創英角ｺﾞｼｯｸUB"/>
              </a:rPr>
              <a:t>Hack the local treasure </a:t>
            </a:r>
            <a:r>
              <a:rPr kumimoji="1" lang="ja-JP" altLang="en-US" sz="2800" u="sng" dirty="0" smtClean="0">
                <a:latin typeface="HGP創英角ｺﾞｼｯｸUB"/>
                <a:ea typeface="HGP創英角ｺﾞｼｯｸUB"/>
                <a:cs typeface="HGP創英角ｺﾞｼｯｸUB"/>
              </a:rPr>
              <a:t>の</a:t>
            </a:r>
            <a:r>
              <a:rPr lang="ja-JP" altLang="en-US" sz="2800" u="sng" dirty="0" smtClean="0">
                <a:latin typeface="HGP創英角ｺﾞｼｯｸUB"/>
                <a:ea typeface="HGP創英角ｺﾞｼｯｸUB"/>
                <a:cs typeface="HGP創英角ｺﾞｼｯｸUB"/>
              </a:rPr>
              <a:t>目的・狙い</a:t>
            </a:r>
            <a:endParaRPr kumimoji="1" lang="ja-JP" altLang="en-US" sz="2800" u="sng" dirty="0">
              <a:latin typeface="HGP創英角ｺﾞｼｯｸUB"/>
              <a:ea typeface="HGP創英角ｺﾞｼｯｸUB"/>
              <a:cs typeface="HGP創英角ｺﾞｼｯｸUB"/>
            </a:endParaRPr>
          </a:p>
        </p:txBody>
      </p:sp>
      <p:sp>
        <p:nvSpPr>
          <p:cNvPr id="8" name="コンテンツ プレースホルダー 2"/>
          <p:cNvSpPr>
            <a:spLocks noGrp="1"/>
          </p:cNvSpPr>
          <p:nvPr>
            <p:ph idx="1"/>
          </p:nvPr>
        </p:nvSpPr>
        <p:spPr>
          <a:xfrm>
            <a:off x="1312280" y="963876"/>
            <a:ext cx="6472844" cy="2251597"/>
          </a:xfrm>
        </p:spPr>
        <p:txBody>
          <a:bodyPr>
            <a:normAutofit/>
          </a:bodyPr>
          <a:lstStyle/>
          <a:p>
            <a:pPr marL="0" indent="0">
              <a:buNone/>
            </a:pPr>
            <a:r>
              <a:rPr lang="ja-JP" altLang="en-US" sz="2400" u="sng" dirty="0" smtClean="0">
                <a:latin typeface="HGP創英角ｺﾞｼｯｸUB"/>
                <a:ea typeface="HGP創英角ｺﾞｼｯｸUB"/>
                <a:cs typeface="HGP創英角ｺﾞｼｯｸUB"/>
              </a:rPr>
              <a:t>現状</a:t>
            </a:r>
            <a:endParaRPr lang="en-US" altLang="ja-JP" sz="2400" u="sng" dirty="0" smtClean="0">
              <a:latin typeface="HGP創英角ｺﾞｼｯｸUB"/>
              <a:ea typeface="HGP創英角ｺﾞｼｯｸUB"/>
              <a:cs typeface="HGP創英角ｺﾞｼｯｸUB"/>
            </a:endParaRPr>
          </a:p>
          <a:p>
            <a:pPr marL="0" indent="0">
              <a:buNone/>
            </a:pPr>
            <a:r>
              <a:rPr lang="ja-JP" altLang="en-US" sz="2400" dirty="0" smtClean="0">
                <a:latin typeface="HGP創英角ｺﾞｼｯｸUB"/>
                <a:ea typeface="HGP創英角ｺﾞｼｯｸUB"/>
                <a:cs typeface="HGP創英角ｺﾞｼｯｸUB"/>
              </a:rPr>
              <a:t>近隣集客に頼った集客体質構造。</a:t>
            </a:r>
            <a:endParaRPr lang="en-US" altLang="ja-JP" sz="2400" dirty="0" smtClean="0">
              <a:latin typeface="HGP創英角ｺﾞｼｯｸUB"/>
              <a:ea typeface="HGP創英角ｺﾞｼｯｸUB"/>
              <a:cs typeface="HGP創英角ｺﾞｼｯｸUB"/>
            </a:endParaRPr>
          </a:p>
          <a:p>
            <a:pPr marL="0" indent="0">
              <a:buNone/>
            </a:pPr>
            <a:r>
              <a:rPr lang="ja-JP" altLang="en-US" sz="2400" dirty="0" smtClean="0">
                <a:latin typeface="HGP創英角ｺﾞｼｯｸUB"/>
                <a:ea typeface="HGP創英角ｺﾞｼｯｸUB"/>
                <a:cs typeface="HGP創英角ｺﾞｼｯｸUB"/>
              </a:rPr>
              <a:t>つまり、</a:t>
            </a:r>
            <a:r>
              <a:rPr lang="ja-JP" altLang="en-US" sz="2400" u="sng" dirty="0" smtClean="0">
                <a:solidFill>
                  <a:srgbClr val="376092"/>
                </a:solidFill>
                <a:latin typeface="HGP創英角ｺﾞｼｯｸUB"/>
                <a:ea typeface="HGP創英角ｺﾞｼｯｸUB"/>
                <a:cs typeface="HGP創英角ｺﾞｼｯｸUB"/>
              </a:rPr>
              <a:t>近畿圏以外からの観光客が少ない。</a:t>
            </a:r>
            <a:endParaRPr lang="en-US" altLang="ja-JP" sz="2400" u="sng" dirty="0" smtClean="0">
              <a:solidFill>
                <a:srgbClr val="376092"/>
              </a:solidFill>
              <a:latin typeface="HGP創英角ｺﾞｼｯｸUB"/>
              <a:ea typeface="HGP創英角ｺﾞｼｯｸUB"/>
              <a:cs typeface="HGP創英角ｺﾞｼｯｸUB"/>
            </a:endParaRPr>
          </a:p>
          <a:p>
            <a:pPr marL="0" indent="0">
              <a:buNone/>
            </a:pPr>
            <a:r>
              <a:rPr lang="ja-JP" altLang="en-US" sz="2400" dirty="0" smtClean="0">
                <a:latin typeface="HGP創英角ｺﾞｼｯｸUB"/>
                <a:ea typeface="HGP創英角ｺﾞｼｯｸUB"/>
                <a:cs typeface="HGP創英角ｺﾞｼｯｸUB"/>
                <a:sym typeface="Wingdings"/>
              </a:rPr>
              <a:t>少子化の事を考えると集客範囲を広げ、</a:t>
            </a:r>
            <a:endParaRPr lang="en-US" altLang="ja-JP" sz="2400" dirty="0" smtClean="0">
              <a:latin typeface="HGP創英角ｺﾞｼｯｸUB"/>
              <a:ea typeface="HGP創英角ｺﾞｼｯｸUB"/>
              <a:cs typeface="HGP創英角ｺﾞｼｯｸUB"/>
              <a:sym typeface="Wingdings"/>
            </a:endParaRPr>
          </a:p>
          <a:p>
            <a:pPr marL="0" indent="0">
              <a:buNone/>
            </a:pPr>
            <a:r>
              <a:rPr lang="ja-JP" altLang="en-US" sz="2400" u="sng" dirty="0" smtClean="0">
                <a:solidFill>
                  <a:srgbClr val="FF0000"/>
                </a:solidFill>
                <a:latin typeface="HGP創英角ｺﾞｼｯｸUB"/>
                <a:ea typeface="HGP創英角ｺﾞｼｯｸUB"/>
                <a:cs typeface="HGP創英角ｺﾞｼｯｸUB"/>
                <a:sym typeface="Wingdings"/>
              </a:rPr>
              <a:t>観光消費比率の高い宿泊客を増やしたい。</a:t>
            </a:r>
            <a:endParaRPr lang="en-US" altLang="ja-JP" sz="2400" u="sng" dirty="0" smtClean="0">
              <a:solidFill>
                <a:srgbClr val="FF0000"/>
              </a:solidFill>
              <a:latin typeface="HGP創英角ｺﾞｼｯｸUB"/>
              <a:ea typeface="HGP創英角ｺﾞｼｯｸUB"/>
              <a:cs typeface="HGP創英角ｺﾞｼｯｸUB"/>
            </a:endParaRPr>
          </a:p>
          <a:p>
            <a:pPr marL="0" indent="0">
              <a:buNone/>
            </a:pPr>
            <a:endParaRPr lang="en-US" altLang="ja-JP" sz="2400" dirty="0" smtClean="0">
              <a:latin typeface="HGP創英角ｺﾞｼｯｸUB"/>
              <a:ea typeface="HGP創英角ｺﾞｼｯｸUB"/>
              <a:cs typeface="HGP創英角ｺﾞｼｯｸUB"/>
            </a:endParaRPr>
          </a:p>
          <a:p>
            <a:pPr marL="0" indent="0">
              <a:buNone/>
            </a:pPr>
            <a:endParaRPr lang="en-US" altLang="ja-JP" sz="2400" dirty="0" smtClean="0">
              <a:latin typeface="HGP創英角ｺﾞｼｯｸUB"/>
              <a:ea typeface="HGP創英角ｺﾞｼｯｸUB"/>
              <a:cs typeface="HGP創英角ｺﾞｼｯｸUB"/>
            </a:endParaRPr>
          </a:p>
        </p:txBody>
      </p:sp>
      <p:sp>
        <p:nvSpPr>
          <p:cNvPr id="3" name="角丸四角形 2"/>
          <p:cNvSpPr/>
          <p:nvPr/>
        </p:nvSpPr>
        <p:spPr>
          <a:xfrm>
            <a:off x="3534046" y="3741352"/>
            <a:ext cx="2001706" cy="759322"/>
          </a:xfrm>
          <a:prstGeom prst="roundRect">
            <a:avLst/>
          </a:prstGeom>
          <a:solidFill>
            <a:srgbClr val="00642F"/>
          </a:solidFill>
        </p:spPr>
        <p:txBody>
          <a:bodyPr vert="horz" lIns="91440" tIns="45720" rIns="91440" bIns="45720" rtlCol="0" anchor="ctr">
            <a:normAutofit lnSpcReduction="10000"/>
          </a:bodyPr>
          <a:lstStyle/>
          <a:p>
            <a:pPr algn="ctr">
              <a:spcBef>
                <a:spcPct val="0"/>
              </a:spcBef>
            </a:pPr>
            <a:r>
              <a:rPr lang="en-US" altLang="ja-JP" sz="2000" dirty="0">
                <a:solidFill>
                  <a:srgbClr val="FFFFFF"/>
                </a:solidFill>
                <a:latin typeface="HGP創英角ｺﾞｼｯｸUB"/>
                <a:ea typeface="HGP創英角ｺﾞｼｯｸUB"/>
                <a:cs typeface="HGP創英角ｺﾞｼｯｸUB"/>
              </a:rPr>
              <a:t>Hack the local treasure</a:t>
            </a:r>
            <a:endParaRPr lang="ja-JP" altLang="en-US" sz="2000" dirty="0">
              <a:solidFill>
                <a:srgbClr val="FFFFFF"/>
              </a:solidFill>
              <a:latin typeface="HGP創英角ｺﾞｼｯｸUB"/>
              <a:ea typeface="HGP創英角ｺﾞｼｯｸUB"/>
              <a:cs typeface="HGP創英角ｺﾞｼｯｸUB"/>
            </a:endParaRPr>
          </a:p>
        </p:txBody>
      </p:sp>
      <p:sp>
        <p:nvSpPr>
          <p:cNvPr id="10" name="コンテンツ プレースホルダー 2"/>
          <p:cNvSpPr txBox="1">
            <a:spLocks/>
          </p:cNvSpPr>
          <p:nvPr/>
        </p:nvSpPr>
        <p:spPr>
          <a:xfrm>
            <a:off x="236322" y="5010926"/>
            <a:ext cx="4222651" cy="186396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ja-JP" altLang="en-US" sz="2400" u="sng" dirty="0" smtClean="0">
                <a:latin typeface="HGP創英角ｺﾞｼｯｸUB"/>
                <a:ea typeface="HGP創英角ｺﾞｼｯｸUB"/>
                <a:cs typeface="HGP創英角ｺﾞｼｯｸUB"/>
              </a:rPr>
              <a:t>目的</a:t>
            </a:r>
            <a:endParaRPr lang="en-US" altLang="ja-JP" sz="2400" u="sng" dirty="0" smtClean="0">
              <a:latin typeface="HGP創英角ｺﾞｼｯｸUB"/>
              <a:ea typeface="HGP創英角ｺﾞｼｯｸUB"/>
              <a:cs typeface="HGP創英角ｺﾞｼｯｸUB"/>
            </a:endParaRPr>
          </a:p>
          <a:p>
            <a:pPr marL="0" indent="0">
              <a:buFont typeface="Arial"/>
              <a:buNone/>
            </a:pPr>
            <a:r>
              <a:rPr lang="ja-JP" altLang="en-US" sz="2400" dirty="0" smtClean="0">
                <a:latin typeface="HGP創英角ｺﾞｼｯｸUB"/>
                <a:ea typeface="HGP創英角ｺﾞｼｯｸUB"/>
                <a:cs typeface="HGP創英角ｺﾞｼｯｸUB"/>
              </a:rPr>
              <a:t>観光リピーターに向けて「穴場」スポットを提供。神戸市の観光スポットの絶対数を増やす。</a:t>
            </a:r>
            <a:endParaRPr lang="en-US" altLang="ja-JP" sz="2400" dirty="0" smtClean="0">
              <a:latin typeface="HGP創英角ｺﾞｼｯｸUB"/>
              <a:ea typeface="HGP創英角ｺﾞｼｯｸUB"/>
              <a:cs typeface="HGP創英角ｺﾞｼｯｸUB"/>
            </a:endParaRPr>
          </a:p>
          <a:p>
            <a:pPr marL="0" indent="0">
              <a:buFont typeface="Arial"/>
              <a:buNone/>
            </a:pPr>
            <a:endParaRPr lang="en-US" altLang="ja-JP" sz="2400" dirty="0" smtClean="0">
              <a:latin typeface="HGP創英角ｺﾞｼｯｸUB"/>
              <a:ea typeface="HGP創英角ｺﾞｼｯｸUB"/>
              <a:cs typeface="HGP創英角ｺﾞｼｯｸUB"/>
            </a:endParaRPr>
          </a:p>
        </p:txBody>
      </p:sp>
      <p:sp>
        <p:nvSpPr>
          <p:cNvPr id="11" name="コンテンツ プレースホルダー 2"/>
          <p:cNvSpPr txBox="1">
            <a:spLocks/>
          </p:cNvSpPr>
          <p:nvPr/>
        </p:nvSpPr>
        <p:spPr>
          <a:xfrm>
            <a:off x="4921349" y="5010926"/>
            <a:ext cx="4222651" cy="186396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ja-JP" altLang="en-US" sz="2400" u="sng" dirty="0" smtClean="0">
                <a:latin typeface="HGP創英角ｺﾞｼｯｸUB"/>
                <a:ea typeface="HGP創英角ｺﾞｼｯｸUB"/>
                <a:cs typeface="HGP創英角ｺﾞｼｯｸUB"/>
              </a:rPr>
              <a:t>狙い</a:t>
            </a:r>
            <a:endParaRPr lang="en-US" altLang="ja-JP" sz="2400" u="sng" dirty="0" smtClean="0">
              <a:latin typeface="HGP創英角ｺﾞｼｯｸUB"/>
              <a:ea typeface="HGP創英角ｺﾞｼｯｸUB"/>
              <a:cs typeface="HGP創英角ｺﾞｼｯｸUB"/>
            </a:endParaRPr>
          </a:p>
          <a:p>
            <a:pPr marL="0" indent="0">
              <a:buNone/>
            </a:pPr>
            <a:r>
              <a:rPr lang="ja-JP" altLang="en-US" sz="2400" dirty="0" smtClean="0">
                <a:latin typeface="HGP創英角ｺﾞｼｯｸUB"/>
                <a:ea typeface="HGP創英角ｺﾞｼｯｸUB"/>
                <a:cs typeface="HGP創英角ｺﾞｼｯｸUB"/>
              </a:rPr>
              <a:t>観光スポットの</a:t>
            </a:r>
            <a:r>
              <a:rPr lang="en-US" altLang="ja-JP" sz="2400" dirty="0" smtClean="0">
                <a:latin typeface="HGP創英角ｺﾞｼｯｸUB"/>
                <a:ea typeface="HGP創英角ｺﾞｼｯｸUB"/>
                <a:cs typeface="HGP創英角ｺﾞｼｯｸUB"/>
              </a:rPr>
              <a:t>Line Up</a:t>
            </a:r>
            <a:r>
              <a:rPr lang="ja-JP" altLang="en-US" sz="2400" dirty="0" smtClean="0">
                <a:latin typeface="HGP創英角ｺﾞｼｯｸUB"/>
                <a:ea typeface="HGP創英角ｺﾞｼｯｸUB"/>
                <a:cs typeface="HGP創英角ｺﾞｼｯｸUB"/>
              </a:rPr>
              <a:t>強化を行い、</a:t>
            </a:r>
            <a:r>
              <a:rPr lang="ja-JP" altLang="en-US" sz="2400" u="sng" dirty="0">
                <a:solidFill>
                  <a:srgbClr val="FF0000"/>
                </a:solidFill>
                <a:latin typeface="HGP創英角ｺﾞｼｯｸUB"/>
                <a:ea typeface="HGP創英角ｺﾞｼｯｸUB"/>
                <a:cs typeface="HGP創英角ｺﾞｼｯｸUB"/>
              </a:rPr>
              <a:t>宿泊数増加</a:t>
            </a:r>
            <a:r>
              <a:rPr lang="ja-JP" altLang="en-US" sz="2400" u="sng" dirty="0" smtClean="0">
                <a:solidFill>
                  <a:srgbClr val="FF0000"/>
                </a:solidFill>
                <a:latin typeface="HGP創英角ｺﾞｼｯｸUB"/>
                <a:ea typeface="HGP創英角ｺﾞｼｯｸUB"/>
                <a:cs typeface="HGP創英角ｺﾞｼｯｸUB"/>
              </a:rPr>
              <a:t>につなげる。</a:t>
            </a:r>
            <a:endParaRPr lang="en-US" altLang="ja-JP" sz="2400" u="sng" dirty="0" smtClean="0">
              <a:solidFill>
                <a:srgbClr val="FF0000"/>
              </a:solidFill>
              <a:latin typeface="HGP創英角ｺﾞｼｯｸUB"/>
              <a:ea typeface="HGP創英角ｺﾞｼｯｸUB"/>
              <a:cs typeface="HGP創英角ｺﾞｼｯｸUB"/>
            </a:endParaRPr>
          </a:p>
        </p:txBody>
      </p:sp>
      <p:cxnSp>
        <p:nvCxnSpPr>
          <p:cNvPr id="5" name="カギ線コネクタ 4"/>
          <p:cNvCxnSpPr>
            <a:stCxn id="3" idx="2"/>
            <a:endCxn id="10" idx="0"/>
          </p:cNvCxnSpPr>
          <p:nvPr/>
        </p:nvCxnSpPr>
        <p:spPr>
          <a:xfrm rot="5400000">
            <a:off x="3186148" y="3662175"/>
            <a:ext cx="510252" cy="2187251"/>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カギ線コネクタ 16"/>
          <p:cNvCxnSpPr>
            <a:stCxn id="3" idx="2"/>
            <a:endCxn id="11" idx="0"/>
          </p:cNvCxnSpPr>
          <p:nvPr/>
        </p:nvCxnSpPr>
        <p:spPr>
          <a:xfrm rot="16200000" flipH="1">
            <a:off x="5528661" y="3506912"/>
            <a:ext cx="510252" cy="2497776"/>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二等辺三角形 23"/>
          <p:cNvSpPr/>
          <p:nvPr/>
        </p:nvSpPr>
        <p:spPr>
          <a:xfrm rot="10800000">
            <a:off x="3119896" y="3289914"/>
            <a:ext cx="2857609" cy="310398"/>
          </a:xfrm>
          <a:prstGeom prst="triangle">
            <a:avLst/>
          </a:prstGeom>
          <a:solidFill>
            <a:srgbClr val="00642F"/>
          </a:solidFill>
        </p:spPr>
        <p:txBody>
          <a:bodyPr vert="horz" lIns="91440" tIns="45720" rIns="91440" bIns="45720" rtlCol="0" anchor="ctr">
            <a:normAutofit fontScale="25000" lnSpcReduction="20000"/>
          </a:bodyPr>
          <a:lstStyle/>
          <a:p>
            <a:pPr algn="ctr">
              <a:spcBef>
                <a:spcPct val="0"/>
              </a:spcBef>
            </a:pPr>
            <a:endParaRPr lang="ja-JP" altLang="en-US" sz="4400" dirty="0">
              <a:solidFill>
                <a:srgbClr val="FFFFFF"/>
              </a:solidFill>
              <a:latin typeface="HGP創英角ｺﾞｼｯｸUB"/>
              <a:ea typeface="HGP創英角ｺﾞｼｯｸUB"/>
              <a:cs typeface="HGP創英角ｺﾞｼｯｸUB"/>
            </a:endParaRPr>
          </a:p>
        </p:txBody>
      </p:sp>
      <p:sp>
        <p:nvSpPr>
          <p:cNvPr id="33" name="正方形/長方形 32"/>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Page2</a:t>
            </a:r>
            <a:endParaRPr kumimoji="1" lang="ja-JP" altLang="en-US" dirty="0">
              <a:solidFill>
                <a:srgbClr val="FFFFFF"/>
              </a:solidFill>
              <a:latin typeface="HGS創英角ｺﾞｼｯｸUB"/>
              <a:ea typeface="HGS創英角ｺﾞｼｯｸUB"/>
              <a:cs typeface="HGS創英角ｺﾞｼｯｸUB"/>
            </a:endParaRPr>
          </a:p>
        </p:txBody>
      </p:sp>
    </p:spTree>
    <p:extLst>
      <p:ext uri="{BB962C8B-B14F-4D97-AF65-F5344CB8AC3E}">
        <p14:creationId xmlns:p14="http://schemas.microsoft.com/office/powerpoint/2010/main" val="10713994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6322" y="274638"/>
            <a:ext cx="5920649" cy="677958"/>
          </a:xfrm>
        </p:spPr>
        <p:txBody>
          <a:bodyPr>
            <a:normAutofit/>
          </a:bodyPr>
          <a:lstStyle/>
          <a:p>
            <a:pPr algn="l"/>
            <a:r>
              <a:rPr kumimoji="1" lang="ja-JP" altLang="en-US" sz="2800" u="sng" dirty="0" smtClean="0">
                <a:latin typeface="HGP創英角ｺﾞｼｯｸUB"/>
                <a:ea typeface="HGP創英角ｺﾞｼｯｸUB"/>
                <a:cs typeface="HGP創英角ｺﾞｼｯｸUB"/>
              </a:rPr>
              <a:t>課題解決に向けての着想ポイント</a:t>
            </a:r>
            <a:endParaRPr kumimoji="1" lang="ja-JP" altLang="en-US" sz="2800" u="sng" dirty="0">
              <a:latin typeface="HGP創英角ｺﾞｼｯｸUB"/>
              <a:ea typeface="HGP創英角ｺﾞｼｯｸUB"/>
              <a:cs typeface="HGP創英角ｺﾞｼｯｸUB"/>
            </a:endParaRPr>
          </a:p>
        </p:txBody>
      </p:sp>
      <p:sp>
        <p:nvSpPr>
          <p:cNvPr id="6" name="正方形/長方形 5"/>
          <p:cNvSpPr/>
          <p:nvPr/>
        </p:nvSpPr>
        <p:spPr>
          <a:xfrm>
            <a:off x="277737" y="1684303"/>
            <a:ext cx="1972456" cy="716287"/>
          </a:xfrm>
          <a:prstGeom prst="rect">
            <a:avLst/>
          </a:prstGeom>
          <a:solidFill>
            <a:schemeClr val="bg1"/>
          </a:solidFill>
          <a:ln>
            <a:solidFill>
              <a:srgbClr val="00642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rgbClr val="000000"/>
                </a:solidFill>
              </a:rPr>
              <a:t>近畿圏以外</a:t>
            </a:r>
            <a:r>
              <a:rPr kumimoji="1" lang="ja-JP" altLang="en-US" dirty="0" smtClean="0">
                <a:solidFill>
                  <a:srgbClr val="000000"/>
                </a:solidFill>
              </a:rPr>
              <a:t>からの</a:t>
            </a:r>
            <a:endParaRPr kumimoji="1" lang="en-US" altLang="ja-JP" dirty="0" smtClean="0">
              <a:solidFill>
                <a:srgbClr val="000000"/>
              </a:solidFill>
            </a:endParaRPr>
          </a:p>
          <a:p>
            <a:pPr algn="ctr"/>
            <a:r>
              <a:rPr lang="ja-JP" altLang="en-US" dirty="0" smtClean="0">
                <a:solidFill>
                  <a:srgbClr val="000000"/>
                </a:solidFill>
              </a:rPr>
              <a:t>観光</a:t>
            </a:r>
            <a:r>
              <a:rPr kumimoji="1" lang="ja-JP" altLang="en-US" dirty="0" smtClean="0">
                <a:solidFill>
                  <a:srgbClr val="000000"/>
                </a:solidFill>
              </a:rPr>
              <a:t>客が少ない</a:t>
            </a:r>
            <a:endParaRPr kumimoji="1" lang="ja-JP" altLang="en-US" dirty="0">
              <a:solidFill>
                <a:srgbClr val="000000"/>
              </a:solidFill>
            </a:endParaRPr>
          </a:p>
        </p:txBody>
      </p:sp>
      <p:sp>
        <p:nvSpPr>
          <p:cNvPr id="12" name="正方形/長方形 11"/>
          <p:cNvSpPr/>
          <p:nvPr/>
        </p:nvSpPr>
        <p:spPr>
          <a:xfrm>
            <a:off x="2625108" y="1684303"/>
            <a:ext cx="1820056" cy="716287"/>
          </a:xfrm>
          <a:prstGeom prst="rect">
            <a:avLst/>
          </a:prstGeom>
          <a:solidFill>
            <a:srgbClr val="00642F"/>
          </a:solidFill>
        </p:spPr>
        <p:txBody>
          <a:bodyPr vert="horz" lIns="91440" tIns="45720" rIns="91440" bIns="45720" rtlCol="0" anchor="ctr">
            <a:normAutofit/>
          </a:bodyPr>
          <a:lstStyle/>
          <a:p>
            <a:pPr algn="ctr">
              <a:spcBef>
                <a:spcPct val="0"/>
              </a:spcBef>
            </a:pPr>
            <a:r>
              <a:rPr lang="ja-JP" altLang="en-US" sz="2000" dirty="0">
                <a:solidFill>
                  <a:srgbClr val="FFFFFF"/>
                </a:solidFill>
                <a:latin typeface="HGP創英角ｺﾞｼｯｸUB"/>
                <a:ea typeface="HGP創英角ｺﾞｼｯｸUB"/>
                <a:cs typeface="HGP創英角ｺﾞｼｯｸUB"/>
              </a:rPr>
              <a:t>観光地が密集</a:t>
            </a:r>
          </a:p>
        </p:txBody>
      </p:sp>
      <p:sp>
        <p:nvSpPr>
          <p:cNvPr id="13" name="正方形/長方形 12"/>
          <p:cNvSpPr/>
          <p:nvPr/>
        </p:nvSpPr>
        <p:spPr>
          <a:xfrm>
            <a:off x="2625108" y="2789836"/>
            <a:ext cx="1820056" cy="716287"/>
          </a:xfrm>
          <a:prstGeom prst="rect">
            <a:avLst/>
          </a:prstGeom>
          <a:solidFill>
            <a:srgbClr val="00642F"/>
          </a:solidFill>
        </p:spPr>
        <p:txBody>
          <a:bodyPr vert="horz" lIns="91440" tIns="45720" rIns="91440" bIns="45720" rtlCol="0" anchor="ctr">
            <a:normAutofit/>
          </a:bodyPr>
          <a:lstStyle/>
          <a:p>
            <a:pPr algn="ctr">
              <a:spcBef>
                <a:spcPct val="0"/>
              </a:spcBef>
            </a:pPr>
            <a:r>
              <a:rPr lang="ja-JP" altLang="en-US" sz="2000" dirty="0">
                <a:solidFill>
                  <a:srgbClr val="FFFFFF"/>
                </a:solidFill>
                <a:latin typeface="HGP創英角ｺﾞｼｯｸUB"/>
                <a:ea typeface="HGP創英角ｺﾞｼｯｸUB"/>
                <a:cs typeface="HGP創英角ｺﾞｼｯｸUB"/>
              </a:rPr>
              <a:t>絶対数少ない</a:t>
            </a:r>
          </a:p>
        </p:txBody>
      </p:sp>
      <p:sp>
        <p:nvSpPr>
          <p:cNvPr id="14" name="正方形/長方形 13"/>
          <p:cNvSpPr/>
          <p:nvPr/>
        </p:nvSpPr>
        <p:spPr>
          <a:xfrm>
            <a:off x="2625108" y="3747534"/>
            <a:ext cx="1820056" cy="716287"/>
          </a:xfrm>
          <a:prstGeom prst="rect">
            <a:avLst/>
          </a:prstGeom>
          <a:solidFill>
            <a:schemeClr val="bg1"/>
          </a:solidFill>
          <a:ln>
            <a:solidFill>
              <a:srgbClr val="00642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rgbClr val="000000"/>
                </a:solidFill>
              </a:rPr>
              <a:t>「横浜」とイメージの重複</a:t>
            </a:r>
            <a:endParaRPr kumimoji="1" lang="ja-JP" altLang="en-US" dirty="0">
              <a:solidFill>
                <a:srgbClr val="000000"/>
              </a:solidFill>
            </a:endParaRPr>
          </a:p>
        </p:txBody>
      </p:sp>
      <p:sp>
        <p:nvSpPr>
          <p:cNvPr id="15" name="正方形/長方形 14"/>
          <p:cNvSpPr/>
          <p:nvPr/>
        </p:nvSpPr>
        <p:spPr>
          <a:xfrm>
            <a:off x="2625108" y="4728279"/>
            <a:ext cx="1820056" cy="716287"/>
          </a:xfrm>
          <a:prstGeom prst="rect">
            <a:avLst/>
          </a:prstGeom>
          <a:solidFill>
            <a:schemeClr val="bg1"/>
          </a:solidFill>
          <a:ln>
            <a:solidFill>
              <a:srgbClr val="00642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rgbClr val="000000"/>
                </a:solidFill>
              </a:rPr>
              <a:t>コンテンツ不足</a:t>
            </a:r>
            <a:endParaRPr kumimoji="1" lang="ja-JP" altLang="en-US" dirty="0">
              <a:solidFill>
                <a:srgbClr val="000000"/>
              </a:solidFill>
            </a:endParaRPr>
          </a:p>
        </p:txBody>
      </p:sp>
      <p:sp>
        <p:nvSpPr>
          <p:cNvPr id="16" name="正方形/長方形 15"/>
          <p:cNvSpPr/>
          <p:nvPr/>
        </p:nvSpPr>
        <p:spPr>
          <a:xfrm>
            <a:off x="2625108" y="5760486"/>
            <a:ext cx="1820056" cy="716287"/>
          </a:xfrm>
          <a:prstGeom prst="rect">
            <a:avLst/>
          </a:prstGeom>
          <a:solidFill>
            <a:schemeClr val="bg1"/>
          </a:solidFill>
          <a:ln>
            <a:solidFill>
              <a:srgbClr val="00642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00"/>
                </a:solidFill>
              </a:rPr>
              <a:t>ブランディング戦略</a:t>
            </a:r>
            <a:r>
              <a:rPr lang="ja-JP" altLang="en-US" dirty="0" smtClean="0">
                <a:solidFill>
                  <a:srgbClr val="000000"/>
                </a:solidFill>
              </a:rPr>
              <a:t>の改善</a:t>
            </a:r>
            <a:endParaRPr kumimoji="1" lang="ja-JP" altLang="en-US" dirty="0">
              <a:solidFill>
                <a:srgbClr val="000000"/>
              </a:solidFill>
            </a:endParaRPr>
          </a:p>
        </p:txBody>
      </p:sp>
      <p:cxnSp>
        <p:nvCxnSpPr>
          <p:cNvPr id="18" name="カギ線コネクタ 17"/>
          <p:cNvCxnSpPr>
            <a:stCxn id="6" idx="3"/>
            <a:endCxn id="12" idx="1"/>
          </p:cNvCxnSpPr>
          <p:nvPr/>
        </p:nvCxnSpPr>
        <p:spPr>
          <a:xfrm>
            <a:off x="2250193" y="2042447"/>
            <a:ext cx="374915" cy="12700"/>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カギ線コネクタ 19"/>
          <p:cNvCxnSpPr>
            <a:stCxn id="6" idx="3"/>
            <a:endCxn id="13" idx="1"/>
          </p:cNvCxnSpPr>
          <p:nvPr/>
        </p:nvCxnSpPr>
        <p:spPr>
          <a:xfrm>
            <a:off x="2250193" y="2042447"/>
            <a:ext cx="374915" cy="1105533"/>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カギ線コネクタ 22"/>
          <p:cNvCxnSpPr>
            <a:stCxn id="6" idx="3"/>
            <a:endCxn id="14" idx="1"/>
          </p:cNvCxnSpPr>
          <p:nvPr/>
        </p:nvCxnSpPr>
        <p:spPr>
          <a:xfrm>
            <a:off x="2250193" y="2042447"/>
            <a:ext cx="374915" cy="2063231"/>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カギ線コネクタ 25"/>
          <p:cNvCxnSpPr>
            <a:stCxn id="6" idx="3"/>
            <a:endCxn id="15" idx="1"/>
          </p:cNvCxnSpPr>
          <p:nvPr/>
        </p:nvCxnSpPr>
        <p:spPr>
          <a:xfrm>
            <a:off x="2250193" y="2042447"/>
            <a:ext cx="374915" cy="3043976"/>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カギ線コネクタ 28"/>
          <p:cNvCxnSpPr>
            <a:stCxn id="6" idx="3"/>
            <a:endCxn id="16" idx="1"/>
          </p:cNvCxnSpPr>
          <p:nvPr/>
        </p:nvCxnSpPr>
        <p:spPr>
          <a:xfrm>
            <a:off x="2250193" y="2042447"/>
            <a:ext cx="374915" cy="4076183"/>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二等辺三角形 31"/>
          <p:cNvSpPr/>
          <p:nvPr/>
        </p:nvSpPr>
        <p:spPr>
          <a:xfrm rot="5400000">
            <a:off x="3793205" y="2440017"/>
            <a:ext cx="1821820" cy="310396"/>
          </a:xfrm>
          <a:prstGeom prst="triangle">
            <a:avLst/>
          </a:prstGeom>
          <a:solidFill>
            <a:srgbClr val="00642F"/>
          </a:solidFill>
        </p:spPr>
        <p:txBody>
          <a:bodyPr vert="horz" lIns="91440" tIns="45720" rIns="91440" bIns="45720" rtlCol="0" anchor="ctr">
            <a:normAutofit fontScale="25000" lnSpcReduction="20000"/>
          </a:bodyPr>
          <a:lstStyle/>
          <a:p>
            <a:pPr algn="ctr">
              <a:spcBef>
                <a:spcPct val="0"/>
              </a:spcBef>
            </a:pPr>
            <a:endParaRPr lang="ja-JP" altLang="en-US" sz="4400">
              <a:solidFill>
                <a:srgbClr val="FFFFFF"/>
              </a:solidFill>
              <a:latin typeface="HGP創英角ｺﾞｼｯｸUB"/>
              <a:ea typeface="HGP創英角ｺﾞｼｯｸUB"/>
              <a:cs typeface="HGP創英角ｺﾞｼｯｸUB"/>
            </a:endParaRPr>
          </a:p>
        </p:txBody>
      </p:sp>
      <p:sp>
        <p:nvSpPr>
          <p:cNvPr id="93" name="正方形/長方形 92"/>
          <p:cNvSpPr/>
          <p:nvPr/>
        </p:nvSpPr>
        <p:spPr>
          <a:xfrm>
            <a:off x="4969752" y="2241366"/>
            <a:ext cx="1820056" cy="716287"/>
          </a:xfrm>
          <a:prstGeom prst="rect">
            <a:avLst/>
          </a:prstGeom>
          <a:solidFill>
            <a:srgbClr val="00642F"/>
          </a:solidFill>
        </p:spPr>
        <p:txBody>
          <a:bodyPr vert="horz" lIns="91440" tIns="45720" rIns="91440" bIns="45720" rtlCol="0" anchor="ctr">
            <a:normAutofit/>
          </a:bodyPr>
          <a:lstStyle/>
          <a:p>
            <a:pPr algn="ctr">
              <a:spcBef>
                <a:spcPct val="0"/>
              </a:spcBef>
            </a:pPr>
            <a:r>
              <a:rPr lang="ja-JP" altLang="en-US" sz="2000" dirty="0" smtClean="0">
                <a:solidFill>
                  <a:srgbClr val="FFFFFF"/>
                </a:solidFill>
                <a:latin typeface="HGP創英角ｺﾞｼｯｸUB"/>
                <a:ea typeface="HGP創英角ｺﾞｼｯｸUB"/>
                <a:cs typeface="HGP創英角ｺﾞｼｯｸUB"/>
              </a:rPr>
              <a:t>観光地を</a:t>
            </a:r>
            <a:endParaRPr lang="en-US" altLang="ja-JP" sz="2000" dirty="0" smtClean="0">
              <a:solidFill>
                <a:srgbClr val="FFFFFF"/>
              </a:solidFill>
              <a:latin typeface="HGP創英角ｺﾞｼｯｸUB"/>
              <a:ea typeface="HGP創英角ｺﾞｼｯｸUB"/>
              <a:cs typeface="HGP創英角ｺﾞｼｯｸUB"/>
            </a:endParaRPr>
          </a:p>
          <a:p>
            <a:pPr algn="ctr">
              <a:spcBef>
                <a:spcPct val="0"/>
              </a:spcBef>
            </a:pPr>
            <a:r>
              <a:rPr lang="ja-JP" altLang="en-US" sz="2000" dirty="0" smtClean="0">
                <a:solidFill>
                  <a:srgbClr val="FFFFFF"/>
                </a:solidFill>
                <a:latin typeface="HGP創英角ｺﾞｼｯｸUB"/>
                <a:ea typeface="HGP創英角ｺﾞｼｯｸUB"/>
                <a:cs typeface="HGP創英角ｺﾞｼｯｸUB"/>
              </a:rPr>
              <a:t>増やす</a:t>
            </a:r>
            <a:endParaRPr lang="ja-JP" altLang="en-US" sz="2000" dirty="0">
              <a:solidFill>
                <a:srgbClr val="FFFFFF"/>
              </a:solidFill>
              <a:latin typeface="HGP創英角ｺﾞｼｯｸUB"/>
              <a:ea typeface="HGP創英角ｺﾞｼｯｸUB"/>
              <a:cs typeface="HGP創英角ｺﾞｼｯｸUB"/>
            </a:endParaRPr>
          </a:p>
        </p:txBody>
      </p:sp>
      <p:sp>
        <p:nvSpPr>
          <p:cNvPr id="94" name="正方形/長方形 93"/>
          <p:cNvSpPr/>
          <p:nvPr/>
        </p:nvSpPr>
        <p:spPr>
          <a:xfrm>
            <a:off x="7126042" y="2241366"/>
            <a:ext cx="1820056" cy="716287"/>
          </a:xfrm>
          <a:prstGeom prst="rect">
            <a:avLst/>
          </a:prstGeom>
          <a:solidFill>
            <a:schemeClr val="bg1"/>
          </a:solidFill>
          <a:ln>
            <a:solidFill>
              <a:srgbClr val="00642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rgbClr val="000000"/>
                </a:solidFill>
              </a:rPr>
              <a:t>誘致する</a:t>
            </a:r>
            <a:endParaRPr kumimoji="1" lang="ja-JP" altLang="en-US" dirty="0">
              <a:solidFill>
                <a:srgbClr val="000000"/>
              </a:solidFill>
            </a:endParaRPr>
          </a:p>
        </p:txBody>
      </p:sp>
      <p:sp>
        <p:nvSpPr>
          <p:cNvPr id="95" name="正方形/長方形 94"/>
          <p:cNvSpPr/>
          <p:nvPr/>
        </p:nvSpPr>
        <p:spPr>
          <a:xfrm>
            <a:off x="7126042" y="3332556"/>
            <a:ext cx="1820056" cy="716287"/>
          </a:xfrm>
          <a:prstGeom prst="rect">
            <a:avLst/>
          </a:prstGeom>
          <a:solidFill>
            <a:schemeClr val="bg1"/>
          </a:solidFill>
          <a:ln>
            <a:solidFill>
              <a:srgbClr val="00642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rgbClr val="000000"/>
                </a:solidFill>
              </a:rPr>
              <a:t>自ら</a:t>
            </a:r>
            <a:r>
              <a:rPr kumimoji="1" lang="ja-JP" altLang="en-US" dirty="0" smtClean="0">
                <a:solidFill>
                  <a:srgbClr val="000000"/>
                </a:solidFill>
              </a:rPr>
              <a:t>作る</a:t>
            </a:r>
            <a:endParaRPr kumimoji="1" lang="ja-JP" altLang="en-US" dirty="0">
              <a:solidFill>
                <a:srgbClr val="000000"/>
              </a:solidFill>
            </a:endParaRPr>
          </a:p>
        </p:txBody>
      </p:sp>
      <p:sp>
        <p:nvSpPr>
          <p:cNvPr id="96" name="正方形/長方形 95"/>
          <p:cNvSpPr/>
          <p:nvPr/>
        </p:nvSpPr>
        <p:spPr>
          <a:xfrm>
            <a:off x="7126042" y="4370135"/>
            <a:ext cx="1820056" cy="716287"/>
          </a:xfrm>
          <a:prstGeom prst="rect">
            <a:avLst/>
          </a:prstGeom>
          <a:solidFill>
            <a:srgbClr val="00642F"/>
          </a:solidFill>
        </p:spPr>
        <p:txBody>
          <a:bodyPr vert="horz" lIns="91440" tIns="45720" rIns="91440" bIns="45720" rtlCol="0" anchor="ctr">
            <a:normAutofit/>
          </a:bodyPr>
          <a:lstStyle/>
          <a:p>
            <a:pPr algn="ctr">
              <a:spcBef>
                <a:spcPct val="0"/>
              </a:spcBef>
            </a:pPr>
            <a:r>
              <a:rPr lang="ja-JP" altLang="en-US" sz="2000" dirty="0" smtClean="0">
                <a:solidFill>
                  <a:srgbClr val="FFFFFF"/>
                </a:solidFill>
                <a:latin typeface="HGP創英角ｺﾞｼｯｸUB"/>
                <a:ea typeface="HGP創英角ｺﾞｼｯｸUB"/>
                <a:cs typeface="HGP創英角ｺﾞｼｯｸUB"/>
              </a:rPr>
              <a:t>既存リソース</a:t>
            </a:r>
            <a:endParaRPr lang="en-US" altLang="ja-JP" sz="2000" dirty="0" smtClean="0">
              <a:solidFill>
                <a:srgbClr val="FFFFFF"/>
              </a:solidFill>
              <a:latin typeface="HGP創英角ｺﾞｼｯｸUB"/>
              <a:ea typeface="HGP創英角ｺﾞｼｯｸUB"/>
              <a:cs typeface="HGP創英角ｺﾞｼｯｸUB"/>
            </a:endParaRPr>
          </a:p>
          <a:p>
            <a:pPr algn="ctr">
              <a:spcBef>
                <a:spcPct val="0"/>
              </a:spcBef>
            </a:pPr>
            <a:r>
              <a:rPr lang="ja-JP" altLang="en-US" sz="2000" dirty="0" smtClean="0">
                <a:solidFill>
                  <a:srgbClr val="FFFFFF"/>
                </a:solidFill>
                <a:latin typeface="HGP創英角ｺﾞｼｯｸUB"/>
                <a:ea typeface="HGP創英角ｺﾞｼｯｸUB"/>
                <a:cs typeface="HGP創英角ｺﾞｼｯｸUB"/>
              </a:rPr>
              <a:t>を活かす</a:t>
            </a:r>
            <a:endParaRPr lang="ja-JP" altLang="en-US" sz="2000" dirty="0">
              <a:solidFill>
                <a:srgbClr val="FFFFFF"/>
              </a:solidFill>
              <a:latin typeface="HGP創英角ｺﾞｼｯｸUB"/>
              <a:ea typeface="HGP創英角ｺﾞｼｯｸUB"/>
              <a:cs typeface="HGP創英角ｺﾞｼｯｸUB"/>
            </a:endParaRPr>
          </a:p>
        </p:txBody>
      </p:sp>
      <p:cxnSp>
        <p:nvCxnSpPr>
          <p:cNvPr id="97" name="カギ線コネクタ 96"/>
          <p:cNvCxnSpPr>
            <a:stCxn id="93" idx="3"/>
            <a:endCxn id="96" idx="1"/>
          </p:cNvCxnSpPr>
          <p:nvPr/>
        </p:nvCxnSpPr>
        <p:spPr>
          <a:xfrm>
            <a:off x="6789808" y="2599510"/>
            <a:ext cx="336234" cy="2128769"/>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カギ線コネクタ 99"/>
          <p:cNvCxnSpPr>
            <a:stCxn id="93" idx="3"/>
            <a:endCxn id="95" idx="1"/>
          </p:cNvCxnSpPr>
          <p:nvPr/>
        </p:nvCxnSpPr>
        <p:spPr>
          <a:xfrm>
            <a:off x="6789808" y="2599510"/>
            <a:ext cx="336234" cy="1091190"/>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カギ線コネクタ 106"/>
          <p:cNvCxnSpPr>
            <a:stCxn id="93" idx="3"/>
            <a:endCxn id="94" idx="1"/>
          </p:cNvCxnSpPr>
          <p:nvPr/>
        </p:nvCxnSpPr>
        <p:spPr>
          <a:xfrm>
            <a:off x="6789808" y="2599510"/>
            <a:ext cx="336234" cy="12700"/>
          </a:xfrm>
          <a:prstGeom prst="bentConnector3">
            <a:avLst>
              <a:gd name="adj1" fmla="val 50000"/>
            </a:avLst>
          </a:prstGeom>
          <a:ln>
            <a:solidFill>
              <a:srgbClr val="00642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直線コネクタ 110"/>
          <p:cNvCxnSpPr/>
          <p:nvPr/>
        </p:nvCxnSpPr>
        <p:spPr>
          <a:xfrm>
            <a:off x="277737" y="1491023"/>
            <a:ext cx="4167427" cy="0"/>
          </a:xfrm>
          <a:prstGeom prst="line">
            <a:avLst/>
          </a:prstGeom>
          <a:ln>
            <a:solidFill>
              <a:srgbClr val="00642F"/>
            </a:solidFill>
          </a:ln>
        </p:spPr>
        <p:style>
          <a:lnRef idx="2">
            <a:schemeClr val="accent1"/>
          </a:lnRef>
          <a:fillRef idx="0">
            <a:schemeClr val="accent1"/>
          </a:fillRef>
          <a:effectRef idx="1">
            <a:schemeClr val="accent1"/>
          </a:effectRef>
          <a:fontRef idx="minor">
            <a:schemeClr val="tx1"/>
          </a:fontRef>
        </p:style>
      </p:cxnSp>
      <p:cxnSp>
        <p:nvCxnSpPr>
          <p:cNvPr id="113" name="直線コネクタ 112"/>
          <p:cNvCxnSpPr/>
          <p:nvPr/>
        </p:nvCxnSpPr>
        <p:spPr>
          <a:xfrm>
            <a:off x="4969752" y="1491023"/>
            <a:ext cx="3976346" cy="0"/>
          </a:xfrm>
          <a:prstGeom prst="line">
            <a:avLst/>
          </a:prstGeom>
          <a:ln>
            <a:solidFill>
              <a:srgbClr val="00642F"/>
            </a:solidFill>
          </a:ln>
        </p:spPr>
        <p:style>
          <a:lnRef idx="2">
            <a:schemeClr val="accent1"/>
          </a:lnRef>
          <a:fillRef idx="0">
            <a:schemeClr val="accent1"/>
          </a:fillRef>
          <a:effectRef idx="1">
            <a:schemeClr val="accent1"/>
          </a:effectRef>
          <a:fontRef idx="minor">
            <a:schemeClr val="tx1"/>
          </a:fontRef>
        </p:style>
      </p:cxnSp>
      <p:sp>
        <p:nvSpPr>
          <p:cNvPr id="119" name="正方形/長方形 118"/>
          <p:cNvSpPr/>
          <p:nvPr/>
        </p:nvSpPr>
        <p:spPr>
          <a:xfrm>
            <a:off x="1601364" y="959318"/>
            <a:ext cx="1573755" cy="5317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dirty="0" smtClean="0">
                <a:solidFill>
                  <a:schemeClr val="tx1"/>
                </a:solidFill>
                <a:latin typeface="HGS創英角ｺﾞｼｯｸUB"/>
                <a:ea typeface="HGS創英角ｺﾞｼｯｸUB"/>
                <a:cs typeface="HGS創英角ｺﾞｼｯｸUB"/>
              </a:rPr>
              <a:t>課題</a:t>
            </a:r>
            <a:endParaRPr kumimoji="1" lang="ja-JP" altLang="en-US" sz="2400" dirty="0">
              <a:solidFill>
                <a:schemeClr val="tx1"/>
              </a:solidFill>
              <a:latin typeface="HGS創英角ｺﾞｼｯｸUB"/>
              <a:ea typeface="HGS創英角ｺﾞｼｯｸUB"/>
              <a:cs typeface="HGS創英角ｺﾞｼｯｸUB"/>
            </a:endParaRPr>
          </a:p>
        </p:txBody>
      </p:sp>
      <p:sp>
        <p:nvSpPr>
          <p:cNvPr id="120" name="正方形/長方形 119"/>
          <p:cNvSpPr/>
          <p:nvPr/>
        </p:nvSpPr>
        <p:spPr>
          <a:xfrm>
            <a:off x="4859313" y="959318"/>
            <a:ext cx="4174248" cy="5317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smtClean="0">
                <a:solidFill>
                  <a:schemeClr val="tx1"/>
                </a:solidFill>
                <a:latin typeface="HGS創英角ｺﾞｼｯｸUB"/>
                <a:ea typeface="HGS創英角ｺﾞｼｯｸUB"/>
                <a:cs typeface="HGS創英角ｺﾞｼｯｸUB"/>
              </a:rPr>
              <a:t>課題解決に向けてのポイント</a:t>
            </a:r>
            <a:endParaRPr kumimoji="1" lang="ja-JP" altLang="en-US" sz="2400" dirty="0">
              <a:solidFill>
                <a:schemeClr val="tx1"/>
              </a:solidFill>
              <a:latin typeface="HGS創英角ｺﾞｼｯｸUB"/>
              <a:ea typeface="HGS創英角ｺﾞｼｯｸUB"/>
              <a:cs typeface="HGS創英角ｺﾞｼｯｸUB"/>
            </a:endParaRPr>
          </a:p>
        </p:txBody>
      </p:sp>
      <p:sp>
        <p:nvSpPr>
          <p:cNvPr id="121" name="二等辺三角形 120"/>
          <p:cNvSpPr/>
          <p:nvPr/>
        </p:nvSpPr>
        <p:spPr>
          <a:xfrm rot="10800000">
            <a:off x="4969752" y="5312691"/>
            <a:ext cx="3976346" cy="310396"/>
          </a:xfrm>
          <a:prstGeom prst="triangle">
            <a:avLst/>
          </a:prstGeom>
          <a:solidFill>
            <a:srgbClr val="00642F"/>
          </a:solidFill>
        </p:spPr>
        <p:txBody>
          <a:bodyPr vert="horz" lIns="91440" tIns="45720" rIns="91440" bIns="45720" rtlCol="0" anchor="ctr">
            <a:normAutofit fontScale="25000" lnSpcReduction="20000"/>
          </a:bodyPr>
          <a:lstStyle/>
          <a:p>
            <a:pPr algn="ctr">
              <a:spcBef>
                <a:spcPct val="0"/>
              </a:spcBef>
            </a:pPr>
            <a:endParaRPr lang="ja-JP" altLang="en-US" sz="4400" dirty="0">
              <a:solidFill>
                <a:srgbClr val="FFFFFF"/>
              </a:solidFill>
              <a:latin typeface="HGP創英角ｺﾞｼｯｸUB"/>
              <a:ea typeface="HGP創英角ｺﾞｼｯｸUB"/>
              <a:cs typeface="HGP創英角ｺﾞｼｯｸUB"/>
            </a:endParaRPr>
          </a:p>
        </p:txBody>
      </p:sp>
      <p:sp>
        <p:nvSpPr>
          <p:cNvPr id="122" name="正方形/長方形 121"/>
          <p:cNvSpPr/>
          <p:nvPr/>
        </p:nvSpPr>
        <p:spPr>
          <a:xfrm>
            <a:off x="4808728" y="5713380"/>
            <a:ext cx="4224833" cy="81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u="sng" dirty="0" smtClean="0">
                <a:solidFill>
                  <a:srgbClr val="FF0000"/>
                </a:solidFill>
                <a:latin typeface="HGS創英角ｺﾞｼｯｸUB"/>
                <a:ea typeface="HGS創英角ｺﾞｼｯｸUB"/>
                <a:cs typeface="HGS創英角ｺﾞｼｯｸUB"/>
              </a:rPr>
              <a:t>今持っている財産を</a:t>
            </a:r>
            <a:endParaRPr kumimoji="1" lang="en-US" altLang="ja-JP" sz="2400" u="sng" dirty="0" smtClean="0">
              <a:solidFill>
                <a:srgbClr val="FF0000"/>
              </a:solidFill>
              <a:latin typeface="HGS創英角ｺﾞｼｯｸUB"/>
              <a:ea typeface="HGS創英角ｺﾞｼｯｸUB"/>
              <a:cs typeface="HGS創英角ｺﾞｼｯｸUB"/>
            </a:endParaRPr>
          </a:p>
          <a:p>
            <a:pPr algn="ctr"/>
            <a:r>
              <a:rPr lang="ja-JP" altLang="en-US" sz="2400" u="sng" dirty="0" smtClean="0">
                <a:solidFill>
                  <a:srgbClr val="FF0000"/>
                </a:solidFill>
                <a:latin typeface="HGS創英角ｺﾞｼｯｸUB"/>
                <a:ea typeface="HGS創英角ｺﾞｼｯｸUB"/>
                <a:cs typeface="HGS創英角ｺﾞｼｯｸUB"/>
              </a:rPr>
              <a:t>どう「価値化」につなげるか</a:t>
            </a:r>
            <a:endParaRPr kumimoji="1" lang="ja-JP" altLang="en-US" sz="2400" u="sng" dirty="0">
              <a:solidFill>
                <a:srgbClr val="FF0000"/>
              </a:solidFill>
              <a:latin typeface="HGS創英角ｺﾞｼｯｸUB"/>
              <a:ea typeface="HGS創英角ｺﾞｼｯｸUB"/>
              <a:cs typeface="HGS創英角ｺﾞｼｯｸUB"/>
            </a:endParaRPr>
          </a:p>
        </p:txBody>
      </p:sp>
      <p:sp>
        <p:nvSpPr>
          <p:cNvPr id="124" name="正方形/長方形 123"/>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Page3</a:t>
            </a:r>
            <a:endParaRPr kumimoji="1" lang="ja-JP" altLang="en-US" dirty="0">
              <a:solidFill>
                <a:srgbClr val="FFFFFF"/>
              </a:solidFill>
              <a:latin typeface="HGS創英角ｺﾞｼｯｸUB"/>
              <a:ea typeface="HGS創英角ｺﾞｼｯｸUB"/>
              <a:cs typeface="HGS創英角ｺﾞｼｯｸUB"/>
            </a:endParaRPr>
          </a:p>
        </p:txBody>
      </p:sp>
    </p:spTree>
    <p:extLst>
      <p:ext uri="{BB962C8B-B14F-4D97-AF65-F5344CB8AC3E}">
        <p14:creationId xmlns:p14="http://schemas.microsoft.com/office/powerpoint/2010/main" val="9005562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6322" y="274638"/>
            <a:ext cx="6169137" cy="677958"/>
          </a:xfrm>
        </p:spPr>
        <p:txBody>
          <a:bodyPr>
            <a:normAutofit/>
          </a:bodyPr>
          <a:lstStyle/>
          <a:p>
            <a:pPr algn="l"/>
            <a:r>
              <a:rPr kumimoji="1" lang="ja-JP" altLang="en-US" sz="2800" u="sng" dirty="0" smtClean="0">
                <a:latin typeface="HGP創英角ｺﾞｼｯｸUB"/>
                <a:ea typeface="HGP創英角ｺﾞｼｯｸUB"/>
                <a:cs typeface="HGP創英角ｺﾞｼｯｸUB"/>
              </a:rPr>
              <a:t>課題解決に向けての着想ポイント（補足）</a:t>
            </a:r>
            <a:endParaRPr kumimoji="1" lang="ja-JP" altLang="en-US" sz="2800" u="sng" dirty="0">
              <a:latin typeface="HGP創英角ｺﾞｼｯｸUB"/>
              <a:ea typeface="HGP創英角ｺﾞｼｯｸUB"/>
              <a:cs typeface="HGP創英角ｺﾞｼｯｸUB"/>
            </a:endParaRPr>
          </a:p>
        </p:txBody>
      </p:sp>
      <p:pic>
        <p:nvPicPr>
          <p:cNvPr id="7" name="図 6" descr="スクリーンショット 2015-10-17 21.55.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24" y="1712126"/>
            <a:ext cx="6127573" cy="4857896"/>
          </a:xfrm>
          <a:prstGeom prst="rect">
            <a:avLst/>
          </a:prstGeom>
        </p:spPr>
      </p:pic>
      <p:cxnSp>
        <p:nvCxnSpPr>
          <p:cNvPr id="41" name="直線コネクタ 40"/>
          <p:cNvCxnSpPr/>
          <p:nvPr/>
        </p:nvCxnSpPr>
        <p:spPr>
          <a:xfrm flipV="1">
            <a:off x="6541504" y="2214389"/>
            <a:ext cx="1062947" cy="14341"/>
          </a:xfrm>
          <a:prstGeom prst="line">
            <a:avLst/>
          </a:prstGeom>
          <a:ln>
            <a:solidFill>
              <a:srgbClr val="00642F"/>
            </a:solidFill>
          </a:ln>
        </p:spPr>
        <p:style>
          <a:lnRef idx="2">
            <a:schemeClr val="accent1"/>
          </a:lnRef>
          <a:fillRef idx="0">
            <a:schemeClr val="accent1"/>
          </a:fillRef>
          <a:effectRef idx="1">
            <a:schemeClr val="accent1"/>
          </a:effectRef>
          <a:fontRef idx="minor">
            <a:schemeClr val="tx1"/>
          </a:fontRef>
        </p:style>
      </p:cxnSp>
      <p:sp>
        <p:nvSpPr>
          <p:cNvPr id="44" name="正方形/長方形 43"/>
          <p:cNvSpPr/>
          <p:nvPr/>
        </p:nvSpPr>
        <p:spPr>
          <a:xfrm>
            <a:off x="6458645" y="1712126"/>
            <a:ext cx="1214858" cy="502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solidFill>
                  <a:schemeClr val="tx1"/>
                </a:solidFill>
                <a:latin typeface="HGS創英角ｺﾞｼｯｸUB"/>
                <a:ea typeface="HGS創英角ｺﾞｼｯｸUB"/>
                <a:cs typeface="HGS創英角ｺﾞｼｯｸUB"/>
              </a:rPr>
              <a:t>観光地数</a:t>
            </a:r>
            <a:endParaRPr kumimoji="1" lang="ja-JP" altLang="en-US" sz="1600" dirty="0">
              <a:solidFill>
                <a:schemeClr val="tx1"/>
              </a:solidFill>
              <a:latin typeface="HGS創英角ｺﾞｼｯｸUB"/>
              <a:ea typeface="HGS創英角ｺﾞｼｯｸUB"/>
              <a:cs typeface="HGS創英角ｺﾞｼｯｸUB"/>
            </a:endParaRPr>
          </a:p>
        </p:txBody>
      </p:sp>
      <p:sp>
        <p:nvSpPr>
          <p:cNvPr id="46" name="正方形/長方形 45"/>
          <p:cNvSpPr/>
          <p:nvPr/>
        </p:nvSpPr>
        <p:spPr>
          <a:xfrm>
            <a:off x="6472452" y="2465521"/>
            <a:ext cx="2553928" cy="502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600" dirty="0" smtClean="0">
                <a:solidFill>
                  <a:schemeClr val="tx1"/>
                </a:solidFill>
                <a:latin typeface="HGS創英角ｺﾞｼｯｸUB"/>
                <a:ea typeface="HGS創英角ｺﾞｼｯｸUB"/>
                <a:cs typeface="HGS創英角ｺﾞｼｯｸUB"/>
              </a:rPr>
              <a:t>トリップアドバイザー</a:t>
            </a:r>
            <a:endParaRPr kumimoji="1" lang="en-US" altLang="ja-JP" sz="1600" dirty="0" smtClean="0">
              <a:solidFill>
                <a:schemeClr val="tx1"/>
              </a:solidFill>
              <a:latin typeface="HGS創英角ｺﾞｼｯｸUB"/>
              <a:ea typeface="HGS創英角ｺﾞｼｯｸUB"/>
              <a:cs typeface="HGS創英角ｺﾞｼｯｸUB"/>
            </a:endParaRPr>
          </a:p>
          <a:p>
            <a:r>
              <a:rPr lang="ja-JP" altLang="en-US" sz="1600" dirty="0" smtClean="0">
                <a:solidFill>
                  <a:schemeClr val="tx1"/>
                </a:solidFill>
                <a:latin typeface="HGS創英角ｺﾞｼｯｸUB"/>
                <a:ea typeface="HGS創英角ｺﾞｼｯｸUB"/>
                <a:cs typeface="HGS創英角ｺﾞｼｯｸUB"/>
              </a:rPr>
              <a:t>に表示されている</a:t>
            </a:r>
            <a:endParaRPr lang="en-US" altLang="ja-JP" sz="1600" dirty="0" smtClean="0">
              <a:solidFill>
                <a:schemeClr val="tx1"/>
              </a:solidFill>
              <a:latin typeface="HGS創英角ｺﾞｼｯｸUB"/>
              <a:ea typeface="HGS創英角ｺﾞｼｯｸUB"/>
              <a:cs typeface="HGS創英角ｺﾞｼｯｸUB"/>
            </a:endParaRPr>
          </a:p>
          <a:p>
            <a:r>
              <a:rPr lang="ja-JP" altLang="en-US" sz="1600" dirty="0" smtClean="0">
                <a:solidFill>
                  <a:schemeClr val="tx1"/>
                </a:solidFill>
                <a:latin typeface="HGS創英角ｺﾞｼｯｸUB"/>
                <a:ea typeface="HGS創英角ｺﾞｼｯｸUB"/>
                <a:cs typeface="HGS創英角ｺﾞｼｯｸUB"/>
              </a:rPr>
              <a:t>「観光情報」の数</a:t>
            </a:r>
            <a:endParaRPr kumimoji="1" lang="ja-JP" altLang="en-US" sz="1600" dirty="0">
              <a:solidFill>
                <a:schemeClr val="tx1"/>
              </a:solidFill>
              <a:latin typeface="HGS創英角ｺﾞｼｯｸUB"/>
              <a:ea typeface="HGS創英角ｺﾞｼｯｸUB"/>
              <a:cs typeface="HGS創英角ｺﾞｼｯｸUB"/>
            </a:endParaRPr>
          </a:p>
        </p:txBody>
      </p:sp>
      <p:pic>
        <p:nvPicPr>
          <p:cNvPr id="24" name="図 23" descr="スクリーンショット 2015-10-17 22.25.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9553" y="3219517"/>
            <a:ext cx="2197100" cy="838200"/>
          </a:xfrm>
          <a:prstGeom prst="rect">
            <a:avLst/>
          </a:prstGeom>
        </p:spPr>
      </p:pic>
      <p:sp>
        <p:nvSpPr>
          <p:cNvPr id="48" name="正方形/長方形 47"/>
          <p:cNvSpPr/>
          <p:nvPr/>
        </p:nvSpPr>
        <p:spPr>
          <a:xfrm>
            <a:off x="6445385" y="4316689"/>
            <a:ext cx="1214858" cy="502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solidFill>
                  <a:schemeClr val="tx1"/>
                </a:solidFill>
                <a:latin typeface="HGS創英角ｺﾞｼｯｸUB"/>
                <a:ea typeface="HGS創英角ｺﾞｼｯｸUB"/>
                <a:cs typeface="HGS創英角ｺﾞｼｯｸUB"/>
              </a:rPr>
              <a:t>宿泊者数</a:t>
            </a:r>
            <a:endParaRPr kumimoji="1" lang="ja-JP" altLang="en-US" sz="1600" dirty="0">
              <a:solidFill>
                <a:schemeClr val="tx1"/>
              </a:solidFill>
              <a:latin typeface="HGS創英角ｺﾞｼｯｸUB"/>
              <a:ea typeface="HGS創英角ｺﾞｼｯｸUB"/>
              <a:cs typeface="HGS創英角ｺﾞｼｯｸUB"/>
            </a:endParaRPr>
          </a:p>
        </p:txBody>
      </p:sp>
      <p:cxnSp>
        <p:nvCxnSpPr>
          <p:cNvPr id="49" name="直線コネクタ 48"/>
          <p:cNvCxnSpPr/>
          <p:nvPr/>
        </p:nvCxnSpPr>
        <p:spPr>
          <a:xfrm flipV="1">
            <a:off x="6541504" y="4804612"/>
            <a:ext cx="1062947" cy="14341"/>
          </a:xfrm>
          <a:prstGeom prst="line">
            <a:avLst/>
          </a:prstGeom>
          <a:ln>
            <a:solidFill>
              <a:srgbClr val="00642F"/>
            </a:solidFill>
          </a:ln>
        </p:spPr>
        <p:style>
          <a:lnRef idx="2">
            <a:schemeClr val="accent1"/>
          </a:lnRef>
          <a:fillRef idx="0">
            <a:schemeClr val="accent1"/>
          </a:fillRef>
          <a:effectRef idx="1">
            <a:schemeClr val="accent1"/>
          </a:effectRef>
          <a:fontRef idx="minor">
            <a:schemeClr val="tx1"/>
          </a:fontRef>
        </p:style>
      </p:cxnSp>
      <p:sp>
        <p:nvSpPr>
          <p:cNvPr id="50" name="正方形/長方形 49"/>
          <p:cNvSpPr/>
          <p:nvPr/>
        </p:nvSpPr>
        <p:spPr>
          <a:xfrm>
            <a:off x="6472452" y="4997715"/>
            <a:ext cx="2553928" cy="8290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600" dirty="0" smtClean="0">
                <a:solidFill>
                  <a:schemeClr val="tx1"/>
                </a:solidFill>
                <a:latin typeface="HGS創英角ｺﾞｼｯｸUB"/>
                <a:ea typeface="HGS創英角ｺﾞｼｯｸUB"/>
                <a:cs typeface="HGS創英角ｺﾞｼｯｸUB"/>
              </a:rPr>
              <a:t>各地方自体が公表している平成２５年度の観光宿泊者数</a:t>
            </a:r>
            <a:endParaRPr kumimoji="1" lang="ja-JP" altLang="en-US" sz="1600" dirty="0">
              <a:solidFill>
                <a:schemeClr val="tx1"/>
              </a:solidFill>
              <a:latin typeface="HGS創英角ｺﾞｼｯｸUB"/>
              <a:ea typeface="HGS創英角ｺﾞｼｯｸUB"/>
              <a:cs typeface="HGS創英角ｺﾞｼｯｸUB"/>
            </a:endParaRPr>
          </a:p>
        </p:txBody>
      </p:sp>
      <p:sp>
        <p:nvSpPr>
          <p:cNvPr id="51" name="正方形/長方形 50"/>
          <p:cNvSpPr/>
          <p:nvPr/>
        </p:nvSpPr>
        <p:spPr>
          <a:xfrm>
            <a:off x="6405459" y="5919807"/>
            <a:ext cx="1879632" cy="502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solidFill>
                  <a:schemeClr val="tx1"/>
                </a:solidFill>
                <a:latin typeface="HGS創英角ｺﾞｼｯｸUB"/>
                <a:ea typeface="HGS創英角ｺﾞｼｯｸUB"/>
                <a:cs typeface="HGS創英角ｺﾞｼｯｸUB"/>
              </a:rPr>
              <a:t>観光地数（箇所）</a:t>
            </a:r>
            <a:endParaRPr kumimoji="1" lang="ja-JP" altLang="en-US" sz="1600" dirty="0">
              <a:solidFill>
                <a:schemeClr val="tx1"/>
              </a:solidFill>
              <a:latin typeface="HGS創英角ｺﾞｼｯｸUB"/>
              <a:ea typeface="HGS創英角ｺﾞｼｯｸUB"/>
              <a:cs typeface="HGS創英角ｺﾞｼｯｸUB"/>
            </a:endParaRPr>
          </a:p>
        </p:txBody>
      </p:sp>
      <p:sp>
        <p:nvSpPr>
          <p:cNvPr id="52" name="正方形/長方形 51"/>
          <p:cNvSpPr/>
          <p:nvPr/>
        </p:nvSpPr>
        <p:spPr>
          <a:xfrm>
            <a:off x="110550" y="1292483"/>
            <a:ext cx="1964684" cy="502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solidFill>
                  <a:schemeClr val="tx1"/>
                </a:solidFill>
                <a:latin typeface="HGS創英角ｺﾞｼｯｸUB"/>
                <a:ea typeface="HGS創英角ｺﾞｼｯｸUB"/>
                <a:cs typeface="HGS創英角ｺﾞｼｯｸUB"/>
              </a:rPr>
              <a:t>宿泊者数</a:t>
            </a:r>
            <a:r>
              <a:rPr lang="en-US" altLang="ja-JP" sz="1600" dirty="0" smtClean="0">
                <a:solidFill>
                  <a:schemeClr val="tx1"/>
                </a:solidFill>
                <a:latin typeface="HGS創英角ｺﾞｼｯｸUB"/>
                <a:ea typeface="HGS創英角ｺﾞｼｯｸUB"/>
                <a:cs typeface="HGS創英角ｺﾞｼｯｸUB"/>
              </a:rPr>
              <a:t>(</a:t>
            </a:r>
            <a:r>
              <a:rPr lang="ja-JP" altLang="en-US" sz="1600" dirty="0" smtClean="0">
                <a:solidFill>
                  <a:schemeClr val="tx1"/>
                </a:solidFill>
                <a:latin typeface="HGS創英角ｺﾞｼｯｸUB"/>
                <a:ea typeface="HGS創英角ｺﾞｼｯｸUB"/>
                <a:cs typeface="HGS創英角ｺﾞｼｯｸUB"/>
              </a:rPr>
              <a:t>万人</a:t>
            </a:r>
            <a:r>
              <a:rPr lang="en-US" altLang="ja-JP" sz="1600" dirty="0" smtClean="0">
                <a:solidFill>
                  <a:schemeClr val="tx1"/>
                </a:solidFill>
                <a:latin typeface="HGS創英角ｺﾞｼｯｸUB"/>
                <a:ea typeface="HGS創英角ｺﾞｼｯｸUB"/>
                <a:cs typeface="HGS創英角ｺﾞｼｯｸUB"/>
              </a:rPr>
              <a:t>/</a:t>
            </a:r>
            <a:r>
              <a:rPr lang="ja-JP" altLang="en-US" sz="1600" dirty="0" smtClean="0">
                <a:solidFill>
                  <a:schemeClr val="tx1"/>
                </a:solidFill>
                <a:latin typeface="HGS創英角ｺﾞｼｯｸUB"/>
                <a:ea typeface="HGS創英角ｺﾞｼｯｸUB"/>
                <a:cs typeface="HGS創英角ｺﾞｼｯｸUB"/>
              </a:rPr>
              <a:t>年</a:t>
            </a:r>
            <a:r>
              <a:rPr lang="en-US" altLang="ja-JP" sz="1600" dirty="0" smtClean="0">
                <a:solidFill>
                  <a:schemeClr val="tx1"/>
                </a:solidFill>
                <a:latin typeface="HGS創英角ｺﾞｼｯｸUB"/>
                <a:ea typeface="HGS創英角ｺﾞｼｯｸUB"/>
                <a:cs typeface="HGS創英角ｺﾞｼｯｸUB"/>
              </a:rPr>
              <a:t>)</a:t>
            </a:r>
            <a:endParaRPr kumimoji="1" lang="ja-JP" altLang="en-US" sz="1600" dirty="0">
              <a:solidFill>
                <a:schemeClr val="tx1"/>
              </a:solidFill>
              <a:latin typeface="HGS創英角ｺﾞｼｯｸUB"/>
              <a:ea typeface="HGS創英角ｺﾞｼｯｸUB"/>
              <a:cs typeface="HGS創英角ｺﾞｼｯｸUB"/>
            </a:endParaRPr>
          </a:p>
        </p:txBody>
      </p:sp>
      <p:sp>
        <p:nvSpPr>
          <p:cNvPr id="54" name="正方形/長方形 53"/>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Page4</a:t>
            </a:r>
            <a:endParaRPr kumimoji="1" lang="ja-JP" altLang="en-US" dirty="0">
              <a:solidFill>
                <a:srgbClr val="FFFFFF"/>
              </a:solidFill>
              <a:latin typeface="HGS創英角ｺﾞｼｯｸUB"/>
              <a:ea typeface="HGS創英角ｺﾞｼｯｸUB"/>
              <a:cs typeface="HGS創英角ｺﾞｼｯｸUB"/>
            </a:endParaRPr>
          </a:p>
        </p:txBody>
      </p:sp>
      <p:cxnSp>
        <p:nvCxnSpPr>
          <p:cNvPr id="4" name="直線コネクタ 3"/>
          <p:cNvCxnSpPr/>
          <p:nvPr/>
        </p:nvCxnSpPr>
        <p:spPr>
          <a:xfrm flipV="1">
            <a:off x="961715" y="1824987"/>
            <a:ext cx="4712707" cy="4315700"/>
          </a:xfrm>
          <a:prstGeom prst="line">
            <a:avLst/>
          </a:prstGeom>
          <a:ln w="127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pic>
        <p:nvPicPr>
          <p:cNvPr id="5" name="図 4" descr="180px-Nara_City_Emblem.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043" y="5432276"/>
            <a:ext cx="708411" cy="708411"/>
          </a:xfrm>
          <a:prstGeom prst="rect">
            <a:avLst/>
          </a:prstGeom>
          <a:solidFill>
            <a:schemeClr val="bg1"/>
          </a:solidFill>
        </p:spPr>
      </p:pic>
      <p:pic>
        <p:nvPicPr>
          <p:cNvPr id="8" name="図 7" descr="logo-2.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3899" y="4138312"/>
            <a:ext cx="1120711" cy="997433"/>
          </a:xfrm>
          <a:prstGeom prst="rect">
            <a:avLst/>
          </a:prstGeom>
        </p:spPr>
      </p:pic>
      <p:pic>
        <p:nvPicPr>
          <p:cNvPr id="9" name="図 8" descr="200px-Emblem_of_Kobe,_Hyogo.sv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9042" y="4490875"/>
            <a:ext cx="805782" cy="805782"/>
          </a:xfrm>
          <a:prstGeom prst="rect">
            <a:avLst/>
          </a:prstGeom>
        </p:spPr>
      </p:pic>
      <p:pic>
        <p:nvPicPr>
          <p:cNvPr id="10" name="図 9" descr="Emblem_of_Osaka,_Osaka.sv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6169" y="1630369"/>
            <a:ext cx="696882" cy="696882"/>
          </a:xfrm>
          <a:prstGeom prst="rect">
            <a:avLst/>
          </a:prstGeom>
          <a:solidFill>
            <a:schemeClr val="bg1"/>
          </a:solidFill>
        </p:spPr>
      </p:pic>
      <p:pic>
        <p:nvPicPr>
          <p:cNvPr id="11" name="図 10" descr="logo01.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76125" y="2245943"/>
            <a:ext cx="819556" cy="819556"/>
          </a:xfrm>
          <a:prstGeom prst="rect">
            <a:avLst/>
          </a:prstGeom>
        </p:spPr>
      </p:pic>
      <p:sp>
        <p:nvSpPr>
          <p:cNvPr id="17" name="四角形吹き出し 16"/>
          <p:cNvSpPr/>
          <p:nvPr/>
        </p:nvSpPr>
        <p:spPr>
          <a:xfrm>
            <a:off x="2388241" y="5296657"/>
            <a:ext cx="1753219" cy="708411"/>
          </a:xfrm>
          <a:prstGeom prst="wedgeRectCallout">
            <a:avLst>
              <a:gd name="adj1" fmla="val -68052"/>
              <a:gd name="adj2" fmla="val -1812"/>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S創英角ｺﾞｼｯｸUB"/>
                <a:ea typeface="HGS創英角ｺﾞｼｯｸUB"/>
                <a:cs typeface="HGS創英角ｺﾞｼｯｸUB"/>
              </a:rPr>
              <a:t>奈良市</a:t>
            </a:r>
            <a:endParaRPr kumimoji="1" lang="en-US" altLang="ja-JP" sz="1200" dirty="0" smtClean="0">
              <a:solidFill>
                <a:schemeClr val="tx1"/>
              </a:solidFill>
              <a:latin typeface="HGS創英角ｺﾞｼｯｸUB"/>
              <a:ea typeface="HGS創英角ｺﾞｼｯｸUB"/>
              <a:cs typeface="HGS創英角ｺﾞｼｯｸUB"/>
            </a:endParaRPr>
          </a:p>
          <a:p>
            <a:r>
              <a:rPr lang="ja-JP" altLang="en-US" sz="1200" dirty="0" smtClean="0">
                <a:solidFill>
                  <a:schemeClr val="tx1"/>
                </a:solidFill>
                <a:latin typeface="HGS創英角ｺﾞｼｯｸUB"/>
                <a:ea typeface="HGS創英角ｺﾞｼｯｸUB"/>
                <a:cs typeface="HGS創英角ｺﾞｼｯｸUB"/>
              </a:rPr>
              <a:t>観光地数：</a:t>
            </a:r>
            <a:r>
              <a:rPr lang="en-US" altLang="ja-JP" sz="1200" dirty="0" smtClean="0">
                <a:solidFill>
                  <a:schemeClr val="tx1"/>
                </a:solidFill>
                <a:latin typeface="HGS創英角ｺﾞｼｯｸUB"/>
                <a:ea typeface="HGS創英角ｺﾞｼｯｸUB"/>
                <a:cs typeface="HGS創英角ｺﾞｼｯｸUB"/>
              </a:rPr>
              <a:t>135</a:t>
            </a:r>
            <a:r>
              <a:rPr lang="ja-JP" altLang="en-US" sz="1200" dirty="0" smtClean="0">
                <a:solidFill>
                  <a:schemeClr val="tx1"/>
                </a:solidFill>
                <a:latin typeface="HGS創英角ｺﾞｼｯｸUB"/>
                <a:ea typeface="HGS創英角ｺﾞｼｯｸUB"/>
                <a:cs typeface="HGS創英角ｺﾞｼｯｸUB"/>
              </a:rPr>
              <a:t>箇所</a:t>
            </a:r>
            <a:endParaRPr lang="en-US" altLang="ja-JP" sz="1200" dirty="0" smtClean="0">
              <a:solidFill>
                <a:schemeClr val="tx1"/>
              </a:solidFill>
              <a:latin typeface="HGS創英角ｺﾞｼｯｸUB"/>
              <a:ea typeface="HGS創英角ｺﾞｼｯｸUB"/>
              <a:cs typeface="HGS創英角ｺﾞｼｯｸUB"/>
            </a:endParaRPr>
          </a:p>
          <a:p>
            <a:r>
              <a:rPr kumimoji="1" lang="ja-JP" altLang="en-US" sz="1200" dirty="0" smtClean="0">
                <a:solidFill>
                  <a:schemeClr val="tx1"/>
                </a:solidFill>
                <a:latin typeface="HGS創英角ｺﾞｼｯｸUB"/>
                <a:ea typeface="HGS創英角ｺﾞｼｯｸUB"/>
                <a:cs typeface="HGS創英角ｺﾞｼｯｸUB"/>
              </a:rPr>
              <a:t>宿泊者数</a:t>
            </a:r>
            <a:r>
              <a:rPr lang="ja-JP" altLang="en-US" sz="1200" dirty="0" smtClean="0">
                <a:solidFill>
                  <a:schemeClr val="tx1"/>
                </a:solidFill>
                <a:latin typeface="HGS創英角ｺﾞｼｯｸUB"/>
                <a:ea typeface="HGS創英角ｺﾞｼｯｸUB"/>
                <a:cs typeface="HGS創英角ｺﾞｼｯｸUB"/>
              </a:rPr>
              <a:t>：</a:t>
            </a:r>
            <a:r>
              <a:rPr lang="en-US" altLang="ja-JP" sz="1200" dirty="0" smtClean="0">
                <a:solidFill>
                  <a:schemeClr val="tx1"/>
                </a:solidFill>
                <a:latin typeface="HGS創英角ｺﾞｼｯｸUB"/>
                <a:ea typeface="HGS創英角ｺﾞｼｯｸUB"/>
                <a:cs typeface="HGS創英角ｺﾞｼｯｸUB"/>
              </a:rPr>
              <a:t>123</a:t>
            </a:r>
            <a:r>
              <a:rPr lang="ja-JP" altLang="en-US" sz="1200" dirty="0" smtClean="0">
                <a:solidFill>
                  <a:schemeClr val="tx1"/>
                </a:solidFill>
                <a:latin typeface="HGS創英角ｺﾞｼｯｸUB"/>
                <a:ea typeface="HGS創英角ｺﾞｼｯｸUB"/>
                <a:cs typeface="HGS創英角ｺﾞｼｯｸUB"/>
              </a:rPr>
              <a:t>万人</a:t>
            </a:r>
            <a:endParaRPr kumimoji="1" lang="en-US" altLang="ja-JP" sz="1200" dirty="0" smtClean="0">
              <a:solidFill>
                <a:schemeClr val="tx1"/>
              </a:solidFill>
              <a:latin typeface="HGS創英角ｺﾞｼｯｸUB"/>
              <a:ea typeface="HGS創英角ｺﾞｼｯｸUB"/>
              <a:cs typeface="HGS創英角ｺﾞｼｯｸUB"/>
            </a:endParaRPr>
          </a:p>
        </p:txBody>
      </p:sp>
      <p:sp>
        <p:nvSpPr>
          <p:cNvPr id="37" name="四角形吹き出し 36"/>
          <p:cNvSpPr/>
          <p:nvPr/>
        </p:nvSpPr>
        <p:spPr>
          <a:xfrm>
            <a:off x="1127797" y="3470008"/>
            <a:ext cx="1753219" cy="708411"/>
          </a:xfrm>
          <a:prstGeom prst="wedgeRectCallout">
            <a:avLst>
              <a:gd name="adj1" fmla="val 46909"/>
              <a:gd name="adj2" fmla="val 68346"/>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smtClean="0">
                <a:solidFill>
                  <a:schemeClr val="tx1"/>
                </a:solidFill>
                <a:latin typeface="HGS創英角ｺﾞｼｯｸUB"/>
                <a:ea typeface="HGS創英角ｺﾞｼｯｸUB"/>
                <a:cs typeface="HGS創英角ｺﾞｼｯｸUB"/>
              </a:rPr>
              <a:t>横浜</a:t>
            </a:r>
            <a:r>
              <a:rPr kumimoji="1" lang="ja-JP" altLang="en-US" sz="1200" dirty="0" smtClean="0">
                <a:solidFill>
                  <a:schemeClr val="tx1"/>
                </a:solidFill>
                <a:latin typeface="HGS創英角ｺﾞｼｯｸUB"/>
                <a:ea typeface="HGS創英角ｺﾞｼｯｸUB"/>
                <a:cs typeface="HGS創英角ｺﾞｼｯｸUB"/>
              </a:rPr>
              <a:t>市</a:t>
            </a:r>
            <a:endParaRPr kumimoji="1" lang="en-US" altLang="ja-JP" sz="1200" dirty="0" smtClean="0">
              <a:solidFill>
                <a:schemeClr val="tx1"/>
              </a:solidFill>
              <a:latin typeface="HGS創英角ｺﾞｼｯｸUB"/>
              <a:ea typeface="HGS創英角ｺﾞｼｯｸUB"/>
              <a:cs typeface="HGS創英角ｺﾞｼｯｸUB"/>
            </a:endParaRPr>
          </a:p>
          <a:p>
            <a:r>
              <a:rPr lang="ja-JP" altLang="en-US" sz="1200" dirty="0" smtClean="0">
                <a:solidFill>
                  <a:schemeClr val="tx1"/>
                </a:solidFill>
                <a:latin typeface="HGS創英角ｺﾞｼｯｸUB"/>
                <a:ea typeface="HGS創英角ｺﾞｼｯｸUB"/>
                <a:cs typeface="HGS創英角ｺﾞｼｯｸUB"/>
              </a:rPr>
              <a:t>観光地数：</a:t>
            </a:r>
            <a:r>
              <a:rPr lang="en-US" altLang="ja-JP" sz="1200" dirty="0" smtClean="0">
                <a:solidFill>
                  <a:schemeClr val="tx1"/>
                </a:solidFill>
                <a:latin typeface="HGS創英角ｺﾞｼｯｸUB"/>
                <a:ea typeface="HGS創英角ｺﾞｼｯｸUB"/>
                <a:cs typeface="HGS創英角ｺﾞｼｯｸUB"/>
              </a:rPr>
              <a:t>361</a:t>
            </a:r>
            <a:r>
              <a:rPr lang="ja-JP" altLang="en-US" sz="1200" dirty="0" smtClean="0">
                <a:solidFill>
                  <a:schemeClr val="tx1"/>
                </a:solidFill>
                <a:latin typeface="HGS創英角ｺﾞｼｯｸUB"/>
                <a:ea typeface="HGS創英角ｺﾞｼｯｸUB"/>
                <a:cs typeface="HGS創英角ｺﾞｼｯｸUB"/>
              </a:rPr>
              <a:t>箇所</a:t>
            </a:r>
            <a:endParaRPr lang="en-US" altLang="ja-JP" sz="1200" dirty="0" smtClean="0">
              <a:solidFill>
                <a:schemeClr val="tx1"/>
              </a:solidFill>
              <a:latin typeface="HGS創英角ｺﾞｼｯｸUB"/>
              <a:ea typeface="HGS創英角ｺﾞｼｯｸUB"/>
              <a:cs typeface="HGS創英角ｺﾞｼｯｸUB"/>
            </a:endParaRPr>
          </a:p>
          <a:p>
            <a:r>
              <a:rPr kumimoji="1" lang="ja-JP" altLang="en-US" sz="1200" dirty="0" smtClean="0">
                <a:solidFill>
                  <a:schemeClr val="tx1"/>
                </a:solidFill>
                <a:latin typeface="HGS創英角ｺﾞｼｯｸUB"/>
                <a:ea typeface="HGS創英角ｺﾞｼｯｸUB"/>
                <a:cs typeface="HGS創英角ｺﾞｼｯｸUB"/>
              </a:rPr>
              <a:t>宿泊者数</a:t>
            </a:r>
            <a:r>
              <a:rPr lang="ja-JP" altLang="en-US" sz="1200" dirty="0" smtClean="0">
                <a:solidFill>
                  <a:schemeClr val="tx1"/>
                </a:solidFill>
                <a:latin typeface="HGS創英角ｺﾞｼｯｸUB"/>
                <a:ea typeface="HGS創英角ｺﾞｼｯｸUB"/>
                <a:cs typeface="HGS創英角ｺﾞｼｯｸUB"/>
              </a:rPr>
              <a:t>：</a:t>
            </a:r>
            <a:r>
              <a:rPr lang="en-US" altLang="ja-JP" sz="1200" dirty="0" smtClean="0">
                <a:solidFill>
                  <a:schemeClr val="tx1"/>
                </a:solidFill>
                <a:latin typeface="HGS創英角ｺﾞｼｯｸUB"/>
                <a:ea typeface="HGS創英角ｺﾞｼｯｸUB"/>
                <a:cs typeface="HGS創英角ｺﾞｼｯｸUB"/>
              </a:rPr>
              <a:t>612</a:t>
            </a:r>
            <a:r>
              <a:rPr lang="ja-JP" altLang="en-US" sz="1200" dirty="0" smtClean="0">
                <a:solidFill>
                  <a:schemeClr val="tx1"/>
                </a:solidFill>
                <a:latin typeface="HGS創英角ｺﾞｼｯｸUB"/>
                <a:ea typeface="HGS創英角ｺﾞｼｯｸUB"/>
                <a:cs typeface="HGS創英角ｺﾞｼｯｸUB"/>
              </a:rPr>
              <a:t>万人</a:t>
            </a:r>
            <a:endParaRPr kumimoji="1" lang="en-US" altLang="ja-JP" sz="1200" dirty="0" smtClean="0">
              <a:solidFill>
                <a:schemeClr val="tx1"/>
              </a:solidFill>
              <a:latin typeface="HGS創英角ｺﾞｼｯｸUB"/>
              <a:ea typeface="HGS創英角ｺﾞｼｯｸUB"/>
              <a:cs typeface="HGS創英角ｺﾞｼｯｸUB"/>
            </a:endParaRPr>
          </a:p>
        </p:txBody>
      </p:sp>
      <p:sp>
        <p:nvSpPr>
          <p:cNvPr id="38" name="四角形吹き出し 37"/>
          <p:cNvSpPr/>
          <p:nvPr/>
        </p:nvSpPr>
        <p:spPr>
          <a:xfrm>
            <a:off x="3921203" y="4477798"/>
            <a:ext cx="1753219" cy="708411"/>
          </a:xfrm>
          <a:prstGeom prst="wedgeRectCallout">
            <a:avLst>
              <a:gd name="adj1" fmla="val -132150"/>
              <a:gd name="adj2" fmla="val 23523"/>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smtClean="0">
                <a:solidFill>
                  <a:srgbClr val="FF0000"/>
                </a:solidFill>
                <a:latin typeface="HGS創英角ｺﾞｼｯｸUB"/>
                <a:ea typeface="HGS創英角ｺﾞｼｯｸUB"/>
                <a:cs typeface="HGS創英角ｺﾞｼｯｸUB"/>
              </a:rPr>
              <a:t>神戸</a:t>
            </a:r>
            <a:r>
              <a:rPr kumimoji="1" lang="ja-JP" altLang="en-US" sz="1200" dirty="0" smtClean="0">
                <a:solidFill>
                  <a:srgbClr val="FF0000"/>
                </a:solidFill>
                <a:latin typeface="HGS創英角ｺﾞｼｯｸUB"/>
                <a:ea typeface="HGS創英角ｺﾞｼｯｸUB"/>
                <a:cs typeface="HGS創英角ｺﾞｼｯｸUB"/>
              </a:rPr>
              <a:t>市</a:t>
            </a:r>
            <a:endParaRPr kumimoji="1" lang="en-US" altLang="ja-JP" sz="1200" dirty="0" smtClean="0">
              <a:solidFill>
                <a:srgbClr val="FF0000"/>
              </a:solidFill>
              <a:latin typeface="HGS創英角ｺﾞｼｯｸUB"/>
              <a:ea typeface="HGS創英角ｺﾞｼｯｸUB"/>
              <a:cs typeface="HGS創英角ｺﾞｼｯｸUB"/>
            </a:endParaRPr>
          </a:p>
          <a:p>
            <a:r>
              <a:rPr lang="ja-JP" altLang="en-US" sz="1200" dirty="0" smtClean="0">
                <a:solidFill>
                  <a:srgbClr val="FF0000"/>
                </a:solidFill>
                <a:latin typeface="HGS創英角ｺﾞｼｯｸUB"/>
                <a:ea typeface="HGS創英角ｺﾞｼｯｸUB"/>
                <a:cs typeface="HGS創英角ｺﾞｼｯｸUB"/>
              </a:rPr>
              <a:t>観光地数：</a:t>
            </a:r>
            <a:r>
              <a:rPr lang="en-US" altLang="ja-JP" sz="1200" dirty="0" smtClean="0">
                <a:solidFill>
                  <a:srgbClr val="FF0000"/>
                </a:solidFill>
                <a:latin typeface="HGS創英角ｺﾞｼｯｸUB"/>
                <a:ea typeface="HGS創英角ｺﾞｼｯｸUB"/>
                <a:cs typeface="HGS創英角ｺﾞｼｯｸUB"/>
              </a:rPr>
              <a:t>281</a:t>
            </a:r>
            <a:r>
              <a:rPr lang="ja-JP" altLang="en-US" sz="1200" dirty="0" smtClean="0">
                <a:solidFill>
                  <a:srgbClr val="FF0000"/>
                </a:solidFill>
                <a:latin typeface="HGS創英角ｺﾞｼｯｸUB"/>
                <a:ea typeface="HGS創英角ｺﾞｼｯｸUB"/>
                <a:cs typeface="HGS創英角ｺﾞｼｯｸUB"/>
              </a:rPr>
              <a:t>箇所</a:t>
            </a:r>
            <a:endParaRPr lang="en-US" altLang="ja-JP" sz="1200" dirty="0" smtClean="0">
              <a:solidFill>
                <a:srgbClr val="FF0000"/>
              </a:solidFill>
              <a:latin typeface="HGS創英角ｺﾞｼｯｸUB"/>
              <a:ea typeface="HGS創英角ｺﾞｼｯｸUB"/>
              <a:cs typeface="HGS創英角ｺﾞｼｯｸUB"/>
            </a:endParaRPr>
          </a:p>
          <a:p>
            <a:r>
              <a:rPr kumimoji="1" lang="ja-JP" altLang="en-US" sz="1200" dirty="0" smtClean="0">
                <a:solidFill>
                  <a:srgbClr val="FF0000"/>
                </a:solidFill>
                <a:latin typeface="HGS創英角ｺﾞｼｯｸUB"/>
                <a:ea typeface="HGS創英角ｺﾞｼｯｸUB"/>
                <a:cs typeface="HGS創英角ｺﾞｼｯｸUB"/>
              </a:rPr>
              <a:t>宿泊者数</a:t>
            </a:r>
            <a:r>
              <a:rPr lang="ja-JP" altLang="en-US" sz="1200" dirty="0" smtClean="0">
                <a:solidFill>
                  <a:srgbClr val="FF0000"/>
                </a:solidFill>
                <a:latin typeface="HGS創英角ｺﾞｼｯｸUB"/>
                <a:ea typeface="HGS創英角ｺﾞｼｯｸUB"/>
                <a:cs typeface="HGS創英角ｺﾞｼｯｸUB"/>
              </a:rPr>
              <a:t>：</a:t>
            </a:r>
            <a:r>
              <a:rPr lang="en-US" altLang="ja-JP" sz="1200" dirty="0" smtClean="0">
                <a:solidFill>
                  <a:srgbClr val="FF0000"/>
                </a:solidFill>
                <a:latin typeface="HGS創英角ｺﾞｼｯｸUB"/>
                <a:ea typeface="HGS創英角ｺﾞｼｯｸUB"/>
                <a:cs typeface="HGS創英角ｺﾞｼｯｸUB"/>
              </a:rPr>
              <a:t>481</a:t>
            </a:r>
            <a:r>
              <a:rPr lang="ja-JP" altLang="en-US" sz="1200" dirty="0" smtClean="0">
                <a:solidFill>
                  <a:srgbClr val="FF0000"/>
                </a:solidFill>
                <a:latin typeface="HGS創英角ｺﾞｼｯｸUB"/>
                <a:ea typeface="HGS創英角ｺﾞｼｯｸUB"/>
                <a:cs typeface="HGS創英角ｺﾞｼｯｸUB"/>
              </a:rPr>
              <a:t>万人</a:t>
            </a:r>
            <a:endParaRPr kumimoji="1" lang="en-US" altLang="ja-JP" sz="1200" dirty="0" smtClean="0">
              <a:solidFill>
                <a:srgbClr val="FF0000"/>
              </a:solidFill>
              <a:latin typeface="HGS創英角ｺﾞｼｯｸUB"/>
              <a:ea typeface="HGS創英角ｺﾞｼｯｸUB"/>
              <a:cs typeface="HGS創英角ｺﾞｼｯｸUB"/>
            </a:endParaRPr>
          </a:p>
        </p:txBody>
      </p:sp>
      <p:sp>
        <p:nvSpPr>
          <p:cNvPr id="39" name="四角形吹き出し 38"/>
          <p:cNvSpPr/>
          <p:nvPr/>
        </p:nvSpPr>
        <p:spPr>
          <a:xfrm>
            <a:off x="1677289" y="2530381"/>
            <a:ext cx="1997321" cy="708411"/>
          </a:xfrm>
          <a:prstGeom prst="wedgeRectCallout">
            <a:avLst>
              <a:gd name="adj1" fmla="val 50930"/>
              <a:gd name="adj2" fmla="val -86147"/>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smtClean="0">
                <a:solidFill>
                  <a:schemeClr val="tx1"/>
                </a:solidFill>
                <a:latin typeface="HGS創英角ｺﾞｼｯｸUB"/>
                <a:ea typeface="HGS創英角ｺﾞｼｯｸUB"/>
                <a:cs typeface="HGS創英角ｺﾞｼｯｸUB"/>
              </a:rPr>
              <a:t>大阪</a:t>
            </a:r>
            <a:r>
              <a:rPr kumimoji="1" lang="ja-JP" altLang="en-US" sz="1200" dirty="0" smtClean="0">
                <a:solidFill>
                  <a:schemeClr val="tx1"/>
                </a:solidFill>
                <a:latin typeface="HGS創英角ｺﾞｼｯｸUB"/>
                <a:ea typeface="HGS創英角ｺﾞｼｯｸUB"/>
                <a:cs typeface="HGS創英角ｺﾞｼｯｸUB"/>
              </a:rPr>
              <a:t>市</a:t>
            </a:r>
            <a:endParaRPr kumimoji="1" lang="en-US" altLang="ja-JP" sz="1200" dirty="0" smtClean="0">
              <a:solidFill>
                <a:schemeClr val="tx1"/>
              </a:solidFill>
              <a:latin typeface="HGS創英角ｺﾞｼｯｸUB"/>
              <a:ea typeface="HGS創英角ｺﾞｼｯｸUB"/>
              <a:cs typeface="HGS創英角ｺﾞｼｯｸUB"/>
            </a:endParaRPr>
          </a:p>
          <a:p>
            <a:r>
              <a:rPr lang="ja-JP" altLang="en-US" sz="1200" dirty="0" smtClean="0">
                <a:solidFill>
                  <a:schemeClr val="tx1"/>
                </a:solidFill>
                <a:latin typeface="HGS創英角ｺﾞｼｯｸUB"/>
                <a:ea typeface="HGS創英角ｺﾞｼｯｸUB"/>
                <a:cs typeface="HGS創英角ｺﾞｼｯｸUB"/>
              </a:rPr>
              <a:t>観光地数：</a:t>
            </a:r>
            <a:r>
              <a:rPr lang="en-US" altLang="ja-JP" sz="1200" dirty="0" smtClean="0">
                <a:solidFill>
                  <a:schemeClr val="tx1"/>
                </a:solidFill>
                <a:latin typeface="HGS創英角ｺﾞｼｯｸUB"/>
                <a:ea typeface="HGS創英角ｺﾞｼｯｸUB"/>
                <a:cs typeface="HGS創英角ｺﾞｼｯｸUB"/>
              </a:rPr>
              <a:t>502</a:t>
            </a:r>
            <a:r>
              <a:rPr lang="ja-JP" altLang="en-US" sz="1200" dirty="0" smtClean="0">
                <a:solidFill>
                  <a:schemeClr val="tx1"/>
                </a:solidFill>
                <a:latin typeface="HGS創英角ｺﾞｼｯｸUB"/>
                <a:ea typeface="HGS創英角ｺﾞｼｯｸUB"/>
                <a:cs typeface="HGS創英角ｺﾞｼｯｸUB"/>
              </a:rPr>
              <a:t>箇所</a:t>
            </a:r>
            <a:endParaRPr lang="en-US" altLang="ja-JP" sz="1200" dirty="0" smtClean="0">
              <a:solidFill>
                <a:schemeClr val="tx1"/>
              </a:solidFill>
              <a:latin typeface="HGS創英角ｺﾞｼｯｸUB"/>
              <a:ea typeface="HGS創英角ｺﾞｼｯｸUB"/>
              <a:cs typeface="HGS創英角ｺﾞｼｯｸUB"/>
            </a:endParaRPr>
          </a:p>
          <a:p>
            <a:r>
              <a:rPr kumimoji="1" lang="ja-JP" altLang="en-US" sz="1200" dirty="0" smtClean="0">
                <a:solidFill>
                  <a:schemeClr val="tx1"/>
                </a:solidFill>
                <a:latin typeface="HGS創英角ｺﾞｼｯｸUB"/>
                <a:ea typeface="HGS創英角ｺﾞｼｯｸUB"/>
                <a:cs typeface="HGS創英角ｺﾞｼｯｸUB"/>
              </a:rPr>
              <a:t>宿泊者数</a:t>
            </a:r>
            <a:r>
              <a:rPr lang="ja-JP" altLang="en-US" sz="1200" dirty="0" smtClean="0">
                <a:solidFill>
                  <a:schemeClr val="tx1"/>
                </a:solidFill>
                <a:latin typeface="HGS創英角ｺﾞｼｯｸUB"/>
                <a:ea typeface="HGS創英角ｺﾞｼｯｸUB"/>
                <a:cs typeface="HGS創英角ｺﾞｼｯｸUB"/>
              </a:rPr>
              <a:t>：</a:t>
            </a:r>
            <a:r>
              <a:rPr lang="en-US" altLang="ja-JP" sz="1200" dirty="0" smtClean="0">
                <a:solidFill>
                  <a:schemeClr val="tx1"/>
                </a:solidFill>
                <a:latin typeface="HGS創英角ｺﾞｼｯｸUB"/>
                <a:ea typeface="HGS創英角ｺﾞｼｯｸUB"/>
                <a:cs typeface="HGS創英角ｺﾞｼｯｸUB"/>
              </a:rPr>
              <a:t>1894</a:t>
            </a:r>
            <a:r>
              <a:rPr lang="ja-JP" altLang="en-US" sz="1200" dirty="0" smtClean="0">
                <a:solidFill>
                  <a:schemeClr val="tx1"/>
                </a:solidFill>
                <a:latin typeface="HGS創英角ｺﾞｼｯｸUB"/>
                <a:ea typeface="HGS創英角ｺﾞｼｯｸUB"/>
                <a:cs typeface="HGS創英角ｺﾞｼｯｸUB"/>
              </a:rPr>
              <a:t>万人</a:t>
            </a:r>
            <a:endParaRPr kumimoji="1" lang="en-US" altLang="ja-JP" sz="1200" dirty="0" smtClean="0">
              <a:solidFill>
                <a:schemeClr val="tx1"/>
              </a:solidFill>
              <a:latin typeface="HGS創英角ｺﾞｼｯｸUB"/>
              <a:ea typeface="HGS創英角ｺﾞｼｯｸUB"/>
              <a:cs typeface="HGS創英角ｺﾞｼｯｸUB"/>
            </a:endParaRPr>
          </a:p>
        </p:txBody>
      </p:sp>
      <p:sp>
        <p:nvSpPr>
          <p:cNvPr id="40" name="四角形吹き出し 39"/>
          <p:cNvSpPr/>
          <p:nvPr/>
        </p:nvSpPr>
        <p:spPr>
          <a:xfrm>
            <a:off x="3921203" y="3062977"/>
            <a:ext cx="1753219" cy="708411"/>
          </a:xfrm>
          <a:prstGeom prst="wedgeRectCallout">
            <a:avLst>
              <a:gd name="adj1" fmla="val 61082"/>
              <a:gd name="adj2" fmla="val -73919"/>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smtClean="0">
                <a:solidFill>
                  <a:schemeClr val="tx1"/>
                </a:solidFill>
                <a:latin typeface="HGS創英角ｺﾞｼｯｸUB"/>
                <a:ea typeface="HGS創英角ｺﾞｼｯｸUB"/>
                <a:cs typeface="HGS創英角ｺﾞｼｯｸUB"/>
              </a:rPr>
              <a:t>京都</a:t>
            </a:r>
            <a:r>
              <a:rPr kumimoji="1" lang="ja-JP" altLang="en-US" sz="1200" dirty="0" smtClean="0">
                <a:solidFill>
                  <a:schemeClr val="tx1"/>
                </a:solidFill>
                <a:latin typeface="HGS創英角ｺﾞｼｯｸUB"/>
                <a:ea typeface="HGS創英角ｺﾞｼｯｸUB"/>
                <a:cs typeface="HGS創英角ｺﾞｼｯｸUB"/>
              </a:rPr>
              <a:t>市</a:t>
            </a:r>
            <a:endParaRPr kumimoji="1" lang="en-US" altLang="ja-JP" sz="1200" dirty="0" smtClean="0">
              <a:solidFill>
                <a:schemeClr val="tx1"/>
              </a:solidFill>
              <a:latin typeface="HGS創英角ｺﾞｼｯｸUB"/>
              <a:ea typeface="HGS創英角ｺﾞｼｯｸUB"/>
              <a:cs typeface="HGS創英角ｺﾞｼｯｸUB"/>
            </a:endParaRPr>
          </a:p>
          <a:p>
            <a:r>
              <a:rPr lang="ja-JP" altLang="en-US" sz="1200" dirty="0" smtClean="0">
                <a:solidFill>
                  <a:schemeClr val="tx1"/>
                </a:solidFill>
                <a:latin typeface="HGS創英角ｺﾞｼｯｸUB"/>
                <a:ea typeface="HGS創英角ｺﾞｼｯｸUB"/>
                <a:cs typeface="HGS創英角ｺﾞｼｯｸUB"/>
              </a:rPr>
              <a:t>観光地数：</a:t>
            </a:r>
            <a:r>
              <a:rPr lang="en-US" altLang="ja-JP" sz="1200" dirty="0" smtClean="0">
                <a:solidFill>
                  <a:schemeClr val="tx1"/>
                </a:solidFill>
                <a:latin typeface="HGS創英角ｺﾞｼｯｸUB"/>
                <a:ea typeface="HGS創英角ｺﾞｼｯｸUB"/>
                <a:cs typeface="HGS創英角ｺﾞｼｯｸUB"/>
              </a:rPr>
              <a:t>879</a:t>
            </a:r>
            <a:r>
              <a:rPr lang="ja-JP" altLang="en-US" sz="1200" dirty="0" smtClean="0">
                <a:solidFill>
                  <a:schemeClr val="tx1"/>
                </a:solidFill>
                <a:latin typeface="HGS創英角ｺﾞｼｯｸUB"/>
                <a:ea typeface="HGS創英角ｺﾞｼｯｸUB"/>
                <a:cs typeface="HGS創英角ｺﾞｼｯｸUB"/>
              </a:rPr>
              <a:t>箇所</a:t>
            </a:r>
            <a:endParaRPr lang="en-US" altLang="ja-JP" sz="1200" dirty="0" smtClean="0">
              <a:solidFill>
                <a:schemeClr val="tx1"/>
              </a:solidFill>
              <a:latin typeface="HGS創英角ｺﾞｼｯｸUB"/>
              <a:ea typeface="HGS創英角ｺﾞｼｯｸUB"/>
              <a:cs typeface="HGS創英角ｺﾞｼｯｸUB"/>
            </a:endParaRPr>
          </a:p>
          <a:p>
            <a:r>
              <a:rPr kumimoji="1" lang="ja-JP" altLang="en-US" sz="1200" dirty="0" smtClean="0">
                <a:solidFill>
                  <a:schemeClr val="tx1"/>
                </a:solidFill>
                <a:latin typeface="HGS創英角ｺﾞｼｯｸUB"/>
                <a:ea typeface="HGS創英角ｺﾞｼｯｸUB"/>
                <a:cs typeface="HGS創英角ｺﾞｼｯｸUB"/>
              </a:rPr>
              <a:t>宿泊者数</a:t>
            </a:r>
            <a:r>
              <a:rPr lang="ja-JP" altLang="en-US" sz="1200" dirty="0" smtClean="0">
                <a:solidFill>
                  <a:schemeClr val="tx1"/>
                </a:solidFill>
                <a:latin typeface="HGS創英角ｺﾞｼｯｸUB"/>
                <a:ea typeface="HGS創英角ｺﾞｼｯｸUB"/>
                <a:cs typeface="HGS創英角ｺﾞｼｯｸUB"/>
              </a:rPr>
              <a:t>：</a:t>
            </a:r>
            <a:r>
              <a:rPr lang="en-US" altLang="ja-JP" sz="1200" dirty="0" smtClean="0">
                <a:solidFill>
                  <a:schemeClr val="tx1"/>
                </a:solidFill>
                <a:latin typeface="HGS創英角ｺﾞｼｯｸUB"/>
                <a:ea typeface="HGS創英角ｺﾞｼｯｸUB"/>
                <a:cs typeface="HGS創英角ｺﾞｼｯｸUB"/>
              </a:rPr>
              <a:t>1308</a:t>
            </a:r>
            <a:r>
              <a:rPr lang="ja-JP" altLang="en-US" sz="1200" dirty="0" smtClean="0">
                <a:solidFill>
                  <a:schemeClr val="tx1"/>
                </a:solidFill>
                <a:latin typeface="HGS創英角ｺﾞｼｯｸUB"/>
                <a:ea typeface="HGS創英角ｺﾞｼｯｸUB"/>
                <a:cs typeface="HGS創英角ｺﾞｼｯｸUB"/>
              </a:rPr>
              <a:t>万人</a:t>
            </a:r>
            <a:endParaRPr kumimoji="1" lang="en-US" altLang="ja-JP" sz="1200" dirty="0" smtClean="0">
              <a:solidFill>
                <a:schemeClr val="tx1"/>
              </a:solidFill>
              <a:latin typeface="HGS創英角ｺﾞｼｯｸUB"/>
              <a:ea typeface="HGS創英角ｺﾞｼｯｸUB"/>
              <a:cs typeface="HGS創英角ｺﾞｼｯｸUB"/>
            </a:endParaRPr>
          </a:p>
        </p:txBody>
      </p:sp>
      <p:sp>
        <p:nvSpPr>
          <p:cNvPr id="26" name="タイトル 1"/>
          <p:cNvSpPr txBox="1">
            <a:spLocks/>
          </p:cNvSpPr>
          <p:nvPr/>
        </p:nvSpPr>
        <p:spPr>
          <a:xfrm>
            <a:off x="241665" y="766017"/>
            <a:ext cx="8634988" cy="67795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dirty="0" smtClean="0">
                <a:solidFill>
                  <a:srgbClr val="0000FF"/>
                </a:solidFill>
                <a:latin typeface="HGP創英角ｺﾞｼｯｸUB"/>
                <a:ea typeface="HGP創英角ｺﾞｼｯｸUB"/>
                <a:cs typeface="HGP創英角ｺﾞｼｯｸUB"/>
              </a:rPr>
              <a:t>都市部において、観光地数と宿泊者数に相関関係がある。</a:t>
            </a:r>
            <a:endParaRPr lang="ja-JP" altLang="en-US" sz="2400" dirty="0">
              <a:solidFill>
                <a:srgbClr val="0000FF"/>
              </a:solidFill>
              <a:latin typeface="HGP創英角ｺﾞｼｯｸUB"/>
              <a:ea typeface="HGP創英角ｺﾞｼｯｸUB"/>
              <a:cs typeface="HGP創英角ｺﾞｼｯｸUB"/>
            </a:endParaRPr>
          </a:p>
        </p:txBody>
      </p:sp>
    </p:spTree>
    <p:extLst>
      <p:ext uri="{BB962C8B-B14F-4D97-AF65-F5344CB8AC3E}">
        <p14:creationId xmlns:p14="http://schemas.microsoft.com/office/powerpoint/2010/main" val="37244517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6322" y="274638"/>
            <a:ext cx="5920649" cy="677958"/>
          </a:xfrm>
        </p:spPr>
        <p:txBody>
          <a:bodyPr>
            <a:normAutofit/>
          </a:bodyPr>
          <a:lstStyle/>
          <a:p>
            <a:pPr algn="l"/>
            <a:r>
              <a:rPr kumimoji="1" lang="ja-JP" altLang="en-US" sz="2800" u="sng" dirty="0" smtClean="0">
                <a:latin typeface="HGP創英角ｺﾞｼｯｸUB"/>
                <a:ea typeface="HGP創英角ｺﾞｼｯｸUB"/>
                <a:cs typeface="HGP創英角ｺﾞｼｯｸUB"/>
              </a:rPr>
              <a:t>具体的な解決案</a:t>
            </a:r>
            <a:endParaRPr kumimoji="1" lang="ja-JP" altLang="en-US" sz="2800" u="sng" dirty="0">
              <a:latin typeface="HGP創英角ｺﾞｼｯｸUB"/>
              <a:ea typeface="HGP創英角ｺﾞｼｯｸUB"/>
              <a:cs typeface="HGP創英角ｺﾞｼｯｸUB"/>
            </a:endParaRPr>
          </a:p>
        </p:txBody>
      </p:sp>
      <p:sp>
        <p:nvSpPr>
          <p:cNvPr id="96" name="正方形/長方形 95"/>
          <p:cNvSpPr/>
          <p:nvPr/>
        </p:nvSpPr>
        <p:spPr>
          <a:xfrm>
            <a:off x="236322" y="1208619"/>
            <a:ext cx="1820056" cy="716287"/>
          </a:xfrm>
          <a:prstGeom prst="rect">
            <a:avLst/>
          </a:prstGeom>
          <a:solidFill>
            <a:schemeClr val="bg1"/>
          </a:solidFill>
          <a:ln>
            <a:solidFill>
              <a:srgbClr val="00642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000000"/>
                </a:solidFill>
              </a:rPr>
              <a:t>既存リソース</a:t>
            </a:r>
            <a:endParaRPr lang="en-US" altLang="ja-JP" dirty="0">
              <a:solidFill>
                <a:srgbClr val="000000"/>
              </a:solidFill>
            </a:endParaRPr>
          </a:p>
          <a:p>
            <a:pPr algn="ctr"/>
            <a:r>
              <a:rPr lang="ja-JP" altLang="en-US" dirty="0">
                <a:solidFill>
                  <a:srgbClr val="000000"/>
                </a:solidFill>
              </a:rPr>
              <a:t>を活かす</a:t>
            </a:r>
          </a:p>
        </p:txBody>
      </p:sp>
      <p:sp>
        <p:nvSpPr>
          <p:cNvPr id="122" name="正方形/長方形 121"/>
          <p:cNvSpPr/>
          <p:nvPr/>
        </p:nvSpPr>
        <p:spPr>
          <a:xfrm>
            <a:off x="3124534" y="1056755"/>
            <a:ext cx="5572533" cy="11245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u="sng" dirty="0" smtClean="0">
                <a:solidFill>
                  <a:srgbClr val="FF0000"/>
                </a:solidFill>
                <a:latin typeface="HGS創英角ｺﾞｼｯｸUB"/>
                <a:ea typeface="HGS創英角ｺﾞｼｯｸUB"/>
                <a:cs typeface="HGS創英角ｺﾞｼｯｸUB"/>
              </a:rPr>
              <a:t>地元観光客の割合が多い「穴場」観光スポットを見つけて育てていく</a:t>
            </a:r>
            <a:endParaRPr kumimoji="1" lang="ja-JP" altLang="en-US" sz="2400" u="sng" dirty="0">
              <a:solidFill>
                <a:srgbClr val="FF0000"/>
              </a:solidFill>
              <a:latin typeface="HGS創英角ｺﾞｼｯｸUB"/>
              <a:ea typeface="HGS創英角ｺﾞｼｯｸUB"/>
              <a:cs typeface="HGS創英角ｺﾞｼｯｸUB"/>
            </a:endParaRPr>
          </a:p>
        </p:txBody>
      </p:sp>
      <p:sp>
        <p:nvSpPr>
          <p:cNvPr id="30" name="二等辺三角形 29"/>
          <p:cNvSpPr/>
          <p:nvPr/>
        </p:nvSpPr>
        <p:spPr>
          <a:xfrm rot="5400000">
            <a:off x="2287767" y="1217019"/>
            <a:ext cx="716289" cy="699489"/>
          </a:xfrm>
          <a:prstGeom prst="triangle">
            <a:avLst/>
          </a:prstGeom>
          <a:solidFill>
            <a:srgbClr val="00642F"/>
          </a:solidFill>
        </p:spPr>
        <p:txBody>
          <a:bodyPr vert="horz" lIns="91440" tIns="45720" rIns="91440" bIns="45720" rtlCol="0" anchor="ctr">
            <a:normAutofit fontScale="47500" lnSpcReduction="20000"/>
          </a:bodyPr>
          <a:lstStyle/>
          <a:p>
            <a:pPr algn="ctr">
              <a:spcBef>
                <a:spcPct val="0"/>
              </a:spcBef>
            </a:pPr>
            <a:endParaRPr lang="ja-JP" altLang="en-US" sz="4400" dirty="0">
              <a:solidFill>
                <a:srgbClr val="FFFFFF"/>
              </a:solidFill>
              <a:latin typeface="HGP創英角ｺﾞｼｯｸUB"/>
              <a:ea typeface="HGP創英角ｺﾞｼｯｸUB"/>
              <a:cs typeface="HGP創英角ｺﾞｼｯｸUB"/>
            </a:endParaRPr>
          </a:p>
        </p:txBody>
      </p:sp>
      <p:sp>
        <p:nvSpPr>
          <p:cNvPr id="31" name="正方形/長方形 30"/>
          <p:cNvSpPr/>
          <p:nvPr/>
        </p:nvSpPr>
        <p:spPr>
          <a:xfrm>
            <a:off x="3207363" y="919937"/>
            <a:ext cx="5821564" cy="29620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600" dirty="0" smtClean="0">
                <a:solidFill>
                  <a:schemeClr val="tx1"/>
                </a:solidFill>
                <a:latin typeface="HGS創英角ｺﾞｼｯｸUB"/>
                <a:ea typeface="HGS創英角ｺﾞｼｯｸUB"/>
                <a:cs typeface="HGS創英角ｺﾞｼｯｸUB"/>
              </a:rPr>
              <a:t>地元の事は地元の人がよく知っているということで・・・</a:t>
            </a:r>
            <a:endParaRPr kumimoji="1" lang="ja-JP" altLang="en-US" sz="1600" dirty="0">
              <a:solidFill>
                <a:schemeClr val="tx1"/>
              </a:solidFill>
              <a:latin typeface="HGS創英角ｺﾞｼｯｸUB"/>
              <a:ea typeface="HGS創英角ｺﾞｼｯｸUB"/>
              <a:cs typeface="HGS創英角ｺﾞｼｯｸUB"/>
            </a:endParaRPr>
          </a:p>
        </p:txBody>
      </p:sp>
      <p:pic>
        <p:nvPicPr>
          <p:cNvPr id="5" name="図 4" descr="スクリーンショット 2015-10-18 7.13.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22" y="2457418"/>
            <a:ext cx="2597258" cy="3999237"/>
          </a:xfrm>
          <a:prstGeom prst="rect">
            <a:avLst/>
          </a:prstGeom>
        </p:spPr>
      </p:pic>
      <p:sp>
        <p:nvSpPr>
          <p:cNvPr id="33" name="二等辺三角形 32"/>
          <p:cNvSpPr/>
          <p:nvPr/>
        </p:nvSpPr>
        <p:spPr>
          <a:xfrm rot="10800000">
            <a:off x="236322" y="3807865"/>
            <a:ext cx="2597258" cy="209601"/>
          </a:xfrm>
          <a:prstGeom prst="triangle">
            <a:avLst/>
          </a:prstGeom>
          <a:solidFill>
            <a:srgbClr val="00642F"/>
          </a:solidFill>
        </p:spPr>
        <p:txBody>
          <a:bodyPr vert="horz" lIns="91440" tIns="45720" rIns="91440" bIns="45720" rtlCol="0" anchor="ctr">
            <a:normAutofit fontScale="25000" lnSpcReduction="20000"/>
          </a:bodyPr>
          <a:lstStyle/>
          <a:p>
            <a:pPr algn="ctr">
              <a:spcBef>
                <a:spcPct val="0"/>
              </a:spcBef>
            </a:pPr>
            <a:endParaRPr lang="ja-JP" altLang="en-US" sz="4400" dirty="0">
              <a:solidFill>
                <a:srgbClr val="FFFFFF"/>
              </a:solidFill>
              <a:latin typeface="HGP創英角ｺﾞｼｯｸUB"/>
              <a:ea typeface="HGP創英角ｺﾞｼｯｸUB"/>
              <a:cs typeface="HGP創英角ｺﾞｼｯｸUB"/>
            </a:endParaRPr>
          </a:p>
        </p:txBody>
      </p:sp>
      <p:sp>
        <p:nvSpPr>
          <p:cNvPr id="34" name="正方形/長方形 33"/>
          <p:cNvSpPr/>
          <p:nvPr/>
        </p:nvSpPr>
        <p:spPr>
          <a:xfrm>
            <a:off x="439166" y="2181302"/>
            <a:ext cx="2197563" cy="4028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dirty="0" smtClean="0">
                <a:solidFill>
                  <a:schemeClr val="tx1"/>
                </a:solidFill>
                <a:latin typeface="HGS創英角ｺﾞｼｯｸUB"/>
                <a:ea typeface="HGS創英角ｺﾞｼｯｸUB"/>
                <a:cs typeface="HGS創英角ｺﾞｼｯｸUB"/>
              </a:rPr>
              <a:t>Docomo</a:t>
            </a:r>
            <a:r>
              <a:rPr kumimoji="1" lang="ja-JP" altLang="en-US" sz="1600" dirty="0" smtClean="0">
                <a:solidFill>
                  <a:schemeClr val="tx1"/>
                </a:solidFill>
                <a:latin typeface="HGS創英角ｺﾞｼｯｸUB"/>
                <a:ea typeface="HGS創英角ｺﾞｼｯｸUB"/>
                <a:cs typeface="HGS創英角ｺﾞｼｯｸUB"/>
              </a:rPr>
              <a:t>空間統計</a:t>
            </a:r>
            <a:r>
              <a:rPr kumimoji="1" lang="en-US" altLang="ja-JP" sz="1600" dirty="0" smtClean="0">
                <a:solidFill>
                  <a:schemeClr val="tx1"/>
                </a:solidFill>
                <a:latin typeface="HGS創英角ｺﾞｼｯｸUB"/>
                <a:ea typeface="HGS創英角ｺﾞｼｯｸUB"/>
                <a:cs typeface="HGS創英角ｺﾞｼｯｸUB"/>
              </a:rPr>
              <a:t>API</a:t>
            </a:r>
            <a:endParaRPr kumimoji="1" lang="ja-JP" altLang="en-US" sz="1600" dirty="0">
              <a:solidFill>
                <a:schemeClr val="tx1"/>
              </a:solidFill>
              <a:latin typeface="HGS創英角ｺﾞｼｯｸUB"/>
              <a:ea typeface="HGS創英角ｺﾞｼｯｸUB"/>
              <a:cs typeface="HGS創英角ｺﾞｼｯｸUB"/>
            </a:endParaRPr>
          </a:p>
        </p:txBody>
      </p:sp>
      <p:sp>
        <p:nvSpPr>
          <p:cNvPr id="35" name="正方形/長方形 34"/>
          <p:cNvSpPr/>
          <p:nvPr/>
        </p:nvSpPr>
        <p:spPr>
          <a:xfrm>
            <a:off x="2858476" y="2318330"/>
            <a:ext cx="2545685" cy="5317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u="sng" dirty="0" smtClean="0">
                <a:solidFill>
                  <a:schemeClr val="tx1"/>
                </a:solidFill>
                <a:latin typeface="HGS創英角ｺﾞｼｯｸUB"/>
                <a:ea typeface="HGS創英角ｺﾞｼｯｸUB"/>
                <a:cs typeface="HGS創英角ｺﾞｼｯｸUB"/>
              </a:rPr>
              <a:t>「穴場」の定義</a:t>
            </a:r>
            <a:endParaRPr kumimoji="1" lang="ja-JP" altLang="en-US" sz="2400" u="sng" dirty="0">
              <a:solidFill>
                <a:schemeClr val="tx1"/>
              </a:solidFill>
              <a:latin typeface="HGS創英角ｺﾞｼｯｸUB"/>
              <a:ea typeface="HGS創英角ｺﾞｼｯｸUB"/>
              <a:cs typeface="HGS創英角ｺﾞｼｯｸUB"/>
            </a:endParaRPr>
          </a:p>
        </p:txBody>
      </p:sp>
      <p:sp>
        <p:nvSpPr>
          <p:cNvPr id="36" name="正方形/長方形 35"/>
          <p:cNvSpPr/>
          <p:nvPr/>
        </p:nvSpPr>
        <p:spPr>
          <a:xfrm>
            <a:off x="3197686" y="2843586"/>
            <a:ext cx="1926759" cy="51484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smtClean="0">
                <a:solidFill>
                  <a:schemeClr val="tx1"/>
                </a:solidFill>
                <a:latin typeface="HGS創英角ｺﾞｼｯｸUB"/>
                <a:ea typeface="HGS創英角ｺﾞｼｯｸUB"/>
                <a:cs typeface="HGS創英角ｺﾞｼｯｸUB"/>
              </a:rPr>
              <a:t>「</a:t>
            </a:r>
            <a:r>
              <a:rPr lang="ja-JP" altLang="en-US" sz="2400" dirty="0" smtClean="0">
                <a:solidFill>
                  <a:schemeClr val="tx1"/>
                </a:solidFill>
                <a:latin typeface="HGS創英角ｺﾞｼｯｸUB"/>
                <a:ea typeface="HGS創英角ｺﾞｼｯｸUB"/>
                <a:cs typeface="HGS創英角ｺﾞｼｯｸUB"/>
              </a:rPr>
              <a:t>穴場」</a:t>
            </a:r>
            <a:r>
              <a:rPr lang="en-US" altLang="ja-JP" sz="2400" dirty="0" smtClean="0">
                <a:solidFill>
                  <a:schemeClr val="tx1"/>
                </a:solidFill>
                <a:latin typeface="HGS創英角ｺﾞｼｯｸUB"/>
                <a:ea typeface="HGS創英角ｺﾞｼｯｸUB"/>
                <a:cs typeface="HGS創英角ｺﾞｼｯｸUB"/>
              </a:rPr>
              <a:t>=</a:t>
            </a:r>
            <a:endParaRPr kumimoji="1" lang="ja-JP" altLang="en-US" sz="2400" dirty="0">
              <a:solidFill>
                <a:schemeClr val="tx1"/>
              </a:solidFill>
              <a:latin typeface="HGS創英角ｺﾞｼｯｸUB"/>
              <a:ea typeface="HGS創英角ｺﾞｼｯｸUB"/>
              <a:cs typeface="HGS創英角ｺﾞｼｯｸUB"/>
            </a:endParaRPr>
          </a:p>
        </p:txBody>
      </p:sp>
      <p:sp>
        <p:nvSpPr>
          <p:cNvPr id="37" name="正方形/長方形 36"/>
          <p:cNvSpPr/>
          <p:nvPr/>
        </p:nvSpPr>
        <p:spPr>
          <a:xfrm>
            <a:off x="4808728" y="3825706"/>
            <a:ext cx="4335272" cy="51484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smtClean="0">
                <a:solidFill>
                  <a:schemeClr val="tx1"/>
                </a:solidFill>
                <a:latin typeface="HGS創英角ｺﾞｼｯｸUB"/>
                <a:ea typeface="HGS創英角ｺﾞｼｯｸUB"/>
                <a:cs typeface="HGS創英角ｺﾞｼｯｸUB"/>
              </a:rPr>
              <a:t>兵庫県の期間</a:t>
            </a:r>
            <a:r>
              <a:rPr lang="en-US" altLang="ja-JP" sz="2400" dirty="0" smtClean="0">
                <a:solidFill>
                  <a:schemeClr val="tx1"/>
                </a:solidFill>
                <a:latin typeface="HGS創英角ｺﾞｼｯｸUB"/>
                <a:ea typeface="HGS創英角ｺﾞｼｯｸUB"/>
                <a:cs typeface="HGS創英角ｺﾞｼｯｸUB"/>
              </a:rPr>
              <a:t>B-</a:t>
            </a:r>
            <a:r>
              <a:rPr lang="ja-JP" altLang="en-US" sz="2400" dirty="0" smtClean="0">
                <a:solidFill>
                  <a:schemeClr val="tx1"/>
                </a:solidFill>
                <a:latin typeface="HGS創英角ｺﾞｼｯｸUB"/>
                <a:ea typeface="HGS創英角ｺﾞｼｯｸUB"/>
                <a:cs typeface="HGS創英角ｺﾞｼｯｸUB"/>
              </a:rPr>
              <a:t>期間</a:t>
            </a:r>
            <a:r>
              <a:rPr lang="en-US" altLang="ja-JP" sz="2400" dirty="0">
                <a:solidFill>
                  <a:schemeClr val="tx1"/>
                </a:solidFill>
                <a:latin typeface="HGS創英角ｺﾞｼｯｸUB"/>
                <a:ea typeface="HGS創英角ｺﾞｼｯｸUB"/>
                <a:cs typeface="HGS創英角ｺﾞｼｯｸUB"/>
              </a:rPr>
              <a:t>A</a:t>
            </a:r>
            <a:r>
              <a:rPr lang="ja-JP" altLang="en-US" sz="2400" dirty="0" smtClean="0">
                <a:solidFill>
                  <a:schemeClr val="tx1"/>
                </a:solidFill>
                <a:latin typeface="HGS創英角ｺﾞｼｯｸUB"/>
                <a:ea typeface="HGS創英角ｺﾞｼｯｸUB"/>
                <a:cs typeface="HGS創英角ｺﾞｼｯｸUB"/>
              </a:rPr>
              <a:t>の人数</a:t>
            </a:r>
            <a:endParaRPr kumimoji="1" lang="ja-JP" altLang="en-US" sz="2400" dirty="0">
              <a:solidFill>
                <a:schemeClr val="tx1"/>
              </a:solidFill>
              <a:latin typeface="HGS創英角ｺﾞｼｯｸUB"/>
              <a:ea typeface="HGS創英角ｺﾞｼｯｸUB"/>
              <a:cs typeface="HGS創英角ｺﾞｼｯｸUB"/>
            </a:endParaRPr>
          </a:p>
        </p:txBody>
      </p:sp>
      <p:sp>
        <p:nvSpPr>
          <p:cNvPr id="39" name="正方形/長方形 38"/>
          <p:cNvSpPr/>
          <p:nvPr/>
        </p:nvSpPr>
        <p:spPr>
          <a:xfrm>
            <a:off x="4978035" y="4376683"/>
            <a:ext cx="3928319" cy="51484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smtClean="0">
                <a:solidFill>
                  <a:schemeClr val="tx1"/>
                </a:solidFill>
                <a:latin typeface="HGS創英角ｺﾞｼｯｸUB"/>
                <a:ea typeface="HGS創英角ｺﾞｼｯｸUB"/>
                <a:cs typeface="HGS創英角ｺﾞｼｯｸUB"/>
              </a:rPr>
              <a:t>全都道府県の期間</a:t>
            </a:r>
            <a:r>
              <a:rPr lang="en-US" altLang="ja-JP" sz="2400" dirty="0">
                <a:solidFill>
                  <a:schemeClr val="tx1"/>
                </a:solidFill>
                <a:latin typeface="HGS創英角ｺﾞｼｯｸUB"/>
                <a:ea typeface="HGS創英角ｺﾞｼｯｸUB"/>
                <a:cs typeface="HGS創英角ｺﾞｼｯｸUB"/>
              </a:rPr>
              <a:t>B</a:t>
            </a:r>
            <a:r>
              <a:rPr lang="ja-JP" altLang="en-US" sz="2400" dirty="0" smtClean="0">
                <a:solidFill>
                  <a:schemeClr val="tx1"/>
                </a:solidFill>
                <a:latin typeface="HGS創英角ｺﾞｼｯｸUB"/>
                <a:ea typeface="HGS創英角ｺﾞｼｯｸUB"/>
                <a:cs typeface="HGS創英角ｺﾞｼｯｸUB"/>
              </a:rPr>
              <a:t>の人数</a:t>
            </a:r>
            <a:endParaRPr kumimoji="1" lang="ja-JP" altLang="en-US" sz="2400" dirty="0">
              <a:solidFill>
                <a:schemeClr val="tx1"/>
              </a:solidFill>
              <a:latin typeface="HGS創英角ｺﾞｼｯｸUB"/>
              <a:ea typeface="HGS創英角ｺﾞｼｯｸUB"/>
              <a:cs typeface="HGS創英角ｺﾞｼｯｸUB"/>
            </a:endParaRPr>
          </a:p>
        </p:txBody>
      </p:sp>
      <p:sp>
        <p:nvSpPr>
          <p:cNvPr id="40" name="正方形/長方形 39"/>
          <p:cNvSpPr/>
          <p:nvPr/>
        </p:nvSpPr>
        <p:spPr>
          <a:xfrm>
            <a:off x="4978035" y="2667878"/>
            <a:ext cx="3928319" cy="51484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dirty="0" smtClean="0">
                <a:solidFill>
                  <a:schemeClr val="tx1"/>
                </a:solidFill>
                <a:latin typeface="HGS創英角ｺﾞｼｯｸUB"/>
                <a:ea typeface="HGS創英角ｺﾞｼｯｸUB"/>
                <a:cs typeface="HGS創英角ｺﾞｼｯｸUB"/>
              </a:rPr>
              <a:t>地元の観光客数</a:t>
            </a:r>
            <a:endParaRPr kumimoji="1" lang="ja-JP" altLang="en-US" sz="2400" dirty="0">
              <a:solidFill>
                <a:schemeClr val="tx1"/>
              </a:solidFill>
              <a:latin typeface="HGS創英角ｺﾞｼｯｸUB"/>
              <a:ea typeface="HGS創英角ｺﾞｼｯｸUB"/>
              <a:cs typeface="HGS創英角ｺﾞｼｯｸUB"/>
            </a:endParaRPr>
          </a:p>
        </p:txBody>
      </p:sp>
      <p:sp>
        <p:nvSpPr>
          <p:cNvPr id="41" name="正方形/長方形 40"/>
          <p:cNvSpPr/>
          <p:nvPr/>
        </p:nvSpPr>
        <p:spPr>
          <a:xfrm>
            <a:off x="4978035" y="3101008"/>
            <a:ext cx="3928319" cy="51484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smtClean="0">
                <a:solidFill>
                  <a:schemeClr val="tx1"/>
                </a:solidFill>
                <a:latin typeface="HGS創英角ｺﾞｼｯｸUB"/>
                <a:ea typeface="HGS創英角ｺﾞｼｯｸUB"/>
                <a:cs typeface="HGS創英角ｺﾞｼｯｸUB"/>
              </a:rPr>
              <a:t>全</a:t>
            </a:r>
            <a:r>
              <a:rPr kumimoji="1" lang="ja-JP" altLang="en-US" sz="2400" dirty="0" smtClean="0">
                <a:solidFill>
                  <a:schemeClr val="tx1"/>
                </a:solidFill>
                <a:latin typeface="HGS創英角ｺﾞｼｯｸUB"/>
                <a:ea typeface="HGS創英角ｺﾞｼｯｸUB"/>
                <a:cs typeface="HGS創英角ｺﾞｼｯｸUB"/>
              </a:rPr>
              <a:t>観光客数</a:t>
            </a:r>
            <a:endParaRPr kumimoji="1" lang="ja-JP" altLang="en-US" sz="2400" dirty="0">
              <a:solidFill>
                <a:schemeClr val="tx1"/>
              </a:solidFill>
              <a:latin typeface="HGS創英角ｺﾞｼｯｸUB"/>
              <a:ea typeface="HGS創英角ｺﾞｼｯｸUB"/>
              <a:cs typeface="HGS創英角ｺﾞｼｯｸUB"/>
            </a:endParaRPr>
          </a:p>
        </p:txBody>
      </p:sp>
      <p:cxnSp>
        <p:nvCxnSpPr>
          <p:cNvPr id="8" name="直線コネクタ 7"/>
          <p:cNvCxnSpPr/>
          <p:nvPr/>
        </p:nvCxnSpPr>
        <p:spPr>
          <a:xfrm>
            <a:off x="5124445" y="3155109"/>
            <a:ext cx="378190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正方形/長方形 43"/>
          <p:cNvSpPr/>
          <p:nvPr/>
        </p:nvSpPr>
        <p:spPr>
          <a:xfrm>
            <a:off x="3207363" y="4119261"/>
            <a:ext cx="1926759" cy="51484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smtClean="0">
                <a:solidFill>
                  <a:schemeClr val="bg1"/>
                </a:solidFill>
                <a:latin typeface="HGS創英角ｺﾞｼｯｸUB"/>
                <a:ea typeface="HGS創英角ｺﾞｼｯｸUB"/>
                <a:cs typeface="HGS創英角ｺﾞｼｯｸUB"/>
              </a:rPr>
              <a:t>「穴場」</a:t>
            </a:r>
            <a:r>
              <a:rPr lang="en-US" altLang="ja-JP" sz="2400" dirty="0" smtClean="0">
                <a:solidFill>
                  <a:schemeClr val="tx1"/>
                </a:solidFill>
                <a:latin typeface="HGS創英角ｺﾞｼｯｸUB"/>
                <a:ea typeface="HGS創英角ｺﾞｼｯｸUB"/>
                <a:cs typeface="HGS創英角ｺﾞｼｯｸUB"/>
              </a:rPr>
              <a:t>=</a:t>
            </a:r>
            <a:endParaRPr kumimoji="1" lang="ja-JP" altLang="en-US" sz="2400" dirty="0">
              <a:solidFill>
                <a:schemeClr val="tx1"/>
              </a:solidFill>
              <a:latin typeface="HGS創英角ｺﾞｼｯｸUB"/>
              <a:ea typeface="HGS創英角ｺﾞｼｯｸUB"/>
              <a:cs typeface="HGS創英角ｺﾞｼｯｸUB"/>
            </a:endParaRPr>
          </a:p>
        </p:txBody>
      </p:sp>
      <p:cxnSp>
        <p:nvCxnSpPr>
          <p:cNvPr id="45" name="直線コネクタ 44"/>
          <p:cNvCxnSpPr/>
          <p:nvPr/>
        </p:nvCxnSpPr>
        <p:spPr>
          <a:xfrm>
            <a:off x="5088475" y="4373046"/>
            <a:ext cx="378190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 name="正方形/長方形 45"/>
          <p:cNvSpPr/>
          <p:nvPr/>
        </p:nvSpPr>
        <p:spPr>
          <a:xfrm>
            <a:off x="4978035" y="3913426"/>
            <a:ext cx="4050892" cy="404397"/>
          </a:xfrm>
          <a:prstGeom prst="rect">
            <a:avLst/>
          </a:prstGeom>
          <a:noFill/>
          <a:ln w="38100">
            <a:solidFill>
              <a:srgbClr val="00642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dirty="0">
              <a:solidFill>
                <a:srgbClr val="000000"/>
              </a:solidFill>
            </a:endParaRPr>
          </a:p>
        </p:txBody>
      </p:sp>
      <p:sp>
        <p:nvSpPr>
          <p:cNvPr id="47" name="四角形吹き出し 46"/>
          <p:cNvSpPr/>
          <p:nvPr/>
        </p:nvSpPr>
        <p:spPr>
          <a:xfrm>
            <a:off x="4978035" y="5066703"/>
            <a:ext cx="4050892" cy="1389952"/>
          </a:xfrm>
          <a:prstGeom prst="wedgeRectCallout">
            <a:avLst>
              <a:gd name="adj1" fmla="val 26936"/>
              <a:gd name="adj2" fmla="val -96519"/>
            </a:avLst>
          </a:prstGeom>
          <a:noFill/>
          <a:ln>
            <a:solidFill>
              <a:srgbClr val="00642F"/>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600" dirty="0" smtClean="0">
                <a:solidFill>
                  <a:schemeClr val="tx1"/>
                </a:solidFill>
                <a:latin typeface="HGS創英角ｺﾞｼｯｸUB"/>
                <a:ea typeface="HGS創英角ｺﾞｼｯｸUB"/>
                <a:cs typeface="HGS創英角ｺﾞｼｯｸUB"/>
              </a:rPr>
              <a:t>期間</a:t>
            </a:r>
            <a:r>
              <a:rPr lang="en-US" altLang="ja-JP" sz="1600" dirty="0">
                <a:solidFill>
                  <a:schemeClr val="tx1"/>
                </a:solidFill>
                <a:latin typeface="HGS創英角ｺﾞｼｯｸUB"/>
                <a:ea typeface="HGS創英角ｺﾞｼｯｸUB"/>
                <a:cs typeface="HGS創英角ｺﾞｼｯｸUB"/>
              </a:rPr>
              <a:t>A</a:t>
            </a:r>
            <a:r>
              <a:rPr lang="ja-JP" altLang="en-US" sz="1600" dirty="0" smtClean="0">
                <a:solidFill>
                  <a:schemeClr val="tx1"/>
                </a:solidFill>
                <a:latin typeface="HGS創英角ｺﾞｼｯｸUB"/>
                <a:ea typeface="HGS創英角ｺﾞｼｯｸUB"/>
                <a:cs typeface="HGS創英角ｺﾞｼｯｸUB"/>
              </a:rPr>
              <a:t>は</a:t>
            </a:r>
            <a:r>
              <a:rPr kumimoji="1" lang="ja-JP" altLang="en-US" sz="1600" dirty="0" smtClean="0">
                <a:solidFill>
                  <a:schemeClr val="tx1"/>
                </a:solidFill>
                <a:latin typeface="HGS創英角ｺﾞｼｯｸUB"/>
                <a:ea typeface="HGS創英角ｺﾞｼｯｸUB"/>
                <a:cs typeface="HGS創英角ｺﾞｼｯｸUB"/>
              </a:rPr>
              <a:t>深夜で</a:t>
            </a:r>
            <a:r>
              <a:rPr kumimoji="1" lang="ja-JP" altLang="en-US" sz="1600" dirty="0" smtClean="0">
                <a:solidFill>
                  <a:schemeClr val="tx1"/>
                </a:solidFill>
                <a:latin typeface="HGS創英角ｺﾞｼｯｸUB"/>
                <a:ea typeface="HGS創英角ｺﾞｼｯｸUB"/>
                <a:cs typeface="HGS創英角ｺﾞｼｯｸUB"/>
              </a:rPr>
              <a:t>あり「</a:t>
            </a:r>
            <a:r>
              <a:rPr kumimoji="1" lang="ja-JP" altLang="en-US" sz="1600" dirty="0" smtClean="0">
                <a:solidFill>
                  <a:schemeClr val="tx1"/>
                </a:solidFill>
                <a:latin typeface="HGS創英角ｺﾞｼｯｸUB"/>
                <a:ea typeface="HGS創英角ｺﾞｼｯｸUB"/>
                <a:cs typeface="HGS創英角ｺﾞｼｯｸUB"/>
              </a:rPr>
              <a:t>その地域の居住者」として</a:t>
            </a:r>
            <a:r>
              <a:rPr kumimoji="1" lang="ja-JP" altLang="en-US" sz="1600" dirty="0" smtClean="0">
                <a:solidFill>
                  <a:schemeClr val="tx1"/>
                </a:solidFill>
                <a:latin typeface="HGS創英角ｺﾞｼｯｸUB"/>
                <a:ea typeface="HGS創英角ｺﾞｼｯｸUB"/>
                <a:cs typeface="HGS創英角ｺﾞｼｯｸUB"/>
              </a:rPr>
              <a:t>定義</a:t>
            </a:r>
            <a:r>
              <a:rPr lang="ja-JP" altLang="en-US" sz="1600" dirty="0" smtClean="0">
                <a:solidFill>
                  <a:schemeClr val="tx1"/>
                </a:solidFill>
                <a:latin typeface="HGS創英角ｺﾞｼｯｸUB"/>
                <a:ea typeface="HGS創英角ｺﾞｼｯｸUB"/>
                <a:cs typeface="HGS創英角ｺﾞｼｯｸUB"/>
              </a:rPr>
              <a:t>する。また「兵庫県の</a:t>
            </a:r>
            <a:r>
              <a:rPr kumimoji="1" lang="ja-JP" altLang="en-US" sz="1600" dirty="0" smtClean="0">
                <a:solidFill>
                  <a:schemeClr val="tx1"/>
                </a:solidFill>
                <a:latin typeface="HGS創英角ｺﾞｼｯｸUB"/>
                <a:ea typeface="HGS創英角ｺﾞｼｯｸUB"/>
                <a:cs typeface="HGS創英角ｺﾞｼｯｸUB"/>
              </a:rPr>
              <a:t>期間</a:t>
            </a:r>
            <a:r>
              <a:rPr kumimoji="1" lang="en-US" altLang="ja-JP" sz="1600" dirty="0" smtClean="0">
                <a:solidFill>
                  <a:schemeClr val="tx1"/>
                </a:solidFill>
                <a:latin typeface="HGS創英角ｺﾞｼｯｸUB"/>
                <a:ea typeface="HGS創英角ｺﾞｼｯｸUB"/>
                <a:cs typeface="HGS創英角ｺﾞｼｯｸUB"/>
              </a:rPr>
              <a:t>B-</a:t>
            </a:r>
            <a:r>
              <a:rPr kumimoji="1" lang="ja-JP" altLang="en-US" sz="1600" dirty="0" smtClean="0">
                <a:solidFill>
                  <a:schemeClr val="tx1"/>
                </a:solidFill>
                <a:latin typeface="HGS創英角ｺﾞｼｯｸUB"/>
                <a:ea typeface="HGS創英角ｺﾞｼｯｸUB"/>
                <a:cs typeface="HGS創英角ｺﾞｼｯｸUB"/>
              </a:rPr>
              <a:t>期間</a:t>
            </a:r>
            <a:r>
              <a:rPr lang="en-US" altLang="ja-JP" sz="1600" dirty="0">
                <a:solidFill>
                  <a:schemeClr val="tx1"/>
                </a:solidFill>
                <a:latin typeface="HGS創英角ｺﾞｼｯｸUB"/>
                <a:ea typeface="HGS創英角ｺﾞｼｯｸUB"/>
                <a:cs typeface="HGS創英角ｺﾞｼｯｸUB"/>
              </a:rPr>
              <a:t>A</a:t>
            </a:r>
            <a:r>
              <a:rPr kumimoji="1" lang="ja-JP" altLang="en-US" sz="1600" dirty="0" smtClean="0">
                <a:solidFill>
                  <a:schemeClr val="tx1"/>
                </a:solidFill>
                <a:latin typeface="HGS創英角ｺﾞｼｯｸUB"/>
                <a:ea typeface="HGS創英角ｺﾞｼｯｸUB"/>
                <a:cs typeface="HGS創英角ｺﾞｼｯｸUB"/>
              </a:rPr>
              <a:t>の人数」</a:t>
            </a:r>
            <a:r>
              <a:rPr kumimoji="1" lang="ja-JP" altLang="en-US" sz="1600" dirty="0" smtClean="0">
                <a:solidFill>
                  <a:schemeClr val="tx1"/>
                </a:solidFill>
                <a:latin typeface="HGS創英角ｺﾞｼｯｸUB"/>
                <a:ea typeface="HGS創英角ｺﾞｼｯｸUB"/>
                <a:cs typeface="HGS創英角ｺﾞｼｯｸUB"/>
              </a:rPr>
              <a:t>は</a:t>
            </a:r>
            <a:r>
              <a:rPr kumimoji="1" lang="ja-JP" altLang="en-US" sz="1600" dirty="0" smtClean="0">
                <a:solidFill>
                  <a:schemeClr val="tx1"/>
                </a:solidFill>
                <a:latin typeface="HGS創英角ｺﾞｼｯｸUB"/>
                <a:ea typeface="HGS創英角ｺﾞｼｯｸUB"/>
                <a:cs typeface="HGS創英角ｺﾞｼｯｸUB"/>
              </a:rPr>
              <a:t>その地域において「純粋に人口が</a:t>
            </a:r>
            <a:r>
              <a:rPr kumimoji="1" lang="ja-JP" altLang="en-US" sz="1600" dirty="0" smtClean="0">
                <a:solidFill>
                  <a:schemeClr val="tx1"/>
                </a:solidFill>
                <a:latin typeface="HGS創英角ｺﾞｼｯｸUB"/>
                <a:ea typeface="HGS創英角ｺﾞｼｯｸUB"/>
                <a:cs typeface="HGS創英角ｺﾞｼｯｸUB"/>
              </a:rPr>
              <a:t>増えた</a:t>
            </a:r>
            <a:r>
              <a:rPr kumimoji="1" lang="ja-JP" altLang="en-US" sz="1600" dirty="0" smtClean="0">
                <a:solidFill>
                  <a:schemeClr val="tx1"/>
                </a:solidFill>
                <a:latin typeface="HGS創英角ｺﾞｼｯｸUB"/>
                <a:ea typeface="HGS創英角ｺﾞｼｯｸUB"/>
                <a:cs typeface="HGS創英角ｺﾞｼｯｸUB"/>
              </a:rPr>
              <a:t>人数</a:t>
            </a:r>
            <a:r>
              <a:rPr kumimoji="1" lang="en-US" altLang="ja-JP" sz="1600" dirty="0" smtClean="0">
                <a:solidFill>
                  <a:schemeClr val="tx1"/>
                </a:solidFill>
                <a:latin typeface="HGS創英角ｺﾞｼｯｸUB"/>
                <a:ea typeface="HGS創英角ｺﾞｼｯｸUB"/>
                <a:cs typeface="HGS創英角ｺﾞｼｯｸUB"/>
              </a:rPr>
              <a:t>=</a:t>
            </a:r>
            <a:r>
              <a:rPr kumimoji="1" lang="ja-JP" altLang="en-US" sz="1600" dirty="0" smtClean="0">
                <a:solidFill>
                  <a:schemeClr val="tx1"/>
                </a:solidFill>
                <a:latin typeface="HGS創英角ｺﾞｼｯｸUB"/>
                <a:ea typeface="HGS創英角ｺﾞｼｯｸUB"/>
                <a:cs typeface="HGS創英角ｺﾞｼｯｸUB"/>
              </a:rPr>
              <a:t>地元の観光客」と表す</a:t>
            </a:r>
            <a:r>
              <a:rPr kumimoji="1" lang="ja-JP" altLang="en-US" sz="1600" dirty="0" smtClean="0">
                <a:solidFill>
                  <a:schemeClr val="tx1"/>
                </a:solidFill>
                <a:latin typeface="HGS創英角ｺﾞｼｯｸUB"/>
                <a:ea typeface="HGS創英角ｺﾞｼｯｸUB"/>
                <a:cs typeface="HGS創英角ｺﾞｼｯｸUB"/>
              </a:rPr>
              <a:t>こ</a:t>
            </a:r>
            <a:r>
              <a:rPr kumimoji="1" lang="ja-JP" altLang="en-US" sz="1600" dirty="0" smtClean="0">
                <a:solidFill>
                  <a:schemeClr val="tx1"/>
                </a:solidFill>
                <a:latin typeface="HGS創英角ｺﾞｼｯｸUB"/>
                <a:ea typeface="HGS創英角ｺﾞｼｯｸUB"/>
                <a:cs typeface="HGS創英角ｺﾞｼｯｸUB"/>
              </a:rPr>
              <a:t>ととする。</a:t>
            </a:r>
            <a:endParaRPr kumimoji="1" lang="en-US" altLang="ja-JP" sz="1600" dirty="0" smtClean="0">
              <a:solidFill>
                <a:schemeClr val="tx1"/>
              </a:solidFill>
              <a:latin typeface="HGS創英角ｺﾞｼｯｸUB"/>
              <a:ea typeface="HGS創英角ｺﾞｼｯｸUB"/>
              <a:cs typeface="HGS創英角ｺﾞｼｯｸUB"/>
            </a:endParaRPr>
          </a:p>
        </p:txBody>
      </p:sp>
      <p:sp>
        <p:nvSpPr>
          <p:cNvPr id="48" name="正方形/長方形 47"/>
          <p:cNvSpPr/>
          <p:nvPr/>
        </p:nvSpPr>
        <p:spPr>
          <a:xfrm>
            <a:off x="2858476" y="4891526"/>
            <a:ext cx="1002576" cy="3532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solidFill>
                  <a:srgbClr val="000000"/>
                </a:solidFill>
                <a:latin typeface="HGS創英角ｺﾞｼｯｸUB"/>
                <a:ea typeface="HGS創英角ｺﾞｼｯｸUB"/>
                <a:cs typeface="HGS創英角ｺﾞｼｯｸUB"/>
              </a:rPr>
              <a:t>期間</a:t>
            </a:r>
            <a:r>
              <a:rPr kumimoji="1" lang="en-US" altLang="ja-JP" sz="1600" dirty="0" smtClean="0">
                <a:solidFill>
                  <a:srgbClr val="000000"/>
                </a:solidFill>
                <a:latin typeface="HGS創英角ｺﾞｼｯｸUB"/>
                <a:ea typeface="HGS創英角ｺﾞｼｯｸUB"/>
                <a:cs typeface="HGS創英角ｺﾞｼｯｸUB"/>
              </a:rPr>
              <a:t>A</a:t>
            </a:r>
            <a:endParaRPr kumimoji="1" lang="ja-JP" altLang="en-US" sz="1600" dirty="0">
              <a:solidFill>
                <a:srgbClr val="000000"/>
              </a:solidFill>
              <a:latin typeface="HGS創英角ｺﾞｼｯｸUB"/>
              <a:ea typeface="HGS創英角ｺﾞｼｯｸUB"/>
              <a:cs typeface="HGS創英角ｺﾞｼｯｸUB"/>
            </a:endParaRPr>
          </a:p>
        </p:txBody>
      </p:sp>
      <p:sp>
        <p:nvSpPr>
          <p:cNvPr id="49" name="正方形/長方形 48"/>
          <p:cNvSpPr/>
          <p:nvPr/>
        </p:nvSpPr>
        <p:spPr>
          <a:xfrm>
            <a:off x="2858476" y="5504352"/>
            <a:ext cx="1002576" cy="3532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solidFill>
                  <a:srgbClr val="000000"/>
                </a:solidFill>
                <a:latin typeface="HGS創英角ｺﾞｼｯｸUB"/>
                <a:ea typeface="HGS創英角ｺﾞｼｯｸUB"/>
                <a:cs typeface="HGS創英角ｺﾞｼｯｸUB"/>
              </a:rPr>
              <a:t>期間</a:t>
            </a:r>
            <a:r>
              <a:rPr lang="en-US" altLang="ja-JP" sz="1600" dirty="0">
                <a:solidFill>
                  <a:srgbClr val="000000"/>
                </a:solidFill>
                <a:latin typeface="HGS創英角ｺﾞｼｯｸUB"/>
                <a:ea typeface="HGS創英角ｺﾞｼｯｸUB"/>
                <a:cs typeface="HGS創英角ｺﾞｼｯｸUB"/>
              </a:rPr>
              <a:t>B</a:t>
            </a:r>
            <a:endParaRPr kumimoji="1" lang="ja-JP" altLang="en-US" sz="1600" dirty="0">
              <a:solidFill>
                <a:srgbClr val="000000"/>
              </a:solidFill>
              <a:latin typeface="HGS創英角ｺﾞｼｯｸUB"/>
              <a:ea typeface="HGS創英角ｺﾞｼｯｸUB"/>
              <a:cs typeface="HGS創英角ｺﾞｼｯｸUB"/>
            </a:endParaRPr>
          </a:p>
        </p:txBody>
      </p:sp>
      <p:sp>
        <p:nvSpPr>
          <p:cNvPr id="9" name="右中かっこ 8"/>
          <p:cNvSpPr/>
          <p:nvPr/>
        </p:nvSpPr>
        <p:spPr>
          <a:xfrm>
            <a:off x="2839491" y="4979114"/>
            <a:ext cx="156165" cy="175177"/>
          </a:xfrm>
          <a:prstGeom prst="rightBrace">
            <a:avLst/>
          </a:prstGeom>
          <a:ln>
            <a:solidFill>
              <a:srgbClr val="00642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solidFill>
                <a:srgbClr val="00642F"/>
              </a:solidFill>
            </a:endParaRPr>
          </a:p>
        </p:txBody>
      </p:sp>
      <p:sp>
        <p:nvSpPr>
          <p:cNvPr id="51" name="右中かっこ 50"/>
          <p:cNvSpPr/>
          <p:nvPr/>
        </p:nvSpPr>
        <p:spPr>
          <a:xfrm>
            <a:off x="2839491" y="5513322"/>
            <a:ext cx="156165" cy="404397"/>
          </a:xfrm>
          <a:prstGeom prst="rightBrace">
            <a:avLst/>
          </a:prstGeom>
          <a:ln>
            <a:solidFill>
              <a:srgbClr val="00642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solidFill>
                <a:srgbClr val="00642F"/>
              </a:solidFill>
            </a:endParaRPr>
          </a:p>
        </p:txBody>
      </p:sp>
      <p:sp>
        <p:nvSpPr>
          <p:cNvPr id="53" name="正方形/長方形 52"/>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Page5</a:t>
            </a:r>
            <a:endParaRPr kumimoji="1" lang="ja-JP" altLang="en-US" dirty="0">
              <a:solidFill>
                <a:srgbClr val="FFFFFF"/>
              </a:solidFill>
              <a:latin typeface="HGS創英角ｺﾞｼｯｸUB"/>
              <a:ea typeface="HGS創英角ｺﾞｼｯｸUB"/>
              <a:cs typeface="HGS創英角ｺﾞｼｯｸUB"/>
            </a:endParaRPr>
          </a:p>
        </p:txBody>
      </p:sp>
      <p:sp>
        <p:nvSpPr>
          <p:cNvPr id="3" name="四角形吹き出し 2"/>
          <p:cNvSpPr/>
          <p:nvPr/>
        </p:nvSpPr>
        <p:spPr>
          <a:xfrm>
            <a:off x="3197686" y="3615851"/>
            <a:ext cx="1376626" cy="701972"/>
          </a:xfrm>
          <a:prstGeom prst="wedgeRectCallout">
            <a:avLst>
              <a:gd name="adj1" fmla="val -10085"/>
              <a:gd name="adj2" fmla="val -86692"/>
            </a:avLst>
          </a:prstGeom>
          <a:noFill/>
          <a:ln>
            <a:solidFill>
              <a:srgbClr val="00642F"/>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600" dirty="0" smtClean="0">
                <a:solidFill>
                  <a:schemeClr val="tx1"/>
                </a:solidFill>
                <a:latin typeface="HGS創英角ｺﾞｼｯｸUB"/>
                <a:ea typeface="HGS創英角ｺﾞｼｯｸUB"/>
                <a:cs typeface="HGS創英角ｺﾞｼｯｸUB"/>
              </a:rPr>
              <a:t>値が大きければ穴場</a:t>
            </a:r>
            <a:endParaRPr lang="ja-JP" altLang="en-US" sz="1600" dirty="0">
              <a:solidFill>
                <a:schemeClr val="tx1"/>
              </a:solidFill>
              <a:latin typeface="HGS創英角ｺﾞｼｯｸUB"/>
              <a:ea typeface="HGS創英角ｺﾞｼｯｸUB"/>
              <a:cs typeface="HGS創英角ｺﾞｼｯｸUB"/>
            </a:endParaRPr>
          </a:p>
        </p:txBody>
      </p:sp>
    </p:spTree>
    <p:extLst>
      <p:ext uri="{BB962C8B-B14F-4D97-AF65-F5344CB8AC3E}">
        <p14:creationId xmlns:p14="http://schemas.microsoft.com/office/powerpoint/2010/main" val="39696177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6322" y="274638"/>
            <a:ext cx="5920649" cy="677958"/>
          </a:xfrm>
        </p:spPr>
        <p:txBody>
          <a:bodyPr>
            <a:normAutofit/>
          </a:bodyPr>
          <a:lstStyle/>
          <a:p>
            <a:pPr algn="l"/>
            <a:r>
              <a:rPr kumimoji="1" lang="ja-JP" altLang="en-US" sz="2800" u="sng" dirty="0" smtClean="0">
                <a:latin typeface="HGP創英角ｺﾞｼｯｸUB"/>
                <a:ea typeface="HGP創英角ｺﾞｼｯｸUB"/>
                <a:cs typeface="HGP創英角ｺﾞｼｯｸUB"/>
              </a:rPr>
              <a:t>ターゲット</a:t>
            </a:r>
            <a:endParaRPr kumimoji="1" lang="ja-JP" altLang="en-US" sz="2800" u="sng" dirty="0">
              <a:latin typeface="HGP創英角ｺﾞｼｯｸUB"/>
              <a:ea typeface="HGP創英角ｺﾞｼｯｸUB"/>
              <a:cs typeface="HGP創英角ｺﾞｼｯｸUB"/>
            </a:endParaRPr>
          </a:p>
        </p:txBody>
      </p:sp>
      <p:sp>
        <p:nvSpPr>
          <p:cNvPr id="25" name="タイトル 1"/>
          <p:cNvSpPr txBox="1">
            <a:spLocks/>
          </p:cNvSpPr>
          <p:nvPr/>
        </p:nvSpPr>
        <p:spPr>
          <a:xfrm>
            <a:off x="236322" y="3416717"/>
            <a:ext cx="5920649" cy="67795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u="sng" dirty="0" smtClean="0">
                <a:latin typeface="HGP創英角ｺﾞｼｯｸUB"/>
                <a:ea typeface="HGP創英角ｺﾞｼｯｸUB"/>
                <a:cs typeface="HGP創英角ｺﾞｼｯｸUB"/>
              </a:rPr>
              <a:t>効果</a:t>
            </a:r>
            <a:endParaRPr lang="ja-JP" altLang="en-US" sz="2800" u="sng" dirty="0">
              <a:latin typeface="HGP創英角ｺﾞｼｯｸUB"/>
              <a:ea typeface="HGP創英角ｺﾞｼｯｸUB"/>
              <a:cs typeface="HGP創英角ｺﾞｼｯｸUB"/>
            </a:endParaRPr>
          </a:p>
        </p:txBody>
      </p:sp>
      <p:sp>
        <p:nvSpPr>
          <p:cNvPr id="26" name="コンテンツ プレースホルダー 2"/>
          <p:cNvSpPr>
            <a:spLocks noGrp="1"/>
          </p:cNvSpPr>
          <p:nvPr>
            <p:ph idx="1"/>
          </p:nvPr>
        </p:nvSpPr>
        <p:spPr>
          <a:xfrm>
            <a:off x="236322" y="840886"/>
            <a:ext cx="8620994" cy="3135702"/>
          </a:xfrm>
        </p:spPr>
        <p:txBody>
          <a:bodyPr>
            <a:normAutofit/>
          </a:bodyPr>
          <a:lstStyle/>
          <a:p>
            <a:pPr marL="0" indent="0">
              <a:buNone/>
            </a:pPr>
            <a:r>
              <a:rPr lang="ja-JP" altLang="en-US" sz="2400" dirty="0" smtClean="0">
                <a:latin typeface="HGP創英角ｺﾞｼｯｸUB"/>
                <a:ea typeface="HGP創英角ｺﾞｼｯｸUB"/>
                <a:cs typeface="HGP創英角ｺﾞｼｯｸUB"/>
              </a:rPr>
              <a:t>神戸市の観光の「強み」である関西でのブランド力を活かしてまず、</a:t>
            </a:r>
            <a:r>
              <a:rPr lang="ja-JP" altLang="en-US" sz="2400" u="sng" dirty="0" smtClean="0">
                <a:solidFill>
                  <a:schemeClr val="accent1">
                    <a:lumMod val="75000"/>
                  </a:schemeClr>
                </a:solidFill>
                <a:latin typeface="HGP創英角ｺﾞｼｯｸUB"/>
                <a:ea typeface="HGP創英角ｺﾞｼｯｸUB"/>
                <a:cs typeface="HGP創英角ｺﾞｼｯｸUB"/>
              </a:rPr>
              <a:t>リピートの多い近隣観光客に認知してもらう。</a:t>
            </a:r>
            <a:r>
              <a:rPr lang="ja-JP" altLang="en-US" sz="2400" dirty="0" smtClean="0">
                <a:latin typeface="HGP創英角ｺﾞｼｯｸUB"/>
                <a:ea typeface="HGP創英角ｺﾞｼｯｸUB"/>
                <a:cs typeface="HGP創英角ｺﾞｼｯｸUB"/>
              </a:rPr>
              <a:t>そこからメジャー観光地へと昇格を目指す。</a:t>
            </a:r>
            <a:endParaRPr lang="en-US" altLang="ja-JP" sz="2400" dirty="0" smtClean="0">
              <a:latin typeface="HGP創英角ｺﾞｼｯｸUB"/>
              <a:ea typeface="HGP創英角ｺﾞｼｯｸUB"/>
              <a:cs typeface="HGP創英角ｺﾞｼｯｸUB"/>
            </a:endParaRPr>
          </a:p>
        </p:txBody>
      </p:sp>
      <p:pic>
        <p:nvPicPr>
          <p:cNvPr id="3" name="図 2" descr="スクリーンショット 2015-10-18 19.17.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140" y="1670493"/>
            <a:ext cx="5372079" cy="2306095"/>
          </a:xfrm>
          <a:prstGeom prst="rect">
            <a:avLst/>
          </a:prstGeom>
        </p:spPr>
      </p:pic>
      <p:sp>
        <p:nvSpPr>
          <p:cNvPr id="4" name="右矢印 3"/>
          <p:cNvSpPr/>
          <p:nvPr/>
        </p:nvSpPr>
        <p:spPr>
          <a:xfrm>
            <a:off x="4693656" y="2513180"/>
            <a:ext cx="621219" cy="1463408"/>
          </a:xfrm>
          <a:prstGeom prst="rightArrow">
            <a:avLst/>
          </a:prstGeom>
          <a:solidFill>
            <a:srgbClr val="00642F">
              <a:alpha val="6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コンテンツ プレースホルダー 2"/>
          <p:cNvSpPr txBox="1">
            <a:spLocks/>
          </p:cNvSpPr>
          <p:nvPr/>
        </p:nvSpPr>
        <p:spPr>
          <a:xfrm>
            <a:off x="236322" y="3991683"/>
            <a:ext cx="8620994" cy="157457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ja-JP" altLang="en-US" sz="2400" u="sng" dirty="0" smtClean="0">
                <a:solidFill>
                  <a:srgbClr val="376092"/>
                </a:solidFill>
                <a:latin typeface="HGP創英角ｺﾞｼｯｸUB"/>
                <a:ea typeface="HGP創英角ｺﾞｼｯｸUB"/>
                <a:cs typeface="HGP創英角ｺﾞｼｯｸUB"/>
              </a:rPr>
              <a:t>年間２０万人の宿泊客の増加を目指す。</a:t>
            </a:r>
            <a:r>
              <a:rPr lang="ja-JP" altLang="en-US" sz="2400" dirty="0" smtClean="0">
                <a:latin typeface="HGP創英角ｺﾞｼｯｸUB"/>
                <a:ea typeface="HGP創英角ｺﾞｼｯｸUB"/>
                <a:cs typeface="HGP創英角ｺﾞｼｯｸUB"/>
              </a:rPr>
              <a:t>そのために年間１０万人規模の観光地を１０箇所増やす。</a:t>
            </a:r>
            <a:r>
              <a:rPr lang="ja-JP" altLang="en-US" sz="2000" dirty="0" smtClean="0">
                <a:latin typeface="HGP創英角ｺﾞｼｯｸUB"/>
                <a:ea typeface="HGP創英角ｺﾞｼｯｸUB"/>
                <a:cs typeface="HGP創英角ｺﾞｼｯｸUB"/>
              </a:rPr>
              <a:t>（</a:t>
            </a:r>
            <a:r>
              <a:rPr lang="en-US" altLang="ja-JP" sz="2000" dirty="0" smtClean="0">
                <a:latin typeface="HGP創英角ｺﾞｼｯｸUB"/>
                <a:ea typeface="HGP創英角ｺﾞｼｯｸUB"/>
                <a:cs typeface="HGP創英角ｺﾞｼｯｸUB"/>
              </a:rPr>
              <a:t>H25</a:t>
            </a:r>
            <a:r>
              <a:rPr lang="ja-JP" altLang="en-US" sz="2000" dirty="0" smtClean="0">
                <a:latin typeface="HGP創英角ｺﾞｼｯｸUB"/>
                <a:ea typeface="HGP創英角ｺﾞｼｯｸUB"/>
                <a:cs typeface="HGP創英角ｺﾞｼｯｸUB"/>
              </a:rPr>
              <a:t>の日帰り客と宿泊客の割合が４：１であり年間１００万人増やすことができれば２０万人の宿泊客増加につながる。）</a:t>
            </a:r>
            <a:endParaRPr lang="en-US" altLang="ja-JP" sz="2000" dirty="0" smtClean="0">
              <a:latin typeface="HGP創英角ｺﾞｼｯｸUB"/>
              <a:ea typeface="HGP創英角ｺﾞｼｯｸUB"/>
              <a:cs typeface="HGP創英角ｺﾞｼｯｸUB"/>
            </a:endParaRPr>
          </a:p>
          <a:p>
            <a:pPr marL="0" indent="0">
              <a:buFont typeface="Arial"/>
              <a:buNone/>
            </a:pPr>
            <a:endParaRPr lang="en-US" altLang="ja-JP" sz="2400" dirty="0" smtClean="0">
              <a:latin typeface="HGP創英角ｺﾞｼｯｸUB"/>
              <a:ea typeface="HGP創英角ｺﾞｼｯｸUB"/>
              <a:cs typeface="HGP創英角ｺﾞｼｯｸUB"/>
            </a:endParaRPr>
          </a:p>
        </p:txBody>
      </p:sp>
      <p:pic>
        <p:nvPicPr>
          <p:cNvPr id="7" name="図 6" descr="スクリーンショット 2015-10-18 19.50.5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4699" y="5111497"/>
            <a:ext cx="6560352" cy="1456582"/>
          </a:xfrm>
          <a:prstGeom prst="rect">
            <a:avLst/>
          </a:prstGeom>
        </p:spPr>
      </p:pic>
      <p:sp>
        <p:nvSpPr>
          <p:cNvPr id="38" name="正方形/長方形 37"/>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Page6</a:t>
            </a:r>
            <a:endParaRPr kumimoji="1" lang="ja-JP" altLang="en-US" dirty="0">
              <a:solidFill>
                <a:srgbClr val="FFFFFF"/>
              </a:solidFill>
              <a:latin typeface="HGS創英角ｺﾞｼｯｸUB"/>
              <a:ea typeface="HGS創英角ｺﾞｼｯｸUB"/>
              <a:cs typeface="HGS創英角ｺﾞｼｯｸUB"/>
            </a:endParaRPr>
          </a:p>
        </p:txBody>
      </p:sp>
    </p:spTree>
    <p:extLst>
      <p:ext uri="{BB962C8B-B14F-4D97-AF65-F5344CB8AC3E}">
        <p14:creationId xmlns:p14="http://schemas.microsoft.com/office/powerpoint/2010/main" val="13628173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6322" y="274638"/>
            <a:ext cx="5920649" cy="677958"/>
          </a:xfrm>
        </p:spPr>
        <p:txBody>
          <a:bodyPr>
            <a:normAutofit/>
          </a:bodyPr>
          <a:lstStyle/>
          <a:p>
            <a:pPr algn="l"/>
            <a:r>
              <a:rPr kumimoji="1" lang="ja-JP" altLang="en-US" sz="2800" u="sng" dirty="0" smtClean="0">
                <a:latin typeface="HGP創英角ｺﾞｼｯｸUB"/>
                <a:ea typeface="HGP創英角ｺﾞｼｯｸUB"/>
                <a:cs typeface="HGP創英角ｺﾞｼｯｸUB"/>
              </a:rPr>
              <a:t>実際のデータから見つけた発見</a:t>
            </a:r>
            <a:endParaRPr kumimoji="1" lang="ja-JP" altLang="en-US" sz="2800" u="sng" dirty="0">
              <a:latin typeface="HGP創英角ｺﾞｼｯｸUB"/>
              <a:ea typeface="HGP創英角ｺﾞｼｯｸUB"/>
              <a:cs typeface="HGP創英角ｺﾞｼｯｸUB"/>
            </a:endParaRPr>
          </a:p>
        </p:txBody>
      </p:sp>
      <p:sp>
        <p:nvSpPr>
          <p:cNvPr id="14" name="正方形/長方形 13"/>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Page7</a:t>
            </a:r>
            <a:endParaRPr kumimoji="1" lang="ja-JP" altLang="en-US" dirty="0">
              <a:solidFill>
                <a:srgbClr val="FFFFFF"/>
              </a:solidFill>
              <a:latin typeface="HGS創英角ｺﾞｼｯｸUB"/>
              <a:ea typeface="HGS創英角ｺﾞｼｯｸUB"/>
              <a:cs typeface="HGS創英角ｺﾞｼｯｸUB"/>
            </a:endParaRPr>
          </a:p>
        </p:txBody>
      </p:sp>
      <p:pic>
        <p:nvPicPr>
          <p:cNvPr id="15" name="図 14" descr="スクリーンショット 2015-10-21 20.5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671" y="1349603"/>
            <a:ext cx="4007645" cy="3366924"/>
          </a:xfrm>
          <a:prstGeom prst="rect">
            <a:avLst/>
          </a:prstGeom>
        </p:spPr>
      </p:pic>
      <p:pic>
        <p:nvPicPr>
          <p:cNvPr id="16" name="図 15" descr="スクリーンショット 2015-10-21 20.50.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81" y="1349603"/>
            <a:ext cx="4026750" cy="3366924"/>
          </a:xfrm>
          <a:prstGeom prst="rect">
            <a:avLst/>
          </a:prstGeom>
        </p:spPr>
      </p:pic>
      <p:sp>
        <p:nvSpPr>
          <p:cNvPr id="20" name="コンテンツ プレースホルダー 2"/>
          <p:cNvSpPr>
            <a:spLocks noGrp="1"/>
          </p:cNvSpPr>
          <p:nvPr>
            <p:ph idx="1"/>
          </p:nvPr>
        </p:nvSpPr>
        <p:spPr>
          <a:xfrm>
            <a:off x="236322" y="862901"/>
            <a:ext cx="8620994" cy="486702"/>
          </a:xfrm>
        </p:spPr>
        <p:txBody>
          <a:bodyPr>
            <a:normAutofit/>
          </a:bodyPr>
          <a:lstStyle/>
          <a:p>
            <a:pPr marL="0" indent="0">
              <a:buNone/>
            </a:pPr>
            <a:r>
              <a:rPr lang="en-US" altLang="ja-JP" sz="2400" dirty="0" smtClean="0">
                <a:latin typeface="HGP創英角ｺﾞｼｯｸUB"/>
                <a:ea typeface="HGP創英角ｺﾞｼｯｸUB"/>
                <a:cs typeface="HGP創英角ｺﾞｼｯｸUB"/>
              </a:rPr>
              <a:t>[</a:t>
            </a:r>
            <a:r>
              <a:rPr lang="ja-JP" altLang="en-US" sz="2400" dirty="0" smtClean="0">
                <a:latin typeface="HGP創英角ｺﾞｼｯｸUB"/>
                <a:ea typeface="HGP創英角ｺﾞｼｯｸUB"/>
                <a:cs typeface="HGP創英角ｺﾞｼｯｸUB"/>
              </a:rPr>
              <a:t>北野</a:t>
            </a:r>
            <a:r>
              <a:rPr lang="ja-JP" altLang="en-US" sz="2400" dirty="0" smtClean="0">
                <a:latin typeface="HGP創英角ｺﾞｼｯｸUB"/>
                <a:ea typeface="HGP創英角ｺﾞｼｯｸUB"/>
                <a:cs typeface="HGP創英角ｺﾞｼｯｸUB"/>
              </a:rPr>
              <a:t>異人館街</a:t>
            </a:r>
            <a:r>
              <a:rPr lang="ja-JP" altLang="en-US" sz="2400" dirty="0" smtClean="0">
                <a:latin typeface="HGP創英角ｺﾞｼｯｸUB"/>
                <a:ea typeface="HGP創英角ｺﾞｼｯｸUB"/>
                <a:cs typeface="HGP創英角ｺﾞｼｯｸUB"/>
              </a:rPr>
              <a:t>周辺</a:t>
            </a:r>
            <a:r>
              <a:rPr lang="en-US" altLang="ja-JP" sz="2400" dirty="0" smtClean="0">
                <a:latin typeface="HGP創英角ｺﾞｼｯｸUB"/>
                <a:ea typeface="HGP創英角ｺﾞｼｯｸUB"/>
                <a:cs typeface="HGP創英角ｺﾞｼｯｸUB"/>
              </a:rPr>
              <a:t>]</a:t>
            </a:r>
            <a:r>
              <a:rPr lang="ja-JP" altLang="en-US" sz="2400" dirty="0" smtClean="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a:t>
            </a:r>
            <a:r>
              <a:rPr lang="ja-JP" altLang="en-US" sz="2400" dirty="0" smtClean="0">
                <a:latin typeface="HGP創英角ｺﾞｼｯｸUB"/>
                <a:ea typeface="HGP創英角ｺﾞｼｯｸUB"/>
                <a:cs typeface="HGP創英角ｺﾞｼｯｸUB"/>
              </a:rPr>
              <a:t>兵庫県立</a:t>
            </a:r>
            <a:r>
              <a:rPr lang="ja-JP" altLang="en-US" sz="2400" dirty="0" smtClean="0">
                <a:latin typeface="HGP創英角ｺﾞｼｯｸUB"/>
                <a:ea typeface="HGP創英角ｺﾞｼｯｸUB"/>
                <a:cs typeface="HGP創英角ｺﾞｼｯｸUB"/>
              </a:rPr>
              <a:t>美術館</a:t>
            </a:r>
            <a:r>
              <a:rPr lang="ja-JP" altLang="en-US" sz="2400" dirty="0" smtClean="0">
                <a:latin typeface="HGP創英角ｺﾞｼｯｸUB"/>
                <a:ea typeface="HGP創英角ｺﾞｼｯｸUB"/>
                <a:cs typeface="HGP創英角ｺﾞｼｯｸUB"/>
              </a:rPr>
              <a:t>周辺</a:t>
            </a:r>
            <a:r>
              <a:rPr lang="ja-JP" altLang="en-US" sz="2400" dirty="0" smtClean="0">
                <a:latin typeface="HGP創英角ｺﾞｼｯｸUB"/>
                <a:ea typeface="HGP創英角ｺﾞｼｯｸUB"/>
                <a:cs typeface="HGP創英角ｺﾞｼｯｸUB"/>
              </a:rPr>
              <a:t>］</a:t>
            </a:r>
            <a:endParaRPr lang="en-US" altLang="ja-JP" sz="2400" dirty="0" smtClean="0">
              <a:latin typeface="HGP創英角ｺﾞｼｯｸUB"/>
              <a:ea typeface="HGP創英角ｺﾞｼｯｸUB"/>
              <a:cs typeface="HGP創英角ｺﾞｼｯｸUB"/>
            </a:endParaRPr>
          </a:p>
        </p:txBody>
      </p:sp>
      <p:sp>
        <p:nvSpPr>
          <p:cNvPr id="21" name="コンテンツ プレースホルダー 2"/>
          <p:cNvSpPr txBox="1">
            <a:spLocks/>
          </p:cNvSpPr>
          <p:nvPr/>
        </p:nvSpPr>
        <p:spPr>
          <a:xfrm>
            <a:off x="894074" y="4716527"/>
            <a:ext cx="3507457" cy="70822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400" dirty="0">
                <a:latin typeface="HGS創英角ｺﾞｼｯｸUB"/>
                <a:ea typeface="HGS創英角ｺﾞｼｯｸUB"/>
                <a:cs typeface="HGS創英角ｺﾞｼｯｸUB"/>
              </a:rPr>
              <a:t>地元の</a:t>
            </a:r>
            <a:r>
              <a:rPr lang="ja-JP" altLang="en-US" sz="2400" dirty="0" smtClean="0">
                <a:latin typeface="HGS創英角ｺﾞｼｯｸUB"/>
                <a:ea typeface="HGS創英角ｺﾞｼｯｸUB"/>
                <a:cs typeface="HGS創英角ｺﾞｼｯｸUB"/>
              </a:rPr>
              <a:t>観光客数　　：</a:t>
            </a:r>
            <a:r>
              <a:rPr lang="en-US" altLang="ja-JP" sz="2400" dirty="0" smtClean="0">
                <a:latin typeface="HGS創英角ｺﾞｼｯｸUB"/>
                <a:ea typeface="HGS創英角ｺﾞｼｯｸUB"/>
                <a:cs typeface="HGS創英角ｺﾞｼｯｸUB"/>
              </a:rPr>
              <a:t>381</a:t>
            </a:r>
            <a:r>
              <a:rPr lang="ja-JP" altLang="en-US" sz="2400" dirty="0" smtClean="0">
                <a:latin typeface="HGS創英角ｺﾞｼｯｸUB"/>
                <a:ea typeface="HGS創英角ｺﾞｼｯｸUB"/>
                <a:cs typeface="HGS創英角ｺﾞｼｯｸUB"/>
              </a:rPr>
              <a:t>人</a:t>
            </a:r>
            <a:endParaRPr lang="ja-JP" altLang="en-US" sz="2400" dirty="0">
              <a:latin typeface="HGS創英角ｺﾞｼｯｸUB"/>
              <a:ea typeface="HGS創英角ｺﾞｼｯｸUB"/>
              <a:cs typeface="HGS創英角ｺﾞｼｯｸUB"/>
            </a:endParaRPr>
          </a:p>
          <a:p>
            <a:pPr marL="0" indent="0">
              <a:buNone/>
            </a:pPr>
            <a:r>
              <a:rPr lang="ja-JP" altLang="en-US" sz="2400" dirty="0" smtClean="0">
                <a:latin typeface="HGP創英角ｺﾞｼｯｸUB"/>
                <a:ea typeface="HGP創英角ｺﾞｼｯｸUB"/>
                <a:cs typeface="HGP創英角ｺﾞｼｯｸUB"/>
              </a:rPr>
              <a:t>地元でない観光客数</a:t>
            </a:r>
            <a:r>
              <a:rPr lang="en-US" altLang="ja-JP" sz="2400" dirty="0" smtClean="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a:t>
            </a:r>
            <a:r>
              <a:rPr lang="en-US" altLang="ja-JP" sz="2400" dirty="0" smtClean="0">
                <a:solidFill>
                  <a:srgbClr val="FF0000"/>
                </a:solidFill>
                <a:latin typeface="HGS創英角ｺﾞｼｯｸUB"/>
                <a:ea typeface="HGS創英角ｺﾞｼｯｸUB"/>
                <a:cs typeface="HGS創英角ｺﾞｼｯｸUB"/>
              </a:rPr>
              <a:t>854</a:t>
            </a:r>
            <a:r>
              <a:rPr lang="ja-JP" altLang="en-US" sz="2400" dirty="0" smtClean="0">
                <a:latin typeface="HGS創英角ｺﾞｼｯｸUB"/>
                <a:ea typeface="HGS創英角ｺﾞｼｯｸUB"/>
                <a:cs typeface="HGS創英角ｺﾞｼｯｸUB"/>
              </a:rPr>
              <a:t>人</a:t>
            </a:r>
            <a:r>
              <a:rPr lang="ja-JP" altLang="en-US" sz="2400" dirty="0" smtClean="0">
                <a:latin typeface="HGP創英角ｺﾞｼｯｸUB"/>
                <a:ea typeface="HGP創英角ｺﾞｼｯｸUB"/>
                <a:cs typeface="HGP創英角ｺﾞｼｯｸUB"/>
              </a:rPr>
              <a:t>　　　　　　　</a:t>
            </a:r>
            <a:endParaRPr lang="en-US" altLang="ja-JP" sz="2400" dirty="0" smtClean="0">
              <a:latin typeface="HGP創英角ｺﾞｼｯｸUB"/>
              <a:ea typeface="HGP創英角ｺﾞｼｯｸUB"/>
              <a:cs typeface="HGP創英角ｺﾞｼｯｸUB"/>
            </a:endParaRPr>
          </a:p>
        </p:txBody>
      </p:sp>
      <p:sp>
        <p:nvSpPr>
          <p:cNvPr id="22" name="コンテンツ プレースホルダー 2"/>
          <p:cNvSpPr txBox="1">
            <a:spLocks/>
          </p:cNvSpPr>
          <p:nvPr/>
        </p:nvSpPr>
        <p:spPr>
          <a:xfrm>
            <a:off x="4985297" y="4733100"/>
            <a:ext cx="3670139" cy="69165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400" dirty="0">
                <a:latin typeface="HGS創英角ｺﾞｼｯｸUB"/>
                <a:ea typeface="HGS創英角ｺﾞｼｯｸUB"/>
                <a:cs typeface="HGS創英角ｺﾞｼｯｸUB"/>
              </a:rPr>
              <a:t>地元の</a:t>
            </a:r>
            <a:r>
              <a:rPr lang="ja-JP" altLang="en-US" sz="2400" dirty="0" smtClean="0">
                <a:latin typeface="HGS創英角ｺﾞｼｯｸUB"/>
                <a:ea typeface="HGS創英角ｺﾞｼｯｸUB"/>
                <a:cs typeface="HGS創英角ｺﾞｼｯｸUB"/>
              </a:rPr>
              <a:t>観光客数　　：</a:t>
            </a:r>
            <a:r>
              <a:rPr lang="en-US" altLang="ja-JP" sz="2400" dirty="0" smtClean="0">
                <a:latin typeface="HGS創英角ｺﾞｼｯｸUB"/>
                <a:ea typeface="HGS創英角ｺﾞｼｯｸUB"/>
                <a:cs typeface="HGS創英角ｺﾞｼｯｸUB"/>
              </a:rPr>
              <a:t>925</a:t>
            </a:r>
            <a:r>
              <a:rPr lang="ja-JP" altLang="en-US" sz="2400" dirty="0" smtClean="0">
                <a:latin typeface="HGS創英角ｺﾞｼｯｸUB"/>
                <a:ea typeface="HGS創英角ｺﾞｼｯｸUB"/>
                <a:cs typeface="HGS創英角ｺﾞｼｯｸUB"/>
              </a:rPr>
              <a:t>人</a:t>
            </a:r>
            <a:endParaRPr lang="ja-JP" altLang="en-US" sz="2400" dirty="0">
              <a:latin typeface="HGS創英角ｺﾞｼｯｸUB"/>
              <a:ea typeface="HGS創英角ｺﾞｼｯｸUB"/>
              <a:cs typeface="HGS創英角ｺﾞｼｯｸUB"/>
            </a:endParaRPr>
          </a:p>
          <a:p>
            <a:pPr marL="0" indent="0">
              <a:buNone/>
            </a:pPr>
            <a:r>
              <a:rPr lang="ja-JP" altLang="en-US" sz="2400" dirty="0" smtClean="0">
                <a:latin typeface="HGP創英角ｺﾞｼｯｸUB"/>
                <a:ea typeface="HGP創英角ｺﾞｼｯｸUB"/>
                <a:cs typeface="HGP創英角ｺﾞｼｯｸUB"/>
              </a:rPr>
              <a:t>地元でない観光客数</a:t>
            </a:r>
            <a:r>
              <a:rPr lang="en-US" altLang="ja-JP" sz="2400" dirty="0" smtClean="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a:t>
            </a:r>
            <a:r>
              <a:rPr lang="en-US" altLang="ja-JP" sz="2400" dirty="0" smtClean="0">
                <a:solidFill>
                  <a:srgbClr val="FF0000"/>
                </a:solidFill>
                <a:latin typeface="HGS創英角ｺﾞｼｯｸUB"/>
                <a:ea typeface="HGS創英角ｺﾞｼｯｸUB"/>
                <a:cs typeface="HGS創英角ｺﾞｼｯｸUB"/>
              </a:rPr>
              <a:t>238</a:t>
            </a:r>
            <a:r>
              <a:rPr lang="ja-JP" altLang="en-US" sz="2400" dirty="0" smtClean="0">
                <a:latin typeface="HGS創英角ｺﾞｼｯｸUB"/>
                <a:ea typeface="HGS創英角ｺﾞｼｯｸUB"/>
                <a:cs typeface="HGS創英角ｺﾞｼｯｸUB"/>
              </a:rPr>
              <a:t>人</a:t>
            </a:r>
            <a:r>
              <a:rPr lang="ja-JP" altLang="en-US" sz="2400" dirty="0" smtClean="0">
                <a:latin typeface="HGP創英角ｺﾞｼｯｸUB"/>
                <a:ea typeface="HGP創英角ｺﾞｼｯｸUB"/>
                <a:cs typeface="HGP創英角ｺﾞｼｯｸUB"/>
              </a:rPr>
              <a:t>　　　　　　　</a:t>
            </a:r>
            <a:endParaRPr lang="en-US" altLang="ja-JP" sz="2400" dirty="0" smtClean="0">
              <a:latin typeface="HGP創英角ｺﾞｼｯｸUB"/>
              <a:ea typeface="HGP創英角ｺﾞｼｯｸUB"/>
              <a:cs typeface="HGP創英角ｺﾞｼｯｸUB"/>
            </a:endParaRPr>
          </a:p>
        </p:txBody>
      </p:sp>
      <p:sp>
        <p:nvSpPr>
          <p:cNvPr id="10" name="二等辺三角形 9"/>
          <p:cNvSpPr/>
          <p:nvPr/>
        </p:nvSpPr>
        <p:spPr>
          <a:xfrm rot="10800000">
            <a:off x="2565465" y="5424754"/>
            <a:ext cx="3976346" cy="310396"/>
          </a:xfrm>
          <a:prstGeom prst="triangle">
            <a:avLst/>
          </a:prstGeom>
          <a:solidFill>
            <a:srgbClr val="00642F"/>
          </a:solidFill>
        </p:spPr>
        <p:txBody>
          <a:bodyPr vert="horz" lIns="91440" tIns="45720" rIns="91440" bIns="45720" rtlCol="0" anchor="ctr">
            <a:normAutofit fontScale="25000" lnSpcReduction="20000"/>
          </a:bodyPr>
          <a:lstStyle/>
          <a:p>
            <a:pPr algn="ctr">
              <a:spcBef>
                <a:spcPct val="0"/>
              </a:spcBef>
            </a:pPr>
            <a:endParaRPr lang="ja-JP" altLang="en-US" sz="4400" dirty="0">
              <a:solidFill>
                <a:srgbClr val="FFFFFF"/>
              </a:solidFill>
              <a:latin typeface="HGP創英角ｺﾞｼｯｸUB"/>
              <a:ea typeface="HGP創英角ｺﾞｼｯｸUB"/>
              <a:cs typeface="HGP創英角ｺﾞｼｯｸUB"/>
            </a:endParaRPr>
          </a:p>
        </p:txBody>
      </p:sp>
      <p:sp>
        <p:nvSpPr>
          <p:cNvPr id="11" name="コンテンツ プレースホルダー 2"/>
          <p:cNvSpPr txBox="1">
            <a:spLocks/>
          </p:cNvSpPr>
          <p:nvPr/>
        </p:nvSpPr>
        <p:spPr>
          <a:xfrm>
            <a:off x="236322" y="5751512"/>
            <a:ext cx="8752016" cy="69871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ja-JP" altLang="en-US" sz="2400" dirty="0" smtClean="0">
                <a:latin typeface="HGP創英角ｺﾞｼｯｸUB"/>
                <a:ea typeface="HGP創英角ｺﾞｼｯｸUB"/>
                <a:cs typeface="HGP創英角ｺﾞｼｯｸUB"/>
              </a:rPr>
              <a:t>同じ観光客数でも質が違う。県立美術館は県外観光客向けの観光地としてのポテンシャルが見込まれる。</a:t>
            </a:r>
            <a:endParaRPr lang="en-US" altLang="ja-JP" sz="2400" dirty="0" smtClean="0">
              <a:latin typeface="HGP創英角ｺﾞｼｯｸUB"/>
              <a:ea typeface="HGP創英角ｺﾞｼｯｸUB"/>
              <a:cs typeface="HGP創英角ｺﾞｼｯｸUB"/>
            </a:endParaRPr>
          </a:p>
        </p:txBody>
      </p:sp>
    </p:spTree>
    <p:extLst>
      <p:ext uri="{BB962C8B-B14F-4D97-AF65-F5344CB8AC3E}">
        <p14:creationId xmlns:p14="http://schemas.microsoft.com/office/powerpoint/2010/main" val="7845301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6322" y="274638"/>
            <a:ext cx="5920649" cy="677958"/>
          </a:xfrm>
        </p:spPr>
        <p:txBody>
          <a:bodyPr>
            <a:normAutofit/>
          </a:bodyPr>
          <a:lstStyle/>
          <a:p>
            <a:pPr algn="l"/>
            <a:r>
              <a:rPr kumimoji="1" lang="ja-JP" altLang="en-US" sz="2800" u="sng" dirty="0" smtClean="0">
                <a:latin typeface="HGP創英角ｺﾞｼｯｸUB"/>
                <a:ea typeface="HGP創英角ｺﾞｼｯｸUB"/>
                <a:cs typeface="HGP創英角ｺﾞｼｯｸUB"/>
              </a:rPr>
              <a:t>見えてきた課題</a:t>
            </a:r>
            <a:endParaRPr kumimoji="1" lang="ja-JP" altLang="en-US" sz="2800" u="sng" dirty="0">
              <a:latin typeface="HGP創英角ｺﾞｼｯｸUB"/>
              <a:ea typeface="HGP創英角ｺﾞｼｯｸUB"/>
              <a:cs typeface="HGP創英角ｺﾞｼｯｸUB"/>
            </a:endParaRPr>
          </a:p>
        </p:txBody>
      </p:sp>
      <p:sp>
        <p:nvSpPr>
          <p:cNvPr id="7" name="正方形/長方形 6"/>
          <p:cNvSpPr/>
          <p:nvPr/>
        </p:nvSpPr>
        <p:spPr>
          <a:xfrm>
            <a:off x="8136243" y="6580127"/>
            <a:ext cx="1007757" cy="2658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latin typeface="HGS創英角ｺﾞｼｯｸUB"/>
                <a:ea typeface="HGS創英角ｺﾞｼｯｸUB"/>
                <a:cs typeface="HGS創英角ｺﾞｼｯｸUB"/>
              </a:rPr>
              <a:t>Page8</a:t>
            </a:r>
            <a:endParaRPr kumimoji="1" lang="ja-JP" altLang="en-US" dirty="0">
              <a:solidFill>
                <a:srgbClr val="FFFFFF"/>
              </a:solidFill>
              <a:latin typeface="HGS創英角ｺﾞｼｯｸUB"/>
              <a:ea typeface="HGS創英角ｺﾞｼｯｸUB"/>
              <a:cs typeface="HGS創英角ｺﾞｼｯｸUB"/>
            </a:endParaRPr>
          </a:p>
        </p:txBody>
      </p:sp>
      <p:sp>
        <p:nvSpPr>
          <p:cNvPr id="8" name="コンテンツ プレースホルダー 2"/>
          <p:cNvSpPr>
            <a:spLocks noGrp="1"/>
          </p:cNvSpPr>
          <p:nvPr>
            <p:ph idx="1"/>
          </p:nvPr>
        </p:nvSpPr>
        <p:spPr>
          <a:xfrm>
            <a:off x="236322" y="840886"/>
            <a:ext cx="8620994" cy="486702"/>
          </a:xfrm>
        </p:spPr>
        <p:txBody>
          <a:bodyPr>
            <a:normAutofit/>
          </a:bodyPr>
          <a:lstStyle/>
          <a:p>
            <a:pPr marL="0" indent="0">
              <a:buNone/>
            </a:pPr>
            <a:r>
              <a:rPr lang="ja-JP" altLang="en-US" sz="2400" dirty="0" smtClean="0">
                <a:latin typeface="HGP創英角ｺﾞｼｯｸUB"/>
                <a:ea typeface="HGP創英角ｺﾞｼｯｸUB"/>
                <a:cs typeface="HGP創英角ｺﾞｼｯｸUB"/>
              </a:rPr>
              <a:t>意図とは違うデータもピックアップされる。</a:t>
            </a:r>
            <a:endParaRPr lang="en-US" altLang="ja-JP" sz="2400" dirty="0" smtClean="0">
              <a:latin typeface="HGP創英角ｺﾞｼｯｸUB"/>
              <a:ea typeface="HGP創英角ｺﾞｼｯｸUB"/>
              <a:cs typeface="HGP創英角ｺﾞｼｯｸUB"/>
            </a:endParaRPr>
          </a:p>
        </p:txBody>
      </p:sp>
      <p:pic>
        <p:nvPicPr>
          <p:cNvPr id="4" name="図 3" descr="スクリーンショット 2015-10-21 21.15.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72" y="1327588"/>
            <a:ext cx="3503950" cy="2987072"/>
          </a:xfrm>
          <a:prstGeom prst="rect">
            <a:avLst/>
          </a:prstGeom>
        </p:spPr>
      </p:pic>
      <p:sp>
        <p:nvSpPr>
          <p:cNvPr id="9" name="コンテンツ プレースホルダー 2"/>
          <p:cNvSpPr txBox="1">
            <a:spLocks/>
          </p:cNvSpPr>
          <p:nvPr/>
        </p:nvSpPr>
        <p:spPr>
          <a:xfrm>
            <a:off x="4156970" y="1962521"/>
            <a:ext cx="4339564" cy="9812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400" strike="dblStrike" dirty="0">
                <a:latin typeface="HGS創英角ｺﾞｼｯｸUB"/>
                <a:ea typeface="HGS創英角ｺﾞｼｯｸUB"/>
                <a:cs typeface="HGS創英角ｺﾞｼｯｸUB"/>
              </a:rPr>
              <a:t>地元の</a:t>
            </a:r>
            <a:r>
              <a:rPr lang="ja-JP" altLang="en-US" sz="2400" strike="dblStrike" dirty="0" smtClean="0">
                <a:latin typeface="HGS創英角ｺﾞｼｯｸUB"/>
                <a:ea typeface="HGS創英角ｺﾞｼｯｸUB"/>
                <a:cs typeface="HGS創英角ｺﾞｼｯｸUB"/>
              </a:rPr>
              <a:t>観光客数</a:t>
            </a:r>
            <a:r>
              <a:rPr lang="ja-JP" altLang="en-US" sz="2400" dirty="0" smtClean="0">
                <a:latin typeface="HGS創英角ｺﾞｼｯｸUB"/>
                <a:ea typeface="HGS創英角ｺﾞｼｯｸUB"/>
                <a:cs typeface="HGS創英角ｺﾞｼｯｸUB"/>
              </a:rPr>
              <a:t>　　：</a:t>
            </a:r>
            <a:r>
              <a:rPr lang="en-US" altLang="ja-JP" sz="2400" dirty="0" smtClean="0">
                <a:latin typeface="HGS創英角ｺﾞｼｯｸUB"/>
                <a:ea typeface="HGS創英角ｺﾞｼｯｸUB"/>
                <a:cs typeface="HGS創英角ｺﾞｼｯｸUB"/>
              </a:rPr>
              <a:t>468</a:t>
            </a:r>
            <a:r>
              <a:rPr lang="ja-JP" altLang="en-US" sz="2400" dirty="0" smtClean="0">
                <a:latin typeface="HGS創英角ｺﾞｼｯｸUB"/>
                <a:ea typeface="HGS創英角ｺﾞｼｯｸUB"/>
                <a:cs typeface="HGS創英角ｺﾞｼｯｸUB"/>
              </a:rPr>
              <a:t>人</a:t>
            </a:r>
            <a:endParaRPr lang="ja-JP" altLang="en-US" sz="2400" dirty="0">
              <a:latin typeface="HGS創英角ｺﾞｼｯｸUB"/>
              <a:ea typeface="HGS創英角ｺﾞｼｯｸUB"/>
              <a:cs typeface="HGS創英角ｺﾞｼｯｸUB"/>
            </a:endParaRPr>
          </a:p>
          <a:p>
            <a:pPr marL="0" indent="0">
              <a:buNone/>
            </a:pPr>
            <a:r>
              <a:rPr lang="ja-JP" altLang="en-US" sz="2400" strike="dblStrike" dirty="0" smtClean="0">
                <a:latin typeface="HGP創英角ｺﾞｼｯｸUB"/>
                <a:ea typeface="HGP創英角ｺﾞｼｯｸUB"/>
                <a:cs typeface="HGP創英角ｺﾞｼｯｸUB"/>
              </a:rPr>
              <a:t>地元でない観光客数</a:t>
            </a:r>
            <a:r>
              <a:rPr lang="en-US" altLang="ja-JP" sz="2400" dirty="0" smtClean="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a:t>
            </a:r>
            <a:r>
              <a:rPr lang="en-US" altLang="ja-JP" sz="2400" dirty="0" smtClean="0">
                <a:latin typeface="HGS創英角ｺﾞｼｯｸUB"/>
                <a:ea typeface="HGS創英角ｺﾞｼｯｸUB"/>
                <a:cs typeface="HGS創英角ｺﾞｼｯｸUB"/>
              </a:rPr>
              <a:t>107</a:t>
            </a:r>
            <a:r>
              <a:rPr lang="ja-JP" altLang="en-US" sz="2400" dirty="0" smtClean="0">
                <a:latin typeface="HGS創英角ｺﾞｼｯｸUB"/>
                <a:ea typeface="HGS創英角ｺﾞｼｯｸUB"/>
                <a:cs typeface="HGS創英角ｺﾞｼｯｸUB"/>
              </a:rPr>
              <a:t>人</a:t>
            </a:r>
            <a:r>
              <a:rPr lang="ja-JP" altLang="en-US" sz="2400" dirty="0" smtClean="0">
                <a:latin typeface="HGP創英角ｺﾞｼｯｸUB"/>
                <a:ea typeface="HGP創英角ｺﾞｼｯｸUB"/>
                <a:cs typeface="HGP創英角ｺﾞｼｯｸUB"/>
              </a:rPr>
              <a:t>　　　　　　　</a:t>
            </a:r>
            <a:endParaRPr lang="en-US" altLang="ja-JP" sz="2400" dirty="0" smtClean="0">
              <a:latin typeface="HGP創英角ｺﾞｼｯｸUB"/>
              <a:ea typeface="HGP創英角ｺﾞｼｯｸUB"/>
              <a:cs typeface="HGP創英角ｺﾞｼｯｸUB"/>
            </a:endParaRPr>
          </a:p>
        </p:txBody>
      </p:sp>
      <p:sp>
        <p:nvSpPr>
          <p:cNvPr id="10" name="コンテンツ プレースホルダー 2"/>
          <p:cNvSpPr txBox="1">
            <a:spLocks/>
          </p:cNvSpPr>
          <p:nvPr/>
        </p:nvSpPr>
        <p:spPr>
          <a:xfrm>
            <a:off x="4156970" y="3384787"/>
            <a:ext cx="4487348" cy="122657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400" dirty="0">
                <a:solidFill>
                  <a:srgbClr val="0000FF"/>
                </a:solidFill>
                <a:latin typeface="HGS創英角ｺﾞｼｯｸUB"/>
                <a:ea typeface="HGS創英角ｺﾞｼｯｸUB"/>
                <a:cs typeface="HGS創英角ｺﾞｼｯｸUB"/>
              </a:rPr>
              <a:t>地元</a:t>
            </a:r>
            <a:r>
              <a:rPr lang="ja-JP" altLang="en-US" sz="2400" dirty="0" smtClean="0">
                <a:solidFill>
                  <a:srgbClr val="0000FF"/>
                </a:solidFill>
                <a:latin typeface="HGS創英角ｺﾞｼｯｸUB"/>
                <a:ea typeface="HGS創英角ｺﾞｼｯｸUB"/>
                <a:cs typeface="HGS創英角ｺﾞｼｯｸUB"/>
              </a:rPr>
              <a:t>の買い物客数</a:t>
            </a:r>
            <a:r>
              <a:rPr lang="ja-JP" altLang="en-US" sz="2400" dirty="0" smtClean="0">
                <a:latin typeface="HGS創英角ｺﾞｼｯｸUB"/>
                <a:ea typeface="HGS創英角ｺﾞｼｯｸUB"/>
                <a:cs typeface="HGS創英角ｺﾞｼｯｸUB"/>
              </a:rPr>
              <a:t>　　　：</a:t>
            </a:r>
            <a:r>
              <a:rPr lang="en-US" altLang="ja-JP" sz="2400" dirty="0" smtClean="0">
                <a:latin typeface="HGS創英角ｺﾞｼｯｸUB"/>
                <a:ea typeface="HGS創英角ｺﾞｼｯｸUB"/>
                <a:cs typeface="HGS創英角ｺﾞｼｯｸUB"/>
              </a:rPr>
              <a:t>468</a:t>
            </a:r>
            <a:r>
              <a:rPr lang="ja-JP" altLang="en-US" sz="2400" dirty="0" smtClean="0">
                <a:latin typeface="HGS創英角ｺﾞｼｯｸUB"/>
                <a:ea typeface="HGS創英角ｺﾞｼｯｸUB"/>
                <a:cs typeface="HGS創英角ｺﾞｼｯｸUB"/>
              </a:rPr>
              <a:t>人</a:t>
            </a:r>
            <a:endParaRPr lang="ja-JP" altLang="en-US" sz="2400" dirty="0">
              <a:latin typeface="HGS創英角ｺﾞｼｯｸUB"/>
              <a:ea typeface="HGS創英角ｺﾞｼｯｸUB"/>
              <a:cs typeface="HGS創英角ｺﾞｼｯｸUB"/>
            </a:endParaRPr>
          </a:p>
          <a:p>
            <a:pPr marL="0" indent="0">
              <a:buNone/>
            </a:pPr>
            <a:r>
              <a:rPr lang="ja-JP" altLang="en-US" sz="2400" dirty="0" smtClean="0">
                <a:solidFill>
                  <a:srgbClr val="0000FF"/>
                </a:solidFill>
                <a:latin typeface="HGP創英角ｺﾞｼｯｸUB"/>
                <a:ea typeface="HGP創英角ｺﾞｼｯｸUB"/>
                <a:cs typeface="HGP創英角ｺﾞｼｯｸUB"/>
              </a:rPr>
              <a:t>地元でない旅行移動者数</a:t>
            </a:r>
            <a:r>
              <a:rPr lang="en-US" altLang="ja-JP" sz="2400" dirty="0" smtClean="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a:t>
            </a:r>
            <a:r>
              <a:rPr lang="en-US" altLang="ja-JP" sz="2400" dirty="0" smtClean="0">
                <a:latin typeface="HGS創英角ｺﾞｼｯｸUB"/>
                <a:ea typeface="HGS創英角ｺﾞｼｯｸUB"/>
                <a:cs typeface="HGS創英角ｺﾞｼｯｸUB"/>
              </a:rPr>
              <a:t>107</a:t>
            </a:r>
            <a:r>
              <a:rPr lang="ja-JP" altLang="en-US" sz="2400" dirty="0" smtClean="0">
                <a:latin typeface="HGS創英角ｺﾞｼｯｸUB"/>
                <a:ea typeface="HGS創英角ｺﾞｼｯｸUB"/>
                <a:cs typeface="HGS創英角ｺﾞｼｯｸUB"/>
              </a:rPr>
              <a:t>人</a:t>
            </a:r>
            <a:r>
              <a:rPr lang="ja-JP" altLang="en-US" sz="2400" dirty="0" smtClean="0">
                <a:latin typeface="HGP創英角ｺﾞｼｯｸUB"/>
                <a:ea typeface="HGP創英角ｺﾞｼｯｸUB"/>
                <a:cs typeface="HGP創英角ｺﾞｼｯｸUB"/>
              </a:rPr>
              <a:t>　</a:t>
            </a:r>
            <a:endParaRPr lang="en-US" altLang="ja-JP" sz="2400" dirty="0" smtClean="0">
              <a:latin typeface="HGP創英角ｺﾞｼｯｸUB"/>
              <a:ea typeface="HGP創英角ｺﾞｼｯｸUB"/>
              <a:cs typeface="HGP創英角ｺﾞｼｯｸUB"/>
            </a:endParaRPr>
          </a:p>
          <a:p>
            <a:pPr marL="0" indent="0">
              <a:buNone/>
            </a:pPr>
            <a:r>
              <a:rPr lang="ja-JP" altLang="en-US" sz="2400" dirty="0" smtClean="0">
                <a:solidFill>
                  <a:srgbClr val="0000FF"/>
                </a:solidFill>
                <a:latin typeface="HGP創英角ｺﾞｼｯｸUB"/>
                <a:ea typeface="HGP創英角ｺﾞｼｯｸUB"/>
                <a:cs typeface="HGP創英角ｺﾞｼｯｸUB"/>
              </a:rPr>
              <a:t>（有馬温泉へ行く人達？）</a:t>
            </a:r>
            <a:r>
              <a:rPr lang="ja-JP" altLang="en-US" sz="2400" dirty="0" smtClean="0">
                <a:latin typeface="HGP創英角ｺﾞｼｯｸUB"/>
                <a:ea typeface="HGP創英角ｺﾞｼｯｸUB"/>
                <a:cs typeface="HGP創英角ｺﾞｼｯｸUB"/>
              </a:rPr>
              <a:t>　　　　　　</a:t>
            </a:r>
            <a:endParaRPr lang="en-US" altLang="ja-JP" sz="2400" dirty="0" smtClean="0">
              <a:latin typeface="HGP創英角ｺﾞｼｯｸUB"/>
              <a:ea typeface="HGP創英角ｺﾞｼｯｸUB"/>
              <a:cs typeface="HGP創英角ｺﾞｼｯｸUB"/>
            </a:endParaRPr>
          </a:p>
        </p:txBody>
      </p:sp>
      <p:sp>
        <p:nvSpPr>
          <p:cNvPr id="11" name="二等辺三角形 10"/>
          <p:cNvSpPr/>
          <p:nvPr/>
        </p:nvSpPr>
        <p:spPr>
          <a:xfrm rot="10800000">
            <a:off x="4361445" y="3074391"/>
            <a:ext cx="3976346" cy="310396"/>
          </a:xfrm>
          <a:prstGeom prst="triangle">
            <a:avLst/>
          </a:prstGeom>
          <a:solidFill>
            <a:srgbClr val="00642F"/>
          </a:solidFill>
        </p:spPr>
        <p:txBody>
          <a:bodyPr vert="horz" lIns="91440" tIns="45720" rIns="91440" bIns="45720" rtlCol="0" anchor="ctr">
            <a:normAutofit fontScale="25000" lnSpcReduction="20000"/>
          </a:bodyPr>
          <a:lstStyle/>
          <a:p>
            <a:pPr algn="ctr">
              <a:spcBef>
                <a:spcPct val="0"/>
              </a:spcBef>
            </a:pPr>
            <a:endParaRPr lang="ja-JP" altLang="en-US" sz="4400" dirty="0">
              <a:solidFill>
                <a:srgbClr val="FFFFFF"/>
              </a:solidFill>
              <a:latin typeface="HGP創英角ｺﾞｼｯｸUB"/>
              <a:ea typeface="HGP創英角ｺﾞｼｯｸUB"/>
              <a:cs typeface="HGP創英角ｺﾞｼｯｸUB"/>
            </a:endParaRPr>
          </a:p>
        </p:txBody>
      </p:sp>
      <p:sp>
        <p:nvSpPr>
          <p:cNvPr id="13" name="コンテンツ プレースホルダー 2"/>
          <p:cNvSpPr txBox="1">
            <a:spLocks/>
          </p:cNvSpPr>
          <p:nvPr/>
        </p:nvSpPr>
        <p:spPr>
          <a:xfrm>
            <a:off x="4156970" y="1327588"/>
            <a:ext cx="2779809" cy="48670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en-US" altLang="ja-JP" sz="2400" dirty="0" smtClean="0">
                <a:latin typeface="HGP創英角ｺﾞｼｯｸUB"/>
                <a:ea typeface="HGP創英角ｺﾞｼｯｸUB"/>
                <a:cs typeface="HGP創英角ｺﾞｼｯｸUB"/>
              </a:rPr>
              <a:t>[</a:t>
            </a:r>
            <a:r>
              <a:rPr lang="ja-JP" altLang="en-US" sz="2400" dirty="0" smtClean="0">
                <a:latin typeface="HGP創英角ｺﾞｼｯｸUB"/>
                <a:ea typeface="HGP創英角ｺﾞｼｯｸUB"/>
                <a:cs typeface="HGP創英角ｺﾞｼｯｸUB"/>
              </a:rPr>
              <a:t>湊川公園駅周辺</a:t>
            </a:r>
            <a:r>
              <a:rPr lang="en-US" altLang="ja-JP" sz="2400" dirty="0" smtClean="0">
                <a:latin typeface="HGP創英角ｺﾞｼｯｸUB"/>
                <a:ea typeface="HGP創英角ｺﾞｼｯｸUB"/>
                <a:cs typeface="HGP創英角ｺﾞｼｯｸUB"/>
              </a:rPr>
              <a:t>]</a:t>
            </a:r>
          </a:p>
        </p:txBody>
      </p:sp>
      <p:sp>
        <p:nvSpPr>
          <p:cNvPr id="15" name="コンテンツ プレースホルダー 2"/>
          <p:cNvSpPr txBox="1">
            <a:spLocks/>
          </p:cNvSpPr>
          <p:nvPr/>
        </p:nvSpPr>
        <p:spPr>
          <a:xfrm>
            <a:off x="351772" y="4611362"/>
            <a:ext cx="8505544" cy="17523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400" u="sng" dirty="0" smtClean="0">
                <a:latin typeface="HGP創英角ｺﾞｼｯｸUB"/>
                <a:ea typeface="HGP創英角ｺﾞｼｯｸUB"/>
                <a:cs typeface="HGP創英角ｺﾞｼｯｸUB"/>
              </a:rPr>
              <a:t>意図とは違うデータに対する対応</a:t>
            </a:r>
            <a:endParaRPr lang="en-US" altLang="ja-JP" sz="2400" u="sng" dirty="0" smtClean="0">
              <a:latin typeface="HGP創英角ｺﾞｼｯｸUB"/>
              <a:ea typeface="HGP創英角ｺﾞｼｯｸUB"/>
              <a:cs typeface="HGP創英角ｺﾞｼｯｸUB"/>
            </a:endParaRPr>
          </a:p>
          <a:p>
            <a:pPr>
              <a:buFontTx/>
              <a:buChar char="-"/>
            </a:pPr>
            <a:r>
              <a:rPr lang="ja-JP" altLang="en-US" sz="2400" dirty="0" smtClean="0">
                <a:latin typeface="HGP創英角ｺﾞｼｯｸUB"/>
                <a:ea typeface="HGP創英角ｺﾞｼｯｸUB"/>
                <a:cs typeface="HGP創英角ｺﾞｼｯｸUB"/>
              </a:rPr>
              <a:t>データ精度向上</a:t>
            </a:r>
            <a:r>
              <a:rPr lang="en-US" altLang="ja-JP" sz="2400" dirty="0" smtClean="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a:t>
            </a:r>
            <a:r>
              <a:rPr lang="en-US" altLang="ja-JP" sz="2400" dirty="0" smtClean="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データの属性、計算の精度上げる。</a:t>
            </a:r>
            <a:endParaRPr lang="en-US" altLang="ja-JP" sz="2400" dirty="0" smtClean="0">
              <a:latin typeface="HGP創英角ｺﾞｼｯｸUB"/>
              <a:ea typeface="HGP創英角ｺﾞｼｯｸUB"/>
              <a:cs typeface="HGP創英角ｺﾞｼｯｸUB"/>
            </a:endParaRPr>
          </a:p>
          <a:p>
            <a:pPr>
              <a:buFontTx/>
              <a:buChar char="-"/>
            </a:pPr>
            <a:r>
              <a:rPr lang="ja-JP" altLang="en-US" sz="2400" dirty="0" smtClean="0">
                <a:latin typeface="HGP創英角ｺﾞｼｯｸUB"/>
                <a:ea typeface="HGP創英角ｺﾞｼｯｸUB"/>
                <a:cs typeface="HGP創英角ｺﾞｼｯｸUB"/>
              </a:rPr>
              <a:t>人的対応</a:t>
            </a:r>
            <a:r>
              <a:rPr lang="en-US" altLang="ja-JP" sz="2400" dirty="0" smtClean="0">
                <a:latin typeface="HGP創英角ｺﾞｼｯｸUB"/>
                <a:ea typeface="HGP創英角ｺﾞｼｯｸUB"/>
                <a:cs typeface="HGP創英角ｺﾞｼｯｸUB"/>
              </a:rPr>
              <a:t> </a:t>
            </a:r>
            <a:r>
              <a:rPr lang="ja-JP" altLang="en-US" sz="2400" dirty="0" smtClean="0">
                <a:latin typeface="HGP創英角ｺﾞｼｯｸUB"/>
                <a:ea typeface="HGP創英角ｺﾞｼｯｸUB"/>
                <a:cs typeface="HGP創英角ｺﾞｼｯｸUB"/>
              </a:rPr>
              <a:t>・</a:t>
            </a:r>
            <a:r>
              <a:rPr lang="ja-JP" altLang="en-US" sz="2400" dirty="0">
                <a:latin typeface="HGP創英角ｺﾞｼｯｸUB"/>
                <a:ea typeface="HGP創英角ｺﾞｼｯｸUB"/>
                <a:cs typeface="HGP創英角ｺﾞｼｯｸUB"/>
              </a:rPr>
              <a:t>・</a:t>
            </a:r>
            <a:r>
              <a:rPr lang="ja-JP" altLang="en-US" sz="2400" dirty="0" smtClean="0">
                <a:latin typeface="HGP創英角ｺﾞｼｯｸUB"/>
                <a:ea typeface="HGP創英角ｺﾞｼｯｸUB"/>
                <a:cs typeface="HGP創英角ｺﾞｼｯｸUB"/>
              </a:rPr>
              <a:t>・</a:t>
            </a:r>
            <a:r>
              <a:rPr lang="en-US" altLang="ja-JP" sz="2400" dirty="0" smtClean="0">
                <a:latin typeface="HGP創英角ｺﾞｼｯｸUB"/>
                <a:ea typeface="HGP創英角ｺﾞｼｯｸUB"/>
                <a:cs typeface="HGP創英角ｺﾞｼｯｸUB"/>
              </a:rPr>
              <a:t> </a:t>
            </a:r>
            <a:r>
              <a:rPr lang="ja-JP" altLang="en-US" sz="2400" u="sng" dirty="0" smtClean="0">
                <a:solidFill>
                  <a:srgbClr val="000000"/>
                </a:solidFill>
                <a:latin typeface="HGP創英角ｺﾞｼｯｸUB"/>
                <a:ea typeface="HGP創英角ｺﾞｼｯｸUB"/>
                <a:cs typeface="HGP創英角ｺﾞｼｯｸUB"/>
              </a:rPr>
              <a:t>最終的に、</a:t>
            </a:r>
            <a:r>
              <a:rPr lang="ja-JP" altLang="en-US" sz="2400" u="sng" dirty="0" smtClean="0">
                <a:solidFill>
                  <a:srgbClr val="FF0000"/>
                </a:solidFill>
                <a:latin typeface="HGP創英角ｺﾞｼｯｸUB"/>
                <a:ea typeface="HGP創英角ｺﾞｼｯｸUB"/>
                <a:cs typeface="HGP創英角ｺﾞｼｯｸUB"/>
              </a:rPr>
              <a:t>人による判断</a:t>
            </a:r>
            <a:r>
              <a:rPr lang="en-US" altLang="ja-JP" sz="2400" u="sng" dirty="0" smtClean="0">
                <a:solidFill>
                  <a:srgbClr val="FF0000"/>
                </a:solidFill>
                <a:latin typeface="HGP創英角ｺﾞｼｯｸUB"/>
                <a:ea typeface="HGP創英角ｺﾞｼｯｸUB"/>
                <a:cs typeface="HGP創英角ｺﾞｼｯｸUB"/>
              </a:rPr>
              <a:t>/</a:t>
            </a:r>
            <a:r>
              <a:rPr lang="ja-JP" altLang="en-US" sz="2400" u="sng" dirty="0" smtClean="0">
                <a:solidFill>
                  <a:srgbClr val="FF0000"/>
                </a:solidFill>
                <a:latin typeface="HGP創英角ｺﾞｼｯｸUB"/>
                <a:ea typeface="HGP創英角ｺﾞｼｯｸUB"/>
                <a:cs typeface="HGP創英角ｺﾞｼｯｸUB"/>
              </a:rPr>
              <a:t>実態把握</a:t>
            </a:r>
            <a:r>
              <a:rPr lang="ja-JP" altLang="en-US" sz="2400" u="sng" dirty="0" smtClean="0">
                <a:solidFill>
                  <a:srgbClr val="000000"/>
                </a:solidFill>
                <a:latin typeface="HGP創英角ｺﾞｼｯｸUB"/>
                <a:ea typeface="HGP創英角ｺﾞｼｯｸUB"/>
                <a:cs typeface="HGP創英角ｺﾞｼｯｸUB"/>
              </a:rPr>
              <a:t>が必要</a:t>
            </a:r>
            <a:endParaRPr lang="en-US" altLang="ja-JP" sz="2400" u="sng" dirty="0" smtClean="0">
              <a:solidFill>
                <a:srgbClr val="000000"/>
              </a:solidFill>
              <a:latin typeface="HGP創英角ｺﾞｼｯｸUB"/>
              <a:ea typeface="HGP創英角ｺﾞｼｯｸUB"/>
              <a:cs typeface="HGP創英角ｺﾞｼｯｸUB"/>
            </a:endParaRPr>
          </a:p>
        </p:txBody>
      </p:sp>
    </p:spTree>
    <p:extLst>
      <p:ext uri="{BB962C8B-B14F-4D97-AF65-F5344CB8AC3E}">
        <p14:creationId xmlns:p14="http://schemas.microsoft.com/office/powerpoint/2010/main" val="28102950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8918</TotalTime>
  <Words>785</Words>
  <Application>Microsoft Macintosh PowerPoint</Application>
  <PresentationFormat>画面に合わせる (4:3)</PresentationFormat>
  <Paragraphs>146</Paragraphs>
  <Slides>11</Slides>
  <Notes>6</Notes>
  <HiddenSlides>0</HiddenSlides>
  <MMClips>0</MMClips>
  <ScaleCrop>false</ScaleCrop>
  <HeadingPairs>
    <vt:vector size="4" baseType="variant">
      <vt:variant>
        <vt:lpstr>テーマ</vt:lpstr>
      </vt:variant>
      <vt:variant>
        <vt:i4>2</vt:i4>
      </vt:variant>
      <vt:variant>
        <vt:lpstr>スライド タイトル</vt:lpstr>
      </vt:variant>
      <vt:variant>
        <vt:i4>11</vt:i4>
      </vt:variant>
    </vt:vector>
  </HeadingPairs>
  <TitlesOfParts>
    <vt:vector size="13" baseType="lpstr">
      <vt:lpstr>ホワイト</vt:lpstr>
      <vt:lpstr>デザインの設定</vt:lpstr>
      <vt:lpstr>Hack the local treasure 地元の「お宝」をハックせよ</vt:lpstr>
      <vt:lpstr>アプリケーションの概要</vt:lpstr>
      <vt:lpstr>Hack the local treasure の目的・狙い</vt:lpstr>
      <vt:lpstr>課題解決に向けての着想ポイント</vt:lpstr>
      <vt:lpstr>課題解決に向けての着想ポイント（補足）</vt:lpstr>
      <vt:lpstr>具体的な解決案</vt:lpstr>
      <vt:lpstr>ターゲット</vt:lpstr>
      <vt:lpstr>実際のデータから見つけた発見</vt:lpstr>
      <vt:lpstr>見えてきた課題</vt:lpstr>
      <vt:lpstr>人による判断/実態把握について</vt:lpstr>
      <vt:lpstr>まとめ：Hack the local treasureを通した観光戦略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後藤 正樹</dc:creator>
  <cp:lastModifiedBy>後藤 正樹</cp:lastModifiedBy>
  <cp:revision>88</cp:revision>
  <dcterms:created xsi:type="dcterms:W3CDTF">2015-10-13T13:09:42Z</dcterms:created>
  <dcterms:modified xsi:type="dcterms:W3CDTF">2015-10-22T14:17:38Z</dcterms:modified>
</cp:coreProperties>
</file>