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76" r:id="rId3"/>
    <p:sldId id="275"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14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438C6-9296-4FE1-94A0-F2098573A38C}" type="datetimeFigureOut">
              <a:rPr kumimoji="1" lang="ja-JP" altLang="en-US" smtClean="0"/>
              <a:t>2015/10/31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449E3-0ADA-4D6A-825E-AAD9CA5880CE}" type="slidenum">
              <a:rPr kumimoji="1" lang="ja-JP" altLang="en-US" smtClean="0"/>
              <a:t>‹#›</a:t>
            </a:fld>
            <a:endParaRPr kumimoji="1" lang="ja-JP" altLang="en-US"/>
          </a:p>
        </p:txBody>
      </p:sp>
    </p:spTree>
    <p:extLst>
      <p:ext uri="{BB962C8B-B14F-4D97-AF65-F5344CB8AC3E}">
        <p14:creationId xmlns:p14="http://schemas.microsoft.com/office/powerpoint/2010/main" val="32542764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こんにちは、科学技術高等学校の畑中智之です。</a:t>
            </a:r>
          </a:p>
          <a:p>
            <a:r>
              <a:rPr kumimoji="1" lang="ja-JP" altLang="en-US" dirty="0" smtClean="0"/>
              <a:t>このような発表の機会をいただいた経緯ですが、神戸市の取り組みの一環として科学技術高校でアプリ開発の講習をしていだだきました。その成果を生かして、今回のアプリコンテストに参加することになりました。</a:t>
            </a:r>
          </a:p>
          <a:p>
            <a:endParaRPr kumimoji="1" lang="ja-JP" altLang="en-US" dirty="0" smtClean="0"/>
          </a:p>
          <a:p>
            <a:r>
              <a:rPr kumimoji="1" lang="ja-JP" altLang="en-US" dirty="0" smtClean="0"/>
              <a:t>それでは、本題に移りたいと思います。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A7449E3-0ADA-4D6A-825E-AAD9CA5880CE}" type="slidenum">
              <a:rPr kumimoji="1" lang="ja-JP" altLang="en-US" smtClean="0"/>
              <a:t>1</a:t>
            </a:fld>
            <a:endParaRPr kumimoji="1" lang="ja-JP" altLang="en-US"/>
          </a:p>
        </p:txBody>
      </p:sp>
    </p:spTree>
    <p:extLst>
      <p:ext uri="{BB962C8B-B14F-4D97-AF65-F5344CB8AC3E}">
        <p14:creationId xmlns:p14="http://schemas.microsoft.com/office/powerpoint/2010/main" val="2573962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がこのコンテストに向けて公開されている神戸市のオープンデータを見た際に感じたのは、観光地情報、ロケ地情報等案内に十分な情報があるので、このデータを手軽に見ることができるようになれば利用してもらえるのではないか、私なら使いたい、ということです。</a:t>
            </a:r>
          </a:p>
          <a:p>
            <a:r>
              <a:rPr kumimoji="1" lang="ja-JP" altLang="en-US" dirty="0" smtClean="0"/>
              <a:t>しかし、情報はすべて日本語で提供されており、そのまま使うのでは外国の方は見ることができません。</a:t>
            </a:r>
            <a:endParaRPr kumimoji="1" lang="en-US" altLang="ja-JP" dirty="0" smtClean="0"/>
          </a:p>
          <a:p>
            <a:r>
              <a:rPr kumimoji="1" lang="ja-JP" altLang="en-US" dirty="0" smtClean="0"/>
              <a:t>利用していただくには、オープンデータの翻訳と、どんなデバイスにも対応できることが重要だと考えました。</a:t>
            </a:r>
          </a:p>
        </p:txBody>
      </p:sp>
      <p:sp>
        <p:nvSpPr>
          <p:cNvPr id="4" name="スライド番号プレースホルダー 3"/>
          <p:cNvSpPr>
            <a:spLocks noGrp="1"/>
          </p:cNvSpPr>
          <p:nvPr>
            <p:ph type="sldNum" sz="quarter" idx="10"/>
          </p:nvPr>
        </p:nvSpPr>
        <p:spPr/>
        <p:txBody>
          <a:bodyPr/>
          <a:lstStyle/>
          <a:p>
            <a:fld id="{DA7449E3-0ADA-4D6A-825E-AAD9CA5880CE}" type="slidenum">
              <a:rPr kumimoji="1" lang="ja-JP" altLang="en-US" smtClean="0"/>
              <a:t>2</a:t>
            </a:fld>
            <a:endParaRPr kumimoji="1" lang="ja-JP" altLang="en-US"/>
          </a:p>
        </p:txBody>
      </p:sp>
    </p:spTree>
    <p:extLst>
      <p:ext uri="{BB962C8B-B14F-4D97-AF65-F5344CB8AC3E}">
        <p14:creationId xmlns:p14="http://schemas.microsoft.com/office/powerpoint/2010/main" val="188224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プログラムの説明です。</a:t>
            </a:r>
          </a:p>
          <a:p>
            <a:r>
              <a:rPr kumimoji="1" lang="ja-JP" altLang="en-US" dirty="0" smtClean="0"/>
              <a:t>まず、オープンデータの取り出しですが、</a:t>
            </a:r>
            <a:r>
              <a:rPr kumimoji="1" lang="en-US" altLang="ja-JP" dirty="0" smtClean="0"/>
              <a:t>JavaScript</a:t>
            </a:r>
            <a:r>
              <a:rPr kumimoji="1" lang="ja-JP" altLang="en-US" dirty="0" smtClean="0"/>
              <a:t>から</a:t>
            </a:r>
            <a:r>
              <a:rPr kumimoji="1" lang="en-US" altLang="ja-JP" dirty="0" err="1" smtClean="0"/>
              <a:t>XMLHttpRequest</a:t>
            </a:r>
            <a:r>
              <a:rPr kumimoji="1" lang="ja-JP" altLang="en-US" dirty="0" smtClean="0"/>
              <a:t>を用いて、神戸市行政データ</a:t>
            </a:r>
            <a:r>
              <a:rPr kumimoji="1" lang="en-US" altLang="ja-JP" dirty="0" smtClean="0"/>
              <a:t>API</a:t>
            </a:r>
            <a:r>
              <a:rPr kumimoji="1" lang="ja-JP" altLang="en-US" dirty="0" err="1" smtClean="0"/>
              <a:t>が提</a:t>
            </a:r>
            <a:r>
              <a:rPr kumimoji="1" lang="ja-JP" altLang="en-US" dirty="0" smtClean="0"/>
              <a:t>供されているサーバから</a:t>
            </a:r>
            <a:r>
              <a:rPr kumimoji="1" lang="en-US" altLang="ja-JP" dirty="0" smtClean="0"/>
              <a:t>JSON</a:t>
            </a:r>
            <a:r>
              <a:rPr kumimoji="1" lang="ja-JP" altLang="en-US" dirty="0" smtClean="0"/>
              <a:t>データを取り出します。</a:t>
            </a:r>
          </a:p>
          <a:p>
            <a:r>
              <a:rPr kumimoji="1" lang="ja-JP" altLang="en-US" dirty="0" smtClean="0"/>
              <a:t>取り出したデータの緯度と経度に基づいて</a:t>
            </a:r>
            <a:r>
              <a:rPr kumimoji="1" lang="en-US" altLang="ja-JP" dirty="0" smtClean="0"/>
              <a:t>Google Map</a:t>
            </a:r>
            <a:r>
              <a:rPr kumimoji="1" lang="ja-JP" altLang="en-US" dirty="0" smtClean="0"/>
              <a:t>上にマーカーを作成します。読み込み段階ではすべてのマーカーの</a:t>
            </a:r>
            <a:r>
              <a:rPr kumimoji="1" lang="en-US" altLang="ja-JP" dirty="0" smtClean="0"/>
              <a:t>visible</a:t>
            </a:r>
            <a:r>
              <a:rPr kumimoji="1" lang="ja-JP" altLang="en-US" dirty="0" smtClean="0"/>
              <a:t>を</a:t>
            </a:r>
            <a:r>
              <a:rPr kumimoji="1" lang="en-US" altLang="ja-JP" dirty="0" smtClean="0"/>
              <a:t>false</a:t>
            </a:r>
            <a:r>
              <a:rPr kumimoji="1" lang="ja-JP" altLang="en-US" dirty="0" smtClean="0"/>
              <a:t>にします。</a:t>
            </a:r>
          </a:p>
          <a:p>
            <a:r>
              <a:rPr kumimoji="1" lang="ja-JP" altLang="en-US" dirty="0" smtClean="0"/>
              <a:t>表示されているマーカーのクリックイベントを受けて、情報ウィンドウに表示するための</a:t>
            </a:r>
            <a:r>
              <a:rPr kumimoji="1" lang="en-US" altLang="ja-JP" dirty="0" smtClean="0"/>
              <a:t>HTML</a:t>
            </a:r>
            <a:r>
              <a:rPr kumimoji="1" lang="ja-JP" altLang="en-US" dirty="0" smtClean="0"/>
              <a:t>を日本語で生成し、翻訳プログラムへ送ります。</a:t>
            </a:r>
          </a:p>
          <a:p>
            <a:r>
              <a:rPr kumimoji="1" lang="ja-JP" altLang="en-US" dirty="0" smtClean="0"/>
              <a:t>翻訳できた段階、つまり翻訳プログラムから結果が返ってきた段階で</a:t>
            </a:r>
            <a:r>
              <a:rPr kumimoji="1" lang="en-US" altLang="ja-JP" dirty="0" smtClean="0"/>
              <a:t>JavaScript</a:t>
            </a:r>
            <a:r>
              <a:rPr kumimoji="1" lang="ja-JP" altLang="en-US" dirty="0" smtClean="0"/>
              <a:t>側は翻訳結果を情報ウィンドウに出力します。</a:t>
            </a:r>
          </a:p>
          <a:p>
            <a:r>
              <a:rPr kumimoji="1" lang="ja-JP" altLang="en-US" dirty="0" smtClean="0"/>
              <a:t>翻訳プログラムは</a:t>
            </a:r>
            <a:r>
              <a:rPr kumimoji="1" lang="en-US" altLang="ja-JP" dirty="0" smtClean="0"/>
              <a:t>PHP</a:t>
            </a:r>
            <a:r>
              <a:rPr kumimoji="1" lang="ja-JP" altLang="en-US" dirty="0" smtClean="0"/>
              <a:t>で書いています。これを科学技術高校のコンピュータ部で運営しているサーバに設置しています。翻訳プログラムでは</a:t>
            </a:r>
            <a:r>
              <a:rPr kumimoji="1" lang="en-US" altLang="ja-JP" dirty="0" smtClean="0"/>
              <a:t>Microsoft Translator</a:t>
            </a:r>
            <a:r>
              <a:rPr kumimoji="1" lang="ja-JP" altLang="en-US" dirty="0" smtClean="0"/>
              <a:t>にリクエストを送信して翻訳結果を取得し、出力しています。</a:t>
            </a:r>
          </a:p>
        </p:txBody>
      </p:sp>
      <p:sp>
        <p:nvSpPr>
          <p:cNvPr id="4" name="スライド番号プレースホルダー 3"/>
          <p:cNvSpPr>
            <a:spLocks noGrp="1"/>
          </p:cNvSpPr>
          <p:nvPr>
            <p:ph type="sldNum" sz="quarter" idx="10"/>
          </p:nvPr>
        </p:nvSpPr>
        <p:spPr/>
        <p:txBody>
          <a:bodyPr/>
          <a:lstStyle/>
          <a:p>
            <a:fld id="{DA7449E3-0ADA-4D6A-825E-AAD9CA5880CE}" type="slidenum">
              <a:rPr kumimoji="1" lang="ja-JP" altLang="en-US" smtClean="0"/>
              <a:t>3</a:t>
            </a:fld>
            <a:endParaRPr kumimoji="1" lang="ja-JP" altLang="en-US"/>
          </a:p>
        </p:txBody>
      </p:sp>
    </p:spTree>
    <p:extLst>
      <p:ext uri="{BB962C8B-B14F-4D97-AF65-F5344CB8AC3E}">
        <p14:creationId xmlns:p14="http://schemas.microsoft.com/office/powerpoint/2010/main" val="1365907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最後に、このような発表の機会をくださった神戸市情報化推進部の皆様、発表をご覧いただいた皆様、ありがとうございました。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DA7449E3-0ADA-4D6A-825E-AAD9CA5880CE}" type="slidenum">
              <a:rPr kumimoji="1" lang="ja-JP" altLang="en-US" smtClean="0"/>
              <a:t>4</a:t>
            </a:fld>
            <a:endParaRPr kumimoji="1" lang="ja-JP" altLang="en-US"/>
          </a:p>
        </p:txBody>
      </p:sp>
    </p:spTree>
    <p:extLst>
      <p:ext uri="{BB962C8B-B14F-4D97-AF65-F5344CB8AC3E}">
        <p14:creationId xmlns:p14="http://schemas.microsoft.com/office/powerpoint/2010/main" val="126980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11541239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12469144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391396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26901652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99489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14264758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10813180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2318555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3054134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7095612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14647965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10895176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38041145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25641922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35789664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840D54-C6E8-4795-8215-9E393754B3B2}" type="datetimeFigureOut">
              <a:rPr kumimoji="1" lang="ja-JP" altLang="en-US" smtClean="0"/>
              <a:t>2015/10/31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1649228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840D54-C6E8-4795-8215-9E393754B3B2}" type="datetimeFigureOut">
              <a:rPr kumimoji="1" lang="ja-JP" altLang="en-US" smtClean="0"/>
              <a:t>2015/10/31</a:t>
            </a:fld>
            <a:endParaRPr kumimoji="1" lang="ja-JP" alt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5E9A39-DBDC-4565-A082-F325DBC5FC0E}" type="slidenum">
              <a:rPr kumimoji="1" lang="ja-JP" altLang="en-US" smtClean="0"/>
              <a:t>‹#›</a:t>
            </a:fld>
            <a:endParaRPr kumimoji="1" lang="ja-JP" altLang="en-US"/>
          </a:p>
        </p:txBody>
      </p:sp>
    </p:spTree>
    <p:extLst>
      <p:ext uri="{BB962C8B-B14F-4D97-AF65-F5344CB8AC3E}">
        <p14:creationId xmlns:p14="http://schemas.microsoft.com/office/powerpoint/2010/main" val="6263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ap.kagicomb.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map.kagicomb.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ap.kagicom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p.kagicomb.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Multilingual </a:t>
            </a:r>
            <a:r>
              <a:rPr lang="en-US" altLang="ja-JP" dirty="0" err="1"/>
              <a:t>data.KOBE</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sz="2400" dirty="0" smtClean="0"/>
              <a:t>～オープンデータを活用した観光案内マップ～</a:t>
            </a:r>
            <a:endParaRPr kumimoji="1" lang="ja-JP" altLang="en-US" sz="2400" dirty="0"/>
          </a:p>
        </p:txBody>
      </p:sp>
      <p:sp>
        <p:nvSpPr>
          <p:cNvPr id="6" name="テキスト ボックス 5"/>
          <p:cNvSpPr txBox="1"/>
          <p:nvPr/>
        </p:nvSpPr>
        <p:spPr>
          <a:xfrm>
            <a:off x="0" y="6396335"/>
            <a:ext cx="9882909" cy="461665"/>
          </a:xfrm>
          <a:prstGeom prst="rect">
            <a:avLst/>
          </a:prstGeom>
          <a:noFill/>
        </p:spPr>
        <p:txBody>
          <a:bodyPr wrap="square" rtlCol="0">
            <a:spAutoFit/>
          </a:bodyPr>
          <a:lstStyle/>
          <a:p>
            <a:r>
              <a:rPr kumimoji="1" lang="en-US" altLang="ja-JP" sz="2400" dirty="0" smtClean="0"/>
              <a:t>Multilingual </a:t>
            </a:r>
            <a:r>
              <a:rPr kumimoji="1" lang="en-US" altLang="ja-JP" sz="2400" dirty="0" err="1" smtClean="0"/>
              <a:t>data.KOBE</a:t>
            </a:r>
            <a:r>
              <a:rPr kumimoji="1" lang="en-US" altLang="ja-JP" sz="2400" dirty="0" smtClean="0"/>
              <a:t> </a:t>
            </a:r>
            <a:r>
              <a:rPr kumimoji="1" lang="ja-JP" altLang="en-US" sz="2400" dirty="0" smtClean="0"/>
              <a:t>は </a:t>
            </a:r>
            <a:r>
              <a:rPr lang="en-US" altLang="ja-JP" sz="2400" dirty="0" smtClean="0">
                <a:hlinkClick r:id="rId3"/>
              </a:rPr>
              <a:t>http://map.kagicomb.com/</a:t>
            </a:r>
            <a:r>
              <a:rPr lang="en-US" altLang="ja-JP" sz="2400" dirty="0" smtClean="0"/>
              <a:t> </a:t>
            </a:r>
            <a:r>
              <a:rPr kumimoji="1" lang="ja-JP" altLang="en-US" sz="2400" dirty="0" smtClean="0"/>
              <a:t>で公開中です！</a:t>
            </a:r>
            <a:endParaRPr kumimoji="1" lang="ja-JP" altLang="en-US" sz="2400" dirty="0"/>
          </a:p>
        </p:txBody>
      </p:sp>
    </p:spTree>
    <p:extLst>
      <p:ext uri="{BB962C8B-B14F-4D97-AF65-F5344CB8AC3E}">
        <p14:creationId xmlns:p14="http://schemas.microsoft.com/office/powerpoint/2010/main" val="3102503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400" dirty="0"/>
              <a:t>Multilingual </a:t>
            </a:r>
            <a:r>
              <a:rPr lang="en-US" altLang="ja-JP" sz="4400" dirty="0" err="1"/>
              <a:t>data.KOBE</a:t>
            </a:r>
            <a:r>
              <a:rPr lang="ja-JP" altLang="en-US" sz="4400" dirty="0"/>
              <a:t> について</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sz="2400" dirty="0"/>
              <a:t>神戸市のオープンデータに</a:t>
            </a:r>
            <a:r>
              <a:rPr lang="en-US" altLang="ja-JP" sz="2400" dirty="0"/>
              <a:t/>
            </a:r>
            <a:br>
              <a:rPr lang="en-US" altLang="ja-JP" sz="2400" dirty="0"/>
            </a:br>
            <a:r>
              <a:rPr lang="ja-JP" altLang="en-US" sz="2400" dirty="0"/>
              <a:t>観光地情報、ロケ地情報等がある</a:t>
            </a:r>
            <a:r>
              <a:rPr lang="en-US" altLang="ja-JP" sz="2400" dirty="0"/>
              <a:t/>
            </a:r>
            <a:br>
              <a:rPr lang="en-US" altLang="ja-JP" sz="2400" dirty="0"/>
            </a:br>
            <a:r>
              <a:rPr lang="ja-JP" altLang="en-US" sz="2400" dirty="0"/>
              <a:t>手軽に見れるなら利用してもらえる？</a:t>
            </a:r>
            <a:endParaRPr lang="en-US" altLang="ja-JP" sz="2400" dirty="0"/>
          </a:p>
          <a:p>
            <a:r>
              <a:rPr lang="ja-JP" altLang="en-US" sz="2400" dirty="0"/>
              <a:t>しかし、情報はすべて日本語</a:t>
            </a:r>
            <a:r>
              <a:rPr lang="en-US" altLang="ja-JP" sz="2400" dirty="0"/>
              <a:t/>
            </a:r>
            <a:br>
              <a:rPr lang="en-US" altLang="ja-JP" sz="2400" dirty="0"/>
            </a:br>
            <a:r>
              <a:rPr lang="ja-JP" altLang="en-US" sz="2400" dirty="0"/>
              <a:t>外国の方は見ることができない</a:t>
            </a:r>
            <a:endParaRPr lang="en-US" altLang="ja-JP" sz="2400" dirty="0"/>
          </a:p>
          <a:p>
            <a:r>
              <a:rPr lang="ja-JP" altLang="en-US" sz="2400" dirty="0"/>
              <a:t>利用してもらうためには</a:t>
            </a:r>
            <a:r>
              <a:rPr lang="en-US" altLang="ja-JP" sz="2400" dirty="0"/>
              <a:t/>
            </a:r>
            <a:br>
              <a:rPr lang="en-US" altLang="ja-JP" sz="2400" dirty="0"/>
            </a:br>
            <a:r>
              <a:rPr lang="ja-JP" altLang="en-US" sz="2400" dirty="0"/>
              <a:t>・オープンデータの翻訳</a:t>
            </a:r>
            <a:r>
              <a:rPr lang="en-US" altLang="ja-JP" sz="2400" dirty="0"/>
              <a:t/>
            </a:r>
            <a:br>
              <a:rPr lang="en-US" altLang="ja-JP" sz="2400" dirty="0"/>
            </a:br>
            <a:r>
              <a:rPr lang="ja-JP" altLang="en-US" sz="2400" dirty="0"/>
              <a:t>・どんなデバイスにも対応できること</a:t>
            </a:r>
            <a:r>
              <a:rPr lang="en-US" altLang="ja-JP" sz="2400" dirty="0"/>
              <a:t/>
            </a:r>
            <a:br>
              <a:rPr lang="en-US" altLang="ja-JP" sz="2400" dirty="0"/>
            </a:br>
            <a:r>
              <a:rPr lang="ja-JP" altLang="en-US" sz="2400" dirty="0"/>
              <a:t>が</a:t>
            </a:r>
            <a:r>
              <a:rPr lang="ja-JP" altLang="en-US" sz="2400" dirty="0" smtClean="0"/>
              <a:t>重要</a:t>
            </a:r>
          </a:p>
        </p:txBody>
      </p:sp>
      <p:sp>
        <p:nvSpPr>
          <p:cNvPr id="5" name="テキスト ボックス 4"/>
          <p:cNvSpPr txBox="1"/>
          <p:nvPr/>
        </p:nvSpPr>
        <p:spPr>
          <a:xfrm>
            <a:off x="0" y="6396335"/>
            <a:ext cx="9882909" cy="461665"/>
          </a:xfrm>
          <a:prstGeom prst="rect">
            <a:avLst/>
          </a:prstGeom>
          <a:noFill/>
        </p:spPr>
        <p:txBody>
          <a:bodyPr wrap="square" rtlCol="0">
            <a:spAutoFit/>
          </a:bodyPr>
          <a:lstStyle/>
          <a:p>
            <a:r>
              <a:rPr kumimoji="1" lang="en-US" altLang="ja-JP" sz="2400" dirty="0" smtClean="0"/>
              <a:t>Multilingual </a:t>
            </a:r>
            <a:r>
              <a:rPr kumimoji="1" lang="en-US" altLang="ja-JP" sz="2400" dirty="0" err="1" smtClean="0"/>
              <a:t>data.KOBE</a:t>
            </a:r>
            <a:r>
              <a:rPr kumimoji="1" lang="en-US" altLang="ja-JP" sz="2400" dirty="0" smtClean="0"/>
              <a:t> </a:t>
            </a:r>
            <a:r>
              <a:rPr kumimoji="1" lang="ja-JP" altLang="en-US" sz="2400" dirty="0" smtClean="0"/>
              <a:t>は </a:t>
            </a:r>
            <a:r>
              <a:rPr lang="en-US" altLang="ja-JP" sz="2400" dirty="0" smtClean="0">
                <a:hlinkClick r:id="rId3"/>
              </a:rPr>
              <a:t>http://map.kagicomb.com/</a:t>
            </a:r>
            <a:r>
              <a:rPr lang="en-US" altLang="ja-JP" sz="2400" dirty="0" smtClean="0"/>
              <a:t> </a:t>
            </a:r>
            <a:r>
              <a:rPr kumimoji="1" lang="ja-JP" altLang="en-US" sz="2400" dirty="0" smtClean="0"/>
              <a:t>で公開中です！</a:t>
            </a:r>
            <a:endParaRPr kumimoji="1" lang="ja-JP" altLang="en-US" sz="2400" dirty="0"/>
          </a:p>
        </p:txBody>
      </p:sp>
    </p:spTree>
    <p:extLst>
      <p:ext uri="{BB962C8B-B14F-4D97-AF65-F5344CB8AC3E}">
        <p14:creationId xmlns:p14="http://schemas.microsoft.com/office/powerpoint/2010/main" val="1590375295"/>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dirty="0"/>
              <a:t>プログラム</a:t>
            </a:r>
            <a:r>
              <a:rPr lang="ja-JP" altLang="en-US" sz="4400" dirty="0" smtClean="0"/>
              <a:t>の</a:t>
            </a:r>
            <a:r>
              <a:rPr lang="ja-JP" altLang="en-US" sz="4400" dirty="0"/>
              <a:t>説明</a:t>
            </a:r>
            <a:endParaRPr kumimoji="1" lang="ja-JP" altLang="en-US" sz="4400"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角丸四角形 3"/>
          <p:cNvSpPr/>
          <p:nvPr/>
        </p:nvSpPr>
        <p:spPr>
          <a:xfrm>
            <a:off x="677334" y="4946468"/>
            <a:ext cx="8596668" cy="1094893"/>
          </a:xfrm>
          <a:prstGeom prst="roundRect">
            <a:avLst/>
          </a:prstGeom>
          <a:solidFill>
            <a:srgbClr val="002060"/>
          </a:solidFill>
          <a:ln>
            <a:solidFill>
              <a:schemeClr val="tx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t>JavaScript</a:t>
            </a:r>
            <a:endParaRPr kumimoji="1" lang="ja-JP" altLang="en-US" sz="2400" dirty="0"/>
          </a:p>
        </p:txBody>
      </p:sp>
      <p:sp>
        <p:nvSpPr>
          <p:cNvPr id="5" name="角丸四角形 4"/>
          <p:cNvSpPr/>
          <p:nvPr/>
        </p:nvSpPr>
        <p:spPr>
          <a:xfrm>
            <a:off x="677334" y="2160588"/>
            <a:ext cx="3372152" cy="1094893"/>
          </a:xfrm>
          <a:prstGeom prst="roundRect">
            <a:avLst/>
          </a:prstGeom>
          <a:solidFill>
            <a:schemeClr val="accent5">
              <a:lumMod val="75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2400" dirty="0" smtClean="0"/>
              <a:t>神戸市行政データ</a:t>
            </a:r>
            <a:r>
              <a:rPr lang="en-US" altLang="ja-JP" sz="2400" dirty="0" smtClean="0"/>
              <a:t>API</a:t>
            </a:r>
            <a:endParaRPr lang="ja-JP" altLang="en-US" sz="2400" dirty="0"/>
          </a:p>
        </p:txBody>
      </p:sp>
      <p:sp>
        <p:nvSpPr>
          <p:cNvPr id="6" name="角丸四角形 5"/>
          <p:cNvSpPr/>
          <p:nvPr/>
        </p:nvSpPr>
        <p:spPr>
          <a:xfrm>
            <a:off x="6237449" y="660623"/>
            <a:ext cx="2997683" cy="1094893"/>
          </a:xfrm>
          <a:prstGeom prst="roundRect">
            <a:avLst/>
          </a:prstGeom>
          <a:solidFill>
            <a:schemeClr val="accent5">
              <a:lumMod val="75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t>Microsoft Translator API</a:t>
            </a:r>
            <a:endParaRPr kumimoji="1" lang="ja-JP" altLang="en-US" sz="2400" dirty="0"/>
          </a:p>
        </p:txBody>
      </p:sp>
      <p:sp>
        <p:nvSpPr>
          <p:cNvPr id="7" name="角丸四角形 6"/>
          <p:cNvSpPr/>
          <p:nvPr/>
        </p:nvSpPr>
        <p:spPr>
          <a:xfrm>
            <a:off x="6276318" y="2832382"/>
            <a:ext cx="2997683" cy="1094893"/>
          </a:xfrm>
          <a:prstGeom prst="roundRect">
            <a:avLst/>
          </a:prstGeom>
          <a:solidFill>
            <a:srgbClr val="002060"/>
          </a:solidFill>
          <a:ln>
            <a:solidFill>
              <a:schemeClr val="tx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t>PHP</a:t>
            </a:r>
            <a:r>
              <a:rPr lang="ja-JP" altLang="en-US" sz="2400" dirty="0"/>
              <a:t>プログラム</a:t>
            </a:r>
            <a:endParaRPr kumimoji="1" lang="ja-JP" altLang="en-US" sz="2400" dirty="0"/>
          </a:p>
        </p:txBody>
      </p:sp>
      <p:grpSp>
        <p:nvGrpSpPr>
          <p:cNvPr id="10" name="グループ化 9"/>
          <p:cNvGrpSpPr/>
          <p:nvPr/>
        </p:nvGrpSpPr>
        <p:grpSpPr>
          <a:xfrm>
            <a:off x="2264571" y="2880246"/>
            <a:ext cx="3606644" cy="2307772"/>
            <a:chOff x="2146664" y="2939241"/>
            <a:chExt cx="3606644" cy="2307772"/>
          </a:xfrm>
        </p:grpSpPr>
        <p:sp>
          <p:nvSpPr>
            <p:cNvPr id="9" name="下矢印 8"/>
            <p:cNvSpPr/>
            <p:nvPr/>
          </p:nvSpPr>
          <p:spPr>
            <a:xfrm rot="10800000">
              <a:off x="2227459" y="2939241"/>
              <a:ext cx="914400" cy="2307772"/>
            </a:xfrm>
            <a:prstGeom prst="downArrow">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2146664" y="3598673"/>
              <a:ext cx="3606644" cy="461665"/>
            </a:xfrm>
            <a:prstGeom prst="rect">
              <a:avLst/>
            </a:prstGeom>
            <a:noFill/>
          </p:spPr>
          <p:txBody>
            <a:bodyPr wrap="square" rtlCol="0">
              <a:spAutoFit/>
            </a:bodyPr>
            <a:lstStyle/>
            <a:p>
              <a:r>
                <a:rPr kumimoji="1" lang="ja-JP" altLang="en-US" sz="2400" dirty="0" smtClean="0"/>
                <a:t>①</a:t>
              </a:r>
              <a:r>
                <a:rPr lang="en-US" altLang="ja-JP" sz="2400" dirty="0" err="1" smtClean="0"/>
                <a:t>HttpRequest</a:t>
              </a:r>
              <a:endParaRPr kumimoji="1" lang="ja-JP" altLang="en-US" sz="2400" dirty="0"/>
            </a:p>
          </p:txBody>
        </p:sp>
      </p:grpSp>
      <p:grpSp>
        <p:nvGrpSpPr>
          <p:cNvPr id="11" name="グループ化 10"/>
          <p:cNvGrpSpPr/>
          <p:nvPr/>
        </p:nvGrpSpPr>
        <p:grpSpPr>
          <a:xfrm>
            <a:off x="542043" y="2970512"/>
            <a:ext cx="3606644" cy="2307772"/>
            <a:chOff x="645030" y="2939240"/>
            <a:chExt cx="3606644" cy="2307772"/>
          </a:xfrm>
        </p:grpSpPr>
        <p:sp>
          <p:nvSpPr>
            <p:cNvPr id="8" name="下矢印 7"/>
            <p:cNvSpPr/>
            <p:nvPr/>
          </p:nvSpPr>
          <p:spPr>
            <a:xfrm>
              <a:off x="1550126" y="2939240"/>
              <a:ext cx="914400" cy="2307772"/>
            </a:xfrm>
            <a:prstGeom prst="downArrow">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645030" y="3946443"/>
              <a:ext cx="3606644" cy="461665"/>
            </a:xfrm>
            <a:prstGeom prst="rect">
              <a:avLst/>
            </a:prstGeom>
            <a:noFill/>
          </p:spPr>
          <p:txBody>
            <a:bodyPr wrap="square" rtlCol="0">
              <a:spAutoFit/>
            </a:bodyPr>
            <a:lstStyle/>
            <a:p>
              <a:r>
                <a:rPr kumimoji="1" lang="ja-JP" altLang="en-US" sz="2400" dirty="0" smtClean="0"/>
                <a:t>②</a:t>
              </a:r>
              <a:r>
                <a:rPr kumimoji="1" lang="en-US" altLang="ja-JP" sz="2400" dirty="0" smtClean="0"/>
                <a:t>JSON</a:t>
              </a:r>
              <a:r>
                <a:rPr kumimoji="1" lang="ja-JP" altLang="en-US" sz="2400" dirty="0" smtClean="0"/>
                <a:t>データ</a:t>
              </a:r>
              <a:endParaRPr kumimoji="1" lang="ja-JP" altLang="en-US" sz="2400" dirty="0"/>
            </a:p>
          </p:txBody>
        </p:sp>
      </p:grpSp>
      <p:sp>
        <p:nvSpPr>
          <p:cNvPr id="25" name="テキスト ボックス 24"/>
          <p:cNvSpPr txBox="1"/>
          <p:nvPr/>
        </p:nvSpPr>
        <p:spPr>
          <a:xfrm>
            <a:off x="841567" y="5179441"/>
            <a:ext cx="2846008" cy="461665"/>
          </a:xfrm>
          <a:prstGeom prst="rect">
            <a:avLst/>
          </a:prstGeom>
          <a:noFill/>
        </p:spPr>
        <p:txBody>
          <a:bodyPr wrap="square" rtlCol="0">
            <a:spAutoFit/>
          </a:bodyPr>
          <a:lstStyle/>
          <a:p>
            <a:r>
              <a:rPr lang="ja-JP" altLang="en-US" sz="2400" dirty="0" smtClean="0">
                <a:solidFill>
                  <a:schemeClr val="bg1"/>
                </a:solidFill>
              </a:rPr>
              <a:t>③マーカーを作成</a:t>
            </a:r>
          </a:p>
        </p:txBody>
      </p:sp>
      <p:grpSp>
        <p:nvGrpSpPr>
          <p:cNvPr id="12" name="グループ化 11"/>
          <p:cNvGrpSpPr/>
          <p:nvPr/>
        </p:nvGrpSpPr>
        <p:grpSpPr>
          <a:xfrm>
            <a:off x="7149111" y="3797583"/>
            <a:ext cx="3889343" cy="1449429"/>
            <a:chOff x="7149111" y="3797583"/>
            <a:chExt cx="3889343" cy="1449429"/>
          </a:xfrm>
        </p:grpSpPr>
        <p:sp>
          <p:nvSpPr>
            <p:cNvPr id="19" name="下矢印 18"/>
            <p:cNvSpPr/>
            <p:nvPr/>
          </p:nvSpPr>
          <p:spPr>
            <a:xfrm rot="10800000">
              <a:off x="7149111" y="3797583"/>
              <a:ext cx="914400" cy="1449429"/>
            </a:xfrm>
            <a:prstGeom prst="downArrow">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7" name="テキスト ボックス 26"/>
            <p:cNvSpPr txBox="1"/>
            <p:nvPr/>
          </p:nvSpPr>
          <p:spPr>
            <a:xfrm>
              <a:off x="7431810" y="4182079"/>
              <a:ext cx="3606644" cy="461665"/>
            </a:xfrm>
            <a:prstGeom prst="rect">
              <a:avLst/>
            </a:prstGeom>
            <a:noFill/>
          </p:spPr>
          <p:txBody>
            <a:bodyPr wrap="square" rtlCol="0">
              <a:spAutoFit/>
            </a:bodyPr>
            <a:lstStyle/>
            <a:p>
              <a:r>
                <a:rPr kumimoji="1" lang="ja-JP" altLang="en-US" sz="2400" dirty="0" smtClean="0"/>
                <a:t>④</a:t>
              </a:r>
              <a:r>
                <a:rPr lang="en-US" altLang="ja-JP" sz="2400" dirty="0" smtClean="0"/>
                <a:t>HTML</a:t>
              </a:r>
              <a:r>
                <a:rPr lang="ja-JP" altLang="en-US" sz="2400" dirty="0" smtClean="0"/>
                <a:t>（日本語</a:t>
              </a:r>
              <a:r>
                <a:rPr lang="ja-JP" altLang="en-US" sz="2400" dirty="0"/>
                <a:t>）</a:t>
              </a:r>
              <a:endParaRPr lang="en-US" altLang="ja-JP" sz="2400" dirty="0" smtClean="0"/>
            </a:p>
          </p:txBody>
        </p:sp>
      </p:grpSp>
      <p:grpSp>
        <p:nvGrpSpPr>
          <p:cNvPr id="13" name="グループ化 12"/>
          <p:cNvGrpSpPr/>
          <p:nvPr/>
        </p:nvGrpSpPr>
        <p:grpSpPr>
          <a:xfrm>
            <a:off x="7149111" y="1627260"/>
            <a:ext cx="3891713" cy="1449429"/>
            <a:chOff x="7149111" y="1627260"/>
            <a:chExt cx="3891713" cy="1449429"/>
          </a:xfrm>
        </p:grpSpPr>
        <p:sp>
          <p:nvSpPr>
            <p:cNvPr id="21" name="下矢印 20"/>
            <p:cNvSpPr/>
            <p:nvPr/>
          </p:nvSpPr>
          <p:spPr>
            <a:xfrm rot="10800000">
              <a:off x="7149111" y="1627260"/>
              <a:ext cx="914400" cy="1449429"/>
            </a:xfrm>
            <a:prstGeom prst="downArrow">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7434180" y="2102402"/>
              <a:ext cx="3606644" cy="830997"/>
            </a:xfrm>
            <a:prstGeom prst="rect">
              <a:avLst/>
            </a:prstGeom>
            <a:noFill/>
          </p:spPr>
          <p:txBody>
            <a:bodyPr wrap="square" rtlCol="0">
              <a:spAutoFit/>
            </a:bodyPr>
            <a:lstStyle/>
            <a:p>
              <a:r>
                <a:rPr kumimoji="1" lang="ja-JP" altLang="en-US" sz="2400" dirty="0" smtClean="0"/>
                <a:t>⑤</a:t>
              </a:r>
              <a:r>
                <a:rPr lang="en-US" altLang="ja-JP" sz="2400" dirty="0"/>
                <a:t>HTML</a:t>
              </a:r>
              <a:r>
                <a:rPr lang="ja-JP" altLang="en-US" sz="2400" dirty="0"/>
                <a:t>（日本語）</a:t>
              </a:r>
              <a:endParaRPr lang="en-US" altLang="ja-JP" sz="2400" dirty="0"/>
            </a:p>
            <a:p>
              <a:endParaRPr kumimoji="1" lang="ja-JP" altLang="en-US" sz="2400" dirty="0"/>
            </a:p>
          </p:txBody>
        </p:sp>
      </p:grpSp>
      <p:grpSp>
        <p:nvGrpSpPr>
          <p:cNvPr id="14" name="グループ化 13"/>
          <p:cNvGrpSpPr/>
          <p:nvPr/>
        </p:nvGrpSpPr>
        <p:grpSpPr>
          <a:xfrm>
            <a:off x="4746262" y="1627260"/>
            <a:ext cx="3606644" cy="1449429"/>
            <a:chOff x="4746262" y="1627260"/>
            <a:chExt cx="3606644" cy="1449429"/>
          </a:xfrm>
        </p:grpSpPr>
        <p:sp>
          <p:nvSpPr>
            <p:cNvPr id="20" name="下矢印 19"/>
            <p:cNvSpPr/>
            <p:nvPr/>
          </p:nvSpPr>
          <p:spPr>
            <a:xfrm>
              <a:off x="6471778" y="1627260"/>
              <a:ext cx="914400" cy="1449429"/>
            </a:xfrm>
            <a:prstGeom prst="downArrow">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9" name="テキスト ボックス 28"/>
            <p:cNvSpPr txBox="1"/>
            <p:nvPr/>
          </p:nvSpPr>
          <p:spPr>
            <a:xfrm>
              <a:off x="4746262" y="2238976"/>
              <a:ext cx="3606644" cy="461665"/>
            </a:xfrm>
            <a:prstGeom prst="rect">
              <a:avLst/>
            </a:prstGeom>
            <a:noFill/>
          </p:spPr>
          <p:txBody>
            <a:bodyPr wrap="square" rtlCol="0">
              <a:spAutoFit/>
            </a:bodyPr>
            <a:lstStyle/>
            <a:p>
              <a:r>
                <a:rPr kumimoji="1" lang="ja-JP" altLang="en-US" sz="2400" dirty="0" smtClean="0"/>
                <a:t>⑥</a:t>
              </a:r>
              <a:r>
                <a:rPr lang="en-US" altLang="ja-JP" sz="2400" dirty="0"/>
                <a:t>HTML</a:t>
              </a:r>
              <a:r>
                <a:rPr lang="ja-JP" altLang="en-US" sz="2400" dirty="0" smtClean="0"/>
                <a:t>（翻訳済）</a:t>
              </a:r>
              <a:endParaRPr lang="en-US" altLang="ja-JP" sz="2400" dirty="0"/>
            </a:p>
          </p:txBody>
        </p:sp>
      </p:grpSp>
      <p:grpSp>
        <p:nvGrpSpPr>
          <p:cNvPr id="15" name="グループ化 14"/>
          <p:cNvGrpSpPr/>
          <p:nvPr/>
        </p:nvGrpSpPr>
        <p:grpSpPr>
          <a:xfrm>
            <a:off x="4746262" y="3797583"/>
            <a:ext cx="3606644" cy="1449429"/>
            <a:chOff x="4746262" y="3797583"/>
            <a:chExt cx="3606644" cy="1449429"/>
          </a:xfrm>
        </p:grpSpPr>
        <p:sp>
          <p:nvSpPr>
            <p:cNvPr id="18" name="下矢印 17"/>
            <p:cNvSpPr/>
            <p:nvPr/>
          </p:nvSpPr>
          <p:spPr>
            <a:xfrm>
              <a:off x="6471778" y="3797583"/>
              <a:ext cx="914400" cy="1449429"/>
            </a:xfrm>
            <a:prstGeom prst="downArrow">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0" name="テキスト ボックス 29"/>
            <p:cNvSpPr txBox="1"/>
            <p:nvPr/>
          </p:nvSpPr>
          <p:spPr>
            <a:xfrm>
              <a:off x="4746262" y="4413933"/>
              <a:ext cx="3606644" cy="461665"/>
            </a:xfrm>
            <a:prstGeom prst="rect">
              <a:avLst/>
            </a:prstGeom>
            <a:noFill/>
          </p:spPr>
          <p:txBody>
            <a:bodyPr wrap="square" rtlCol="0">
              <a:spAutoFit/>
            </a:bodyPr>
            <a:lstStyle/>
            <a:p>
              <a:r>
                <a:rPr kumimoji="1" lang="ja-JP" altLang="en-US" sz="2400" dirty="0" smtClean="0"/>
                <a:t>⑦</a:t>
              </a:r>
              <a:r>
                <a:rPr lang="en-US" altLang="ja-JP" sz="2400" dirty="0"/>
                <a:t>HTML</a:t>
              </a:r>
              <a:r>
                <a:rPr lang="ja-JP" altLang="en-US" sz="2400" dirty="0"/>
                <a:t>（翻訳済）</a:t>
              </a:r>
              <a:endParaRPr lang="en-US" altLang="ja-JP" sz="2400" dirty="0"/>
            </a:p>
          </p:txBody>
        </p:sp>
      </p:grpSp>
      <p:sp>
        <p:nvSpPr>
          <p:cNvPr id="31" name="テキスト ボックス 30"/>
          <p:cNvSpPr txBox="1"/>
          <p:nvPr/>
        </p:nvSpPr>
        <p:spPr>
          <a:xfrm>
            <a:off x="6350738" y="5201730"/>
            <a:ext cx="3606644" cy="461665"/>
          </a:xfrm>
          <a:prstGeom prst="rect">
            <a:avLst/>
          </a:prstGeom>
          <a:noFill/>
        </p:spPr>
        <p:txBody>
          <a:bodyPr wrap="square" rtlCol="0">
            <a:spAutoFit/>
          </a:bodyPr>
          <a:lstStyle/>
          <a:p>
            <a:r>
              <a:rPr lang="ja-JP" altLang="en-US" sz="2400" dirty="0" smtClean="0">
                <a:solidFill>
                  <a:schemeClr val="bg1"/>
                </a:solidFill>
              </a:rPr>
              <a:t>⑧</a:t>
            </a:r>
            <a:r>
              <a:rPr lang="ja-JP" altLang="en-US" sz="2400" dirty="0">
                <a:solidFill>
                  <a:schemeClr val="bg1"/>
                </a:solidFill>
              </a:rPr>
              <a:t>情報</a:t>
            </a:r>
            <a:r>
              <a:rPr lang="ja-JP" altLang="en-US" sz="2400" dirty="0" smtClean="0">
                <a:solidFill>
                  <a:schemeClr val="bg1"/>
                </a:solidFill>
              </a:rPr>
              <a:t>を</a:t>
            </a:r>
            <a:r>
              <a:rPr lang="ja-JP" altLang="en-US" sz="2400" dirty="0">
                <a:solidFill>
                  <a:schemeClr val="bg1"/>
                </a:solidFill>
              </a:rPr>
              <a:t>表示</a:t>
            </a:r>
            <a:endParaRPr lang="ja-JP" altLang="en-US" sz="2400" dirty="0" smtClean="0">
              <a:solidFill>
                <a:schemeClr val="bg1"/>
              </a:solidFill>
            </a:endParaRPr>
          </a:p>
        </p:txBody>
      </p:sp>
      <p:sp>
        <p:nvSpPr>
          <p:cNvPr id="32" name="テキスト ボックス 31"/>
          <p:cNvSpPr txBox="1"/>
          <p:nvPr/>
        </p:nvSpPr>
        <p:spPr>
          <a:xfrm>
            <a:off x="0" y="6396335"/>
            <a:ext cx="9882909" cy="461665"/>
          </a:xfrm>
          <a:prstGeom prst="rect">
            <a:avLst/>
          </a:prstGeom>
          <a:noFill/>
        </p:spPr>
        <p:txBody>
          <a:bodyPr wrap="square" rtlCol="0">
            <a:spAutoFit/>
          </a:bodyPr>
          <a:lstStyle/>
          <a:p>
            <a:r>
              <a:rPr kumimoji="1" lang="en-US" altLang="ja-JP" sz="2400" dirty="0" smtClean="0"/>
              <a:t>Multilingual </a:t>
            </a:r>
            <a:r>
              <a:rPr kumimoji="1" lang="en-US" altLang="ja-JP" sz="2400" dirty="0" err="1" smtClean="0"/>
              <a:t>data.KOBE</a:t>
            </a:r>
            <a:r>
              <a:rPr kumimoji="1" lang="en-US" altLang="ja-JP" sz="2400" dirty="0" smtClean="0"/>
              <a:t> </a:t>
            </a:r>
            <a:r>
              <a:rPr kumimoji="1" lang="ja-JP" altLang="en-US" sz="2400" dirty="0" smtClean="0"/>
              <a:t>は </a:t>
            </a:r>
            <a:r>
              <a:rPr lang="en-US" altLang="ja-JP" sz="2400" dirty="0" smtClean="0">
                <a:hlinkClick r:id="rId3"/>
              </a:rPr>
              <a:t>http://map.kagicomb.com/</a:t>
            </a:r>
            <a:r>
              <a:rPr lang="en-US" altLang="ja-JP" sz="2400" dirty="0" smtClean="0"/>
              <a:t> </a:t>
            </a:r>
            <a:r>
              <a:rPr kumimoji="1" lang="ja-JP" altLang="en-US" sz="2400" dirty="0" smtClean="0"/>
              <a:t>で公開中です！</a:t>
            </a:r>
            <a:endParaRPr kumimoji="1" lang="ja-JP" altLang="en-US" sz="2400" dirty="0"/>
          </a:p>
        </p:txBody>
      </p:sp>
    </p:spTree>
    <p:extLst>
      <p:ext uri="{BB962C8B-B14F-4D97-AF65-F5344CB8AC3E}">
        <p14:creationId xmlns:p14="http://schemas.microsoft.com/office/powerpoint/2010/main" val="41440720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repeatCount="80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xit" presetSubtype="0" repeatCount="800" fill="hold"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xit" presetSubtype="0" repeatCount="800" fill="hold" grpId="1" nodeType="withEffect">
                                  <p:stCondLst>
                                    <p:cond delay="0"/>
                                  </p:stCondLst>
                                  <p:childTnLst>
                                    <p:animEffect transition="out" filter="fade">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xit" presetSubtype="0" repeatCount="800" fill="hold"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xit" presetSubtype="0" repeatCount="800" fill="hold" nodeType="with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xit" presetSubtype="0" repeatCount="800" fill="hold" nodeType="with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xit" presetSubtype="0" repeatCount="800" fill="hold" nodeType="withEffect">
                                  <p:stCondLst>
                                    <p:cond delay="0"/>
                                  </p:stCondLst>
                                  <p:childTnLst>
                                    <p:animEffect transition="out" filter="fad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800" dirty="0" smtClean="0"/>
              <a:t>ありがとうございました。</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テキスト ボックス 3"/>
          <p:cNvSpPr txBox="1"/>
          <p:nvPr/>
        </p:nvSpPr>
        <p:spPr>
          <a:xfrm>
            <a:off x="0" y="6396335"/>
            <a:ext cx="9882909" cy="461665"/>
          </a:xfrm>
          <a:prstGeom prst="rect">
            <a:avLst/>
          </a:prstGeom>
          <a:noFill/>
        </p:spPr>
        <p:txBody>
          <a:bodyPr wrap="square" rtlCol="0">
            <a:spAutoFit/>
          </a:bodyPr>
          <a:lstStyle/>
          <a:p>
            <a:r>
              <a:rPr kumimoji="1" lang="en-US" altLang="ja-JP" sz="2400" dirty="0" smtClean="0"/>
              <a:t>Multilingual </a:t>
            </a:r>
            <a:r>
              <a:rPr kumimoji="1" lang="en-US" altLang="ja-JP" sz="2400" dirty="0" err="1" smtClean="0"/>
              <a:t>data.KOBE</a:t>
            </a:r>
            <a:r>
              <a:rPr kumimoji="1" lang="en-US" altLang="ja-JP" sz="2400" dirty="0" smtClean="0"/>
              <a:t> </a:t>
            </a:r>
            <a:r>
              <a:rPr kumimoji="1" lang="ja-JP" altLang="en-US" sz="2400" dirty="0" smtClean="0"/>
              <a:t>は </a:t>
            </a:r>
            <a:r>
              <a:rPr lang="en-US" altLang="ja-JP" sz="2400" dirty="0" smtClean="0">
                <a:hlinkClick r:id="rId3"/>
              </a:rPr>
              <a:t>http://map.kagicomb.com/</a:t>
            </a:r>
            <a:r>
              <a:rPr lang="en-US" altLang="ja-JP" sz="2400" dirty="0" smtClean="0"/>
              <a:t> </a:t>
            </a:r>
            <a:r>
              <a:rPr kumimoji="1" lang="ja-JP" altLang="en-US" sz="2400" dirty="0" smtClean="0"/>
              <a:t>で公開中です！</a:t>
            </a:r>
            <a:endParaRPr kumimoji="1" lang="ja-JP" altLang="en-US" sz="2400" dirty="0"/>
          </a:p>
        </p:txBody>
      </p:sp>
    </p:spTree>
    <p:extLst>
      <p:ext uri="{BB962C8B-B14F-4D97-AF65-F5344CB8AC3E}">
        <p14:creationId xmlns:p14="http://schemas.microsoft.com/office/powerpoint/2010/main" val="1101042075"/>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204</TotalTime>
  <Words>489</Words>
  <Application>Microsoft Office PowerPoint</Application>
  <PresentationFormat>ワイド画面</PresentationFormat>
  <Paragraphs>42</Paragraphs>
  <Slides>4</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ＭＳ Ｐゴシック</vt:lpstr>
      <vt:lpstr>メイリオ</vt:lpstr>
      <vt:lpstr>Arial</vt:lpstr>
      <vt:lpstr>Calibri</vt:lpstr>
      <vt:lpstr>Trebuchet MS</vt:lpstr>
      <vt:lpstr>Wingdings 3</vt:lpstr>
      <vt:lpstr>ファセット</vt:lpstr>
      <vt:lpstr>Multilingual data.KOBE</vt:lpstr>
      <vt:lpstr>Multilingual data.KOBE について</vt:lpstr>
      <vt:lpstr>プログラムの説明</vt:lpstr>
      <vt:lpstr>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畑中智之</dc:creator>
  <cp:lastModifiedBy>畑中智之</cp:lastModifiedBy>
  <cp:revision>25</cp:revision>
  <dcterms:created xsi:type="dcterms:W3CDTF">2015-10-30T11:24:44Z</dcterms:created>
  <dcterms:modified xsi:type="dcterms:W3CDTF">2015-10-31T03:31:16Z</dcterms:modified>
</cp:coreProperties>
</file>