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embedTrueTypeFonts="1" saveSubsetFonts="1" strictFirstAndLastChars="0">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Lst>
  <p:sldSz cx="9144000" cy="5143500" type="screen16x9"/>
  <p:notesSz cx="6858000" cy="9144000"/>
  <p:embeddedFontLst>
    <p:embeddedFont>
      <p:font charset="0" pitchFamily="2" typeface="Josefin Sans"/>
      <p:regular r:id="rId75"/>
      <p:bold r:id="rId76"/>
    </p:embeddedFont>
    <p:embeddedFont>
      <p:font charset="0" panose="020F0502020204030203" pitchFamily="34" typeface="Lato"/>
      <p:regular r:id="rId77"/>
      <p:bold r:id="rId78"/>
      <p:italic r:id="rId79"/>
      <p:boldItalic r:id="rId80"/>
    </p:embeddedFont>
    <p:embeddedFont>
      <p:font charset="0" panose="020F0302020204030204" pitchFamily="34" typeface="Merriweather Light"/>
      <p:regular r:id="rId81"/>
      <p:bold r:id="rId82"/>
      <p:italic r:id="rId83"/>
      <p:boldItalic r:id="rId84"/>
    </p:embeddedFont>
    <p:embeddedFont>
      <p:font charset="0" pitchFamily="2" typeface="Montserrat"/>
      <p:regular r:id="rId85"/>
      <p:bold r:id="rId86"/>
      <p:italic r:id="rId87"/>
      <p:boldItalic r:id="rId88"/>
    </p:embeddedFont>
    <p:embeddedFont>
      <p:font charset="0" panose="020B0606030504020204" pitchFamily="34" typeface="Open Sans"/>
      <p:regular r:id="rId89"/>
      <p:bold r:id="rId90"/>
      <p:italic r:id="rId91"/>
      <p:boldItalic r:id="rId92"/>
    </p:embeddedFont>
    <p:embeddedFont>
      <p:font charset="0" panose="020F0502020204030204" pitchFamily="34" typeface="Open Sans SemiBold"/>
      <p:regular r:id="rId93"/>
      <p:bold r:id="rId94"/>
      <p:italic r:id="rId95"/>
      <p:boldItalic r:id="rId96"/>
    </p:embeddedFont>
    <p:embeddedFont>
      <p:font charset="0" panose="02000503050000020004" pitchFamily="2" typeface="Russo One"/>
      <p:regular r:id="rId97"/>
    </p:embeddedFont>
    <p:embeddedFont>
      <p:font charset="0" panose="02000504000000020004" pitchFamily="2" typeface="Vidaloka"/>
      <p:regular r:id="rId9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5610"/>
    <p:restoredTop sz="94674"/>
  </p:normalViewPr>
  <p:slideViewPr>
    <p:cSldViewPr snapToGrid="0">
      <p:cViewPr varScale="1">
        <p:scale>
          <a:sx d="100" n="162"/>
          <a:sy d="100" n="162"/>
        </p:scale>
        <p:origin x="208" y="232"/>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80" Type="http://schemas.openxmlformats.org/officeDocument/2006/relationships/font" Target="fonts/font6.fntdata" /><Relationship Id="rId85" Type="http://schemas.openxmlformats.org/officeDocument/2006/relationships/font" Target="fonts/font11.fntdata" /><Relationship Id="rId93" Type="http://schemas.openxmlformats.org/officeDocument/2006/relationships/font" Target="fonts/font19.fntdata" /><Relationship Id="rId88" Type="http://schemas.openxmlformats.org/officeDocument/2006/relationships/font" Target="fonts/font14.fntdata" /><Relationship Id="rId101" Type="http://schemas.openxmlformats.org/officeDocument/2006/relationships/theme" Target="theme/theme1.xml" /><Relationship Id="rId79" Type="http://schemas.openxmlformats.org/officeDocument/2006/relationships/font" Target="fonts/font5.fntdata" /><Relationship Id="rId84" Type="http://schemas.openxmlformats.org/officeDocument/2006/relationships/font" Target="fonts/font10.fntdata" /><Relationship Id="rId92" Type="http://schemas.openxmlformats.org/officeDocument/2006/relationships/font" Target="fonts/font18.fntdata" /><Relationship Id="rId100" Type="http://schemas.openxmlformats.org/officeDocument/2006/relationships/viewProps" Target="viewProps.xml" /><Relationship Id="rId83" Type="http://schemas.openxmlformats.org/officeDocument/2006/relationships/font" Target="fonts/font9.fntdata" /><Relationship Id="rId87" Type="http://schemas.openxmlformats.org/officeDocument/2006/relationships/font" Target="fonts/font13.fntdata" /><Relationship Id="rId96" Type="http://schemas.openxmlformats.org/officeDocument/2006/relationships/font" Target="fonts/font22.fntdata" /><Relationship Id="rId1" Type="http://schemas.openxmlformats.org/officeDocument/2006/relationships/slideMaster" Target="slideMasters/slideMaster1.xml" /><Relationship Id="rId78" Type="http://schemas.openxmlformats.org/officeDocument/2006/relationships/font" Target="fonts/font4.fntdata" /><Relationship Id="rId91" Type="http://schemas.openxmlformats.org/officeDocument/2006/relationships/font" Target="fonts/font17.fntdata" /><Relationship Id="rId99" Type="http://schemas.openxmlformats.org/officeDocument/2006/relationships/presProps" Target="presProps.xml" /><Relationship Id="rId82" Type="http://schemas.openxmlformats.org/officeDocument/2006/relationships/font" Target="fonts/font8.fntdata" /><Relationship Id="rId90" Type="http://schemas.openxmlformats.org/officeDocument/2006/relationships/font" Target="fonts/font16.fntdata" /><Relationship Id="rId95" Type="http://schemas.openxmlformats.org/officeDocument/2006/relationships/font" Target="fonts/font21.fntdata" /><Relationship Id="rId77" Type="http://schemas.openxmlformats.org/officeDocument/2006/relationships/font" Target="fonts/font3.fntdata" /><Relationship Id="rId86" Type="http://schemas.openxmlformats.org/officeDocument/2006/relationships/font" Target="fonts/font12.fntdata" /><Relationship Id="rId98" Type="http://schemas.openxmlformats.org/officeDocument/2006/relationships/font" Target="fonts/font24.fntdata" /><Relationship Id="rId76" Type="http://schemas.openxmlformats.org/officeDocument/2006/relationships/font" Target="fonts/font2.fntdata" /><Relationship Id="rId81" Type="http://schemas.openxmlformats.org/officeDocument/2006/relationships/font" Target="fonts/font7.fntdata" /><Relationship Id="rId89" Type="http://schemas.openxmlformats.org/officeDocument/2006/relationships/font" Target="fonts/font15.fntdata" /><Relationship Id="rId94" Type="http://schemas.openxmlformats.org/officeDocument/2006/relationships/font" Target="fonts/font20.fntdata" /><Relationship Id="rId97" Type="http://schemas.openxmlformats.org/officeDocument/2006/relationships/font" Target="fonts/font23.fntdata" /><Relationship Id="rId102" Type="http://schemas.openxmlformats.org/officeDocument/2006/relationships/tableStyles" Target="tableStyles.xml" /><Relationship Id="rId75" Type="http://schemas.openxmlformats.org/officeDocument/2006/relationships/font" Target="fonts/font1.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497763"/>
            <a:ext cx="7717500" cy="164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27878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1994850" y="1697488"/>
            <a:ext cx="5154300" cy="112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96" name="Google Shape;96;p15"/>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97" name="Google Shape;97;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98" name="Google Shape;98;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1" name="Google Shape;10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2" name="Google Shape;10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3" name="Google Shape;103;p16"/>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06" name="Google Shape;106;p17"/>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07" name="Google Shape;107;p17"/>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08" name="Google Shape;10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09" name="Google Shape;10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7"/>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043725" y="1185550"/>
            <a:ext cx="3123000" cy="2019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3" name="Google Shape;113;p1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114" name="Google Shape;114;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5" name="Google Shape;115;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6" name="Google Shape;116;p1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17"/>
        <p:cNvGrpSpPr/>
        <p:nvPr/>
      </p:nvGrpSpPr>
      <p:grpSpPr>
        <a:xfrm>
          <a:off x="0" y="0"/>
          <a:ext cx="0" cy="0"/>
          <a:chOff x="0" y="0"/>
          <a:chExt cx="0" cy="0"/>
        </a:xfrm>
      </p:grpSpPr>
      <p:sp>
        <p:nvSpPr>
          <p:cNvPr id="118" name="Google Shape;118;p19"/>
          <p:cNvSpPr txBox="1">
            <a:spLocks noGrp="1"/>
          </p:cNvSpPr>
          <p:nvPr>
            <p:ph type="subTitle" idx="1"/>
          </p:nvPr>
        </p:nvSpPr>
        <p:spPr>
          <a:xfrm>
            <a:off x="3509000"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19" name="Google Shape;119;p19"/>
          <p:cNvSpPr txBox="1">
            <a:spLocks noGrp="1"/>
          </p:cNvSpPr>
          <p:nvPr>
            <p:ph type="subTitle" idx="2"/>
          </p:nvPr>
        </p:nvSpPr>
        <p:spPr>
          <a:xfrm>
            <a:off x="35090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19"/>
          <p:cNvSpPr txBox="1">
            <a:spLocks noGrp="1"/>
          </p:cNvSpPr>
          <p:nvPr>
            <p:ph type="subTitle" idx="3"/>
          </p:nvPr>
        </p:nvSpPr>
        <p:spPr>
          <a:xfrm>
            <a:off x="95302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1" name="Google Shape;121;p19"/>
          <p:cNvSpPr txBox="1">
            <a:spLocks noGrp="1"/>
          </p:cNvSpPr>
          <p:nvPr>
            <p:ph type="subTitle" idx="4"/>
          </p:nvPr>
        </p:nvSpPr>
        <p:spPr>
          <a:xfrm>
            <a:off x="95312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2" name="Google Shape;122;p19"/>
          <p:cNvSpPr txBox="1">
            <a:spLocks noGrp="1"/>
          </p:cNvSpPr>
          <p:nvPr>
            <p:ph type="subTitle" idx="5"/>
          </p:nvPr>
        </p:nvSpPr>
        <p:spPr>
          <a:xfrm>
            <a:off x="6064875" y="2636125"/>
            <a:ext cx="212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3" name="Google Shape;123;p19"/>
          <p:cNvSpPr txBox="1">
            <a:spLocks noGrp="1"/>
          </p:cNvSpPr>
          <p:nvPr>
            <p:ph type="subTitle" idx="6"/>
          </p:nvPr>
        </p:nvSpPr>
        <p:spPr>
          <a:xfrm>
            <a:off x="6064875" y="2976125"/>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4" name="Google Shape;124;p19"/>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25" name="Google Shape;125;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6" name="Google Shape;126;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4_2_1">
    <p:spTree>
      <p:nvGrpSpPr>
        <p:cNvPr id="1" name="Shape 127"/>
        <p:cNvGrpSpPr/>
        <p:nvPr/>
      </p:nvGrpSpPr>
      <p:grpSpPr>
        <a:xfrm>
          <a:off x="0" y="0"/>
          <a:ext cx="0" cy="0"/>
          <a:chOff x="0" y="0"/>
          <a:chExt cx="0" cy="0"/>
        </a:xfrm>
      </p:grpSpPr>
      <p:sp>
        <p:nvSpPr>
          <p:cNvPr id="128" name="Google Shape;128;p20"/>
          <p:cNvSpPr txBox="1">
            <a:spLocks noGrp="1"/>
          </p:cNvSpPr>
          <p:nvPr>
            <p:ph type="subTitle" idx="1"/>
          </p:nvPr>
        </p:nvSpPr>
        <p:spPr>
          <a:xfrm>
            <a:off x="37183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29" name="Google Shape;129;p20"/>
          <p:cNvSpPr txBox="1">
            <a:spLocks noGrp="1"/>
          </p:cNvSpPr>
          <p:nvPr>
            <p:ph type="subTitle" idx="2"/>
          </p:nvPr>
        </p:nvSpPr>
        <p:spPr>
          <a:xfrm>
            <a:off x="3617675"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0" name="Google Shape;130;p20"/>
          <p:cNvSpPr txBox="1">
            <a:spLocks noGrp="1"/>
          </p:cNvSpPr>
          <p:nvPr>
            <p:ph type="subTitle" idx="3"/>
          </p:nvPr>
        </p:nvSpPr>
        <p:spPr>
          <a:xfrm>
            <a:off x="1328025" y="3391775"/>
            <a:ext cx="16428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1" name="Google Shape;131;p20"/>
          <p:cNvSpPr txBox="1">
            <a:spLocks noGrp="1"/>
          </p:cNvSpPr>
          <p:nvPr>
            <p:ph type="subTitle" idx="4"/>
          </p:nvPr>
        </p:nvSpPr>
        <p:spPr>
          <a:xfrm>
            <a:off x="1227426"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2" name="Google Shape;132;p20"/>
          <p:cNvSpPr txBox="1">
            <a:spLocks noGrp="1"/>
          </p:cNvSpPr>
          <p:nvPr>
            <p:ph type="subTitle" idx="5"/>
          </p:nvPr>
        </p:nvSpPr>
        <p:spPr>
          <a:xfrm>
            <a:off x="6108550" y="3391775"/>
            <a:ext cx="1643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33" name="Google Shape;133;p20"/>
          <p:cNvSpPr txBox="1">
            <a:spLocks noGrp="1"/>
          </p:cNvSpPr>
          <p:nvPr>
            <p:ph type="subTitle" idx="6"/>
          </p:nvPr>
        </p:nvSpPr>
        <p:spPr>
          <a:xfrm>
            <a:off x="6008050" y="3731775"/>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134" name="Google Shape;134;p20"/>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35" name="Google Shape;135;p2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2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4_1">
    <p:spTree>
      <p:nvGrpSpPr>
        <p:cNvPr id="1" name="Shape 137"/>
        <p:cNvGrpSpPr/>
        <p:nvPr/>
      </p:nvGrpSpPr>
      <p:grpSpPr>
        <a:xfrm>
          <a:off x="0" y="0"/>
          <a:ext cx="0" cy="0"/>
          <a:chOff x="0" y="0"/>
          <a:chExt cx="0" cy="0"/>
        </a:xfrm>
      </p:grpSpPr>
      <p:sp>
        <p:nvSpPr>
          <p:cNvPr id="138" name="Google Shape;138;p21"/>
          <p:cNvSpPr txBox="1">
            <a:spLocks noGrp="1"/>
          </p:cNvSpPr>
          <p:nvPr>
            <p:ph type="subTitle" idx="1"/>
          </p:nvPr>
        </p:nvSpPr>
        <p:spPr>
          <a:xfrm>
            <a:off x="3414050"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39" name="Google Shape;139;p21"/>
          <p:cNvSpPr txBox="1">
            <a:spLocks noGrp="1"/>
          </p:cNvSpPr>
          <p:nvPr>
            <p:ph type="subTitle" idx="2"/>
          </p:nvPr>
        </p:nvSpPr>
        <p:spPr>
          <a:xfrm>
            <a:off x="3564200"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1"/>
          <p:cNvSpPr txBox="1">
            <a:spLocks noGrp="1"/>
          </p:cNvSpPr>
          <p:nvPr>
            <p:ph type="subTitle" idx="3"/>
          </p:nvPr>
        </p:nvSpPr>
        <p:spPr>
          <a:xfrm>
            <a:off x="7057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1" name="Google Shape;141;p21"/>
          <p:cNvSpPr txBox="1">
            <a:spLocks noGrp="1"/>
          </p:cNvSpPr>
          <p:nvPr>
            <p:ph type="subTitle" idx="4"/>
          </p:nvPr>
        </p:nvSpPr>
        <p:spPr>
          <a:xfrm>
            <a:off x="8558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2" name="Google Shape;142;p21"/>
          <p:cNvSpPr txBox="1">
            <a:spLocks noGrp="1"/>
          </p:cNvSpPr>
          <p:nvPr>
            <p:ph type="subTitle" idx="5"/>
          </p:nvPr>
        </p:nvSpPr>
        <p:spPr>
          <a:xfrm>
            <a:off x="6122325" y="181198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3" name="Google Shape;143;p21"/>
          <p:cNvSpPr txBox="1">
            <a:spLocks noGrp="1"/>
          </p:cNvSpPr>
          <p:nvPr>
            <p:ph type="subTitle" idx="6"/>
          </p:nvPr>
        </p:nvSpPr>
        <p:spPr>
          <a:xfrm>
            <a:off x="6272475" y="2152000"/>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1"/>
          <p:cNvSpPr txBox="1">
            <a:spLocks noGrp="1"/>
          </p:cNvSpPr>
          <p:nvPr>
            <p:ph type="subTitle" idx="7"/>
          </p:nvPr>
        </p:nvSpPr>
        <p:spPr>
          <a:xfrm>
            <a:off x="3414050"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5" name="Google Shape;145;p21"/>
          <p:cNvSpPr txBox="1">
            <a:spLocks noGrp="1"/>
          </p:cNvSpPr>
          <p:nvPr>
            <p:ph type="subTitle" idx="8"/>
          </p:nvPr>
        </p:nvSpPr>
        <p:spPr>
          <a:xfrm>
            <a:off x="3564200"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6" name="Google Shape;146;p21"/>
          <p:cNvSpPr txBox="1">
            <a:spLocks noGrp="1"/>
          </p:cNvSpPr>
          <p:nvPr>
            <p:ph type="subTitle" idx="9"/>
          </p:nvPr>
        </p:nvSpPr>
        <p:spPr>
          <a:xfrm>
            <a:off x="7057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7" name="Google Shape;147;p21"/>
          <p:cNvSpPr txBox="1">
            <a:spLocks noGrp="1"/>
          </p:cNvSpPr>
          <p:nvPr>
            <p:ph type="subTitle" idx="13"/>
          </p:nvPr>
        </p:nvSpPr>
        <p:spPr>
          <a:xfrm>
            <a:off x="8558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8" name="Google Shape;148;p21"/>
          <p:cNvSpPr txBox="1">
            <a:spLocks noGrp="1"/>
          </p:cNvSpPr>
          <p:nvPr>
            <p:ph type="subTitle" idx="14"/>
          </p:nvPr>
        </p:nvSpPr>
        <p:spPr>
          <a:xfrm>
            <a:off x="6122325" y="3543463"/>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149" name="Google Shape;149;p21"/>
          <p:cNvSpPr txBox="1">
            <a:spLocks noGrp="1"/>
          </p:cNvSpPr>
          <p:nvPr>
            <p:ph type="subTitle" idx="15"/>
          </p:nvPr>
        </p:nvSpPr>
        <p:spPr>
          <a:xfrm>
            <a:off x="6272475" y="3883475"/>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0" name="Google Shape;150;p21"/>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51" name="Google Shape;151;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1">
  <p:cSld name="CUSTOM_4_1_1">
    <p:spTree>
      <p:nvGrpSpPr>
        <p:cNvPr id="1" name="Shape 153"/>
        <p:cNvGrpSpPr/>
        <p:nvPr/>
      </p:nvGrpSpPr>
      <p:grpSpPr>
        <a:xfrm>
          <a:off x="0" y="0"/>
          <a:ext cx="0" cy="0"/>
          <a:chOff x="0" y="0"/>
          <a:chExt cx="0" cy="0"/>
        </a:xfrm>
      </p:grpSpPr>
      <p:sp>
        <p:nvSpPr>
          <p:cNvPr id="154" name="Google Shape;154;p22"/>
          <p:cNvSpPr txBox="1">
            <a:spLocks noGrp="1"/>
          </p:cNvSpPr>
          <p:nvPr>
            <p:ph type="subTitle" idx="1"/>
          </p:nvPr>
        </p:nvSpPr>
        <p:spPr>
          <a:xfrm>
            <a:off x="49168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5" name="Google Shape;155;p22"/>
          <p:cNvSpPr txBox="1">
            <a:spLocks noGrp="1"/>
          </p:cNvSpPr>
          <p:nvPr>
            <p:ph type="subTitle" idx="2"/>
          </p:nvPr>
        </p:nvSpPr>
        <p:spPr>
          <a:xfrm>
            <a:off x="50589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2"/>
          <p:cNvSpPr txBox="1">
            <a:spLocks noGrp="1"/>
          </p:cNvSpPr>
          <p:nvPr>
            <p:ph type="subTitle" idx="3"/>
          </p:nvPr>
        </p:nvSpPr>
        <p:spPr>
          <a:xfrm>
            <a:off x="1911150" y="1970400"/>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7" name="Google Shape;157;p22"/>
          <p:cNvSpPr txBox="1">
            <a:spLocks noGrp="1"/>
          </p:cNvSpPr>
          <p:nvPr>
            <p:ph type="subTitle" idx="4"/>
          </p:nvPr>
        </p:nvSpPr>
        <p:spPr>
          <a:xfrm>
            <a:off x="2053300" y="231041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8" name="Google Shape;158;p22"/>
          <p:cNvSpPr txBox="1">
            <a:spLocks noGrp="1"/>
          </p:cNvSpPr>
          <p:nvPr>
            <p:ph type="subTitle" idx="5"/>
          </p:nvPr>
        </p:nvSpPr>
        <p:spPr>
          <a:xfrm>
            <a:off x="49168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59" name="Google Shape;159;p22"/>
          <p:cNvSpPr txBox="1">
            <a:spLocks noGrp="1"/>
          </p:cNvSpPr>
          <p:nvPr>
            <p:ph type="subTitle" idx="6"/>
          </p:nvPr>
        </p:nvSpPr>
        <p:spPr>
          <a:xfrm>
            <a:off x="50589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0" name="Google Shape;160;p22"/>
          <p:cNvSpPr txBox="1">
            <a:spLocks noGrp="1"/>
          </p:cNvSpPr>
          <p:nvPr>
            <p:ph type="subTitle" idx="7"/>
          </p:nvPr>
        </p:nvSpPr>
        <p:spPr>
          <a:xfrm>
            <a:off x="1911150" y="3625538"/>
            <a:ext cx="23160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1" name="Google Shape;161;p22"/>
          <p:cNvSpPr txBox="1">
            <a:spLocks noGrp="1"/>
          </p:cNvSpPr>
          <p:nvPr>
            <p:ph type="subTitle" idx="8"/>
          </p:nvPr>
        </p:nvSpPr>
        <p:spPr>
          <a:xfrm>
            <a:off x="2053200" y="3965550"/>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2" name="Google Shape;162;p22"/>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63" name="Google Shape;163;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4" name="Google Shape;164;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CUSTOM_4_2_2">
    <p:spTree>
      <p:nvGrpSpPr>
        <p:cNvPr id="1" name="Shape 165"/>
        <p:cNvGrpSpPr/>
        <p:nvPr/>
      </p:nvGrpSpPr>
      <p:grpSpPr>
        <a:xfrm>
          <a:off x="0" y="0"/>
          <a:ext cx="0" cy="0"/>
          <a:chOff x="0" y="0"/>
          <a:chExt cx="0" cy="0"/>
        </a:xfrm>
      </p:grpSpPr>
      <p:sp>
        <p:nvSpPr>
          <p:cNvPr id="166" name="Google Shape;166;p23"/>
          <p:cNvSpPr txBox="1">
            <a:spLocks noGrp="1"/>
          </p:cNvSpPr>
          <p:nvPr>
            <p:ph type="subTitle" idx="1"/>
          </p:nvPr>
        </p:nvSpPr>
        <p:spPr>
          <a:xfrm>
            <a:off x="3568125"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7" name="Google Shape;167;p23"/>
          <p:cNvSpPr txBox="1">
            <a:spLocks noGrp="1"/>
          </p:cNvSpPr>
          <p:nvPr>
            <p:ph type="subTitle" idx="2"/>
          </p:nvPr>
        </p:nvSpPr>
        <p:spPr>
          <a:xfrm>
            <a:off x="3568125"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23"/>
          <p:cNvSpPr txBox="1">
            <a:spLocks noGrp="1"/>
          </p:cNvSpPr>
          <p:nvPr>
            <p:ph type="subTitle" idx="3"/>
          </p:nvPr>
        </p:nvSpPr>
        <p:spPr>
          <a:xfrm>
            <a:off x="10883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69" name="Google Shape;169;p23"/>
          <p:cNvSpPr txBox="1">
            <a:spLocks noGrp="1"/>
          </p:cNvSpPr>
          <p:nvPr>
            <p:ph type="subTitle" idx="4"/>
          </p:nvPr>
        </p:nvSpPr>
        <p:spPr>
          <a:xfrm>
            <a:off x="1088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0" name="Google Shape;170;p23"/>
          <p:cNvSpPr txBox="1">
            <a:spLocks noGrp="1"/>
          </p:cNvSpPr>
          <p:nvPr>
            <p:ph type="subTitle" idx="5"/>
          </p:nvPr>
        </p:nvSpPr>
        <p:spPr>
          <a:xfrm>
            <a:off x="6055450" y="2994600"/>
            <a:ext cx="20154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1" name="Google Shape;171;p23"/>
          <p:cNvSpPr txBox="1">
            <a:spLocks noGrp="1"/>
          </p:cNvSpPr>
          <p:nvPr>
            <p:ph type="subTitle" idx="6"/>
          </p:nvPr>
        </p:nvSpPr>
        <p:spPr>
          <a:xfrm>
            <a:off x="6055450" y="3334600"/>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2" name="Google Shape;172;p23"/>
          <p:cNvSpPr txBox="1">
            <a:spLocks noGrp="1"/>
          </p:cNvSpPr>
          <p:nvPr>
            <p:ph type="title"/>
          </p:nvPr>
        </p:nvSpPr>
        <p:spPr>
          <a:xfrm>
            <a:off x="713225" y="445025"/>
            <a:ext cx="4763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73" name="Google Shape;173;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4" name="Google Shape;174;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5" name="Google Shape;175;p23"/>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2">
  <p:cSld name="CUSTOM_5">
    <p:spTree>
      <p:nvGrpSpPr>
        <p:cNvPr id="1" name="Shape 176"/>
        <p:cNvGrpSpPr/>
        <p:nvPr/>
      </p:nvGrpSpPr>
      <p:grpSpPr>
        <a:xfrm>
          <a:off x="0" y="0"/>
          <a:ext cx="0" cy="0"/>
          <a:chOff x="0" y="0"/>
          <a:chExt cx="0" cy="0"/>
        </a:xfrm>
      </p:grpSpPr>
      <p:sp>
        <p:nvSpPr>
          <p:cNvPr id="177" name="Google Shape;177;p24"/>
          <p:cNvSpPr txBox="1">
            <a:spLocks noGrp="1"/>
          </p:cNvSpPr>
          <p:nvPr>
            <p:ph type="subTitle" idx="1"/>
          </p:nvPr>
        </p:nvSpPr>
        <p:spPr>
          <a:xfrm>
            <a:off x="4750187" y="1722900"/>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78" name="Google Shape;178;p24"/>
          <p:cNvSpPr txBox="1">
            <a:spLocks noGrp="1"/>
          </p:cNvSpPr>
          <p:nvPr>
            <p:ph type="subTitle" idx="2"/>
          </p:nvPr>
        </p:nvSpPr>
        <p:spPr>
          <a:xfrm>
            <a:off x="4750184" y="206290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9" name="Google Shape;179;p24"/>
          <p:cNvSpPr txBox="1">
            <a:spLocks noGrp="1"/>
          </p:cNvSpPr>
          <p:nvPr>
            <p:ph type="subTitle" idx="3"/>
          </p:nvPr>
        </p:nvSpPr>
        <p:spPr>
          <a:xfrm>
            <a:off x="2306462" y="1722900"/>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0" name="Google Shape;180;p24"/>
          <p:cNvSpPr txBox="1">
            <a:spLocks noGrp="1"/>
          </p:cNvSpPr>
          <p:nvPr>
            <p:ph type="subTitle" idx="4"/>
          </p:nvPr>
        </p:nvSpPr>
        <p:spPr>
          <a:xfrm>
            <a:off x="2306462" y="2062900"/>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1" name="Google Shape;181;p24"/>
          <p:cNvSpPr txBox="1">
            <a:spLocks noGrp="1"/>
          </p:cNvSpPr>
          <p:nvPr>
            <p:ph type="subTitle" idx="5"/>
          </p:nvPr>
        </p:nvSpPr>
        <p:spPr>
          <a:xfrm>
            <a:off x="4750187" y="3158925"/>
            <a:ext cx="2014800" cy="357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2" name="Google Shape;182;p24"/>
          <p:cNvSpPr txBox="1">
            <a:spLocks noGrp="1"/>
          </p:cNvSpPr>
          <p:nvPr>
            <p:ph type="subTitle" idx="6"/>
          </p:nvPr>
        </p:nvSpPr>
        <p:spPr>
          <a:xfrm>
            <a:off x="4750184" y="3498925"/>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3" name="Google Shape;183;p24"/>
          <p:cNvSpPr txBox="1">
            <a:spLocks noGrp="1"/>
          </p:cNvSpPr>
          <p:nvPr>
            <p:ph type="subTitle" idx="7"/>
          </p:nvPr>
        </p:nvSpPr>
        <p:spPr>
          <a:xfrm>
            <a:off x="2306462" y="3158925"/>
            <a:ext cx="20148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184" name="Google Shape;184;p24"/>
          <p:cNvSpPr txBox="1">
            <a:spLocks noGrp="1"/>
          </p:cNvSpPr>
          <p:nvPr>
            <p:ph type="subTitle" idx="8"/>
          </p:nvPr>
        </p:nvSpPr>
        <p:spPr>
          <a:xfrm>
            <a:off x="2306462" y="3498925"/>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5" name="Google Shape;185;p24"/>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186" name="Google Shape;186;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7" name="Google Shape;187;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88"/>
        <p:cNvGrpSpPr/>
        <p:nvPr/>
      </p:nvGrpSpPr>
      <p:grpSpPr>
        <a:xfrm>
          <a:off x="0" y="0"/>
          <a:ext cx="0" cy="0"/>
          <a:chOff x="0" y="0"/>
          <a:chExt cx="0" cy="0"/>
        </a:xfrm>
      </p:grpSpPr>
      <p:sp>
        <p:nvSpPr>
          <p:cNvPr id="189" name="Google Shape;189;p25"/>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25"/>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3" name="Google Shape;193;p25"/>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5" name="Google Shape;195;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6" name="Google Shape;196;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7_1">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803750" y="2025800"/>
            <a:ext cx="4087500" cy="673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9" name="Google Shape;199;p26"/>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0" name="Google Shape;200;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1" name="Google Shape;201;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7_2">
    <p:spTree>
      <p:nvGrpSpPr>
        <p:cNvPr id="1" name="Shape 202"/>
        <p:cNvGrpSpPr/>
        <p:nvPr/>
      </p:nvGrpSpPr>
      <p:grpSpPr>
        <a:xfrm>
          <a:off x="0" y="0"/>
          <a:ext cx="0" cy="0"/>
          <a:chOff x="0" y="0"/>
          <a:chExt cx="0" cy="0"/>
        </a:xfrm>
      </p:grpSpPr>
      <p:sp>
        <p:nvSpPr>
          <p:cNvPr id="203" name="Google Shape;203;p27"/>
          <p:cNvSpPr txBox="1">
            <a:spLocks noGrp="1"/>
          </p:cNvSpPr>
          <p:nvPr>
            <p:ph type="title"/>
          </p:nvPr>
        </p:nvSpPr>
        <p:spPr>
          <a:xfrm>
            <a:off x="4490150" y="2047725"/>
            <a:ext cx="3364200" cy="628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204" name="Google Shape;204;p27"/>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205" name="Google Shape;205;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6" name="Google Shape;206;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ne column text 1">
  <p:cSld name="CUSTOM_8">
    <p:spTree>
      <p:nvGrpSpPr>
        <p:cNvPr id="1" name="Shape 207"/>
        <p:cNvGrpSpPr/>
        <p:nvPr/>
      </p:nvGrpSpPr>
      <p:grpSpPr>
        <a:xfrm>
          <a:off x="0" y="0"/>
          <a:ext cx="0" cy="0"/>
          <a:chOff x="0" y="0"/>
          <a:chExt cx="0" cy="0"/>
        </a:xfrm>
      </p:grpSpPr>
      <p:sp>
        <p:nvSpPr>
          <p:cNvPr id="208" name="Google Shape;208;p28"/>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209" name="Google Shape;209;p28"/>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10" name="Google Shape;210;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1" name="Google Shape;211;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2" name="Google Shape;212;p28"/>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CUSTOM_9">
    <p:spTree>
      <p:nvGrpSpPr>
        <p:cNvPr id="1" name="Shape 213"/>
        <p:cNvGrpSpPr/>
        <p:nvPr/>
      </p:nvGrpSpPr>
      <p:grpSpPr>
        <a:xfrm>
          <a:off x="0" y="0"/>
          <a:ext cx="0" cy="0"/>
          <a:chOff x="0" y="0"/>
          <a:chExt cx="0" cy="0"/>
        </a:xfrm>
      </p:grpSpPr>
      <p:sp>
        <p:nvSpPr>
          <p:cNvPr id="214" name="Google Shape;214;p29"/>
          <p:cNvSpPr txBox="1">
            <a:spLocks noGrp="1"/>
          </p:cNvSpPr>
          <p:nvPr>
            <p:ph type="subTitle" idx="1"/>
          </p:nvPr>
        </p:nvSpPr>
        <p:spPr>
          <a:xfrm>
            <a:off x="4816075"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15" name="Google Shape;215;p29"/>
          <p:cNvSpPr txBox="1">
            <a:spLocks noGrp="1"/>
          </p:cNvSpPr>
          <p:nvPr>
            <p:ph type="subTitle" idx="2"/>
          </p:nvPr>
        </p:nvSpPr>
        <p:spPr>
          <a:xfrm>
            <a:off x="4816200"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6" name="Google Shape;216;p29"/>
          <p:cNvSpPr txBox="1">
            <a:spLocks noGrp="1"/>
          </p:cNvSpPr>
          <p:nvPr>
            <p:ph type="subTitle" idx="3"/>
          </p:nvPr>
        </p:nvSpPr>
        <p:spPr>
          <a:xfrm>
            <a:off x="1385829" y="3616375"/>
            <a:ext cx="2942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17" name="Google Shape;217;p29"/>
          <p:cNvSpPr txBox="1">
            <a:spLocks noGrp="1"/>
          </p:cNvSpPr>
          <p:nvPr>
            <p:ph type="subTitle" idx="4"/>
          </p:nvPr>
        </p:nvSpPr>
        <p:spPr>
          <a:xfrm>
            <a:off x="1386025" y="3956375"/>
            <a:ext cx="2941800" cy="65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b="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8" name="Google Shape;218;p29"/>
          <p:cNvSpPr txBox="1">
            <a:spLocks noGrp="1"/>
          </p:cNvSpPr>
          <p:nvPr>
            <p:ph type="title"/>
          </p:nvPr>
        </p:nvSpPr>
        <p:spPr>
          <a:xfrm>
            <a:off x="713225" y="445025"/>
            <a:ext cx="272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19" name="Google Shape;219;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223" name="Google Shape;223;p30"/>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4" name="Google Shape;224;p30"/>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lang="en" sz="10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000">
                <a:solidFill>
                  <a:schemeClr val="dk2"/>
                </a:solidFill>
                <a:latin typeface="Montserrat"/>
                <a:ea typeface="Montserrat"/>
                <a:cs typeface="Montserrat"/>
                <a:sym typeface="Montserrat"/>
              </a:rPr>
              <a:t>, including icons by </a:t>
            </a:r>
            <a:r>
              <a:rPr lang="en" sz="10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000">
                <a:solidFill>
                  <a:schemeClr val="dk2"/>
                </a:solidFill>
                <a:latin typeface="Montserrat"/>
                <a:ea typeface="Montserrat"/>
                <a:cs typeface="Montserrat"/>
                <a:sym typeface="Montserrat"/>
              </a:rPr>
              <a:t>,and infographics &amp; images by </a:t>
            </a:r>
            <a:r>
              <a:rPr lang="en" sz="10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000" b="1">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6" name="Google Shape;226;p30"/>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7" name="Google Shape;227;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8" name="Google Shape;228;p30"/>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1" name="Google Shape;231;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4" name="Google Shape;234;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5" name="Google Shape;235;p3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36" name="Google Shape;236;p3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9" name="Google Shape;239;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0" name="Google Shape;240;p3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360375" y="1433050"/>
            <a:ext cx="17253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4021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225400"/>
            <a:ext cx="6899100" cy="26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539500"/>
            <a:ext cx="3557100" cy="977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slideLayouts/slideLayout13.xml" Type="http://schemas.openxmlformats.org/officeDocument/2006/relationships/slideLayout" /><Relationship Id="rId18" Target="../slideLayouts/slideLayout18.xml" Type="http://schemas.openxmlformats.org/officeDocument/2006/relationships/slideLayout" /><Relationship Id="rId26" Target="../slideLayouts/slideLayout26.xml" Type="http://schemas.openxmlformats.org/officeDocument/2006/relationships/slideLayout" /><Relationship Id="rId3" Target="../slideLayouts/slideLayout3.xml" Type="http://schemas.openxmlformats.org/officeDocument/2006/relationships/slideLayout" /><Relationship Id="rId21" Target="../slideLayouts/slideLayout21.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17" Target="../slideLayouts/slideLayout17.xml" Type="http://schemas.openxmlformats.org/officeDocument/2006/relationships/slideLayout" /><Relationship Id="rId25" Target="../slideLayouts/slideLayout25.xml" Type="http://schemas.openxmlformats.org/officeDocument/2006/relationships/slideLayout" /><Relationship Id="rId2" Target="../slideLayouts/slideLayout2.xml" Type="http://schemas.openxmlformats.org/officeDocument/2006/relationships/slideLayout" /><Relationship Id="rId16" Target="../slideLayouts/slideLayout16.xml" Type="http://schemas.openxmlformats.org/officeDocument/2006/relationships/slideLayout" /><Relationship Id="rId20" Target="../slideLayouts/slideLayout20.xml" Type="http://schemas.openxmlformats.org/officeDocument/2006/relationships/slideLayout" /><Relationship Id="rId29" Target="../slideLayouts/slideLayout29.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24" Target="../slideLayouts/slideLayout24.xml" Type="http://schemas.openxmlformats.org/officeDocument/2006/relationships/slideLayout" /><Relationship Id="rId32" Target="../theme/theme1.xml" Type="http://schemas.openxmlformats.org/officeDocument/2006/relationships/theme" /><Relationship Id="rId5" Target="../slideLayouts/slideLayout5.xml" Type="http://schemas.openxmlformats.org/officeDocument/2006/relationships/slideLayout" /><Relationship Id="rId15" Target="../slideLayouts/slideLayout15.xml" Type="http://schemas.openxmlformats.org/officeDocument/2006/relationships/slideLayout" /><Relationship Id="rId23" Target="../slideLayouts/slideLayout23.xml" Type="http://schemas.openxmlformats.org/officeDocument/2006/relationships/slideLayout" /><Relationship Id="rId28" Target="../slideLayouts/slideLayout28.xml" Type="http://schemas.openxmlformats.org/officeDocument/2006/relationships/slideLayout" /><Relationship Id="rId10" Target="../slideLayouts/slideLayout10.xml" Type="http://schemas.openxmlformats.org/officeDocument/2006/relationships/slideLayout" /><Relationship Id="rId19" Target="../slideLayouts/slideLayout19.xml" Type="http://schemas.openxmlformats.org/officeDocument/2006/relationships/slideLayout" /><Relationship Id="rId31" Target="../slideLayouts/slideLayout31.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slideLayouts/slideLayout14.xml" Type="http://schemas.openxmlformats.org/officeDocument/2006/relationships/slideLayout" /><Relationship Id="rId22" Target="../slideLayouts/slideLayout22.xml" Type="http://schemas.openxmlformats.org/officeDocument/2006/relationships/slideLayout" /><Relationship Id="rId27" Target="../slideLayouts/slideLayout27.xml" Type="http://schemas.openxmlformats.org/officeDocument/2006/relationships/slideLayout" /><Relationship Id="rId30" Target="../slideLayouts/slideLayout30.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anchor="t" anchorCtr="0" bIns="91425" lIns="91425" rIns="91425" spcFirstLastPara="1" tIns="91425" wrap="square">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a:endParaRPr/>
          </a:p>
        </p:txBody>
      </p:sp>
      <p:sp>
        <p:nvSpPr>
          <p:cNvPr id="7" name="Google Shape;7;p1"/>
          <p:cNvSpPr txBox="1">
            <a:spLocks noGrp="1"/>
          </p:cNvSpPr>
          <p:nvPr>
            <p:ph idx="1" type="body"/>
          </p:nvPr>
        </p:nvSpPr>
        <p:spPr>
          <a:xfrm>
            <a:off x="713250" y="1152475"/>
            <a:ext cx="7717500" cy="3416400"/>
          </a:xfrm>
          <a:prstGeom prst="rect">
            <a:avLst/>
          </a:prstGeom>
          <a:noFill/>
          <a:ln>
            <a:noFill/>
          </a:ln>
        </p:spPr>
        <p:txBody>
          <a:bodyPr anchor="t" anchorCtr="0" bIns="91425" lIns="91425" rIns="91425" spcFirstLastPara="1" tIns="91425" wrap="square">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accent1="accent1" accent2="accent2" accent3="accent3" accent4="accent4" accent5="accent5" accent6="accent6" bg1="lt1" bg2="dk2" folHlink="folHlink" hlink="hlink" tx1="dk1" tx2="lt2"/>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4ds.had.co.nz/introduction.html#python-julia-and-friend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bloggers.com/2018/08/advice-to-young-and-old-programmers-a-conversation-with-hadley-wickham/"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osit.com"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loud.r-project.org" TargetMode="External" /><Relationship Id="rId3" Type="http://schemas.openxmlformats.org/officeDocument/2006/relationships/hyperlink" Target="http://www.rstudio.com/download"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osit.cloud/"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guru99.com/r-factor-categorical-continuous.html" TargetMode="Externa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4ds.had.co.nz" TargetMode="External" /><Relationship Id="rId3" Type="http://schemas.openxmlformats.org/officeDocument/2006/relationships/hyperlink" Target="https://bookdown.org" TargetMode="External" /><Relationship Id="rId4" Type="http://schemas.openxmlformats.org/officeDocument/2006/relationships/hyperlink" Target="https://bookdown.org/home/archive/" TargetMode="External" /><Relationship Id="rId5" Type="http://schemas.openxmlformats.org/officeDocument/2006/relationships/hyperlink" Target="https://posit.cloud/learn/primers" TargetMode="External" /><Relationship Id="rId6" Type="http://schemas.openxmlformats.org/officeDocument/2006/relationships/hyperlink" Target="https://swirlstats.com" TargetMode="Externa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tidyverse.org/reference/labs.html" TargetMode="Externa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gplot2.tidyverse.org/reference/aes_colour_fill_alpha.html" TargetMode="External" /><Relationship Id="rId3" Type="http://schemas.openxmlformats.org/officeDocument/2006/relationships/image" Target="../media/image11.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gplot2.tidyverse.org/reference/geom_boxplot.html" TargetMode="External" /><Relationship Id="rId3" Type="http://schemas.openxmlformats.org/officeDocument/2006/relationships/image" Target="../media/image13.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gplot2.tidyverse.org/reference/geom_histogram.html" TargetMode="External" /><Relationship Id="rId3" Type="http://schemas.openxmlformats.org/officeDocument/2006/relationships/image" Target="../media/image14.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udio.github.io/learnr/index.html" TargetMode="External" /><Relationship Id="rId3" Type="http://schemas.openxmlformats.org/officeDocument/2006/relationships/hyperlink" Target="https://rstudio.github.io/learnr/index.html" TargetMode="External" /><Relationship Id="rId4" Type="http://schemas.openxmlformats.org/officeDocument/2006/relationships/hyperlink" Target="https://posit.cloud/learn/primers" TargetMode="External" /><Relationship Id="rId5" Type="http://schemas.openxmlformats.org/officeDocument/2006/relationships/hyperlink" Target="https://r4ds.had.co.nz/explore-intro.html#explore-intro" TargetMode="External" /><Relationship Id="rId6" Type="http://schemas.openxmlformats.org/officeDocument/2006/relationships/hyperlink" Target="https://rstudio.cloud/learn/primers/1.1" TargetMode="External" /><Relationship Id="rId7" Type="http://schemas.openxmlformats.org/officeDocument/2006/relationships/hyperlink" Target="https://rstudio.cloud/learn/primers/1.2" TargetMode="External" /><Relationship Id="rId8" Type="http://schemas.openxmlformats.org/officeDocument/2006/relationships/hyperlink" Target="https://r4ds.had.co.nz/wrangle-intro.html#wrangle-intro" TargetMode="External" /><Relationship Id="rId9" Type="http://schemas.openxmlformats.org/officeDocument/2006/relationships/hyperlink" Target="https://r4ds.had.co.nz/explore-intro.html#explore-intro" TargetMode="External" /><Relationship Id="rId10" Type="http://schemas.openxmlformats.org/officeDocument/2006/relationships/hyperlink" Target="https://r4ds.had.co.nz/wrangle-intro.html#wrangle-intro" TargetMode="External" /><Relationship Id="rId11" Type="http://schemas.openxmlformats.org/officeDocument/2006/relationships/hyperlink" Target="https://r4ds.had.co.nz/program-intro.html#program-intro" TargetMode="External" /><Relationship Id="rId12" Type="http://schemas.openxmlformats.org/officeDocument/2006/relationships/hyperlink" Target="https://r4ds.had.co.nz/program-intro.html#program-intro" TargetMode="Externa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rstudio.com/resources/cheatsheets/" TargetMode="External" /><Relationship Id="rId3" Type="http://schemas.openxmlformats.org/officeDocument/2006/relationships/hyperlink" Target="https://raw.githubusercontent.com/rstudio/cheatsheets/main/rstudio-ide.pdf" TargetMode="External" /><Relationship Id="rId4" Type="http://schemas.openxmlformats.org/officeDocument/2006/relationships/hyperlink" Target="https://github.com/rstudio/cheatsheets/raw/main/base-r.pdf" TargetMode="External" /><Relationship Id="rId5" Type="http://schemas.openxmlformats.org/officeDocument/2006/relationships/hyperlink" Target="https://www.statmethods.net/management" TargetMode="External" /><Relationship Id="rId6" Type="http://schemas.openxmlformats.org/officeDocument/2006/relationships/hyperlink" Target="https://cran.rstudio.com" TargetMode="External" /><Relationship Id="rId7" Type="http://schemas.openxmlformats.org/officeDocument/2006/relationships/hyperlink" Target="https://posit.cloud/learn/primers/1" TargetMode="Externa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wirlstats.com" TargetMode="External" /><Relationship Id="rId3" Type="http://schemas.openxmlformats.org/officeDocument/2006/relationships/hyperlink" Target="http://swirlstats.com/scn/title.html" TargetMode="External" /><Relationship Id="rId4" Type="http://schemas.openxmlformats.org/officeDocument/2006/relationships/hyperlink" Target="http://swirlstats.com/scn/surname.html" TargetMode="External" /><Relationship Id="rId5" Type="http://schemas.openxmlformats.org/officeDocument/2006/relationships/hyperlink" Target="https://github.com/swirldev/swirl_courses#swirl-courses" TargetMode="Externa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Hans_Rosling" TargetMode="External" /><Relationship Id="rId3" Type="http://schemas.openxmlformats.org/officeDocument/2006/relationships/hyperlink" Target="https://www.gapminder.org" TargetMode="External" /><Relationship Id="rId4" Type="http://schemas.openxmlformats.org/officeDocument/2006/relationships/hyperlink" Target="https://upgrader.gapminder.org" TargetMode="External" /><Relationship Id="rId5" Type="http://schemas.openxmlformats.org/officeDocument/2006/relationships/hyperlink" Target="https://www.gapminder.org/tools/#$state$time$value=2020;;&amp;chart-type=bubbles" TargetMode="External" /><Relationship Id="rId6" Type="http://schemas.openxmlformats.org/officeDocument/2006/relationships/hyperlink" Target="http://www.edtech.events/the-best-stats-youve-ever-seen-hans-rosling/" TargetMode="Externa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ata_science" TargetMode="Externa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R_(programming_language)"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ookdown.org/rdpeng/rprogdatascience/history-and-overview-of-r.html" TargetMode="External" /><Relationship Id="rId3" Type="http://schemas.openxmlformats.org/officeDocument/2006/relationships/hyperlink" Target="https://www.youtube.com/watch?v=STihTnVSZnI&amp;feature=youtu.b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Exploratory Data Analysis I</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R? – Responses by Hadley Wickham</a:t>
            </a:r>
          </a:p>
          <a:p>
            <a:pPr lvl="0" indent="0" marL="0">
              <a:spcBef>
                <a:spcPts val="3000"/>
              </a:spcBef>
              <a:buNone/>
            </a:pPr>
            <a:r>
              <a:rPr b="1">
                <a:hlinkClick r:id="rId2"/>
              </a:rPr>
              <a:t>r4ds</a:t>
            </a:r>
            <a:r>
              <a:rPr b="1"/>
              <a:t>: R is a great place to start your data science journey because</a:t>
            </a:r>
          </a:p>
          <a:p>
            <a:pPr lvl="0"/>
            <a:r>
              <a:rPr/>
              <a:t>R is an environment designed from the ground up to support data science.</a:t>
            </a:r>
          </a:p>
          <a:p>
            <a:pPr lvl="0"/>
            <a:r>
              <a:rPr/>
              <a:t>R is not just a programming language, but it is also an interactive environment for doing data science.</a:t>
            </a:r>
          </a:p>
          <a:p>
            <a:pPr lvl="0"/>
            <a:r>
              <a:rPr/>
              <a:t>To support interaction, R is a much more flexible language than many of its peers.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R today?</a:t>
            </a:r>
          </a:p>
          <a:p>
            <a:pPr lvl="0" indent="0" marL="0">
              <a:buNone/>
            </a:pPr>
            <a:r>
              <a:rPr/>
              <a:t>When you talk about choosing programming languages, I always say you shouldn’t pick them based on technical merits, but rather pick them based on the community. And I think the R community is like really, really strong, vibrant, free, welcoming, and embraces a wide range of domains. So, if there are like people like you using R, then your life is going to be much easier. That’s the first reason.</a:t>
            </a:r>
          </a:p>
          <a:p>
            <a:pPr lvl="0" indent="0" marL="0">
              <a:buNone/>
            </a:pPr>
            <a:r>
              <a:rPr b="1"/>
              <a:t>Interview</a:t>
            </a:r>
            <a:r>
              <a:rPr/>
              <a:t>: </a:t>
            </a:r>
            <a:r>
              <a:rPr>
                <a:hlinkClick r:id="rId2"/>
              </a:rPr>
              <a:t>“Advice to Young (and Old) Programmers, H. Wickham”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RStudio? </a:t>
            </a:r>
            <a:r>
              <a:rPr b="1">
                <a:hlinkClick r:id="rId2"/>
              </a:rPr>
              <a:t>https://posit.com</a:t>
            </a:r>
          </a:p>
          <a:p>
            <a:pPr lvl="0" indent="0" marL="1270000">
              <a:buNone/>
            </a:pPr>
            <a:r>
              <a:rPr sz="2000"/>
              <a:t>RStudio is an integrated development environment, or IDE, for R programming.</a:t>
            </a:r>
          </a:p>
          <a:p>
            <a:pPr lvl="0" indent="0" marL="0">
              <a:spcBef>
                <a:spcPts val="3000"/>
              </a:spcBef>
              <a:buNone/>
            </a:pPr>
            <a:r>
              <a:rPr b="1"/>
              <a:t>R Studio (Wikipedia)</a:t>
            </a:r>
          </a:p>
          <a:p>
            <a:pPr lvl="0" indent="0" marL="0">
              <a:buNone/>
            </a:pPr>
            <a:r>
              <a:rPr/>
              <a:t>RStudio is an integrated development environment (IDE) for R, a programming language for statistical computing and graphics. It is available in two formats: RStudio Desktop is a regular desktop application while RStudio Server runs on a remote server and allows accessing RStudio using a web browser.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Installation of R and R Studio</a:t>
            </a:r>
          </a:p>
          <a:p>
            <a:pPr lvl="0" indent="0" marL="0">
              <a:spcBef>
                <a:spcPts val="3000"/>
              </a:spcBef>
              <a:buNone/>
            </a:pPr>
            <a:r>
              <a:rPr b="1"/>
              <a:t>R Installation</a:t>
            </a:r>
          </a:p>
          <a:p>
            <a:pPr lvl="0" indent="0" marL="0">
              <a:buNone/>
            </a:pPr>
            <a:r>
              <a:rPr/>
              <a:t>To download R, go to CRAN, the comprehensive R archive network. CRAN is composed of a set of mirror servers distributed around the world and is used to distribute R and R packages. Don’t try and pick a mirror that’s close to you: instead use the cloud mirror, </a:t>
            </a:r>
            <a:r>
              <a:rPr>
                <a:hlinkClick r:id="rId2"/>
              </a:rPr>
              <a:t>https://cloud.r-project.org</a:t>
            </a:r>
            <a:r>
              <a:rPr/>
              <a:t>, which automatically figures it out for you.</a:t>
            </a:r>
          </a:p>
          <a:p>
            <a:pPr lvl="0" indent="0" marL="0">
              <a:buNone/>
            </a:pPr>
            <a:r>
              <a:rPr/>
              <a:t>A new major version of R comes out once a year, and there are 2-3 minor releases each year. It’s a good idea to update regularly.</a:t>
            </a:r>
          </a:p>
          <a:p>
            <a:pPr lvl="0" indent="0" marL="0">
              <a:spcBef>
                <a:spcPts val="3000"/>
              </a:spcBef>
              <a:buNone/>
            </a:pPr>
            <a:r>
              <a:rPr b="1"/>
              <a:t>R Studio Installation</a:t>
            </a:r>
          </a:p>
          <a:p>
            <a:pPr lvl="0" indent="0" marL="0">
              <a:buNone/>
            </a:pPr>
            <a:r>
              <a:rPr/>
              <a:t>Download and install it from </a:t>
            </a:r>
            <a:r>
              <a:rPr>
                <a:hlinkClick r:id="rId3"/>
              </a:rPr>
              <a:t>http://www.rstudio.com/download</a:t>
            </a:r>
            <a:r>
              <a:rPr/>
              <a:t>.</a:t>
            </a:r>
          </a:p>
          <a:p>
            <a:pPr lvl="0" indent="0" marL="0">
              <a:buNone/>
            </a:pPr>
            <a:r>
              <a:rPr/>
              <a:t>RStudio is updated a couple of times a year. When a new version is available, RStudio will let you know.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 Studio</a:t>
            </a:r>
          </a:p>
          <a:p>
            <a:pPr lvl="0" indent="0" marL="0">
              <a:spcBef>
                <a:spcPts val="3000"/>
              </a:spcBef>
              <a:buNone/>
            </a:pPr>
            <a:r>
              <a:rPr b="1"/>
              <a:t>The First Step</a:t>
            </a:r>
          </a:p>
          <a:p>
            <a:pPr lvl="0" indent="0" marL="347663">
              <a:buAutoNum type="arabicPeriod"/>
            </a:pPr>
            <a:r>
              <a:rPr/>
              <a:t>Start R Studio Application</a:t>
            </a:r>
          </a:p>
          <a:p>
            <a:pPr lvl="0" indent="0" marL="347663">
              <a:buAutoNum type="arabicPeriod"/>
            </a:pPr>
            <a:r>
              <a:rPr/>
              <a:t>Top Menu: File &gt; New Project &gt; New Directory &gt; New Project &gt; </a:t>
            </a:r>
            <a:r>
              <a:rPr i="1"/>
              <a:t>Directory name or Browse the directory and choose the parent directory you want to create the directory</a:t>
            </a:r>
          </a:p>
          <a:p>
            <a:pPr lvl="0" indent="0" marL="0">
              <a:spcBef>
                <a:spcPts val="3000"/>
              </a:spcBef>
              <a:buNone/>
            </a:pPr>
            <a:r>
              <a:rPr b="1"/>
              <a:t>When You Start the Project</a:t>
            </a:r>
          </a:p>
          <a:p>
            <a:pPr lvl="0" indent="0" marL="347663">
              <a:buAutoNum type="arabicPeriod"/>
            </a:pPr>
            <a:r>
              <a:rPr/>
              <a:t>Go to the directory you created</a:t>
            </a:r>
          </a:p>
          <a:p>
            <a:pPr lvl="0" indent="0" marL="347663">
              <a:buAutoNum type="arabicPeriod"/>
            </a:pPr>
            <a:r>
              <a:rPr/>
              <a:t>Double click _‘Directory Name’.Rproj</a:t>
            </a:r>
          </a:p>
          <a:p>
            <a:pPr lvl="0" indent="0" marL="0">
              <a:buNone/>
            </a:pPr>
            <a:r>
              <a:rPr/>
              <a:t>Or,</a:t>
            </a:r>
          </a:p>
          <a:p>
            <a:pPr lvl="0" indent="0" marL="347663">
              <a:buAutoNum type="arabicPeriod"/>
            </a:pPr>
            <a:r>
              <a:rPr/>
              <a:t>Start R Studio</a:t>
            </a:r>
          </a:p>
          <a:p>
            <a:pPr lvl="0" indent="0" marL="347663">
              <a:buAutoNum type="arabicPeriod"/>
            </a:pPr>
            <a:r>
              <a:rPr/>
              <a:t>File &gt; Open Project (or choose from Recent Project)</a:t>
            </a:r>
          </a:p>
          <a:p>
            <a:pPr lvl="0" indent="0" marL="0">
              <a:buNone/>
            </a:pPr>
            <a:r>
              <a:rPr i="1"/>
              <a:t>In this way the working directory of the session is set to the project directory and R can search releted files without difficulty</a:t>
            </a:r>
            <a:r>
              <a:rPr/>
              <a:t> (</a:t>
            </a:r>
            <a:r>
              <a:rPr>
                <a:latin typeface="Courier"/>
              </a:rPr>
              <a:t>getwd()</a:t>
            </a:r>
            <a:r>
              <a:rPr/>
              <a:t>, </a:t>
            </a:r>
            <a:r>
              <a:rPr>
                <a:latin typeface="Courier"/>
              </a:rPr>
              <a:t>setwd()</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Posit Cloud</a:t>
            </a:r>
          </a:p>
          <a:p>
            <a:pPr lvl="0" indent="0" marL="0">
              <a:buNone/>
            </a:pPr>
            <a:r>
              <a:rPr/>
              <a:t>RStudio Cloud is a lightweight, cloud-based solution that allows anyone to do, share, teach and learn data science online.</a:t>
            </a:r>
          </a:p>
          <a:p>
            <a:pPr lvl="0" indent="0" marL="0">
              <a:spcBef>
                <a:spcPts val="3000"/>
              </a:spcBef>
              <a:buNone/>
            </a:pPr>
            <a:r>
              <a:rPr b="1"/>
              <a:t>Cloud Free</a:t>
            </a:r>
          </a:p>
          <a:p>
            <a:pPr lvl="0"/>
            <a:r>
              <a:rPr/>
              <a:t>Up to 15 projects total</a:t>
            </a:r>
          </a:p>
          <a:p>
            <a:pPr lvl="0"/>
            <a:r>
              <a:rPr/>
              <a:t>1 shared space (5 members and 10 projects max)</a:t>
            </a:r>
          </a:p>
          <a:p>
            <a:pPr lvl="0"/>
            <a:r>
              <a:rPr/>
              <a:t>15 project hours per month</a:t>
            </a:r>
          </a:p>
          <a:p>
            <a:pPr lvl="0"/>
            <a:r>
              <a:rPr/>
              <a:t>Up to 1 GB RAM per project</a:t>
            </a:r>
          </a:p>
          <a:p>
            <a:pPr lvl="0"/>
            <a:r>
              <a:rPr/>
              <a:t>Up to 1 CPU per project</a:t>
            </a:r>
          </a:p>
          <a:p>
            <a:pPr lvl="0"/>
            <a:r>
              <a:rPr/>
              <a:t>Up to 1 hour background execution time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Start Posit Cloud</a:t>
            </a:r>
          </a:p>
          <a:p>
            <a:pPr lvl="0" indent="0" marL="347663">
              <a:buAutoNum type="arabicPeriod"/>
            </a:pPr>
            <a:r>
              <a:rPr/>
              <a:t>Go to </a:t>
            </a:r>
            <a:r>
              <a:rPr>
                <a:hlinkClick r:id="rId2"/>
              </a:rPr>
              <a:t>https://posit.cloud/</a:t>
            </a:r>
          </a:p>
          <a:p>
            <a:pPr lvl="0" indent="0" marL="347663">
              <a:buAutoNum type="arabicPeriod"/>
            </a:pPr>
            <a:r>
              <a:rPr/>
              <a:t>Sign Up: </a:t>
            </a:r>
            <a:r>
              <a:rPr i="1"/>
              <a:t>top right</a:t>
            </a:r>
          </a:p>
          <a:p>
            <a:pPr lvl="0"/>
            <a:r>
              <a:rPr/>
              <a:t>Email address or Google account</a:t>
            </a:r>
          </a:p>
          <a:p>
            <a:pPr lvl="0" indent="0" marL="347663">
              <a:buAutoNum startAt="3" type="arabicPeriod"/>
            </a:pPr>
            <a:r>
              <a:rPr/>
              <a:t>New Project: </a:t>
            </a:r>
            <a:r>
              <a:rPr i="1"/>
              <a:t>Project Name</a:t>
            </a:r>
          </a:p>
          <a:p>
            <a:pPr lvl="0" indent="0" marL="347663">
              <a:buAutoNum startAt="3" type="arabicPeriod"/>
            </a:pPr>
            <a:r>
              <a:rPr/>
              <a:t>R Console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Started</a:t>
            </a:r>
          </a:p>
        </p:txBody>
      </p:sp>
      <p:sp>
        <p:nvSpPr>
          <p:cNvPr id="3" name="Content Placeholder 2"/>
          <p:cNvSpPr>
            <a:spLocks noGrp="1"/>
          </p:cNvSpPr>
          <p:nvPr>
            <p:ph idx="1"/>
          </p:nvPr>
        </p:nvSpPr>
        <p:spPr/>
        <p:txBody>
          <a:bodyPr/>
          <a:lstStyle/>
          <a:p>
            <a:pPr lvl="0" indent="0" marL="0">
              <a:buNone/>
            </a:pPr>
            <a:r>
              <a:rPr/>
              <a:t>Start RStudio and create a project, or login to Posit Cloud and create a project.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First Examples</a:t>
            </a:r>
          </a:p>
          <a:p>
            <a:pPr lvl="0" indent="0" marL="0">
              <a:buNone/>
            </a:pPr>
            <a:r>
              <a:rPr/>
              <a:t>Input the following codes into Console in the left bottom pane.</a:t>
            </a:r>
          </a:p>
          <a:p>
            <a:pPr lvl="0"/>
            <a:r>
              <a:rPr/>
              <a:t>The first two:</a:t>
            </a:r>
          </a:p>
          <a:p>
            <a:pPr lvl="0" indent="0">
              <a:buNone/>
            </a:pPr>
            <a:r>
              <a:rPr>
                <a:solidFill>
                  <a:srgbClr val="06287E"/>
                </a:solidFill>
                <a:latin typeface="Courier"/>
              </a:rPr>
              <a:t>head</a:t>
            </a:r>
            <a:r>
              <a:rPr>
                <a:latin typeface="Courier"/>
              </a:rPr>
              <a:t>(cars)</a:t>
            </a:r>
          </a:p>
          <a:p>
            <a:pPr lvl="0" indent="0">
              <a:buNone/>
            </a:pPr>
            <a:r>
              <a:rPr>
                <a:latin typeface="Courier"/>
              </a:rPr>
              <a:t>##   speed dist
## 1     4    2
## 2     4   10
## 3     7    4
## 4     7   22
## 5     8   16
## 6     9   10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str</a:t>
            </a:r>
            <a:r>
              <a:rPr>
                <a:latin typeface="Courier"/>
              </a:rPr>
              <a:t>(cars)</a:t>
            </a:r>
          </a:p>
          <a:p>
            <a:pPr lvl="0" indent="0">
              <a:buNone/>
            </a:pPr>
            <a:r>
              <a:rPr>
                <a:latin typeface="Courier"/>
              </a:rPr>
              <a:t>## 'data.frame':    50 obs. of  2 variables:
##  $ speed: num  4 4 7 7 8 9 10 10 10 11 ...
##  $ dist : num  2 10 4 22 16 10 18 26 34 17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Exploratory Data Analysis (EDA) I</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Two more:</a:t>
            </a:r>
          </a:p>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6287E"/>
                </a:solidFill>
                <a:latin typeface="Courier"/>
              </a:rPr>
              <a:t>plot</a:t>
            </a:r>
            <a:r>
              <a:rPr>
                <a:latin typeface="Courier"/>
              </a:rPr>
              <a:t>(cars)</a:t>
            </a:r>
          </a:p>
        </p:txBody>
      </p:sp>
      <p:pic>
        <p:nvPicPr>
          <p:cNvPr descr="eda1-w-template_files/figure-pptx/cars_plot-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And three more:</a:t>
            </a:r>
          </a:p>
          <a:p>
            <a:pPr lvl="0" indent="0">
              <a:buNone/>
            </a:pPr>
            <a:r>
              <a:rPr>
                <a:solidFill>
                  <a:srgbClr val="06287E"/>
                </a:solidFill>
                <a:latin typeface="Courier"/>
              </a:rPr>
              <a:t>plot</a:t>
            </a:r>
            <a:r>
              <a:rPr>
                <a:latin typeface="Courier"/>
              </a:rPr>
              <a:t>(cars) </a:t>
            </a:r>
            <a:r>
              <a:rPr i="1">
                <a:solidFill>
                  <a:srgbClr val="60A0B0"/>
                </a:solidFill>
                <a:latin typeface="Courier"/>
              </a:rPr>
              <a:t># cars: Speed and Stopping Distances of Cars</a:t>
            </a:r>
            <a:br/>
            <a:r>
              <a:rPr>
                <a:solidFill>
                  <a:srgbClr val="06287E"/>
                </a:solidFill>
                <a:latin typeface="Courier"/>
              </a:rPr>
              <a:t>abline</a:t>
            </a:r>
            <a:r>
              <a:rPr>
                <a:latin typeface="Courier"/>
              </a:rPr>
              <a:t>(</a:t>
            </a:r>
            <a:r>
              <a:rPr>
                <a:solidFill>
                  <a:srgbClr val="06287E"/>
                </a:solidFill>
                <a:latin typeface="Courier"/>
              </a:rPr>
              <a:t>lm</a:t>
            </a:r>
            <a:r>
              <a:rPr>
                <a:latin typeface="Courier"/>
              </a:rPr>
              <a:t>(cars</a:t>
            </a:r>
            <a:r>
              <a:rPr>
                <a:solidFill>
                  <a:srgbClr val="4070A0"/>
                </a:solidFill>
                <a:latin typeface="Courier"/>
              </a:rPr>
              <a:t>$</a:t>
            </a:r>
            <a:r>
              <a:rPr>
                <a:latin typeface="Courier"/>
              </a:rPr>
              <a:t>dist</a:t>
            </a:r>
            <a:r>
              <a:rPr>
                <a:solidFill>
                  <a:srgbClr val="4070A0"/>
                </a:solidFill>
                <a:latin typeface="Courier"/>
              </a:rPr>
              <a:t>~</a:t>
            </a:r>
            <a:r>
              <a:rPr>
                <a:latin typeface="Courier"/>
              </a:rPr>
              <a:t>cars</a:t>
            </a:r>
            <a:r>
              <a:rPr>
                <a:solidFill>
                  <a:srgbClr val="4070A0"/>
                </a:solidFill>
                <a:latin typeface="Courier"/>
              </a:rPr>
              <a:t>$</a:t>
            </a:r>
            <a:r>
              <a:rPr>
                <a:latin typeface="Courier"/>
              </a:rPr>
              <a:t>speed))</a:t>
            </a:r>
          </a:p>
        </p:txBody>
      </p:sp>
      <p:pic>
        <p:nvPicPr>
          <p:cNvPr descr="eda1-w-template_files/figure-pptx/unnamed-chunk-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lm</a:t>
            </a:r>
            <a:r>
              <a:rPr>
                <a:latin typeface="Courier"/>
              </a:rPr>
              <a:t>(cars</a:t>
            </a:r>
            <a:r>
              <a:rPr>
                <a:solidFill>
                  <a:srgbClr val="4070A0"/>
                </a:solidFill>
                <a:latin typeface="Courier"/>
              </a:rPr>
              <a:t>$</a:t>
            </a:r>
            <a:r>
              <a:rPr>
                <a:latin typeface="Courier"/>
              </a:rPr>
              <a:t>dist</a:t>
            </a:r>
            <a:r>
              <a:rPr>
                <a:solidFill>
                  <a:srgbClr val="4070A0"/>
                </a:solidFill>
                <a:latin typeface="Courier"/>
              </a:rPr>
              <a:t>~</a:t>
            </a:r>
            <a:r>
              <a:rPr>
                <a:latin typeface="Courier"/>
              </a:rPr>
              <a:t>cars</a:t>
            </a:r>
            <a:r>
              <a:rPr>
                <a:solidFill>
                  <a:srgbClr val="4070A0"/>
                </a:solidFill>
                <a:latin typeface="Courier"/>
              </a:rPr>
              <a:t>$</a:t>
            </a:r>
            <a:r>
              <a:rPr>
                <a:latin typeface="Courier"/>
              </a:rPr>
              <a:t>speed)</a:t>
            </a:r>
          </a:p>
          <a:p>
            <a:pPr lvl="0" indent="0">
              <a:buNone/>
            </a:pPr>
            <a:r>
              <a:rPr>
                <a:latin typeface="Courier"/>
              </a:rPr>
              <a:t>## 
## Call:
## lm(formula = cars$dist ~ cars$speed)
## 
## Coefficients:
## (Intercept)   cars$speed  
##     -17.579        3.932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a:t>
            </a:r>
            <a:r>
              <a:rPr>
                <a:solidFill>
                  <a:srgbClr val="06287E"/>
                </a:solidFill>
                <a:latin typeface="Courier"/>
              </a:rPr>
              <a:t>lm</a:t>
            </a:r>
            <a:r>
              <a:rPr>
                <a:latin typeface="Courier"/>
              </a:rPr>
              <a:t>(cars</a:t>
            </a:r>
            <a:r>
              <a:rPr>
                <a:solidFill>
                  <a:srgbClr val="4070A0"/>
                </a:solidFill>
                <a:latin typeface="Courier"/>
              </a:rPr>
              <a:t>$</a:t>
            </a:r>
            <a:r>
              <a:rPr>
                <a:latin typeface="Courier"/>
              </a:rPr>
              <a:t>dist</a:t>
            </a:r>
            <a:r>
              <a:rPr>
                <a:solidFill>
                  <a:srgbClr val="4070A0"/>
                </a:solidFill>
                <a:latin typeface="Courier"/>
              </a:rPr>
              <a:t>~</a:t>
            </a:r>
            <a:r>
              <a:rPr>
                <a:latin typeface="Courier"/>
              </a:rPr>
              <a:t>cars</a:t>
            </a:r>
            <a:r>
              <a:rPr>
                <a:solidFill>
                  <a:srgbClr val="4070A0"/>
                </a:solidFill>
                <a:latin typeface="Courier"/>
              </a:rPr>
              <a:t>$</a:t>
            </a:r>
            <a:r>
              <a:rPr>
                <a:latin typeface="Courier"/>
              </a:rPr>
              <a:t>speed))</a:t>
            </a:r>
          </a:p>
          <a:p>
            <a:pPr lvl="0" indent="0">
              <a:buNone/>
            </a:pPr>
            <a:r>
              <a:rPr>
                <a:latin typeface="Courier"/>
              </a:rPr>
              <a:t>## 
## Call:
## lm(formula = cars$dist ~ cars$speed)
## 
## Residuals:
##     Min      1Q  Median      3Q     Max 
## -29.069  -9.525  -2.272   9.215  43.201 
## 
## Coefficients:
##             Estimate Std. Error t value Pr(&gt;|t|)    
## (Intercept) -17.5791     6.7584  -2.601   0.0123 *  
## cars$speed    3.9324     0.4155   9.464 1.49e-12 ***
## ---
## Signif. codes:  0 '***' 0.001 '**' 0.01 '*' 0.05 '.' 0.1 ' ' 1
## 
## Residual standard error: 15.38 on 48 degrees of freedom
## Multiple R-squared:  0.6511, Adjusted R-squared:  0.6438 
## F-statistic: 89.57 on 1 and 48 DF,  p-value: 1.49e-12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Brief Explanation</a:t>
            </a:r>
          </a:p>
          <a:p>
            <a:pPr lvl="0"/>
            <a:r>
              <a:rPr>
                <a:latin typeface="Courier"/>
              </a:rPr>
              <a:t>head(cars)</a:t>
            </a:r>
            <a:r>
              <a:rPr/>
              <a:t>: The first 6 rows of the pre-installed data </a:t>
            </a:r>
            <a:r>
              <a:rPr>
                <a:latin typeface="Courier"/>
              </a:rPr>
              <a:t>cars</a:t>
            </a:r>
            <a:r>
              <a:rPr/>
              <a:t>.</a:t>
            </a:r>
          </a:p>
          <a:p>
            <a:pPr lvl="0"/>
            <a:r>
              <a:rPr>
                <a:latin typeface="Courier"/>
              </a:rPr>
              <a:t>str(cars)</a:t>
            </a:r>
            <a:r>
              <a:rPr/>
              <a:t>: The data structure of the pre-installed data </a:t>
            </a:r>
            <a:r>
              <a:rPr>
                <a:latin typeface="Courier"/>
              </a:rPr>
              <a:t>cars</a:t>
            </a:r>
            <a:r>
              <a:rPr/>
              <a:t>.</a:t>
            </a:r>
          </a:p>
          <a:p>
            <a:pPr lvl="0"/>
            <a:r>
              <a:rPr>
                <a:latin typeface="Courier"/>
              </a:rPr>
              <a:t>summary(cars)</a:t>
            </a:r>
            <a:r>
              <a:rPr/>
              <a:t>: The summary of the pre-installed data </a:t>
            </a:r>
            <a:r>
              <a:rPr>
                <a:latin typeface="Courier"/>
              </a:rPr>
              <a:t>cars</a:t>
            </a:r>
            <a:r>
              <a:rPr/>
              <a:t>.</a:t>
            </a:r>
          </a:p>
          <a:p>
            <a:pPr lvl="0"/>
            <a:r>
              <a:rPr>
                <a:latin typeface="Courier"/>
              </a:rPr>
              <a:t>plot(cars)</a:t>
            </a:r>
            <a:r>
              <a:rPr/>
              <a:t>: A scatter plot of the pre-installed data </a:t>
            </a:r>
            <a:r>
              <a:rPr>
                <a:latin typeface="Courier"/>
              </a:rPr>
              <a:t>cars</a:t>
            </a:r>
            <a:r>
              <a:rPr/>
              <a:t>.</a:t>
            </a:r>
          </a:p>
          <a:p>
            <a:pPr lvl="1"/>
            <a:r>
              <a:rPr>
                <a:latin typeface="Courier"/>
              </a:rPr>
              <a:t>plot(cars$dist~cars$speed)</a:t>
            </a:r>
          </a:p>
          <a:p>
            <a:pPr lvl="1"/>
            <a:r>
              <a:rPr>
                <a:latin typeface="Courier"/>
              </a:rPr>
              <a:t>cars$dist</a:t>
            </a:r>
            <a:r>
              <a:rPr/>
              <a:t>, </a:t>
            </a:r>
            <a:r>
              <a:rPr>
                <a:latin typeface="Courier"/>
              </a:rPr>
              <a:t>cars$[[2]]</a:t>
            </a:r>
            <a:r>
              <a:rPr/>
              <a:t>, </a:t>
            </a:r>
            <a:r>
              <a:rPr>
                <a:latin typeface="Courier"/>
              </a:rPr>
              <a:t>cars[,2]</a:t>
            </a:r>
            <a:r>
              <a:rPr/>
              <a:t> are same</a:t>
            </a:r>
          </a:p>
          <a:p>
            <a:pPr lvl="0"/>
            <a:r>
              <a:rPr>
                <a:latin typeface="Courier"/>
              </a:rPr>
              <a:t>abline(lm(cars$dist~cars$speed))</a:t>
            </a:r>
            <a:r>
              <a:rPr/>
              <a:t>: Add a regression line of a linear model</a:t>
            </a:r>
          </a:p>
          <a:p>
            <a:pPr lvl="0"/>
            <a:r>
              <a:rPr>
                <a:latin typeface="Courier"/>
              </a:rPr>
              <a:t>lm(cars$dist~cars$speed)</a:t>
            </a:r>
            <a:r>
              <a:rPr/>
              <a:t>: The equation of the regression line</a:t>
            </a:r>
          </a:p>
          <a:p>
            <a:pPr lvl="0"/>
            <a:r>
              <a:rPr>
                <a:latin typeface="Courier"/>
              </a:rPr>
              <a:t>summary(lm(cars$dist~cars$speed)</a:t>
            </a:r>
            <a:r>
              <a:rPr/>
              <a:t>: The summary of the linear regression model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6287E"/>
                </a:solidFill>
                <a:latin typeface="Courier"/>
              </a:rPr>
              <a:t>hist</a:t>
            </a:r>
            <a:r>
              <a:rPr>
                <a:latin typeface="Courier"/>
              </a:rPr>
              <a:t>(cars</a:t>
            </a:r>
            <a:r>
              <a:rPr>
                <a:solidFill>
                  <a:srgbClr val="4070A0"/>
                </a:solidFill>
                <a:latin typeface="Courier"/>
              </a:rPr>
              <a:t>$</a:t>
            </a:r>
            <a:r>
              <a:rPr>
                <a:latin typeface="Courier"/>
              </a:rPr>
              <a:t>dist)</a:t>
            </a:r>
          </a:p>
        </p:txBody>
      </p:sp>
      <p:pic>
        <p:nvPicPr>
          <p:cNvPr descr="eda1-w-template_files/figure-pptx/unnamed-chunk-10-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6287E"/>
                </a:solidFill>
                <a:latin typeface="Courier"/>
              </a:rPr>
              <a:t>hist</a:t>
            </a:r>
            <a:r>
              <a:rPr>
                <a:latin typeface="Courier"/>
              </a:rPr>
              <a:t>(cars</a:t>
            </a:r>
            <a:r>
              <a:rPr>
                <a:solidFill>
                  <a:srgbClr val="4070A0"/>
                </a:solidFill>
                <a:latin typeface="Courier"/>
              </a:rPr>
              <a:t>$</a:t>
            </a:r>
            <a:r>
              <a:rPr>
                <a:latin typeface="Courier"/>
              </a:rPr>
              <a:t>speed)</a:t>
            </a:r>
          </a:p>
        </p:txBody>
      </p:sp>
      <p:pic>
        <p:nvPicPr>
          <p:cNvPr descr="eda1-w-template_files/figure-pptx/unnamed-chunk-1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View and help</a:t>
            </a:r>
          </a:p>
          <a:p>
            <a:pPr lvl="0"/>
            <a:r>
              <a:rPr>
                <a:latin typeface="Courier"/>
              </a:rPr>
              <a:t>View(cars)</a:t>
            </a:r>
          </a:p>
          <a:p>
            <a:pPr lvl="0"/>
            <a:r>
              <a:rPr>
                <a:latin typeface="Courier"/>
              </a:rPr>
              <a:t>?cars</a:t>
            </a:r>
            <a:r>
              <a:rPr/>
              <a:t>: same as </a:t>
            </a:r>
            <a:r>
              <a:rPr>
                <a:latin typeface="Courier"/>
              </a:rPr>
              <a:t>help(cars)</a:t>
            </a:r>
          </a:p>
          <a:p>
            <a:pPr lvl="0"/>
            <a:r>
              <a:rPr>
                <a:latin typeface="Courier"/>
              </a:rPr>
              <a:t>??cars</a:t>
            </a:r>
            <a:r>
              <a:rPr/>
              <a:t>: same as `help.search(“cars”)</a:t>
            </a:r>
          </a:p>
          <a:p>
            <a:pPr lvl="0" indent="0" marL="0">
              <a:spcBef>
                <a:spcPts val="3000"/>
              </a:spcBef>
              <a:buNone/>
            </a:pPr>
            <a:r>
              <a:rPr b="1">
                <a:latin typeface="Courier"/>
              </a:rPr>
              <a:t>datasets</a:t>
            </a:r>
          </a:p>
          <a:p>
            <a:pPr lvl="0"/>
            <a:r>
              <a:rPr>
                <a:latin typeface="Courier"/>
              </a:rPr>
              <a:t>?datasets</a:t>
            </a:r>
          </a:p>
          <a:p>
            <a:pPr lvl="0"/>
            <a:r>
              <a:rPr>
                <a:latin typeface="Courier"/>
              </a:rPr>
              <a:t>library(help = "datasets")</a:t>
            </a:r>
          </a:p>
          <a:p>
            <a:pPr lvl="0"/>
            <a:r>
              <a:rPr>
                <a:latin typeface="Courier"/>
              </a:rPr>
              <a:t>data()</a:t>
            </a:r>
            <a:r>
              <a:rPr/>
              <a:t> shows all data already attached and available.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Practicum</a:t>
            </a:r>
          </a:p>
          <a:p>
            <a:pPr lvl="0" indent="0" marL="0">
              <a:buNone/>
            </a:pPr>
            <a:r>
              <a:rPr/>
              <a:t>Pick a data in the datasets package and try</a:t>
            </a:r>
          </a:p>
          <a:p>
            <a:pPr lvl="0"/>
            <a:r>
              <a:rPr>
                <a:latin typeface="Courier"/>
              </a:rPr>
              <a:t>head()</a:t>
            </a:r>
          </a:p>
          <a:p>
            <a:pPr lvl="0"/>
            <a:r>
              <a:rPr>
                <a:latin typeface="Courier"/>
              </a:rPr>
              <a:t>str()</a:t>
            </a:r>
          </a:p>
          <a:p>
            <a:pPr lvl="0"/>
            <a:r>
              <a:rPr>
                <a:latin typeface="Courier"/>
              </a:rPr>
              <a:t>summary()</a:t>
            </a:r>
          </a:p>
          <a:p>
            <a:pPr lvl="0" indent="0" marL="0">
              <a:buNone/>
            </a:pPr>
            <a:r>
              <a:rPr/>
              <a:t>and some more.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with R Studio and/or R Studio.cloud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latin typeface="Courier"/>
              </a:rPr>
              <a:t>iris</a:t>
            </a:r>
          </a:p>
          <a:p>
            <a:pPr lvl="0" indent="0">
              <a:buNone/>
            </a:pPr>
            <a:r>
              <a:rPr>
                <a:solidFill>
                  <a:srgbClr val="06287E"/>
                </a:solidFill>
                <a:latin typeface="Courier"/>
              </a:rPr>
              <a:t>head</a:t>
            </a:r>
            <a:r>
              <a:rPr>
                <a:latin typeface="Courier"/>
              </a:rPr>
              <a:t>(iris)</a:t>
            </a:r>
          </a:p>
          <a:p>
            <a:pPr lvl="0" indent="0">
              <a:buNone/>
            </a:pPr>
            <a:r>
              <a:rPr>
                <a:latin typeface="Courier"/>
              </a:rPr>
              <a:t>##   Sepal.Length Sepal.Width Petal.Length Petal.Width Species
## 1          5.1         3.5          1.4         0.2  setosa
## 2          4.9         3.0          1.4         0.2  setosa
## 3          4.7         3.2          1.3         0.2  setosa
## 4          4.6         3.1          1.5         0.2  setosa
## 5          5.0         3.6          1.4         0.2  setosa
## 6          5.4         3.9          1.7         0.4  setosa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str</a:t>
            </a:r>
            <a:r>
              <a:rPr>
                <a:latin typeface="Courier"/>
              </a:rPr>
              <a:t>(iris)</a:t>
            </a:r>
          </a:p>
          <a:p>
            <a:pPr lvl="0" indent="0">
              <a:buNone/>
            </a:pPr>
            <a:r>
              <a:rPr>
                <a:latin typeface="Courier"/>
              </a:rPr>
              <a:t>## 'data.frame':    150 obs. of  5 variables:
##  $ Sepal.Length: num  5.1 4.9 4.7 4.6 5 5.4 4.6 5 4.4 4.9 ...
##  $ Sepal.Width : num  3.5 3 3.2 3.1 3.6 3.9 3.4 3.4 2.9 3.1 ...
##  $ Petal.Length: num  1.4 1.4 1.3 1.5 1.4 1.7 1.4 1.5 1.4 1.5 ...
##  $ Petal.Width : num  0.2 0.2 0.2 0.2 0.2 0.4 0.3 0.2 0.2 0.1 ...
##  $ Species     : Factor w/ 3 levels "setosa","versicolor",..: 1 1 1 1 1 1 1 1 1 1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(iris)</a:t>
            </a:r>
          </a:p>
          <a:p>
            <a:pPr lvl="0" indent="0">
              <a:buNone/>
            </a:pPr>
            <a:r>
              <a:rPr>
                <a:latin typeface="Courier"/>
              </a:rPr>
              <a:t>##   Sepal.Length    Sepal.Width     Petal.Length    Petal.Width   
##  Min.   :4.300   Min.   :2.000   Min.   :1.000   Min.   :0.100  
##  1st Qu.:5.100   1st Qu.:2.800   1st Qu.:1.600   1st Qu.:0.300  
##  Median :5.800   Median :3.000   Median :4.350   Median :1.300  
##  Mean   :5.843   Mean   :3.057   Mean   :3.758   Mean   :1.199  
##  3rd Qu.:6.400   3rd Qu.:3.300   3rd Qu.:5.100   3rd Qu.:1.800  
##  Max.   :7.900   Max.   :4.400   Max.   :6.900   Max.   :2.500  
##        Species  
##  setosa    :50  
##  versicolor:50  
##  virginica :50  
##                 
##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Can you plot?</a:t>
            </a:r>
          </a:p>
          <a:p>
            <a:pPr lvl="0" indent="0">
              <a:buNone/>
            </a:pPr>
            <a:r>
              <a:rPr>
                <a:solidFill>
                  <a:srgbClr val="06287E"/>
                </a:solidFill>
                <a:latin typeface="Courier"/>
              </a:rPr>
              <a:t>plot</a:t>
            </a:r>
            <a:r>
              <a:rPr>
                <a:latin typeface="Courier"/>
              </a:rPr>
              <a:t>(iris</a:t>
            </a:r>
            <a:r>
              <a:rPr>
                <a:solidFill>
                  <a:srgbClr val="4070A0"/>
                </a:solidFill>
                <a:latin typeface="Courier"/>
              </a:rPr>
              <a:t>$</a:t>
            </a:r>
            <a:r>
              <a:rPr>
                <a:latin typeface="Courier"/>
              </a:rPr>
              <a:t>Sepal.Length, iris</a:t>
            </a:r>
            <a:r>
              <a:rPr>
                <a:solidFill>
                  <a:srgbClr val="4070A0"/>
                </a:solidFill>
                <a:latin typeface="Courier"/>
              </a:rPr>
              <a:t>$</a:t>
            </a:r>
            <a:r>
              <a:rPr>
                <a:latin typeface="Courier"/>
              </a:rPr>
              <a:t>Sepal.Width)</a:t>
            </a:r>
          </a:p>
        </p:txBody>
      </p:sp>
      <p:pic>
        <p:nvPicPr>
          <p:cNvPr descr="eda1-w-template_files/figure-pptx/unnamed-chunk-1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tidyverse</a:t>
            </a:r>
            <a:r>
              <a:rPr/>
              <a:t> Packages</a:t>
            </a:r>
          </a:p>
        </p:txBody>
      </p:sp>
      <p:sp>
        <p:nvSpPr>
          <p:cNvPr id="3" name="Content Placeholder 2"/>
          <p:cNvSpPr>
            <a:spLocks noGrp="1"/>
          </p:cNvSpPr>
          <p:nvPr>
            <p:ph idx="1"/>
          </p:nvPr>
        </p:nvSpPr>
        <p:spPr/>
        <p:txBody>
          <a:bodyPr/>
          <a:lstStyle/>
          <a:p>
            <a:pPr lvl="0" indent="0" marL="0">
              <a:spcBef>
                <a:spcPts val="3000"/>
              </a:spcBef>
              <a:buNone/>
            </a:pPr>
            <a:r>
              <a:rPr b="1"/>
              <a:t>Brief Introduction to R on RStudio</a:t>
            </a:r>
          </a:p>
          <a:p>
            <a:pPr lvl="0" indent="0" marL="0">
              <a:spcBef>
                <a:spcPts val="3000"/>
              </a:spcBef>
              <a:buNone/>
            </a:pPr>
            <a:r>
              <a:rPr b="1"/>
              <a:t>Four Panes and Tabs</a:t>
            </a:r>
          </a:p>
          <a:p>
            <a:pPr lvl="0" indent="0" marL="347663">
              <a:buAutoNum type="arabicPeriod"/>
            </a:pPr>
            <a:r>
              <a:rPr/>
              <a:t>Top Left: Source Editor</a:t>
            </a:r>
          </a:p>
          <a:p>
            <a:pPr lvl="0" indent="0" marL="347663">
              <a:buAutoNum type="arabicPeriod"/>
            </a:pPr>
            <a:r>
              <a:rPr/>
              <a:t>Top Right: Environment, History, etc.</a:t>
            </a:r>
          </a:p>
          <a:p>
            <a:pPr lvl="0" indent="0" marL="347663">
              <a:buAutoNum type="arabicPeriod"/>
            </a:pPr>
            <a:r>
              <a:rPr/>
              <a:t>Bottom Left: Console, Terminal, Render, Background Jobs</a:t>
            </a:r>
          </a:p>
          <a:p>
            <a:pPr lvl="0" indent="0" marL="347663">
              <a:buAutoNum type="arabicPeriod"/>
            </a:pPr>
            <a:r>
              <a:rPr/>
              <a:t>Bottom Right: Files, Plots, Packages, Help, Viewer, Presentation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Set up</a:t>
            </a:r>
          </a:p>
          <a:p>
            <a:pPr lvl="0"/>
            <a:r>
              <a:rPr/>
              <a:t>Highly recommend to set the language to be “English”.</a:t>
            </a:r>
          </a:p>
          <a:p>
            <a:pPr lvl="0"/>
            <a:r>
              <a:rPr/>
              <a:t>Create “data” directory.</a:t>
            </a:r>
          </a:p>
          <a:p>
            <a:pPr lvl="0" indent="0">
              <a:buNone/>
            </a:pPr>
            <a:r>
              <a:rPr>
                <a:solidFill>
                  <a:srgbClr val="06287E"/>
                </a:solidFill>
                <a:latin typeface="Courier"/>
              </a:rPr>
              <a:t>Sys.setenv</a:t>
            </a:r>
            <a:r>
              <a:rPr>
                <a:latin typeface="Courier"/>
              </a:rPr>
              <a:t>(</a:t>
            </a:r>
            <a:r>
              <a:rPr>
                <a:solidFill>
                  <a:srgbClr val="7D9029"/>
                </a:solidFill>
                <a:latin typeface="Courier"/>
              </a:rPr>
              <a:t>LANG =</a:t>
            </a:r>
            <a:r>
              <a:rPr>
                <a:latin typeface="Courier"/>
              </a:rPr>
              <a:t> </a:t>
            </a:r>
            <a:r>
              <a:rPr>
                <a:solidFill>
                  <a:srgbClr val="4070A0"/>
                </a:solidFill>
                <a:latin typeface="Courier"/>
              </a:rPr>
              <a:t>"en"</a:t>
            </a:r>
            <a:r>
              <a:rPr>
                <a:latin typeface="Courier"/>
              </a:rPr>
              <a:t>)</a:t>
            </a:r>
            <a:br/>
            <a:r>
              <a:rPr>
                <a:solidFill>
                  <a:srgbClr val="06287E"/>
                </a:solidFill>
                <a:latin typeface="Courier"/>
              </a:rPr>
              <a:t>dir.create</a:t>
            </a:r>
            <a:r>
              <a:rPr>
                <a:latin typeface="Courier"/>
              </a:rPr>
              <a:t>(</a:t>
            </a:r>
            <a:r>
              <a:rPr>
                <a:solidFill>
                  <a:srgbClr val="4070A0"/>
                </a:solidFill>
                <a:latin typeface="Courier"/>
              </a:rPr>
              <a:t>"data"</a:t>
            </a:r>
            <a:r>
              <a:rPr>
                <a:latin typeface="Courie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Three Ways to Run Codes</a:t>
            </a:r>
          </a:p>
          <a:p>
            <a:pPr lvl="0" indent="0" marL="347663">
              <a:buAutoNum type="arabicPeriod"/>
            </a:pPr>
            <a:r>
              <a:rPr/>
              <a:t>Console - Bottom Left Pane</a:t>
            </a:r>
          </a:p>
          <a:p>
            <a:pPr lvl="0" indent="0" marL="347663">
              <a:buAutoNum type="arabicPeriod"/>
            </a:pPr>
            <a:r>
              <a:rPr/>
              <a:t>R Script - pull down menu under File</a:t>
            </a:r>
          </a:p>
          <a:p>
            <a:pPr lvl="0" indent="0" marL="347663">
              <a:buAutoNum type="arabicPeriod"/>
            </a:pPr>
            <a:r>
              <a:rPr/>
              <a:t>R Notebook, R Markdown - pull down menu under File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Second Way: R Script</a:t>
            </a:r>
          </a:p>
          <a:p>
            <a:pPr lvl="0" indent="0" marL="0">
              <a:spcBef>
                <a:spcPts val="3000"/>
              </a:spcBef>
              <a:buNone/>
            </a:pPr>
            <a:r>
              <a:rPr b="1"/>
              <a:t>Examples: R Scripts in Moodle</a:t>
            </a:r>
          </a:p>
          <a:p>
            <a:pPr lvl="0"/>
            <a:r>
              <a:rPr>
                <a:latin typeface="Courier"/>
              </a:rPr>
              <a:t>basics.R</a:t>
            </a:r>
          </a:p>
          <a:p>
            <a:pPr lvl="0"/>
            <a:r>
              <a:rPr>
                <a:latin typeface="Courier"/>
              </a:rPr>
              <a:t>coronavirus.R</a:t>
            </a:r>
          </a:p>
          <a:p>
            <a:pPr lvl="0" indent="0" marL="347663">
              <a:buAutoNum type="arabicPeriod"/>
            </a:pPr>
            <a:r>
              <a:rPr/>
              <a:t>Copy a script in Moodle: </a:t>
            </a:r>
            <a:r>
              <a:rPr i="1"/>
              <a:t>{file name}.R</a:t>
            </a:r>
          </a:p>
          <a:p>
            <a:pPr lvl="0" indent="0" marL="347663">
              <a:buAutoNum type="arabicPeriod"/>
            </a:pPr>
            <a:r>
              <a:rPr/>
              <a:t>In RStudio (create Project in RStudio) choose File &gt; New File &gt; R Script and paste it.</a:t>
            </a:r>
          </a:p>
          <a:p>
            <a:pPr lvl="0" indent="0" marL="347663">
              <a:buAutoNum type="arabicPeriod"/>
            </a:pPr>
            <a:r>
              <a:rPr/>
              <a:t>Choose File &gt; Save with a name; e.g. </a:t>
            </a:r>
            <a:r>
              <a:rPr i="1"/>
              <a:t>{file names}</a:t>
            </a:r>
            <a:r>
              <a:rPr/>
              <a:t> (.R will be added automatically)</a:t>
            </a:r>
          </a:p>
          <a:p>
            <a:pPr lvl="0" indent="0" marL="0">
              <a:buNone/>
            </a:pPr>
            <a:r>
              <a:rPr/>
              <a:t>To run a code: at the cursor press </a:t>
            </a:r>
            <a:r>
              <a:rPr i="1"/>
              <a:t>Ctrl+Shift+Enter</a:t>
            </a:r>
            <a:r>
              <a:rPr/>
              <a:t> (Win) or </a:t>
            </a:r>
            <a:r>
              <a:rPr i="1"/>
              <a:t>Cmd+Shift+Enter</a:t>
            </a:r>
            <a:r>
              <a:rPr/>
              <a:t> (Mac).</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Packages</a:t>
            </a:r>
          </a:p>
          <a:p>
            <a:pPr lvl="0" indent="0" marL="0">
              <a:buNone/>
            </a:pPr>
            <a:r>
              <a:rPr/>
              <a:t>R packages are extensions to the R statistical programming language. R packages contain code, data, and documentation in a standardised collection format that can be installed by users of R, typically via a centralised software repository such as CRAN (the Comprehensive R Archive Network).</a:t>
            </a:r>
          </a:p>
          <a:p>
            <a:pPr lvl="0" indent="0" marL="0">
              <a:spcBef>
                <a:spcPts val="3000"/>
              </a:spcBef>
              <a:buNone/>
            </a:pPr>
            <a:r>
              <a:rPr b="1"/>
              <a:t>Installation and attachement</a:t>
            </a:r>
          </a:p>
          <a:p>
            <a:pPr lvl="0" indent="0" marL="0">
              <a:buNone/>
            </a:pPr>
            <a:r>
              <a:rPr/>
              <a:t>You can install packages by “Install Packages…” under “Tool” in the top menu.</a:t>
            </a:r>
          </a:p>
          <a:p>
            <a:pPr lvl="0"/>
            <a:r>
              <a:rPr>
                <a:latin typeface="Courier"/>
              </a:rPr>
              <a:t>install.packages("tidyverse")</a:t>
            </a:r>
          </a:p>
          <a:p>
            <a:pPr lvl="0"/>
            <a:r>
              <a:rPr>
                <a:latin typeface="Courier"/>
              </a:rPr>
              <a:t>install.packages("rmarkdown")</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Third Way: R Notebook</a:t>
            </a:r>
          </a:p>
          <a:p>
            <a:pPr lvl="0" indent="0" marL="0">
              <a:buNone/>
            </a:pPr>
            <a:r>
              <a:rPr/>
              <a:t>Choose R Notebook from the pull down File menu in the top bar.</a:t>
            </a:r>
          </a:p>
          <a:p>
            <a:pPr lvl="0" indent="0" marL="0">
              <a:spcBef>
                <a:spcPts val="3000"/>
              </a:spcBef>
              <a:buNone/>
            </a:pPr>
            <a:r>
              <a:rPr b="1"/>
              <a:t>Edit YAML</a:t>
            </a:r>
          </a:p>
          <a:p>
            <a:pPr lvl="0" indent="0" marL="0">
              <a:buNone/>
            </a:pPr>
            <a:r>
              <a:rPr b="1"/>
              <a:t>Default* is as follows</a:t>
            </a:r>
          </a:p>
          <a:p>
            <a:pPr lvl="0" indent="0">
              <a:buNone/>
            </a:pPr>
            <a:r>
              <a:rPr>
                <a:latin typeface="Courier"/>
              </a:rPr>
              <a:t>---
title: "R Notebook"
output: html_notebook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Course Contents</a:t>
            </a:r>
          </a:p>
          <a:p>
            <a:pPr lvl="0" indent="0" marL="347663">
              <a:buAutoNum type="arabicPeriod"/>
            </a:pPr>
            <a:r>
              <a:rPr/>
              <a:t>2022-12-07: Introduction: About the course　[lead by TK] - An introduction to open and public data, and data science</a:t>
            </a:r>
          </a:p>
          <a:p>
            <a:pPr lvl="0" indent="0" marL="347663">
              <a:buAutoNum type="arabicPeriod"/>
            </a:pPr>
            <a:r>
              <a:rPr b="1"/>
              <a:t>2022-12-14: Exploratory Data Analysis (EDA) 1 [lead by hs]</a:t>
            </a:r>
            <a:br/>
            <a:r>
              <a:rPr b="1"/>
              <a:t>- R Basics with RStudio and/or RStudio.cloud; Toy Data</a:t>
            </a:r>
          </a:p>
          <a:p>
            <a:pPr lvl="0" indent="0" marL="347663">
              <a:buAutoNum type="arabicPeriod"/>
            </a:pPr>
            <a:r>
              <a:rPr/>
              <a:t>2022-12-21: Exploratory Data Analysis (EDA) 2 [lead by hs]</a:t>
            </a:r>
            <a:br/>
            <a:r>
              <a:rPr/>
              <a:t>- R Markdown; Introduction to </a:t>
            </a:r>
            <a:r>
              <a:rPr>
                <a:latin typeface="Courier"/>
              </a:rPr>
              <a:t>tidyverse</a:t>
            </a:r>
            <a:r>
              <a:rPr/>
              <a:t> I; Public Data, WDI</a:t>
            </a:r>
          </a:p>
          <a:p>
            <a:pPr lvl="0" indent="0" marL="347663">
              <a:buAutoNum type="arabicPeriod"/>
            </a:pPr>
            <a:r>
              <a:rPr/>
              <a:t>2023-01-11: Exploratory Data Analysis (EDA) 3 [lead by hs]</a:t>
            </a:r>
            <a:br/>
            <a:r>
              <a:rPr/>
              <a:t>- Introduction to </a:t>
            </a:r>
            <a:r>
              <a:rPr>
                <a:latin typeface="Courier"/>
              </a:rPr>
              <a:t>tidyverse</a:t>
            </a:r>
            <a:r>
              <a:rPr/>
              <a:t>II; WDI, WIR, etc</a:t>
            </a:r>
          </a:p>
          <a:p>
            <a:pPr lvl="0" indent="0" marL="347663">
              <a:buAutoNum type="arabicPeriod"/>
            </a:pPr>
            <a:r>
              <a:rPr/>
              <a:t>2023-01-18: Exploratory Data Analysis (EDA) 4 [lead by hs]</a:t>
            </a:r>
            <a:br/>
            <a:r>
              <a:rPr/>
              <a:t>- Introduction to </a:t>
            </a:r>
            <a:r>
              <a:rPr>
                <a:latin typeface="Courier"/>
              </a:rPr>
              <a:t>tidyverse</a:t>
            </a:r>
            <a:r>
              <a:rPr/>
              <a:t> III; WDI, WIR, etc</a:t>
            </a:r>
          </a:p>
          <a:p>
            <a:pPr lvl="0" indent="0" marL="347663">
              <a:buAutoNum type="arabicPeriod"/>
            </a:pPr>
            <a:r>
              <a:rPr/>
              <a:t>2023-01-25: Exploratory Data Analysis (EDA) 5 [lead by hs]</a:t>
            </a:r>
            <a:br/>
            <a:r>
              <a:rPr/>
              <a:t>- Introduction to </a:t>
            </a:r>
            <a:r>
              <a:rPr>
                <a:latin typeface="Courier"/>
              </a:rPr>
              <a:t>tidyverse</a:t>
            </a:r>
            <a:r>
              <a:rPr/>
              <a:t> III; WDI, WIR, etc</a:t>
            </a:r>
          </a:p>
          <a:p>
            <a:pPr lvl="0" indent="0" marL="347663">
              <a:buAutoNum type="arabicPeriod"/>
            </a:pPr>
            <a:r>
              <a:rPr/>
              <a:t>2023-02-01: Introduction to PPDAC (Problem-Plan-Data-Analysis-Conclusion) Cycle: [lead by TK]</a:t>
            </a:r>
          </a:p>
          <a:p>
            <a:pPr lvl="0" indent="0" marL="347663">
              <a:buAutoNum type="arabicPeriod"/>
            </a:pPr>
            <a:r>
              <a:rPr/>
              <a:t>2023-02-08: Model building I [lead by TK] -Collecting and visualizing data and Introduction to WDI</a:t>
            </a:r>
            <a:br/>
            <a:r>
              <a:rPr/>
              <a:t>(World Development Indicators by World Bank)</a:t>
            </a:r>
          </a:p>
          <a:p>
            <a:pPr lvl="0" indent="0" marL="347663">
              <a:buAutoNum type="arabicPeriod"/>
            </a:pPr>
            <a:r>
              <a:rPr/>
              <a:t>2023-02-15: Model building II [lead by TK] -Analyzing data and communications</a:t>
            </a:r>
          </a:p>
          <a:p>
            <a:pPr lvl="0" indent="0" marL="347663">
              <a:buAutoNum type="arabicPeriod"/>
            </a:pPr>
            <a:r>
              <a:rPr/>
              <a:t>2023-02-22: Project Presentation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Template</a:t>
            </a:r>
          </a:p>
          <a:p>
            <a:pPr lvl="0" indent="0">
              <a:buNone/>
            </a:pPr>
            <a:r>
              <a:rPr>
                <a:latin typeface="Courier"/>
              </a:rPr>
              <a:t>---
title: "Title of R Notebook"
author: "ID and Your Name"
date: "2022-12-17" 
output: 
  html_notebook:
#    number_sections: yes
#    toc: true
#    toc_float: true
---</a:t>
            </a:r>
          </a:p>
          <a:p>
            <a:pPr lvl="0"/>
            <a:r>
              <a:rPr/>
              <a:t>Don’t change the format. Indention matters.</a:t>
            </a:r>
          </a:p>
          <a:p>
            <a:pPr lvl="0"/>
            <a:r>
              <a:rPr/>
              <a:t>The statement after # is ignored.</a:t>
            </a:r>
          </a:p>
          <a:p>
            <a:pPr lvl="0"/>
            <a:r>
              <a:rPr/>
              <a:t>Date is automatically inserted when you compile the file.</a:t>
            </a:r>
          </a:p>
          <a:p>
            <a:pPr lvl="0"/>
            <a:r>
              <a:rPr/>
              <a:t>You can replace “2022-12-17” by “2022-12-14” or in any date format surrounded by double quotation marks.</a:t>
            </a:r>
          </a:p>
          <a:p>
            <a:pPr lvl="0"/>
            <a:r>
              <a:rPr/>
              <a:t>Section numbers: - default is </a:t>
            </a:r>
            <a:r>
              <a:rPr>
                <a:latin typeface="Courier"/>
              </a:rPr>
              <a:t>number_sections: no</a:t>
            </a:r>
            <a:r>
              <a:rPr/>
              <a:t>.</a:t>
            </a:r>
          </a:p>
          <a:p>
            <a:pPr lvl="0"/>
            <a:r>
              <a:rPr/>
              <a:t>Table of contents, </a:t>
            </a:r>
            <a:r>
              <a:rPr>
                <a:latin typeface="Courier"/>
              </a:rPr>
              <a:t>toc: true</a:t>
            </a:r>
            <a:r>
              <a:rPr/>
              <a:t> - default is </a:t>
            </a:r>
            <a:r>
              <a:rPr>
                <a:latin typeface="Courier"/>
              </a:rPr>
              <a:t>toc: false</a:t>
            </a:r>
            <a:r>
              <a:rPr/>
              <a:t>.</a:t>
            </a:r>
          </a:p>
          <a:p>
            <a:pPr lvl="0"/>
            <a:r>
              <a:rPr/>
              <a:t>Floating table of contents in HTML output, </a:t>
            </a:r>
            <a:r>
              <a:rPr>
                <a:latin typeface="Courier"/>
              </a:rPr>
              <a:t>toc_float: true</a:t>
            </a:r>
            <a:r>
              <a:rPr/>
              <a:t> - default is </a:t>
            </a:r>
            <a:r>
              <a:rPr>
                <a:latin typeface="Courier"/>
              </a:rPr>
              <a:t>toc_float: false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Create a Code Chunk to Attach Packages</a:t>
            </a:r>
          </a:p>
          <a:p>
            <a:pPr lvl="0" indent="0" marL="0">
              <a:buNone/>
            </a:pPr>
            <a:r>
              <a:rPr/>
              <a:t>Insert Chunk in Code pull down menu in the top bar, or use the C button on top. You can use shortcut keys listed under Tools in the top bar.</a:t>
            </a:r>
          </a:p>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1.3.2 ──
## ✔ ggplot2 3.4.0      ✔ purrr   0.3.5 
## ✔ tibble  3.1.8      ✔ dplyr   1.0.10
## ✔ tidyr   1.2.1      ✔ stringr 1.4.1 
## ✔ readr   2.1.3      ✔ forcats 0.5.2 
## ── Conflicts ────────────────────────────────────────── tidyverse_conflicts() ──
## ✖ dplyr::filter() masks stats::filter()
## ✖ dplyr::lag()    masks stats::lag()</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Example</a:t>
            </a:r>
          </a:p>
        </p:txBody>
      </p:sp>
      <p:sp>
        <p:nvSpPr>
          <p:cNvPr id="3" name="Content Placeholder 2"/>
          <p:cNvSpPr>
            <a:spLocks noGrp="1"/>
          </p:cNvSpPr>
          <p:nvPr>
            <p:ph idx="1"/>
          </p:nvPr>
        </p:nvSpPr>
        <p:spPr/>
        <p:txBody>
          <a:bodyPr/>
          <a:lstStyle/>
          <a:p>
            <a:pPr lvl="0" indent="0" marL="0">
              <a:spcBef>
                <a:spcPts val="3000"/>
              </a:spcBef>
              <a:buNone/>
            </a:pPr>
            <a:r>
              <a:rPr b="1"/>
              <a:t>Importing data</a:t>
            </a:r>
          </a:p>
          <a:p>
            <a:pPr lvl="0" indent="0" marL="0">
              <a:buNone/>
            </a:pPr>
            <a:r>
              <a:rPr/>
              <a:t>Let us assign the </a:t>
            </a:r>
            <a:r>
              <a:rPr>
                <a:latin typeface="Courier"/>
              </a:rPr>
              <a:t>iris</a:t>
            </a:r>
            <a:r>
              <a:rPr/>
              <a:t> data in the pre-installed package </a:t>
            </a:r>
            <a:r>
              <a:rPr>
                <a:latin typeface="Courier"/>
              </a:rPr>
              <a:t>datasets</a:t>
            </a:r>
            <a:r>
              <a:rPr/>
              <a:t> to </a:t>
            </a:r>
            <a:r>
              <a:rPr>
                <a:latin typeface="Courier"/>
              </a:rPr>
              <a:t>df_iris</a:t>
            </a:r>
            <a:r>
              <a:rPr/>
              <a:t>. You can give any name starting from an alphabet, though there are some rules.</a:t>
            </a:r>
          </a:p>
          <a:p>
            <a:pPr lvl="0" indent="0">
              <a:buNone/>
            </a:pPr>
            <a:r>
              <a:rPr>
                <a:latin typeface="Courier"/>
              </a:rPr>
              <a:t>df_iris </a:t>
            </a:r>
            <a:r>
              <a:rPr>
                <a:solidFill>
                  <a:srgbClr val="007020"/>
                </a:solidFill>
                <a:latin typeface="Courier"/>
              </a:rPr>
              <a:t>&lt;-</a:t>
            </a:r>
            <a:r>
              <a:rPr>
                <a:latin typeface="Courier"/>
              </a:rPr>
              <a:t> datasets</a:t>
            </a:r>
            <a:r>
              <a:rPr>
                <a:solidFill>
                  <a:srgbClr val="4070A0"/>
                </a:solidFill>
                <a:latin typeface="Courier"/>
              </a:rPr>
              <a:t>::</a:t>
            </a:r>
            <a:r>
              <a:rPr>
                <a:latin typeface="Courier"/>
              </a:rPr>
              <a:t>iris</a:t>
            </a:r>
            <a:br/>
            <a:r>
              <a:rPr>
                <a:solidFill>
                  <a:srgbClr val="06287E"/>
                </a:solidFill>
                <a:latin typeface="Courier"/>
              </a:rPr>
              <a:t>class</a:t>
            </a:r>
            <a:r>
              <a:rPr>
                <a:latin typeface="Courier"/>
              </a:rPr>
              <a:t>(df_iris)</a:t>
            </a:r>
          </a:p>
          <a:p>
            <a:pPr lvl="0" indent="0">
              <a:buNone/>
            </a:pPr>
            <a:r>
              <a:rPr>
                <a:latin typeface="Courier"/>
              </a:rPr>
              <a:t>## [1] "data.frame"</a:t>
            </a:r>
          </a:p>
          <a:p>
            <a:pPr lvl="0" indent="0" marL="0">
              <a:buNone/>
            </a:pPr>
            <a:r>
              <a:rPr/>
              <a:t>The class of data </a:t>
            </a:r>
            <a:r>
              <a:rPr>
                <a:latin typeface="Courier"/>
              </a:rPr>
              <a:t>iris</a:t>
            </a:r>
            <a:r>
              <a:rPr/>
              <a:t> is </a:t>
            </a:r>
            <a:r>
              <a:rPr>
                <a:latin typeface="Courier"/>
              </a:rPr>
              <a:t>data.frame</a:t>
            </a:r>
            <a:r>
              <a:rPr/>
              <a:t>, the basic data class of R. You can assign the same data as a </a:t>
            </a:r>
            <a:r>
              <a:rPr>
                <a:latin typeface="Courier"/>
              </a:rPr>
              <a:t>tibble</a:t>
            </a:r>
            <a:r>
              <a:rPr/>
              <a:t>, the data class of </a:t>
            </a:r>
            <a:r>
              <a:rPr>
                <a:latin typeface="Courier"/>
              </a:rPr>
              <a:t>tidyverse</a:t>
            </a:r>
            <a:r>
              <a:rPr/>
              <a:t> as follows.</a:t>
            </a:r>
          </a:p>
          <a:p>
            <a:pPr lvl="0" indent="0">
              <a:buNone/>
            </a:pPr>
            <a:r>
              <a:rPr>
                <a:latin typeface="Courier"/>
              </a:rPr>
              <a:t>tbl_iris </a:t>
            </a:r>
            <a:r>
              <a:rPr>
                <a:solidFill>
                  <a:srgbClr val="007020"/>
                </a:solidFill>
                <a:latin typeface="Courier"/>
              </a:rPr>
              <a:t>&lt;-</a:t>
            </a:r>
            <a:r>
              <a:rPr>
                <a:latin typeface="Courier"/>
              </a:rPr>
              <a:t> </a:t>
            </a:r>
            <a:r>
              <a:rPr>
                <a:solidFill>
                  <a:srgbClr val="06287E"/>
                </a:solidFill>
                <a:latin typeface="Courier"/>
              </a:rPr>
              <a:t>as_tibble</a:t>
            </a:r>
            <a:r>
              <a:rPr>
                <a:latin typeface="Courier"/>
              </a:rPr>
              <a:t>(datasets</a:t>
            </a:r>
            <a:r>
              <a:rPr>
                <a:solidFill>
                  <a:srgbClr val="4070A0"/>
                </a:solidFill>
                <a:latin typeface="Courier"/>
              </a:rPr>
              <a:t>::</a:t>
            </a:r>
            <a:r>
              <a:rPr>
                <a:latin typeface="Courier"/>
              </a:rPr>
              <a:t>iris)</a:t>
            </a:r>
            <a:br/>
            <a:r>
              <a:rPr>
                <a:solidFill>
                  <a:srgbClr val="06287E"/>
                </a:solidFill>
                <a:latin typeface="Courier"/>
              </a:rPr>
              <a:t>class</a:t>
            </a:r>
            <a:r>
              <a:rPr>
                <a:latin typeface="Courier"/>
              </a:rPr>
              <a:t>(tbl_iris)</a:t>
            </a:r>
          </a:p>
          <a:p>
            <a:pPr lvl="0" indent="0">
              <a:buNone/>
            </a:pPr>
            <a:r>
              <a:rPr>
                <a:latin typeface="Courier"/>
              </a:rPr>
              <a:t>## [1] "tbl_df"     "tbl"        "data.frame"</a:t>
            </a:r>
          </a:p>
          <a:p>
            <a:pPr lvl="0"/>
            <a:r>
              <a:rPr>
                <a:latin typeface="Courier"/>
              </a:rPr>
              <a:t>df_iris &lt;- iris</a:t>
            </a:r>
            <a:r>
              <a:rPr/>
              <a:t> can replace </a:t>
            </a:r>
            <a:r>
              <a:rPr>
                <a:latin typeface="Courier"/>
              </a:rPr>
              <a:t>df_iris &lt;- datasets::iris</a:t>
            </a:r>
            <a:r>
              <a:rPr/>
              <a:t> because the package </a:t>
            </a:r>
            <a:r>
              <a:rPr>
                <a:latin typeface="Courier"/>
              </a:rPr>
              <a:t>datasets</a:t>
            </a:r>
            <a:r>
              <a:rPr/>
              <a:t> is installed and attached as default. Since you may have other data called </a:t>
            </a:r>
            <a:r>
              <a:rPr>
                <a:latin typeface="Courier"/>
              </a:rPr>
              <a:t>iris</a:t>
            </a:r>
            <a:r>
              <a:rPr/>
              <a:t> included in a different package or you may have changed </a:t>
            </a:r>
            <a:r>
              <a:rPr>
                <a:latin typeface="Courier"/>
              </a:rPr>
              <a:t>iris</a:t>
            </a:r>
            <a:r>
              <a:rPr/>
              <a:t> before, it is safer to specify the name of the package with the name of the data.</a:t>
            </a:r>
          </a:p>
          <a:p>
            <a:pPr lvl="0"/>
            <a:r>
              <a:rPr/>
              <a:t>Within R Notebook or in Console, you may get different output, and </a:t>
            </a:r>
            <a:r>
              <a:rPr>
                <a:latin typeface="Courier"/>
              </a:rPr>
              <a:t>tf_iris</a:t>
            </a:r>
            <a:r>
              <a:rPr/>
              <a:t> and </a:t>
            </a:r>
            <a:r>
              <a:rPr>
                <a:latin typeface="Courier"/>
              </a:rPr>
              <a:t>tbl_iris</a:t>
            </a:r>
            <a:r>
              <a:rPr/>
              <a:t> behave differently. It is because of the default settings of R Markdown.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Look at the data</a:t>
            </a:r>
          </a:p>
          <a:p>
            <a:pPr lvl="0" indent="0" marL="0">
              <a:spcBef>
                <a:spcPts val="3000"/>
              </a:spcBef>
              <a:buNone/>
            </a:pPr>
            <a:r>
              <a:rPr b="1"/>
              <a:t>Several ways to view the data.</a:t>
            </a:r>
          </a:p>
          <a:p>
            <a:pPr lvl="0" indent="0" marL="0">
              <a:buNone/>
            </a:pPr>
            <a:r>
              <a:rPr/>
              <a:t>The </a:t>
            </a:r>
            <a:r>
              <a:rPr>
                <a:latin typeface="Courier"/>
              </a:rPr>
              <a:t>View</a:t>
            </a:r>
            <a:r>
              <a:rPr/>
              <a:t> command open up a window to show the contents of the data and you can use the filter as well.</a:t>
            </a:r>
          </a:p>
          <a:p>
            <a:pPr lvl="0" indent="0">
              <a:buNone/>
            </a:pPr>
            <a:r>
              <a:rPr>
                <a:solidFill>
                  <a:srgbClr val="06287E"/>
                </a:solidFill>
                <a:latin typeface="Courier"/>
              </a:rPr>
              <a:t>View</a:t>
            </a:r>
            <a:r>
              <a:rPr>
                <a:latin typeface="Courier"/>
              </a:rPr>
              <a:t>(df_iris)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following simple command also shows the data.</a:t>
            </a:r>
          </a:p>
          <a:p>
            <a:pPr lvl="0" indent="0">
              <a:buNone/>
            </a:pPr>
            <a:r>
              <a:rPr>
                <a:latin typeface="Courier"/>
              </a:rPr>
              <a:t>df_iris</a:t>
            </a:r>
          </a:p>
          <a:p>
            <a:pPr lvl="0" indent="0">
              <a:buNone/>
            </a:pPr>
            <a:r>
              <a:rPr>
                <a:latin typeface="Courier"/>
              </a:rPr>
              <a:t>##     Sepal.Length Sepal.Width Petal.Length Petal.Width    Species
## 1            5.1         3.5          1.4         0.2     setosa
## 2            4.9         3.0          1.4         0.2     setosa
## 3            4.7         3.2          1.3         0.2     setosa
## 4            4.6         3.1          1.5         0.2     setosa
## 5            5.0         3.6          1.4         0.2     setosa
## 6            5.4         3.9          1.7         0.4     setosa
## 7            4.6         3.4          1.4         0.3     setosa
## 8            5.0         3.4          1.5         0.2     setosa
## 9            4.4         2.9          1.4         0.2     setosa
## 10           4.9         3.1          1.5         0.1     setosa
## 11           5.4         3.7          1.5         0.2     setosa
## 12           4.8         3.4          1.6         0.2     setosa
## 13           4.8         3.0          1.4         0.1     setosa
## 14           4.3         3.0          1.1         0.1     setosa
## 15           5.8         4.0          1.2         0.2     setosa
## 16           5.7         4.4          1.5         0.4     setosa
## 17           5.4         3.9          1.3         0.4     setosa
## 18           5.1         3.5          1.4         0.3     setosa
## 19           5.7         3.8          1.7         0.3     setosa
## 20           5.1         3.8          1.5         0.3     setosa
## 21           5.4         3.4          1.7         0.2     setosa
## 22           5.1         3.7          1.5         0.4     setosa
## 23           4.6         3.6          1.0         0.2     setosa
## 24           5.1         3.3          1.7         0.5     setosa
## 25           4.8         3.4          1.9         0.2     setosa
## 26           5.0         3.0          1.6         0.2     setosa
## 27           5.0         3.4          1.6         0.4     setosa
## 28           5.2         3.5          1.5         0.2     setosa
## 29           5.2         3.4          1.4         0.2     setosa
## 30           4.7         3.2          1.6         0.2     setosa
## 31           4.8         3.1          1.6         0.2     setosa
## 32           5.4         3.4          1.5         0.4     setosa
## 33           5.2         4.1          1.5         0.1     setosa
## 34           5.5         4.2          1.4         0.2     setosa
## 35           4.9         3.1          1.5         0.2     setosa
## 36           5.0         3.2          1.2         0.2     setosa
## 37           5.5         3.5          1.3         0.2     setosa
## 38           4.9         3.6          1.4         0.1     setosa
## 39           4.4         3.0          1.3         0.2     setosa
## 40           5.1         3.4          1.5         0.2     setosa
## 41           5.0         3.5          1.3         0.3     setosa
## 42           4.5         2.3          1.3         0.3     setosa
## 43           4.4         3.2          1.3         0.2     setosa
## 44           5.0         3.5          1.6         0.6     setosa
## 45           5.1         3.8          1.9         0.4     setosa
## 46           4.8         3.0          1.4         0.3     setosa
## 47           5.1         3.8          1.6         0.2     setosa
## 48           4.6         3.2          1.4         0.2     setosa
## 49           5.3         3.7          1.5         0.2     setosa
## 50           5.0         3.3          1.4         0.2     setosa
## 51           7.0         3.2          4.7         1.4 versicolor
## 52           6.4         3.2          4.5         1.5 versicolor
## 53           6.9         3.1          4.9         1.5 versicolor
## 54           5.5         2.3          4.0         1.3 versicolor
## 55           6.5         2.8          4.6         1.5 versicolor
## 56           5.7         2.8          4.5         1.3 versicolor
## 57           6.3         3.3          4.7         1.6 versicolor
## 58           4.9         2.4          3.3         1.0 versicolor
## 59           6.6         2.9          4.6         1.3 versicolor
## 60           5.2         2.7          3.9         1.4 versicolor
## 61           5.0         2.0          3.5         1.0 versicolor
## 62           5.9         3.0          4.2         1.5 versicolor
## 63           6.0         2.2          4.0         1.0 versicolor
## 64           6.1         2.9          4.7         1.4 versicolor
## 65           5.6         2.9          3.6         1.3 versicolor
## 66           6.7         3.1          4.4         1.4 versicolor
## 67           5.6         3.0          4.5         1.5 versicolor
## 68           5.8         2.7          4.1         1.0 versicolor
## 69           6.2         2.2          4.5         1.5 versicolor
## 70           5.6         2.5          3.9         1.1 versicolor
## 71           5.9         3.2          4.8         1.8 versicolor
## 72           6.1         2.8          4.0         1.3 versicolor
## 73           6.3         2.5          4.9         1.5 versicolor
## 74           6.1         2.8          4.7         1.2 versicolor
## 75           6.4         2.9          4.3         1.3 versicolor
## 76           6.6         3.0          4.4         1.4 versicolor
## 77           6.8         2.8          4.8         1.4 versicolor
## 78           6.7         3.0          5.0         1.7 versicolor
## 79           6.0         2.9          4.5         1.5 versicolor
## 80           5.7         2.6          3.5         1.0 versicolor
## 81           5.5         2.4          3.8         1.1 versicolor
## 82           5.5         2.4          3.7         1.0 versicolor
## 83           5.8         2.7          3.9         1.2 versicolor
## 84           6.0         2.7          5.1         1.6 versicolor
## 85           5.4         3.0          4.5         1.5 versicolor
## 86           6.0         3.4          4.5         1.6 versicolor
## 87           6.7         3.1          4.7         1.5 versicolor
## 88           6.3         2.3          4.4         1.3 versicolor
## 89           5.6         3.0          4.1         1.3 versicolor
## 90           5.5         2.5          4.0         1.3 versicolor
## 91           5.5         2.6          4.4         1.2 versicolor
## 92           6.1         3.0          4.6         1.4 versicolor
## 93           5.8         2.6          4.0         1.2 versicolor
## 94           5.0         2.3          3.3         1.0 versicolor
## 95           5.6         2.7          4.2         1.3 versicolor
## 96           5.7         3.0          4.2         1.2 versicolor
## 97           5.7         2.9          4.2         1.3 versicolor
## 98           6.2         2.9          4.3         1.3 versicolor
## 99           5.1         2.5          3.0         1.1 versicolor
## 100          5.7         2.8          4.1         1.3 versicolor
## 101          6.3         3.3          6.0         2.5  virginica
## 102          5.8         2.7          5.1         1.9  virginica
## 103          7.1         3.0          5.9         2.1  virginica
## 104          6.3         2.9          5.6         1.8  virginica
## 105          6.5         3.0          5.8         2.2  virginica
## 106          7.6         3.0          6.6         2.1  virginica
## 107          4.9         2.5          4.5         1.7  virginica
## 108          7.3         2.9          6.3         1.8  virginica
## 109          6.7         2.5          5.8         1.8  virginica
## 110          7.2         3.6          6.1         2.5  virginica
## 111          6.5         3.2          5.1         2.0  virginica
## 112          6.4         2.7          5.3         1.9  virginica
## 113          6.8         3.0          5.5         2.1  virginica
## 114          5.7         2.5          5.0         2.0  virginica
## 115          5.8         2.8          5.1         2.4  virginica
## 116          6.4         3.2          5.3         2.3  virginica
## 117          6.5         3.0          5.5         1.8  virginica
## 118          7.7         3.8          6.7         2.2  virginica
## 119          7.7         2.6          6.9         2.3  virginica
## 120          6.0         2.2          5.0         1.5  virginica
## 121          6.9         3.2          5.7         2.3  virginica
## 122          5.6         2.8          4.9         2.0  virginica
## 123          7.7         2.8          6.7         2.0  virginica
## 124          6.3         2.7          4.9         1.8  virginica
## 125          6.7         3.3          5.7         2.1  virginica
## 126          7.2         3.2          6.0         1.8  virginica
## 127          6.2         2.8          4.8         1.8  virginica
## 128          6.1         3.0          4.9         1.8  virginica
## 129          6.4         2.8          5.6         2.1  virginica
## 130          7.2         3.0          5.8         1.6  virginica
## 131          7.4         2.8          6.1         1.9  virginica
## 132          7.9         3.8          6.4         2.0  virginica
## 133          6.4         2.8          5.6         2.2  virginica
## 134          6.3         2.8          5.1         1.5  virginica
## 135          6.1         2.6          5.6         1.4  virginica
## 136          7.7         3.0          6.1         2.3  virginica
## 137          6.3         3.4          5.6         2.4  virginica
## 138          6.4         3.1          5.5         1.8  virginica
## 139          6.0         3.0          4.8         1.8  virginica
## 140          6.9         3.1          5.4         2.1  virginica
## 141          6.7         3.1          5.6         2.4  virginica
## 142          6.9         3.1          5.1         2.3  virginica
## 143          5.8         2.7          5.1         1.9  virginica
## 144          6.8         3.2          5.9         2.3  virginica
## 145          6.7         3.3          5.7         2.5  virginica
## 146          6.7         3.0          5.2         2.3  virginica
## 147          6.3         2.5          5.0         1.9  virginica
## 148          6.5         3.0          5.2         2.0  virginica
## 149          6.2         3.4          5.4         2.3  virginica
## 150          5.9         3.0          5.1         1.8  virginica</a:t>
            </a:r>
          </a:p>
          <a:p>
            <a:pPr lvl="0" indent="0" marL="0">
              <a:buNone/>
            </a:pPr>
            <a:r>
              <a:rPr/>
              <a:t>The output within R Notebook is a tibble style. Try the same command in Console.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slice</a:t>
            </a:r>
            <a:r>
              <a:rPr>
                <a:latin typeface="Courier"/>
              </a:rPr>
              <a:t>(df_iris, </a:t>
            </a:r>
            <a:r>
              <a:rPr>
                <a:solidFill>
                  <a:srgbClr val="40A070"/>
                </a:solidFill>
                <a:latin typeface="Courier"/>
              </a:rPr>
              <a:t>1</a:t>
            </a:r>
            <a:r>
              <a:rPr>
                <a:solidFill>
                  <a:srgbClr val="4070A0"/>
                </a:solidFill>
                <a:latin typeface="Courier"/>
              </a:rPr>
              <a:t>:</a:t>
            </a:r>
            <a:r>
              <a:rPr>
                <a:solidFill>
                  <a:srgbClr val="40A070"/>
                </a:solidFill>
                <a:latin typeface="Courier"/>
              </a:rPr>
              <a:t>10</a:t>
            </a:r>
            <a:r>
              <a:rPr>
                <a:latin typeface="Courier"/>
              </a:rPr>
              <a:t>)</a:t>
            </a:r>
          </a:p>
          <a:p>
            <a:pPr lvl="0" indent="0">
              <a:buNone/>
            </a:pPr>
            <a:r>
              <a:rPr>
                <a:latin typeface="Courier"/>
              </a:rPr>
              <a:t>##    Sepal.Length Sepal.Width Petal.Length Petal.Width Species
## 1           5.1         3.5          1.4         0.2  setosa
## 2           4.9         3.0          1.4         0.2  setosa
## 3           4.7         3.2          1.3         0.2  setosa
## 4           4.6         3.1          1.5         0.2  setosa
## 5           5.0         3.6          1.4         0.2  setosa
## 6           5.4         3.9          1.7         0.4  setosa
## 7           4.6         3.4          1.4         0.3  setosa
## 8           5.0         3.4          1.5         0.2  setosa
## 9           4.4         2.9          1.4         0.2  setosa
## 10          4.9         3.1          1.5         0.1  setosa</a:t>
            </a:r>
          </a:p>
          <a:p>
            <a:pPr lvl="0" indent="0">
              <a:buNone/>
            </a:pPr>
            <a:r>
              <a:rPr>
                <a:solidFill>
                  <a:srgbClr val="40A070"/>
                </a:solidFill>
                <a:latin typeface="Courier"/>
              </a:rPr>
              <a:t>1</a:t>
            </a:r>
            <a:r>
              <a:rPr>
                <a:solidFill>
                  <a:srgbClr val="4070A0"/>
                </a:solidFill>
                <a:latin typeface="Courier"/>
              </a:rPr>
              <a:t>:</a:t>
            </a:r>
            <a:r>
              <a:rPr>
                <a:solidFill>
                  <a:srgbClr val="40A070"/>
                </a:solidFill>
                <a:latin typeface="Courier"/>
              </a:rPr>
              <a:t>10</a:t>
            </a:r>
          </a:p>
          <a:p>
            <a:pPr lvl="0" indent="0">
              <a:buNone/>
            </a:pPr>
            <a:r>
              <a:rPr>
                <a:latin typeface="Courier"/>
              </a:rPr>
              <a:t>##  [1]  1  2  3  4  5  6  7  8  9 10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t>
            </a:r>
          </a:p>
        </p:txBody>
      </p:sp>
      <p:sp>
        <p:nvSpPr>
          <p:cNvPr id="3" name="Content Placeholder 2"/>
          <p:cNvSpPr>
            <a:spLocks noGrp="1"/>
          </p:cNvSpPr>
          <p:nvPr>
            <p:ph idx="1"/>
          </p:nvPr>
        </p:nvSpPr>
        <p:spPr/>
        <p:txBody>
          <a:bodyPr/>
          <a:lstStyle/>
          <a:p>
            <a:pPr lvl="0" indent="0" marL="0">
              <a:spcBef>
                <a:spcPts val="3000"/>
              </a:spcBef>
              <a:buNone/>
            </a:pPr>
            <a:r>
              <a:rPr b="1"/>
              <a:t>Data Structure</a:t>
            </a:r>
          </a:p>
          <a:p>
            <a:pPr lvl="0" indent="0" marL="0">
              <a:buNone/>
            </a:pPr>
            <a:r>
              <a:rPr/>
              <a:t>Let us look at the structure of the data. You can try </a:t>
            </a:r>
            <a:r>
              <a:rPr>
                <a:latin typeface="Courier"/>
              </a:rPr>
              <a:t>str(df_iris)</a:t>
            </a:r>
            <a:r>
              <a:rPr/>
              <a:t> on Console or by adding a code chunk in R Notebook introducing later.</a:t>
            </a:r>
          </a:p>
          <a:p>
            <a:pPr lvl="0" indent="0">
              <a:buNone/>
            </a:pPr>
            <a:r>
              <a:rPr>
                <a:solidFill>
                  <a:srgbClr val="06287E"/>
                </a:solidFill>
                <a:latin typeface="Courier"/>
              </a:rPr>
              <a:t>glimpse</a:t>
            </a:r>
            <a:r>
              <a:rPr>
                <a:latin typeface="Courier"/>
              </a:rPr>
              <a:t>(df_iris)</a:t>
            </a:r>
          </a:p>
          <a:p>
            <a:pPr lvl="0" indent="0">
              <a:buNone/>
            </a:pPr>
            <a:r>
              <a:rPr>
                <a:latin typeface="Courier"/>
              </a:rPr>
              <a:t>## Rows: 150
## Columns: 5
## $ Sepal.Length &lt;dbl&gt; 5.1, 4.9, 4.7, 4.6, 5.0, 5.4, 4.6, 5.0, 4.4, 4.9, 5.4, 4.…
## $ Sepal.Width  &lt;dbl&gt; 3.5, 3.0, 3.2, 3.1, 3.6, 3.9, 3.4, 3.4, 2.9, 3.1, 3.7, 3.…
## $ Petal.Length &lt;dbl&gt; 1.4, 1.4, 1.3, 1.5, 1.4, 1.7, 1.4, 1.5, 1.4, 1.5, 1.5, 1.…
## $ Petal.Width  &lt;dbl&gt; 0.2, 0.2, 0.2, 0.2, 0.2, 0.4, 0.3, 0.2, 0.2, 0.1, 0.2, 0.…
## $ Species      &lt;fct&gt; setosa, setosa, setosa, setosa, setosa, setosa, setosa, s…</a:t>
            </a:r>
          </a:p>
          <a:p>
            <a:pPr lvl="0" indent="0" marL="0">
              <a:buNone/>
            </a:pPr>
            <a:r>
              <a:rPr/>
              <a:t>There are six types of data in R; Double, Integer, Character, Logical, Raw, Complex.</a:t>
            </a:r>
          </a:p>
          <a:p>
            <a:pPr lvl="0" indent="0" marL="0">
              <a:buNone/>
            </a:pPr>
            <a:r>
              <a:rPr/>
              <a:t>The names after $ are column names. If you call </a:t>
            </a:r>
            <a:r>
              <a:rPr>
                <a:latin typeface="Courier"/>
              </a:rPr>
              <a:t>df_iris$Species</a:t>
            </a:r>
            <a:r>
              <a:rPr/>
              <a:t>, you have the Species column. Species is in the 5th collumn, </a:t>
            </a:r>
            <a:r>
              <a:rPr>
                <a:latin typeface="Courier"/>
              </a:rPr>
              <a:t>typeof(df_iris[[5]])</a:t>
            </a:r>
            <a:r>
              <a:rPr/>
              <a:t> does the same as the next.</a:t>
            </a:r>
          </a:p>
          <a:p>
            <a:pPr lvl="0" indent="0" marL="0">
              <a:buNone/>
            </a:pPr>
            <a:r>
              <a:rPr>
                <a:latin typeface="Courier"/>
              </a:rPr>
              <a:t>df_iris[2,4] =</a:t>
            </a:r>
            <a:r>
              <a:rPr/>
              <a:t>0.2 is the fourth entry of Sepal.Width.</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typeof</a:t>
            </a:r>
            <a:r>
              <a:rPr>
                <a:latin typeface="Courier"/>
              </a:rPr>
              <a:t>(df_iris</a:t>
            </a:r>
            <a:r>
              <a:rPr>
                <a:solidFill>
                  <a:srgbClr val="4070A0"/>
                </a:solidFill>
                <a:latin typeface="Courier"/>
              </a:rPr>
              <a:t>$</a:t>
            </a:r>
            <a:r>
              <a:rPr>
                <a:latin typeface="Courier"/>
              </a:rPr>
              <a:t>Species)</a:t>
            </a:r>
          </a:p>
          <a:p>
            <a:pPr lvl="0" indent="0">
              <a:buNone/>
            </a:pPr>
            <a:r>
              <a:rPr>
                <a:latin typeface="Courier"/>
              </a:rPr>
              <a:t>## [1] "integer"</a:t>
            </a:r>
          </a:p>
          <a:p>
            <a:pPr lvl="0" indent="0">
              <a:buNone/>
            </a:pPr>
            <a:r>
              <a:rPr>
                <a:solidFill>
                  <a:srgbClr val="06287E"/>
                </a:solidFill>
                <a:latin typeface="Courier"/>
              </a:rPr>
              <a:t>class</a:t>
            </a:r>
            <a:r>
              <a:rPr>
                <a:latin typeface="Courier"/>
              </a:rPr>
              <a:t>(df_iris</a:t>
            </a:r>
            <a:r>
              <a:rPr>
                <a:solidFill>
                  <a:srgbClr val="4070A0"/>
                </a:solidFill>
                <a:latin typeface="Courier"/>
              </a:rPr>
              <a:t>$</a:t>
            </a:r>
            <a:r>
              <a:rPr>
                <a:latin typeface="Courier"/>
              </a:rPr>
              <a:t>Species)</a:t>
            </a:r>
          </a:p>
          <a:p>
            <a:pPr lvl="0" indent="0">
              <a:buNone/>
            </a:pPr>
            <a:r>
              <a:rPr>
                <a:latin typeface="Courier"/>
              </a:rPr>
              <a:t>## [1] "factor"</a:t>
            </a:r>
          </a:p>
          <a:p>
            <a:pPr lvl="0" indent="0" marL="0">
              <a:buNone/>
            </a:pPr>
            <a:r>
              <a:rPr/>
              <a:t>For </a:t>
            </a:r>
            <a:r>
              <a:rPr>
                <a:latin typeface="Courier"/>
              </a:rPr>
              <a:t>factors = fct</a:t>
            </a:r>
            <a:r>
              <a:rPr/>
              <a:t> see </a:t>
            </a:r>
            <a:r>
              <a:rPr>
                <a:hlinkClick r:id="rId2"/>
              </a:rPr>
              <a:t>the R Document</a:t>
            </a:r>
            <a:r>
              <a:rPr/>
              <a:t> or an explanation in </a:t>
            </a:r>
            <a:r>
              <a:rPr>
                <a:hlinkClick r:id="rId3"/>
              </a:rPr>
              <a:t>Factor in R: Categorical Variable &amp; Continuous Variables</a:t>
            </a:r>
            <a:r>
              <a:rPr/>
              <a: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typeof</a:t>
            </a:r>
            <a:r>
              <a:rPr>
                <a:latin typeface="Courier"/>
              </a:rPr>
              <a:t>(df_iris</a:t>
            </a:r>
            <a:r>
              <a:rPr>
                <a:solidFill>
                  <a:srgbClr val="4070A0"/>
                </a:solidFill>
                <a:latin typeface="Courier"/>
              </a:rPr>
              <a:t>$</a:t>
            </a:r>
            <a:r>
              <a:rPr>
                <a:latin typeface="Courier"/>
              </a:rPr>
              <a:t>Sepal.Length)</a:t>
            </a:r>
          </a:p>
          <a:p>
            <a:pPr lvl="0" indent="0">
              <a:buNone/>
            </a:pPr>
            <a:r>
              <a:rPr>
                <a:latin typeface="Courier"/>
              </a:rPr>
              <a:t>## [1] "double"</a:t>
            </a:r>
          </a:p>
          <a:p>
            <a:pPr lvl="0" indent="0">
              <a:buNone/>
            </a:pPr>
            <a:r>
              <a:rPr>
                <a:solidFill>
                  <a:srgbClr val="06287E"/>
                </a:solidFill>
                <a:latin typeface="Courier"/>
              </a:rPr>
              <a:t>class</a:t>
            </a:r>
            <a:r>
              <a:rPr>
                <a:latin typeface="Courier"/>
              </a:rPr>
              <a:t>(df_iris</a:t>
            </a:r>
            <a:r>
              <a:rPr>
                <a:solidFill>
                  <a:srgbClr val="4070A0"/>
                </a:solidFill>
                <a:latin typeface="Courier"/>
              </a:rPr>
              <a:t>$</a:t>
            </a:r>
            <a:r>
              <a:rPr>
                <a:latin typeface="Courier"/>
              </a:rPr>
              <a:t>Sepal.Length)</a:t>
            </a:r>
          </a:p>
          <a:p>
            <a:pPr lvl="0" indent="0">
              <a:buNone/>
            </a:pPr>
            <a:r>
              <a:rPr>
                <a:latin typeface="Courier"/>
              </a:rPr>
              <a:t>## [1] "numeric"</a:t>
            </a:r>
          </a:p>
          <a:p>
            <a:pPr lvl="0" indent="0" marL="0">
              <a:buNone/>
            </a:pPr>
            <a:r>
              <a:rPr b="1"/>
              <a:t>Q1.</a:t>
            </a:r>
            <a:r>
              <a:rPr/>
              <a:t> What are the differences of</a:t>
            </a:r>
            <a:r>
              <a:rPr>
                <a:latin typeface="Courier"/>
              </a:rPr>
              <a:t>df_iris</a:t>
            </a:r>
            <a:r>
              <a:rPr/>
              <a:t>, </a:t>
            </a:r>
            <a:r>
              <a:rPr>
                <a:latin typeface="Courier"/>
              </a:rPr>
              <a:t>slice(df_iris, 1:10)</a:t>
            </a:r>
            <a:r>
              <a:rPr/>
              <a:t> and </a:t>
            </a:r>
            <a:r>
              <a:rPr>
                <a:latin typeface="Courier"/>
              </a:rPr>
              <a:t>glimpse(df_iris)</a:t>
            </a:r>
            <a:r>
              <a:rPr/>
              <a:t> above?</a:t>
            </a:r>
          </a:p>
          <a:p>
            <a:pPr lvl="0" indent="0" marL="0">
              <a:buNone/>
            </a:pPr>
            <a:r>
              <a:rPr b="1"/>
              <a:t>Q2.</a:t>
            </a:r>
            <a:r>
              <a:rPr/>
              <a:t> What are the differences of</a:t>
            </a:r>
            <a:r>
              <a:rPr>
                <a:latin typeface="Courier"/>
              </a:rPr>
              <a:t>df_iris</a:t>
            </a:r>
            <a:r>
              <a:rPr/>
              <a:t>, </a:t>
            </a:r>
            <a:r>
              <a:rPr>
                <a:latin typeface="Courier"/>
              </a:rPr>
              <a:t>slice(df_iris, 1:10)</a:t>
            </a:r>
            <a:r>
              <a:rPr/>
              <a:t> and </a:t>
            </a:r>
            <a:r>
              <a:rPr>
                <a:latin typeface="Courier"/>
              </a:rPr>
              <a:t>glimpse(df_iris)</a:t>
            </a:r>
            <a:r>
              <a:rPr/>
              <a:t> in the console?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Summary of the Data</a:t>
            </a:r>
          </a:p>
          <a:p>
            <a:pPr lvl="0" indent="0" marL="0">
              <a:buNone/>
            </a:pPr>
            <a:r>
              <a:rPr/>
              <a:t>The following is very convenient to get the summary information of a data.</a:t>
            </a:r>
          </a:p>
          <a:p>
            <a:pPr lvl="0" indent="0">
              <a:buNone/>
            </a:pPr>
            <a:r>
              <a:rPr>
                <a:solidFill>
                  <a:srgbClr val="06287E"/>
                </a:solidFill>
                <a:latin typeface="Courier"/>
              </a:rPr>
              <a:t>summary</a:t>
            </a:r>
            <a:r>
              <a:rPr>
                <a:latin typeface="Courier"/>
              </a:rPr>
              <a:t>(df_iris)</a:t>
            </a:r>
          </a:p>
          <a:p>
            <a:pPr lvl="0" indent="0">
              <a:buNone/>
            </a:pPr>
            <a:r>
              <a:rPr>
                <a:latin typeface="Courier"/>
              </a:rPr>
              <a:t>##   Sepal.Length    Sepal.Width     Petal.Length    Petal.Width   
##  Min.   :4.300   Min.   :2.000   Min.   :1.000   Min.   :0.100  
##  1st Qu.:5.100   1st Qu.:2.800   1st Qu.:1.600   1st Qu.:0.300  
##  Median :5.800   Median :3.000   Median :4.350   Median :1.300  
##  Mean   :5.843   Mean   :3.057   Mean   :3.758   Mean   :1.199  
##  3rd Qu.:6.400   3rd Qu.:3.300   3rd Qu.:5.100   3rd Qu.:1.800  
##  Max.   :7.900   Max.   :4.400   Max.   :6.900   Max.   :2.500  
##        Species  
##  setosa    :50  
##  versicolor:50  
##  virginica :50  
##                 
##                 
## </a:t>
            </a:r>
          </a:p>
          <a:p>
            <a:pPr lvl="0" indent="0" marL="0">
              <a:buNone/>
            </a:pPr>
            <a:r>
              <a:rPr/>
              <a:t>Minimum, 1st Quadrant (25%), Median, Mean, 3rd Quadrant (75%), Maximum, and the count of each factor.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Learning Resources</a:t>
            </a:r>
          </a:p>
          <a:p>
            <a:pPr lvl="0" indent="0" marL="0">
              <a:spcBef>
                <a:spcPts val="3000"/>
              </a:spcBef>
              <a:buNone/>
            </a:pPr>
            <a:r>
              <a:rPr b="1"/>
              <a:t>Textbooks and References</a:t>
            </a:r>
          </a:p>
          <a:p>
            <a:pPr lvl="0"/>
            <a:r>
              <a:rPr/>
              <a:t>“R for Data Science” by Hadley Wickham and Garrett Grolemund:</a:t>
            </a:r>
          </a:p>
          <a:p>
            <a:pPr lvl="1"/>
            <a:r>
              <a:rPr/>
              <a:t>Free Online Book: </a:t>
            </a:r>
            <a:r>
              <a:rPr>
                <a:hlinkClick r:id="rId2"/>
              </a:rPr>
              <a:t>https://r4ds.had.co.nz</a:t>
            </a:r>
          </a:p>
          <a:p>
            <a:pPr lvl="0"/>
            <a:r>
              <a:rPr/>
              <a:t>Visit </a:t>
            </a:r>
            <a:r>
              <a:rPr>
                <a:latin typeface="Courier"/>
              </a:rPr>
              <a:t>bookdown</a:t>
            </a:r>
            <a:r>
              <a:rPr/>
              <a:t> site: </a:t>
            </a:r>
            <a:r>
              <a:rPr>
                <a:hlinkClick r:id="rId3"/>
              </a:rPr>
              <a:t>https://bookdown.org</a:t>
            </a:r>
          </a:p>
          <a:p>
            <a:pPr lvl="1"/>
            <a:r>
              <a:rPr/>
              <a:t>Many more on the </a:t>
            </a:r>
            <a:r>
              <a:rPr>
                <a:hlinkClick r:id="rId4"/>
              </a:rPr>
              <a:t>archive page</a:t>
            </a:r>
            <a:r>
              <a:rPr/>
              <a:t>.</a:t>
            </a:r>
          </a:p>
          <a:p>
            <a:pPr lvl="0" indent="0" marL="0">
              <a:spcBef>
                <a:spcPts val="3000"/>
              </a:spcBef>
              <a:buNone/>
            </a:pPr>
            <a:r>
              <a:rPr b="1"/>
              <a:t>Interactive Exercises</a:t>
            </a:r>
          </a:p>
          <a:p>
            <a:pPr lvl="0"/>
            <a:r>
              <a:rPr/>
              <a:t>Posit Primers:</a:t>
            </a:r>
            <a:r>
              <a:rPr>
                <a:hlinkClick r:id="rId5"/>
              </a:rPr>
              <a:t>https://posit.cloud/learn/primers</a:t>
            </a:r>
            <a:r>
              <a:rPr/>
              <a:t>:</a:t>
            </a:r>
          </a:p>
          <a:p>
            <a:pPr lvl="1"/>
            <a:r>
              <a:rPr/>
              <a:t>The Basics, Work with Data, Visualize Data, Tidy Your Data, Report Reproducibly</a:t>
            </a:r>
          </a:p>
          <a:p>
            <a:pPr lvl="0"/>
            <a:r>
              <a:rPr/>
              <a:t>{swirl} Learn R, in R: </a:t>
            </a:r>
            <a:r>
              <a:rPr>
                <a:hlinkClick r:id="rId6"/>
              </a:rPr>
              <a:t>https://swirlstats.com</a:t>
            </a:r>
          </a:p>
          <a:p>
            <a:pPr lvl="1"/>
            <a:r>
              <a:rPr/>
              <a:t>Designed and developed by a team at Johns Hopkins University for </a:t>
            </a:r>
            <a:r>
              <a:rPr>
                <a:latin typeface="Courier"/>
              </a:rPr>
              <a:t>coursera</a:t>
            </a:r>
            <a:r>
              <a:rPr/>
              <a:t> courses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Visualizing Data</a:t>
                </a:r>
              </a:p>
              <a:p>
                <a:pPr lvl="0" indent="0" marL="0">
                  <a:spcBef>
                    <a:spcPts val="3000"/>
                  </a:spcBef>
                  <a:buNone/>
                </a:pPr>
                <a:r>
                  <a:rPr b="1"/>
                  <a:t>Scatter Plot</a:t>
                </a:r>
              </a:p>
              <a:p>
                <a:pPr lvl="0" indent="0" marL="0">
                  <a:buNone/>
                </a:pPr>
                <a:r>
                  <a:rPr/>
                  <a:t>We use </a:t>
                </a:r>
                <a:r>
                  <a:rPr>
                    <a:latin typeface="Courier"/>
                  </a:rPr>
                  <a:t>ggplot</a:t>
                </a:r>
                <a:r>
                  <a:rPr/>
                  <a:t> to draw graphs. The scatter plot is a projection of data with two variables </a:t>
                </a:r>
                <a14:m>
                  <m:oMath xmlns:m="http://schemas.openxmlformats.org/officeDocument/2006/math">
                    <m:r>
                      <m:t>x</m:t>
                    </m:r>
                  </m:oMath>
                </a14:m>
                <a:r>
                  <a:rPr/>
                  <a:t> and </a:t>
                </a:r>
                <a14:m>
                  <m:oMath xmlns:m="http://schemas.openxmlformats.org/officeDocument/2006/math">
                    <m:r>
                      <m:t>y</m:t>
                    </m:r>
                  </m:oMath>
                </a14:m>
                <a:r>
                  <a:rPr/>
                  <a:t>.</a:t>
                </a:r>
              </a:p>
              <a:p>
                <a:pPr lvl="0" indent="0">
                  <a:buNone/>
                </a:pPr>
                <a:r>
                  <a:rPr>
                    <a:latin typeface="Courier"/>
                  </a:rPr>
                  <a:t>ggplot(data = &lt;data&gt;, aes(x = &lt;column name for x&gt;, y = &lt;column name for y&gt;)) +
  geom_point()</a:t>
                </a:r>
              </a:p>
              <a:p>
                <a:pPr lvl="0" indent="0">
                  <a:buNone/>
                </a:pPr>
                <a:r>
                  <a:rPr>
                    <a:latin typeface="Courier"/>
                  </a:rPr>
                  <a:t>ggplot(data = df_iris, aes(x = Sepal.Length, y = Sepal.Width)) +
  geom_point()</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7D9029"/>
                </a:solidFill>
                <a:latin typeface="Courier"/>
              </a:rPr>
              <a:t>y =</a:t>
            </a:r>
            <a:r>
              <a:rPr>
                <a:latin typeface="Courier"/>
              </a:rPr>
              <a:t> Sepal.Width))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pic>
        <p:nvPicPr>
          <p:cNvPr descr="eda1-w-template_files/figure-pptx/unnamed-chunk-2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Scatter Plot with </a:t>
            </a:r>
            <a:r>
              <a:rPr b="1">
                <a:hlinkClick r:id="rId2"/>
              </a:rPr>
              <a:t>Labels</a:t>
            </a:r>
          </a:p>
          <a:p>
            <a:pPr lvl="0" indent="0" marL="0">
              <a:buNone/>
            </a:pPr>
            <a:r>
              <a:rPr/>
              <a:t>Add title and labels adding </a:t>
            </a:r>
            <a:r>
              <a:rPr>
                <a:latin typeface="Courier"/>
              </a:rPr>
              <a:t>labs()</a:t>
            </a:r>
            <a:r>
              <a:rPr/>
              <a:t>.</a:t>
            </a:r>
          </a:p>
          <a:p>
            <a:pPr lvl="0" indent="0">
              <a:buNone/>
            </a:pPr>
            <a:r>
              <a:rPr>
                <a:latin typeface="Courier"/>
              </a:rPr>
              <a:t>ggplot(data = &lt;data&gt;, aes(x = &lt;column name for x&gt;, y = &lt;column name for y&gt;)) +
  geom_point() +
  labs(title = "Title", x = "Label for x", y = "Label for 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7D9029"/>
                </a:solidFill>
                <a:latin typeface="Courier"/>
              </a:rPr>
              <a:t>y =</a:t>
            </a:r>
            <a:r>
              <a:rPr>
                <a:latin typeface="Courier"/>
              </a:rPr>
              <a:t> Sepal.Width))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"Scatter Plot of Sepal Data of Iris"</a:t>
            </a:r>
            <a:r>
              <a:rPr>
                <a:latin typeface="Courier"/>
              </a:rPr>
              <a:t>, </a:t>
            </a:r>
            <a:r>
              <a:rPr>
                <a:solidFill>
                  <a:srgbClr val="7D9029"/>
                </a:solidFill>
                <a:latin typeface="Courier"/>
              </a:rPr>
              <a:t>x =</a:t>
            </a:r>
            <a:r>
              <a:rPr>
                <a:latin typeface="Courier"/>
              </a:rPr>
              <a:t> </a:t>
            </a:r>
            <a:r>
              <a:rPr>
                <a:solidFill>
                  <a:srgbClr val="4070A0"/>
                </a:solidFill>
                <a:latin typeface="Courier"/>
              </a:rPr>
              <a:t>"Sepal Length"</a:t>
            </a:r>
            <a:r>
              <a:rPr>
                <a:latin typeface="Courier"/>
              </a:rPr>
              <a:t>, </a:t>
            </a:r>
            <a:r>
              <a:rPr>
                <a:solidFill>
                  <a:srgbClr val="7D9029"/>
                </a:solidFill>
                <a:latin typeface="Courier"/>
              </a:rPr>
              <a:t>y =</a:t>
            </a:r>
            <a:r>
              <a:rPr>
                <a:latin typeface="Courier"/>
              </a:rPr>
              <a:t> </a:t>
            </a:r>
            <a:r>
              <a:rPr>
                <a:solidFill>
                  <a:srgbClr val="4070A0"/>
                </a:solidFill>
                <a:latin typeface="Courier"/>
              </a:rPr>
              <a:t>"Sepal Width"</a:t>
            </a:r>
            <a:r>
              <a:rPr>
                <a:latin typeface="Courier"/>
              </a:rPr>
              <a:t>)</a:t>
            </a:r>
          </a:p>
        </p:txBody>
      </p:sp>
      <p:pic>
        <p:nvPicPr>
          <p:cNvPr descr="eda1-w-template_files/figure-pptx/unnamed-chunk-2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Scatter Plot with </a:t>
            </a:r>
            <a:r>
              <a:rPr b="1">
                <a:hlinkClick r:id="rId2"/>
              </a:rPr>
              <a:t>Colors</a:t>
            </a:r>
          </a:p>
          <a:p>
            <a:pPr lvl="0" indent="0" marL="0">
              <a:buNone/>
            </a:pPr>
            <a:r>
              <a:rPr/>
              <a:t>Add different colors automatically to each species. Can you see each group?</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7D9029"/>
                </a:solidFill>
                <a:latin typeface="Courier"/>
              </a:rPr>
              <a:t>y =</a:t>
            </a:r>
            <a:r>
              <a:rPr>
                <a:latin typeface="Courier"/>
              </a:rPr>
              <a:t> Sepal.Width, </a:t>
            </a:r>
            <a:r>
              <a:rPr>
                <a:solidFill>
                  <a:srgbClr val="7D9029"/>
                </a:solidFill>
                <a:latin typeface="Courier"/>
              </a:rPr>
              <a:t>color =</a:t>
            </a:r>
            <a:r>
              <a:rPr>
                <a:latin typeface="Courier"/>
              </a:rPr>
              <a:t> Species))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pic>
        <p:nvPicPr>
          <p:cNvPr descr="eda1-w-template_files/figure-pptx/unnamed-chunk-28-1.png" id="0" name="Picture 1"/>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Scatter Plot with Shapes</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7D9029"/>
                </a:solidFill>
                <a:latin typeface="Courier"/>
              </a:rPr>
              <a:t>y =</a:t>
            </a:r>
            <a:r>
              <a:rPr>
                <a:latin typeface="Courier"/>
              </a:rPr>
              <a:t> Sepal.Width, </a:t>
            </a:r>
            <a:r>
              <a:rPr>
                <a:solidFill>
                  <a:srgbClr val="7D9029"/>
                </a:solidFill>
                <a:latin typeface="Courier"/>
              </a:rPr>
              <a:t>shape =</a:t>
            </a:r>
            <a:r>
              <a:rPr>
                <a:latin typeface="Courier"/>
              </a:rPr>
              <a:t> Species))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pic>
        <p:nvPicPr>
          <p:cNvPr descr="eda1-w-template_files/figure-pptx/unnamed-chunk-29-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hlinkClick r:id="rId2"/>
              </a:rPr>
              <a:t>Boxplot</a:t>
            </a:r>
          </a:p>
          <a:p>
            <a:pPr lvl="0" indent="0" marL="0">
              <a:buNone/>
            </a:pPr>
            <a:r>
              <a:rPr/>
              <a:t>The boxplot compactly displays the distribution of a continuous variable.</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Species, </a:t>
            </a:r>
            <a:r>
              <a:rPr>
                <a:solidFill>
                  <a:srgbClr val="7D9029"/>
                </a:solidFill>
                <a:latin typeface="Courier"/>
              </a:rPr>
              <a:t>y =</a:t>
            </a:r>
            <a:r>
              <a:rPr>
                <a:latin typeface="Courier"/>
              </a:rPr>
              <a:t> Sepal.Length)) </a:t>
            </a:r>
            <a:r>
              <a:rPr>
                <a:solidFill>
                  <a:srgbClr val="4070A0"/>
                </a:solidFill>
                <a:latin typeface="Courier"/>
              </a:rPr>
              <a:t>+</a:t>
            </a:r>
            <a:br/>
            <a:r>
              <a:rPr>
                <a:latin typeface="Courier"/>
              </a:rPr>
              <a:t>  </a:t>
            </a:r>
            <a:r>
              <a:rPr>
                <a:solidFill>
                  <a:srgbClr val="06287E"/>
                </a:solidFill>
                <a:latin typeface="Courier"/>
              </a:rPr>
              <a:t>geom_boxplot</a:t>
            </a:r>
            <a:r>
              <a:rPr>
                <a:latin typeface="Courier"/>
              </a:rPr>
              <a:t>()</a:t>
            </a:r>
          </a:p>
        </p:txBody>
      </p:sp>
      <p:pic>
        <p:nvPicPr>
          <p:cNvPr descr="eda1-w-template_files/figure-pptx/unnamed-chunk-30-1.png" id="0" name="Picture 1"/>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hlinkClick r:id="rId2"/>
              </a:rPr>
              <a:t>Histogram</a:t>
            </a:r>
          </a:p>
          <a:p>
            <a:pPr lvl="0" indent="0" marL="0">
              <a:buNone/>
            </a:pPr>
            <a:r>
              <a:rPr/>
              <a:t>Visualize the distribution of a single continuous variable by dividing the x axis into bins and counting the number of observations in each bin. Histograms (geom_histogram()) display the counts with bars.</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p>
        </p:txBody>
      </p:sp>
      <p:pic>
        <p:nvPicPr>
          <p:cNvPr descr="eda1-w-template_files/figure-pptx/unnamed-chunk-31-1.png" id="0" name="Picture 1"/>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Change the number of bins by </a:t>
            </a:r>
            <a:r>
              <a:rPr>
                <a:latin typeface="Courier"/>
              </a:rPr>
              <a:t>bins =</a:t>
            </a:r>
            <a:r>
              <a:rPr/>
              <a:t> </a:t>
            </a:r>
            <a:r>
              <a:rPr>
                <a:latin typeface="Courier"/>
              </a:rPr>
              <a:t>&lt;number&gt;</a:t>
            </a:r>
            <a:r>
              <a:rPr/>
              <a:t>.</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bins =</a:t>
            </a:r>
            <a:r>
              <a:rPr>
                <a:latin typeface="Courier"/>
              </a:rPr>
              <a:t> </a:t>
            </a:r>
            <a:r>
              <a:rPr>
                <a:solidFill>
                  <a:srgbClr val="40A070"/>
                </a:solidFill>
                <a:latin typeface="Courier"/>
              </a:rPr>
              <a:t>10</a:t>
            </a:r>
            <a:r>
              <a:rPr>
                <a:latin typeface="Courier"/>
              </a:rPr>
              <a:t>)</a:t>
            </a:r>
          </a:p>
        </p:txBody>
      </p:sp>
      <p:pic>
        <p:nvPicPr>
          <p:cNvPr descr="eda1-w-template_files/figure-pptx/unnamed-chunk-3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Data Modeling</a:t>
            </a:r>
          </a:p>
          <a:p>
            <a:pPr lvl="0" indent="0" marL="0">
              <a:buNone/>
            </a:pPr>
            <a:r>
              <a:rPr/>
              <a:t>Professor Kaizoji will cover the mathematical models and hypothesis testings.</a:t>
            </a:r>
          </a:p>
          <a:p>
            <a:pPr lvl="0" indent="0">
              <a:buNone/>
            </a:pPr>
            <a:r>
              <a:rPr>
                <a:solidFill>
                  <a:srgbClr val="06287E"/>
                </a:solidFill>
                <a:latin typeface="Courier"/>
              </a:rPr>
              <a:t>ggplot</a:t>
            </a:r>
            <a:r>
              <a:rPr>
                <a:latin typeface="Courier"/>
              </a:rPr>
              <a:t>(</a:t>
            </a:r>
            <a:r>
              <a:rPr>
                <a:solidFill>
                  <a:srgbClr val="7D9029"/>
                </a:solidFill>
                <a:latin typeface="Courier"/>
              </a:rPr>
              <a:t>data =</a:t>
            </a:r>
            <a:r>
              <a:rPr>
                <a:latin typeface="Courier"/>
              </a:rPr>
              <a:t> df_iris, </a:t>
            </a:r>
            <a:r>
              <a:rPr>
                <a:solidFill>
                  <a:srgbClr val="06287E"/>
                </a:solidFill>
                <a:latin typeface="Courier"/>
              </a:rPr>
              <a:t>aes</a:t>
            </a:r>
            <a:r>
              <a:rPr>
                <a:latin typeface="Courier"/>
              </a:rPr>
              <a:t>(</a:t>
            </a:r>
            <a:r>
              <a:rPr>
                <a:solidFill>
                  <a:srgbClr val="7D9029"/>
                </a:solidFill>
                <a:latin typeface="Courier"/>
              </a:rPr>
              <a:t>x =</a:t>
            </a:r>
            <a:r>
              <a:rPr>
                <a:latin typeface="Courier"/>
              </a:rPr>
              <a:t> Sepal.Length, </a:t>
            </a:r>
            <a:r>
              <a:rPr>
                <a:solidFill>
                  <a:srgbClr val="7D9029"/>
                </a:solidFill>
                <a:latin typeface="Courier"/>
              </a:rPr>
              <a:t>y =</a:t>
            </a:r>
            <a:r>
              <a:rPr>
                <a:latin typeface="Courier"/>
              </a:rPr>
              <a:t> Sepal.Width)) </a:t>
            </a:r>
            <a:r>
              <a:rPr>
                <a:solidFill>
                  <a:srgbClr val="4070A0"/>
                </a:solidFill>
                <a:latin typeface="Courier"/>
              </a:rPr>
              <a:t>+</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se =</a:t>
            </a:r>
            <a:r>
              <a:rPr>
                <a:latin typeface="Courier"/>
              </a:rPr>
              <a:t> </a:t>
            </a:r>
            <a:r>
              <a:rPr>
                <a:solidFill>
                  <a:srgbClr val="880000"/>
                </a:solidFill>
                <a:latin typeface="Courier"/>
              </a:rPr>
              <a:t>FALSE</a:t>
            </a:r>
            <a:r>
              <a:rPr>
                <a:latin typeface="Courier"/>
              </a:rPr>
              <a:t>)</a:t>
            </a:r>
          </a:p>
        </p:txBody>
      </p:sp>
      <p:pic>
        <p:nvPicPr>
          <p:cNvPr descr="eda1-w-template_files/figure-pptx/unnamed-chunk-3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Posit Primers created by </a:t>
            </a:r>
            <a:r>
              <a:rPr b="1">
                <a:latin typeface="Courier"/>
              </a:rPr>
              <a:t>learnr</a:t>
            </a:r>
          </a:p>
          <a:p>
            <a:pPr lvl="0"/>
            <a:r>
              <a:rPr>
                <a:hlinkClick r:id="rId2"/>
                <a:latin typeface="Courier"/>
              </a:rPr>
              <a:t>learnr</a:t>
            </a:r>
            <a:r>
              <a:rPr>
                <a:hlinkClick r:id="rId3"/>
              </a:rPr>
              <a:t> Interactive Tutorials for R</a:t>
            </a:r>
          </a:p>
          <a:p>
            <a:pPr lvl="0" indent="0" marL="0">
              <a:spcBef>
                <a:spcPts val="3000"/>
              </a:spcBef>
              <a:buNone/>
            </a:pPr>
            <a:r>
              <a:rPr b="1"/>
              <a:t>Posit Primers </a:t>
            </a:r>
            <a:r>
              <a:rPr b="1">
                <a:hlinkClick r:id="rId4"/>
              </a:rPr>
              <a:t>https://posit.cloud/learn/primers</a:t>
            </a:r>
          </a:p>
          <a:p>
            <a:pPr lvl="0" indent="0" marL="347663">
              <a:buAutoNum type="arabicPeriod"/>
            </a:pPr>
            <a:r>
              <a:rPr/>
              <a:t>The Basics – </a:t>
            </a:r>
            <a:r>
              <a:rPr>
                <a:hlinkClick r:id="rId5"/>
              </a:rPr>
              <a:t>r4ds: Explore, I</a:t>
            </a:r>
          </a:p>
          <a:p>
            <a:pPr lvl="0"/>
            <a:r>
              <a:rPr>
                <a:hlinkClick r:id="rId6"/>
              </a:rPr>
              <a:t>Visualization Basics</a:t>
            </a:r>
          </a:p>
          <a:p>
            <a:pPr lvl="0"/>
            <a:r>
              <a:rPr>
                <a:hlinkClick r:id="rId7"/>
              </a:rPr>
              <a:t>Programming Basics</a:t>
            </a:r>
          </a:p>
          <a:p>
            <a:pPr lvl="0" indent="0" marL="347663">
              <a:buAutoNum startAt="2" type="arabicPeriod"/>
            </a:pPr>
            <a:r>
              <a:rPr/>
              <a:t>Work with Data – </a:t>
            </a:r>
            <a:r>
              <a:rPr>
                <a:hlinkClick r:id="rId8"/>
              </a:rPr>
              <a:t>r4ds: Wrangle, I</a:t>
            </a:r>
          </a:p>
          <a:p>
            <a:pPr lvl="0"/>
            <a:r>
              <a:rPr/>
              <a:t>Working with Tibbles</a:t>
            </a:r>
          </a:p>
          <a:p>
            <a:pPr lvl="0"/>
            <a:r>
              <a:rPr/>
              <a:t>Isolating Data with dplyr</a:t>
            </a:r>
          </a:p>
          <a:p>
            <a:pPr lvl="0"/>
            <a:r>
              <a:rPr/>
              <a:t>Deriving Information with dplyr</a:t>
            </a:r>
          </a:p>
          <a:p>
            <a:pPr lvl="0" indent="0" marL="347663">
              <a:buAutoNum startAt="3" type="arabicPeriod"/>
            </a:pPr>
            <a:r>
              <a:rPr/>
              <a:t>Visualize Data – </a:t>
            </a:r>
            <a:r>
              <a:rPr>
                <a:hlinkClick r:id="rId9"/>
              </a:rPr>
              <a:t>r4ds: Explore, II</a:t>
            </a:r>
          </a:p>
          <a:p>
            <a:pPr lvl="0" indent="0" marL="347663">
              <a:buAutoNum startAt="3" type="arabicPeriod"/>
            </a:pPr>
            <a:r>
              <a:rPr/>
              <a:t>Tidy Your Data – </a:t>
            </a:r>
            <a:r>
              <a:rPr>
                <a:hlinkClick r:id="rId10"/>
              </a:rPr>
              <a:t>r4ds: Wrangle, II</a:t>
            </a:r>
          </a:p>
          <a:p>
            <a:pPr lvl="0" indent="0" marL="347663">
              <a:buAutoNum startAt="3" type="arabicPeriod"/>
            </a:pPr>
            <a:r>
              <a:rPr/>
              <a:t>Iterate – </a:t>
            </a:r>
            <a:r>
              <a:rPr>
                <a:hlinkClick r:id="rId11"/>
              </a:rPr>
              <a:t>r4ds: Program</a:t>
            </a:r>
          </a:p>
          <a:p>
            <a:pPr lvl="0" indent="0" marL="347663">
              <a:buAutoNum startAt="3" type="arabicPeriod"/>
            </a:pPr>
            <a:r>
              <a:rPr/>
              <a:t>Write Functions – </a:t>
            </a:r>
            <a:r>
              <a:rPr>
                <a:hlinkClick r:id="rId12"/>
              </a:rPr>
              <a:t>r4ds: Program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Comments on Week 2</a:t>
            </a:r>
          </a:p>
        </p:txBody>
      </p:sp>
      <p:sp>
        <p:nvSpPr>
          <p:cNvPr id="3" name="Content Placeholder 2"/>
          <p:cNvSpPr>
            <a:spLocks noGrp="1"/>
          </p:cNvSpPr>
          <p:nvPr>
            <p:ph idx="1"/>
          </p:nvPr>
        </p:nvSpPr>
        <p:spPr/>
        <p:txBody>
          <a:bodyPr/>
          <a:lstStyle/>
          <a:p>
            <a:pPr lvl="0" indent="0" marL="0">
              <a:spcBef>
                <a:spcPts val="3000"/>
              </a:spcBef>
              <a:buNone/>
            </a:pPr>
            <a:r>
              <a:rPr b="1"/>
              <a:t>Helpful Resources</a:t>
            </a:r>
          </a:p>
          <a:p>
            <a:pPr lvl="0"/>
            <a:r>
              <a:rPr/>
              <a:t>Cheat Sheet in RStudio: </a:t>
            </a:r>
            <a:r>
              <a:rPr>
                <a:hlinkClick r:id="rId2"/>
              </a:rPr>
              <a:t>https://www.rstudio.com/resources/cheatsheets/</a:t>
            </a:r>
          </a:p>
          <a:p>
            <a:pPr lvl="1"/>
            <a:r>
              <a:rPr>
                <a:hlinkClick r:id="rId3"/>
              </a:rPr>
              <a:t>RStudio IED</a:t>
            </a:r>
          </a:p>
          <a:p>
            <a:pPr lvl="1"/>
            <a:r>
              <a:rPr>
                <a:hlinkClick r:id="rId4"/>
              </a:rPr>
              <a:t>Base R Cheat Sheet</a:t>
            </a:r>
          </a:p>
          <a:p>
            <a:pPr lvl="0"/>
            <a:r>
              <a:rPr/>
              <a:t>‘Quick R’ by DataCamp: </a:t>
            </a:r>
            <a:r>
              <a:rPr>
                <a:hlinkClick r:id="rId5"/>
              </a:rPr>
              <a:t>https://www.statmethods.net/management</a:t>
            </a:r>
          </a:p>
          <a:p>
            <a:pPr lvl="0"/>
            <a:r>
              <a:rPr>
                <a:hlinkClick r:id="rId6"/>
              </a:rPr>
              <a:t>An Introduction to R</a:t>
            </a:r>
          </a:p>
          <a:p>
            <a:pPr lvl="0" indent="0" marL="0">
              <a:spcBef>
                <a:spcPts val="3000"/>
              </a:spcBef>
              <a:buNone/>
            </a:pPr>
            <a:r>
              <a:rPr b="1"/>
              <a:t>Practicum</a:t>
            </a:r>
          </a:p>
          <a:p>
            <a:pPr lvl="0"/>
            <a:r>
              <a:rPr/>
              <a:t>Posit Primers: The Basics: </a:t>
            </a:r>
            <a:r>
              <a:rPr>
                <a:hlinkClick r:id="rId7"/>
              </a:rPr>
              <a:t>https://posit.cloud/learn/primers/1</a:t>
            </a:r>
          </a:p>
          <a:p>
            <a:pPr lvl="1"/>
            <a:r>
              <a:rPr/>
              <a:t>Complete Visualization Basics and Programming Basics</a:t>
            </a:r>
          </a:p>
          <a:p>
            <a:pPr lvl="0" indent="0" marL="0">
              <a:spcBef>
                <a:spcPts val="3000"/>
              </a:spcBef>
              <a:buNone/>
            </a:pPr>
            <a:r>
              <a:rPr b="1"/>
              <a:t>Assignments - See Moodle</a:t>
            </a:r>
          </a:p>
          <a:p>
            <a:pPr lvl="0" indent="0" marL="347663">
              <a:buAutoNum type="arabicPeriod"/>
            </a:pPr>
            <a:r>
              <a:rPr/>
              <a:t>Assignment Week 2-1: Introduction Plus Forum</a:t>
            </a:r>
            <a:br/>
          </a:p>
          <a:p>
            <a:pPr lvl="0"/>
            <a:r>
              <a:rPr/>
              <a:t>Due: Tuesday, 20 December 2022, 11:59 PM</a:t>
            </a:r>
          </a:p>
          <a:p>
            <a:pPr lvl="0" indent="0" marL="347663">
              <a:buAutoNum startAt="2" type="arabicPeriod"/>
            </a:pPr>
            <a:r>
              <a:rPr/>
              <a:t>Assignment Week 2-2: Quiz 1 on R Basics</a:t>
            </a:r>
          </a:p>
          <a:p>
            <a:pPr lvl="0"/>
            <a:r>
              <a:rPr/>
              <a:t>Due: Tuesday, 20 December 2022, 11:59 PM</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Swirl: An interactive learning environment for R and statistics</a:t>
            </a:r>
          </a:p>
        </p:txBody>
      </p:sp>
      <p:sp>
        <p:nvSpPr>
          <p:cNvPr id="3" name="Content Placeholder 2"/>
          <p:cNvSpPr>
            <a:spLocks noGrp="1"/>
          </p:cNvSpPr>
          <p:nvPr>
            <p:ph idx="1"/>
          </p:nvPr>
        </p:nvSpPr>
        <p:spPr/>
        <p:txBody>
          <a:bodyPr/>
          <a:lstStyle/>
          <a:p>
            <a:pPr lvl="0"/>
            <a:r>
              <a:rPr/>
              <a:t>{</a:t>
            </a:r>
            <a:r>
              <a:rPr>
                <a:latin typeface="Courier"/>
              </a:rPr>
              <a:t>swirl</a:t>
            </a:r>
            <a:r>
              <a:rPr/>
              <a:t>} website: </a:t>
            </a:r>
            <a:r>
              <a:rPr>
                <a:hlinkClick r:id="rId2"/>
              </a:rPr>
              <a:t>https://swirlstats.com</a:t>
            </a:r>
          </a:p>
          <a:p>
            <a:pPr lvl="0"/>
            <a:r>
              <a:rPr/>
              <a:t>JHU Data Science in coursera uses </a:t>
            </a:r>
            <a:r>
              <a:rPr>
                <a:latin typeface="Courier"/>
              </a:rPr>
              <a:t>swirl</a:t>
            </a:r>
            <a:r>
              <a:rPr/>
              <a:t> for exercises.</a:t>
            </a:r>
          </a:p>
          <a:p>
            <a:pPr lvl="0" indent="0" marL="0">
              <a:spcBef>
                <a:spcPts val="3000"/>
              </a:spcBef>
              <a:buNone/>
            </a:pPr>
            <a:r>
              <a:rPr b="1"/>
              <a:t>Swirl Courses</a:t>
            </a:r>
          </a:p>
          <a:p>
            <a:pPr lvl="0" indent="0" marL="347663">
              <a:buAutoNum type="arabicPeriod"/>
            </a:pPr>
            <a:r>
              <a:rPr/>
              <a:t>R Programming: The basics of programming in R</a:t>
            </a:r>
          </a:p>
          <a:p>
            <a:pPr lvl="0" indent="0" marL="347663">
              <a:buAutoNum type="arabicPeriod"/>
            </a:pPr>
            <a:r>
              <a:rPr/>
              <a:t>Regression Models: The basics of regression modeling in R</a:t>
            </a:r>
          </a:p>
          <a:p>
            <a:pPr lvl="0" indent="0" marL="347663">
              <a:buAutoNum type="arabicPeriod"/>
            </a:pPr>
            <a:r>
              <a:rPr/>
              <a:t>Statistical Inference: The basics of statistical inference in R</a:t>
            </a:r>
          </a:p>
          <a:p>
            <a:pPr lvl="0" indent="0" marL="347663">
              <a:buAutoNum type="arabicPeriod"/>
            </a:pPr>
            <a:r>
              <a:rPr/>
              <a:t>Exploratory Data Analysis: The basics of exploring data in R</a:t>
            </a:r>
          </a:p>
          <a:p>
            <a:pPr lvl="0" indent="0" marL="0">
              <a:buNone/>
            </a:pPr>
            <a:r>
              <a:rPr/>
              <a:t>You can install other </a:t>
            </a:r>
            <a:r>
              <a:rPr>
                <a:latin typeface="Courier"/>
              </a:rPr>
              <a:t>swirl</a:t>
            </a:r>
            <a:r>
              <a:rPr/>
              <a:t> courses as well</a:t>
            </a:r>
          </a:p>
          <a:p>
            <a:pPr lvl="0"/>
            <a:r>
              <a:rPr>
                <a:hlinkClick r:id="rId3"/>
              </a:rPr>
              <a:t>Swirl Courses Organized by Title</a:t>
            </a:r>
          </a:p>
          <a:p>
            <a:pPr lvl="0"/>
            <a:r>
              <a:rPr>
                <a:hlinkClick r:id="rId4"/>
              </a:rPr>
              <a:t>Swirl Courses Organized by Author’s Name</a:t>
            </a:r>
          </a:p>
          <a:p>
            <a:pPr lvl="0"/>
            <a:r>
              <a:rPr>
                <a:hlinkClick r:id="rId5"/>
              </a:rPr>
              <a:t>Github: swirl courses</a:t>
            </a:r>
          </a:p>
          <a:p>
            <a:pPr lvl="1"/>
            <a:r>
              <a:rPr>
                <a:latin typeface="Courier"/>
              </a:rPr>
              <a:t>install_course("Course Name Here")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Install and Start Swirl Courses</a:t>
            </a:r>
          </a:p>
          <a:p>
            <a:pPr lvl="0" indent="0" marL="0">
              <a:spcBef>
                <a:spcPts val="3000"/>
              </a:spcBef>
              <a:buNone/>
            </a:pPr>
            <a:r>
              <a:rPr b="1"/>
              <a:t>Three Steps to Start Swirl</a:t>
            </a:r>
          </a:p>
          <a:p>
            <a:pPr lvl="0" indent="0">
              <a:buNone/>
            </a:pPr>
            <a:r>
              <a:rPr>
                <a:latin typeface="Courier"/>
              </a:rPr>
              <a:t>install.packages("swirl") # Only the first time.
library(swirl) # Everytime you start swirl
swirl() # Everytime you start or resume swirl</a:t>
            </a:r>
          </a:p>
          <a:p>
            <a:pPr lvl="0" indent="0" marL="0">
              <a:spcBef>
                <a:spcPts val="3000"/>
              </a:spcBef>
              <a:buNone/>
            </a:pPr>
            <a:r>
              <a:rPr b="1"/>
              <a:t>R Programming: The basics of programming in R</a:t>
            </a:r>
          </a:p>
          <a:p>
            <a:pPr lvl="0" indent="0">
              <a:buNone/>
            </a:pPr>
            <a:r>
              <a:rPr>
                <a:latin typeface="Courier"/>
              </a:rPr>
              <a:t> 1: Basic Building Blocks      2: Workspace and Files     3: Sequences of Numbers    
 4: Vectors                    5: Missing Values          6: Subsetting Vectors      
 7: Matrices and Data Frames   8: Logic                   9: Functions               
10: lapply and sapply         11: vapply and tapply      12: Looking at Data         
13: Simulation                14: Dates and Times        15: Base Graphics          </a:t>
            </a:r>
          </a:p>
          <a:p>
            <a:pPr lvl="0" indent="0" marL="0">
              <a:spcBef>
                <a:spcPts val="3000"/>
              </a:spcBef>
              <a:buNone/>
            </a:pPr>
            <a:r>
              <a:rPr b="1"/>
              <a:t>Recommended Sections in Order</a:t>
            </a:r>
          </a:p>
          <a:p>
            <a:pPr lvl="0" indent="0" marL="0">
              <a:buNone/>
            </a:pPr>
            <a:r>
              <a:rPr/>
              <a:t>1, 3, 4, 5, 6, 7, 12, 15, 14, 8, 9, 10, 11, 13, 2</a:t>
            </a:r>
          </a:p>
          <a:p>
            <a:pPr lvl="0"/>
            <a:r>
              <a:rPr/>
              <a:t>Section 2 discusses the directories and file systems of a computer</a:t>
            </a:r>
          </a:p>
          <a:p>
            <a:pPr lvl="0"/>
            <a:r>
              <a:rPr/>
              <a:t>Sections 9, 10, 11 are for programming</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Controling a </a:t>
            </a:r>
            <a:r>
              <a:rPr b="1">
                <a:latin typeface="Courier"/>
              </a:rPr>
              <a:t>swirl</a:t>
            </a:r>
            <a:r>
              <a:rPr b="1"/>
              <a:t> Session</a:t>
            </a:r>
          </a:p>
          <a:p>
            <a:pPr lvl="0"/>
            <a:r>
              <a:rPr/>
              <a:t>… &lt;– That’s your cue to press Enter to continue</a:t>
            </a:r>
          </a:p>
          <a:p>
            <a:pPr lvl="0"/>
            <a:r>
              <a:rPr/>
              <a:t>You can exit swirl and return to the R prompt (&gt;) at any time by pressing the Esc key.</a:t>
            </a:r>
          </a:p>
          <a:p>
            <a:pPr lvl="0"/>
            <a:r>
              <a:rPr/>
              <a:t>If you are already at the prompt, type bye() to exit and save your progress. When you exit properly, you’ll see a short message letting you know you’ve done so.</a:t>
            </a:r>
          </a:p>
          <a:p>
            <a:pPr lvl="0" indent="0" marL="0">
              <a:buNone/>
            </a:pPr>
            <a:r>
              <a:rPr/>
              <a:t>When you are at the R prompt (&gt;):</a:t>
            </a:r>
          </a:p>
          <a:p>
            <a:pPr lvl="0" indent="0" marL="347663">
              <a:buAutoNum type="arabicPeriod"/>
            </a:pPr>
            <a:r>
              <a:rPr/>
              <a:t>Typing skip() allows you to skip the current question.</a:t>
            </a:r>
          </a:p>
          <a:p>
            <a:pPr lvl="0" indent="0" marL="347663">
              <a:buAutoNum type="arabicPeriod"/>
            </a:pPr>
            <a:r>
              <a:rPr/>
              <a:t>Typing play() lets you experiment with R on your own; swirl will ignore what you do…</a:t>
            </a:r>
          </a:p>
          <a:p>
            <a:pPr lvl="0" indent="0" marL="347663">
              <a:buAutoNum type="arabicPeriod"/>
            </a:pPr>
            <a:r>
              <a:rPr/>
              <a:t>UNTIL you type nxt() which will regain swirl’s attention.</a:t>
            </a:r>
          </a:p>
          <a:p>
            <a:pPr lvl="0" indent="0" marL="347663">
              <a:buAutoNum type="arabicPeriod"/>
            </a:pPr>
            <a:r>
              <a:rPr/>
              <a:t>Typing bye() causes swirl to exit. Your progress will be saved.</a:t>
            </a:r>
          </a:p>
          <a:p>
            <a:pPr lvl="0" indent="0" marL="347663">
              <a:buAutoNum type="arabicPeriod"/>
            </a:pPr>
            <a:r>
              <a:rPr/>
              <a:t>Typing main() returns you to swirl’s main menu.</a:t>
            </a:r>
          </a:p>
          <a:p>
            <a:pPr lvl="0" indent="0" marL="347663">
              <a:buAutoNum type="arabicPeriod"/>
            </a:pPr>
            <a:r>
              <a:rPr/>
              <a:t>Typing info() displays these options again.</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Remark</a:t>
            </a:r>
          </a:p>
          <a:p>
            <a:pPr lvl="0" indent="0" marL="0">
              <a:buNone/>
            </a:pPr>
            <a:r>
              <a:rPr/>
              <a:t>You will encounter the message like ‘Would you like to receive credit for completing this course on Coursera.org?’ at the end of each course. This is for </a:t>
            </a:r>
            <a:r>
              <a:rPr>
                <a:latin typeface="Courier"/>
              </a:rPr>
              <a:t>coursera</a:t>
            </a:r>
            <a:r>
              <a:rPr/>
              <a:t> courses. Select ‘NO’.</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on R Script: Examples</a:t>
            </a:r>
          </a:p>
        </p:txBody>
      </p:sp>
      <p:sp>
        <p:nvSpPr>
          <p:cNvPr id="3" name="Content Placeholder 2"/>
          <p:cNvSpPr>
            <a:spLocks noGrp="1"/>
          </p:cNvSpPr>
          <p:nvPr>
            <p:ph idx="1"/>
          </p:nvPr>
        </p:nvSpPr>
        <p:spPr/>
        <p:txBody>
          <a:bodyPr/>
          <a:lstStyle/>
          <a:p>
            <a:pPr lvl="0" indent="0" marL="0">
              <a:spcBef>
                <a:spcPts val="3000"/>
              </a:spcBef>
              <a:buNone/>
            </a:pPr>
            <a:r>
              <a:rPr b="1"/>
              <a:t>R Scripts in Moodle</a:t>
            </a:r>
          </a:p>
          <a:p>
            <a:pPr lvl="0"/>
            <a:r>
              <a:rPr/>
              <a:t>basics.R</a:t>
            </a:r>
          </a:p>
          <a:p>
            <a:pPr lvl="0"/>
            <a:r>
              <a:rPr/>
              <a:t>coronavirus.R</a:t>
            </a:r>
          </a:p>
          <a:p>
            <a:pPr lvl="0" indent="0" marL="347663">
              <a:buAutoNum type="arabicPeriod"/>
            </a:pPr>
            <a:r>
              <a:rPr/>
              <a:t>Copy a script in Moodle: </a:t>
            </a:r>
            <a:r>
              <a:rPr i="1"/>
              <a:t>{file name}.R</a:t>
            </a:r>
          </a:p>
          <a:p>
            <a:pPr lvl="0" indent="0" marL="347663">
              <a:buAutoNum type="arabicPeriod"/>
            </a:pPr>
            <a:r>
              <a:rPr/>
              <a:t>In RStudio (Workspace in RStudio.cloud, Project in RStudio) choose File &gt; New File &gt; R Script and paste it.</a:t>
            </a:r>
          </a:p>
          <a:p>
            <a:pPr lvl="0" indent="0" marL="347663">
              <a:buAutoNum type="arabicPeriod"/>
            </a:pPr>
            <a:r>
              <a:rPr/>
              <a:t>Choose File &gt; Save with a name; e.g. </a:t>
            </a:r>
            <a:r>
              <a:rPr i="1"/>
              <a:t>{file names}</a:t>
            </a:r>
            <a:r>
              <a:rPr/>
              <a:t> (.R will be added automatically)</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latin typeface="Courier"/>
              </a:rPr>
              <a:t>basics.R</a:t>
            </a:r>
          </a:p>
          <a:p>
            <a:pPr lvl="0" indent="0" marL="0">
              <a:buNone/>
            </a:pPr>
            <a:r>
              <a:rPr/>
              <a:t>The script with the outputs.</a:t>
            </a:r>
          </a:p>
          <a:p>
            <a:pPr lvl="0" indent="0">
              <a:buNone/>
            </a:pPr>
            <a:r>
              <a:rPr i="1">
                <a:solidFill>
                  <a:srgbClr val="BA2121"/>
                </a:solidFill>
                <a:latin typeface="Courier"/>
              </a:rPr>
              <a:t>#################</a:t>
            </a:r>
            <a:br/>
            <a:r>
              <a:rPr i="1">
                <a:solidFill>
                  <a:srgbClr val="60A0B0"/>
                </a:solidFill>
                <a:latin typeface="Courier"/>
              </a:rPr>
              <a:t>#</a:t>
            </a:r>
            <a:br/>
            <a:r>
              <a:rPr i="1">
                <a:solidFill>
                  <a:srgbClr val="60A0B0"/>
                </a:solidFill>
                <a:latin typeface="Courier"/>
              </a:rPr>
              <a:t># basics.R</a:t>
            </a:r>
            <a:br/>
            <a:r>
              <a:rPr i="1">
                <a:solidFill>
                  <a:srgbClr val="60A0B0"/>
                </a:solidFill>
                <a:latin typeface="Courier"/>
              </a:rPr>
              <a:t>#</a:t>
            </a:r>
            <a:br/>
            <a:r>
              <a:rPr i="1">
                <a:solidFill>
                  <a:srgbClr val="BA2121"/>
                </a:solidFill>
                <a:latin typeface="Courier"/>
              </a:rPr>
              <a:t>################</a:t>
            </a:r>
            <a:br/>
            <a:r>
              <a:rPr i="1">
                <a:solidFill>
                  <a:srgbClr val="60A0B0"/>
                </a:solidFill>
                <a:latin typeface="Courier"/>
              </a:rPr>
              <a:t># 'Quick R' by DataCamp may be a handy reference: </a:t>
            </a:r>
            <a:br/>
            <a:r>
              <a:rPr i="1">
                <a:solidFill>
                  <a:srgbClr val="60A0B0"/>
                </a:solidFill>
                <a:latin typeface="Courier"/>
              </a:rPr>
              <a:t>#     https://www.statmethods.net/management/index.html</a:t>
            </a:r>
            <a:br/>
            <a:r>
              <a:rPr i="1">
                <a:solidFill>
                  <a:srgbClr val="60A0B0"/>
                </a:solidFill>
                <a:latin typeface="Courier"/>
              </a:rPr>
              <a:t># Cheat Sheet at RStudio: https://www.rstudio.com/resources/cheatsheets/</a:t>
            </a:r>
            <a:br/>
            <a:r>
              <a:rPr i="1">
                <a:solidFill>
                  <a:srgbClr val="60A0B0"/>
                </a:solidFill>
                <a:latin typeface="Courier"/>
              </a:rPr>
              <a:t># Base R Cheat Sheet: https://github.com/rstudio/cheatsheets/raw/main/base-r.pdf</a:t>
            </a:r>
            <a:br/>
            <a:r>
              <a:rPr i="1">
                <a:solidFill>
                  <a:srgbClr val="60A0B0"/>
                </a:solidFill>
                <a:latin typeface="Courier"/>
              </a:rPr>
              <a:t># To execute the line: Control + Enter (Window and Linux), Command + Enter (Mac)</a:t>
            </a:r>
            <a:br/>
            <a:r>
              <a:rPr i="1">
                <a:solidFill>
                  <a:srgbClr val="BA2121"/>
                </a:solidFill>
                <a:latin typeface="Courier"/>
              </a:rPr>
              <a:t>## try your experiments on the console</a:t>
            </a:r>
            <a:br/>
            <a:br/>
            <a:r>
              <a:rPr i="1">
                <a:solidFill>
                  <a:srgbClr val="BA2121"/>
                </a:solidFill>
                <a:latin typeface="Courier"/>
              </a:rPr>
              <a:t>## calculator</a:t>
            </a:r>
            <a:br/>
            <a:b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7</a:t>
            </a:r>
            <a:br/>
            <a:br/>
            <a:r>
              <a:rPr i="1">
                <a:solidFill>
                  <a:srgbClr val="BA2121"/>
                </a:solidFill>
                <a:latin typeface="Courier"/>
              </a:rPr>
              <a:t>### +, -, *, /, ^ (or **), %%, %/%</a:t>
            </a:r>
            <a:br/>
            <a:br/>
            <a:r>
              <a:rPr>
                <a:solidFill>
                  <a:srgbClr val="40A070"/>
                </a:solidFill>
                <a:latin typeface="Courier"/>
              </a:rPr>
              <a:t>3</a:t>
            </a:r>
            <a:r>
              <a:rPr>
                <a:latin typeface="Courier"/>
              </a:rPr>
              <a:t> </a:t>
            </a:r>
            <a:r>
              <a:rPr>
                <a:solidFill>
                  <a:srgbClr val="4070A0"/>
                </a:solidFill>
                <a:latin typeface="Courier"/>
              </a:rPr>
              <a:t>+</a:t>
            </a:r>
            <a:r>
              <a:rPr>
                <a:latin typeface="Courier"/>
              </a:rPr>
              <a:t> </a:t>
            </a:r>
            <a:r>
              <a:rPr>
                <a:solidFill>
                  <a:srgbClr val="40A070"/>
                </a:solidFill>
                <a:latin typeface="Courier"/>
              </a:rPr>
              <a:t>10</a:t>
            </a:r>
            <a:r>
              <a:rPr>
                <a:latin typeface="Courier"/>
              </a:rPr>
              <a:t> </a:t>
            </a:r>
            <a:r>
              <a:rPr>
                <a:solidFill>
                  <a:srgbClr val="4070A0"/>
                </a:solidFill>
                <a:latin typeface="Courier"/>
              </a:rPr>
              <a:t>/</a:t>
            </a:r>
            <a:r>
              <a:rPr>
                <a:latin typeface="Courier"/>
              </a:rPr>
              <a:t> </a:t>
            </a:r>
            <a:r>
              <a:rPr>
                <a:solidFill>
                  <a:srgbClr val="40A070"/>
                </a:solidFill>
                <a:latin typeface="Courier"/>
              </a:rPr>
              <a:t>2</a:t>
            </a:r>
            <a:br/>
            <a:br/>
            <a:r>
              <a:rPr>
                <a:solidFill>
                  <a:srgbClr val="40A070"/>
                </a:solidFill>
                <a:latin typeface="Courier"/>
              </a:rPr>
              <a:t>3</a:t>
            </a:r>
            <a:r>
              <a:rPr>
                <a:solidFill>
                  <a:srgbClr val="4070A0"/>
                </a:solidFill>
                <a:latin typeface="Courier"/>
              </a:rPr>
              <a:t>^</a:t>
            </a:r>
            <a:r>
              <a:rPr>
                <a:solidFill>
                  <a:srgbClr val="40A070"/>
                </a:solidFill>
                <a:latin typeface="Courier"/>
              </a:rPr>
              <a:t>2</a:t>
            </a:r>
            <a:br/>
            <a:br/>
            <a:r>
              <a:rPr>
                <a:solidFill>
                  <a:srgbClr val="40A070"/>
                </a:solidFill>
                <a:latin typeface="Courier"/>
              </a:rPr>
              <a:t>2</a:t>
            </a:r>
            <a:r>
              <a:rPr>
                <a:solidFill>
                  <a:srgbClr val="4070A0"/>
                </a:solidFill>
                <a:latin typeface="Courier"/>
              </a:rPr>
              <a:t>^</a:t>
            </a:r>
            <a:r>
              <a:rPr>
                <a:solidFill>
                  <a:srgbClr val="40A070"/>
                </a:solidFill>
                <a:latin typeface="Courier"/>
              </a:rPr>
              <a:t>3</a:t>
            </a:r>
            <a:br/>
            <a:br/>
            <a:r>
              <a:rPr>
                <a:solidFill>
                  <a:srgbClr val="40A070"/>
                </a:solidFill>
                <a:latin typeface="Courier"/>
              </a:rPr>
              <a:t>2</a:t>
            </a:r>
            <a:r>
              <a:rPr>
                <a:solidFill>
                  <a:srgbClr val="4070A0"/>
                </a:solidFill>
                <a:latin typeface="Courier"/>
              </a:rPr>
              <a:t>*</a:t>
            </a:r>
            <a:r>
              <a:rPr>
                <a:solidFill>
                  <a:srgbClr val="40A070"/>
                </a:solidFill>
                <a:latin typeface="Courier"/>
              </a:rPr>
              <a:t>2</a:t>
            </a:r>
            <a:r>
              <a:rPr>
                <a:solidFill>
                  <a:srgbClr val="4070A0"/>
                </a:solidFill>
                <a:latin typeface="Courier"/>
              </a:rPr>
              <a:t>*</a:t>
            </a:r>
            <a:r>
              <a:rPr>
                <a:solidFill>
                  <a:srgbClr val="40A070"/>
                </a:solidFill>
                <a:latin typeface="Courier"/>
              </a:rPr>
              <a:t>2</a:t>
            </a:r>
            <a:br/>
            <a:br/>
            <a:r>
              <a:rPr i="1">
                <a:solidFill>
                  <a:srgbClr val="BA2121"/>
                </a:solidFill>
                <a:latin typeface="Courier"/>
              </a:rPr>
              <a:t>### assignment: &lt;-, (=, -&gt;, assign()) </a:t>
            </a:r>
            <a:br/>
            <a:br/>
            <a:r>
              <a:rPr>
                <a:latin typeface="Courier"/>
              </a:rPr>
              <a:t>x </a:t>
            </a:r>
            <a:r>
              <a:rPr>
                <a:solidFill>
                  <a:srgbClr val="007020"/>
                </a:solidFill>
                <a:latin typeface="Courier"/>
              </a:rPr>
              <a:t>&lt;-</a:t>
            </a:r>
            <a:r>
              <a:rPr>
                <a:latin typeface="Courier"/>
              </a:rPr>
              <a:t> </a:t>
            </a:r>
            <a:r>
              <a:rPr>
                <a:solidFill>
                  <a:srgbClr val="40A070"/>
                </a:solidFill>
                <a:latin typeface="Courier"/>
              </a:rPr>
              <a:t>5</a:t>
            </a:r>
            <a:br/>
            <a:br/>
            <a:r>
              <a:rPr>
                <a:latin typeface="Courier"/>
              </a:rPr>
              <a:t>x </a:t>
            </a:r>
            <a:br/>
            <a:br/>
            <a:r>
              <a:rPr i="1">
                <a:solidFill>
                  <a:srgbClr val="BA2121"/>
                </a:solidFill>
                <a:latin typeface="Courier"/>
              </a:rPr>
              <a:t>#### object_name &lt;- value, '&lt;-' shortcut: Alt (option) + '-' (hyphen or minus) </a:t>
            </a:r>
            <a:br/>
            <a:r>
              <a:rPr i="1">
                <a:solidFill>
                  <a:srgbClr val="BA2121"/>
                </a:solidFill>
                <a:latin typeface="Courier"/>
              </a:rPr>
              <a:t>#### Object names must start with a letter and can only contain letter, numbers, _ and .</a:t>
            </a:r>
            <a:br/>
            <a:br/>
            <a:r>
              <a:rPr>
                <a:latin typeface="Courier"/>
              </a:rPr>
              <a:t>this_is_a_long_name </a:t>
            </a:r>
            <a:r>
              <a:rPr>
                <a:solidFill>
                  <a:srgbClr val="007020"/>
                </a:solidFill>
                <a:latin typeface="Courier"/>
              </a:rPr>
              <a:t>&lt;-</a:t>
            </a:r>
            <a:r>
              <a:rPr>
                <a:latin typeface="Courier"/>
              </a:rPr>
              <a:t> </a:t>
            </a:r>
            <a:r>
              <a:rPr>
                <a:solidFill>
                  <a:srgbClr val="40A070"/>
                </a:solidFill>
                <a:latin typeface="Courier"/>
              </a:rPr>
              <a:t>5</a:t>
            </a:r>
            <a:r>
              <a:rPr>
                <a:solidFill>
                  <a:srgbClr val="4070A0"/>
                </a:solidFill>
                <a:latin typeface="Courier"/>
              </a:rPr>
              <a:t>^</a:t>
            </a:r>
            <a:r>
              <a:rPr>
                <a:solidFill>
                  <a:srgbClr val="40A070"/>
                </a:solidFill>
                <a:latin typeface="Courier"/>
              </a:rPr>
              <a:t>3</a:t>
            </a:r>
            <a:br/>
            <a:br/>
            <a:r>
              <a:rPr>
                <a:latin typeface="Courier"/>
              </a:rPr>
              <a:t>this_is_a_long_name</a:t>
            </a:r>
            <a:br/>
            <a:br/>
            <a:r>
              <a:rPr>
                <a:latin typeface="Courier"/>
              </a:rPr>
              <a:t>char_name </a:t>
            </a:r>
            <a:r>
              <a:rPr>
                <a:solidFill>
                  <a:srgbClr val="007020"/>
                </a:solidFill>
                <a:latin typeface="Courier"/>
              </a:rPr>
              <a:t>&lt;-</a:t>
            </a:r>
            <a:r>
              <a:rPr>
                <a:latin typeface="Courier"/>
              </a:rPr>
              <a:t> </a:t>
            </a:r>
            <a:r>
              <a:rPr>
                <a:solidFill>
                  <a:srgbClr val="4070A0"/>
                </a:solidFill>
                <a:latin typeface="Courier"/>
              </a:rPr>
              <a:t>"What is your name?"</a:t>
            </a:r>
            <a:br/>
            <a:br/>
            <a:r>
              <a:rPr>
                <a:latin typeface="Courier"/>
              </a:rPr>
              <a:t>char_name</a:t>
            </a:r>
            <a:br/>
            <a:br/>
            <a:r>
              <a:rPr i="1">
                <a:solidFill>
                  <a:srgbClr val="BA2121"/>
                </a:solidFill>
                <a:latin typeface="Courier"/>
              </a:rPr>
              <a:t>#### Use 'tab completion' and 'up arrow'</a:t>
            </a:r>
            <a:br/>
            <a:br/>
            <a:r>
              <a:rPr i="1">
                <a:solidFill>
                  <a:srgbClr val="BA2121"/>
                </a:solidFill>
                <a:latin typeface="Courier"/>
              </a:rPr>
              <a:t>### ls(): list of all assignments</a:t>
            </a:r>
            <a:br/>
            <a:br/>
            <a:r>
              <a:rPr>
                <a:solidFill>
                  <a:srgbClr val="06287E"/>
                </a:solidFill>
                <a:latin typeface="Courier"/>
              </a:rPr>
              <a:t>ls</a:t>
            </a:r>
            <a:r>
              <a:rPr>
                <a:latin typeface="Courier"/>
              </a:rPr>
              <a:t>()</a:t>
            </a:r>
            <a:br/>
            <a:r>
              <a:rPr>
                <a:solidFill>
                  <a:srgbClr val="06287E"/>
                </a:solidFill>
                <a:latin typeface="Courier"/>
              </a:rPr>
              <a:t>ls.str</a:t>
            </a:r>
            <a:r>
              <a:rPr>
                <a:latin typeface="Courier"/>
              </a:rPr>
              <a:t>()</a:t>
            </a:r>
            <a:br/>
            <a:br/>
            <a:r>
              <a:rPr i="1">
                <a:solidFill>
                  <a:srgbClr val="BA2121"/>
                </a:solidFill>
                <a:latin typeface="Courier"/>
              </a:rPr>
              <a:t>#### check Environment in the upper right pane</a:t>
            </a:r>
            <a:br/>
            <a:br/>
            <a:r>
              <a:rPr i="1">
                <a:solidFill>
                  <a:srgbClr val="BA2121"/>
                </a:solidFill>
                <a:latin typeface="Courier"/>
              </a:rPr>
              <a:t>### (atomic) vectors</a:t>
            </a:r>
            <a:br/>
            <a:br/>
            <a:r>
              <a:rPr>
                <a:solidFill>
                  <a:srgbClr val="40A070"/>
                </a:solidFill>
                <a:latin typeface="Courier"/>
              </a:rPr>
              <a:t>5</a:t>
            </a:r>
            <a:r>
              <a:rPr>
                <a:solidFill>
                  <a:srgbClr val="4070A0"/>
                </a:solidFill>
                <a:latin typeface="Courier"/>
              </a:rPr>
              <a:t>:</a:t>
            </a:r>
            <a:r>
              <a:rPr>
                <a:solidFill>
                  <a:srgbClr val="40A070"/>
                </a:solidFill>
                <a:latin typeface="Courier"/>
              </a:rPr>
              <a:t>10</a:t>
            </a:r>
            <a:br/>
            <a:br/>
            <a:r>
              <a:rPr>
                <a:latin typeface="Courier"/>
              </a:rPr>
              <a:t>a </a:t>
            </a:r>
            <a:r>
              <a:rPr>
                <a:solidFill>
                  <a:srgbClr val="007020"/>
                </a:solidFill>
                <a:latin typeface="Courier"/>
              </a:rPr>
              <a:t>&lt;-</a:t>
            </a:r>
            <a:r>
              <a:rPr>
                <a:latin typeface="Courier"/>
              </a:rPr>
              <a:t> </a:t>
            </a:r>
            <a:r>
              <a:rPr>
                <a:solidFill>
                  <a:srgbClr val="06287E"/>
                </a:solidFill>
                <a:latin typeface="Courier"/>
              </a:rPr>
              <a:t>seq</a:t>
            </a:r>
            <a:r>
              <a:rPr>
                <a:latin typeface="Courier"/>
              </a:rPr>
              <a:t>(</a:t>
            </a:r>
            <a:r>
              <a:rPr>
                <a:solidFill>
                  <a:srgbClr val="40A070"/>
                </a:solidFill>
                <a:latin typeface="Courier"/>
              </a:rPr>
              <a:t>5</a:t>
            </a:r>
            <a:r>
              <a:rPr>
                <a:latin typeface="Courier"/>
              </a:rPr>
              <a:t>,</a:t>
            </a:r>
            <a:r>
              <a:rPr>
                <a:solidFill>
                  <a:srgbClr val="40A070"/>
                </a:solidFill>
                <a:latin typeface="Courier"/>
              </a:rPr>
              <a:t>10</a:t>
            </a:r>
            <a:r>
              <a:rPr>
                <a:latin typeface="Courier"/>
              </a:rPr>
              <a:t>)</a:t>
            </a:r>
            <a:br/>
            <a:br/>
            <a:r>
              <a:rPr>
                <a:latin typeface="Courier"/>
              </a:rPr>
              <a:t>a</a:t>
            </a:r>
            <a:br/>
            <a:br/>
            <a:r>
              <a:rPr>
                <a:latin typeface="Courier"/>
              </a:rPr>
              <a:t>b </a:t>
            </a:r>
            <a:r>
              <a:rPr>
                <a:solidFill>
                  <a:srgbClr val="007020"/>
                </a:solidFill>
                <a:latin typeface="Courier"/>
              </a:rPr>
              <a:t>&lt;-</a:t>
            </a:r>
            <a:r>
              <a:rPr>
                <a:latin typeface="Courier"/>
              </a:rPr>
              <a:t> </a:t>
            </a:r>
            <a:r>
              <a:rPr>
                <a:solidFill>
                  <a:srgbClr val="40A070"/>
                </a:solidFill>
                <a:latin typeface="Courier"/>
              </a:rPr>
              <a:t>5</a:t>
            </a:r>
            <a:r>
              <a:rPr>
                <a:solidFill>
                  <a:srgbClr val="4070A0"/>
                </a:solidFill>
                <a:latin typeface="Courier"/>
              </a:rPr>
              <a:t>:</a:t>
            </a:r>
            <a:r>
              <a:rPr>
                <a:solidFill>
                  <a:srgbClr val="40A070"/>
                </a:solidFill>
                <a:latin typeface="Courier"/>
              </a:rPr>
              <a:t>10</a:t>
            </a:r>
            <a:br/>
            <a:br/>
            <a:r>
              <a:rPr>
                <a:solidFill>
                  <a:srgbClr val="06287E"/>
                </a:solidFill>
                <a:latin typeface="Courier"/>
              </a:rPr>
              <a:t>identical</a:t>
            </a:r>
            <a:r>
              <a:rPr>
                <a:latin typeface="Courier"/>
              </a:rPr>
              <a:t>(a,b)</a:t>
            </a:r>
            <a:br/>
            <a:br/>
            <a:r>
              <a:rPr>
                <a:solidFill>
                  <a:srgbClr val="06287E"/>
                </a:solidFill>
                <a:latin typeface="Courier"/>
              </a:rPr>
              <a:t>seq</a:t>
            </a:r>
            <a:r>
              <a:rPr>
                <a:latin typeface="Courier"/>
              </a:rPr>
              <a:t>(</a:t>
            </a:r>
            <a:r>
              <a:rPr>
                <a:solidFill>
                  <a:srgbClr val="40A070"/>
                </a:solidFill>
                <a:latin typeface="Courier"/>
              </a:rPr>
              <a:t>5</a:t>
            </a:r>
            <a:r>
              <a:rPr>
                <a:latin typeface="Courier"/>
              </a:rPr>
              <a:t>,</a:t>
            </a:r>
            <a:r>
              <a:rPr>
                <a:solidFill>
                  <a:srgbClr val="40A070"/>
                </a:solidFill>
                <a:latin typeface="Courier"/>
              </a:rPr>
              <a:t>10</a:t>
            </a:r>
            <a:r>
              <a:rPr>
                <a:latin typeface="Courier"/>
              </a:rPr>
              <a:t>,</a:t>
            </a:r>
            <a:r>
              <a:rPr>
                <a:solidFill>
                  <a:srgbClr val="40A070"/>
                </a:solidFill>
                <a:latin typeface="Courier"/>
              </a:rPr>
              <a:t>2</a:t>
            </a:r>
            <a:r>
              <a:rPr>
                <a:latin typeface="Courier"/>
              </a:rPr>
              <a:t>) </a:t>
            </a:r>
            <a:r>
              <a:rPr i="1">
                <a:solidFill>
                  <a:srgbClr val="60A0B0"/>
                </a:solidFill>
                <a:latin typeface="Courier"/>
              </a:rPr>
              <a:t># same as seq(from = 5, to = 10, by = 2)</a:t>
            </a:r>
            <a:br/>
            <a:br/>
            <a:r>
              <a:rPr>
                <a:latin typeface="Courier"/>
              </a:rPr>
              <a:t>c1 </a:t>
            </a:r>
            <a:r>
              <a:rPr>
                <a:solidFill>
                  <a:srgbClr val="007020"/>
                </a:solidFill>
                <a:latin typeface="Courier"/>
              </a:rPr>
              <a:t>&lt;-</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r>
              <a:rPr>
                <a:solidFill>
                  <a:srgbClr val="7D9029"/>
                </a:solidFill>
                <a:latin typeface="Courier"/>
              </a:rPr>
              <a:t>by =</a:t>
            </a:r>
            <a:r>
              <a:rPr>
                <a:latin typeface="Courier"/>
              </a:rPr>
              <a:t> </a:t>
            </a:r>
            <a:r>
              <a:rPr>
                <a:solidFill>
                  <a:srgbClr val="40A070"/>
                </a:solidFill>
                <a:latin typeface="Courier"/>
              </a:rPr>
              <a:t>10</a:t>
            </a:r>
            <a:r>
              <a:rPr>
                <a:latin typeface="Courier"/>
              </a:rPr>
              <a:t>)</a:t>
            </a:r>
            <a:br/>
            <a:br/>
            <a:r>
              <a:rPr>
                <a:latin typeface="Courier"/>
              </a:rPr>
              <a:t>c2 </a:t>
            </a:r>
            <a:r>
              <a:rPr>
                <a:solidFill>
                  <a:srgbClr val="007020"/>
                </a:solidFill>
                <a:latin typeface="Courier"/>
              </a:rPr>
              <a:t>&lt;-</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a:t>
            </a:r>
            <a:r>
              <a:rPr>
                <a:solidFill>
                  <a:srgbClr val="40A070"/>
                </a:solidFill>
                <a:latin typeface="Courier"/>
              </a:rPr>
              <a:t>100</a:t>
            </a:r>
            <a:r>
              <a:rPr>
                <a:latin typeface="Courier"/>
              </a:rPr>
              <a:t>, </a:t>
            </a:r>
            <a:r>
              <a:rPr>
                <a:solidFill>
                  <a:srgbClr val="7D9029"/>
                </a:solidFill>
                <a:latin typeface="Courier"/>
              </a:rPr>
              <a:t>length.out =</a:t>
            </a:r>
            <a:r>
              <a:rPr>
                <a:latin typeface="Courier"/>
              </a:rPr>
              <a:t> </a:t>
            </a:r>
            <a:r>
              <a:rPr>
                <a:solidFill>
                  <a:srgbClr val="40A070"/>
                </a:solidFill>
                <a:latin typeface="Courier"/>
              </a:rPr>
              <a:t>10</a:t>
            </a:r>
            <a:r>
              <a:rPr>
                <a:latin typeface="Courier"/>
              </a:rPr>
              <a:t>)</a:t>
            </a:r>
            <a:br/>
            <a:br/>
            <a:r>
              <a:rPr>
                <a:latin typeface="Courier"/>
              </a:rPr>
              <a:t>c1</a:t>
            </a:r>
            <a:br/>
            <a:br/>
            <a:r>
              <a:rPr>
                <a:latin typeface="Courier"/>
              </a:rPr>
              <a:t>c2</a:t>
            </a:r>
            <a:br/>
            <a:br/>
            <a:r>
              <a:rPr>
                <a:solidFill>
                  <a:srgbClr val="06287E"/>
                </a:solidFill>
                <a:latin typeface="Courier"/>
              </a:rPr>
              <a:t>length</a:t>
            </a:r>
            <a:r>
              <a:rPr>
                <a:latin typeface="Courier"/>
              </a:rPr>
              <a:t>(c1)</a:t>
            </a:r>
            <a:br/>
            <a:br/>
            <a:r>
              <a:rPr i="1">
                <a:solidFill>
                  <a:srgbClr val="BA2121"/>
                </a:solidFill>
                <a:latin typeface="Courier"/>
              </a:rPr>
              <a:t>#### ? seq   ? length   ? identical</a:t>
            </a:r>
            <a:br/>
            <a:br/>
            <a:r>
              <a:rPr>
                <a:latin typeface="Courier"/>
              </a:rPr>
              <a:t>(die </a:t>
            </a:r>
            <a:r>
              <a:rPr>
                <a:solidFill>
                  <a:srgbClr val="007020"/>
                </a:solidFill>
                <a:latin typeface="Courier"/>
              </a:rPr>
              <a:t>&lt;-</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6</a:t>
            </a:r>
            <a:r>
              <a:rPr>
                <a:latin typeface="Courier"/>
              </a:rPr>
              <a:t>)</a:t>
            </a:r>
            <a:br/>
            <a:br/>
            <a:r>
              <a:rPr>
                <a:latin typeface="Courier"/>
              </a:rPr>
              <a:t>zero_one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A070"/>
                </a:solidFill>
                <a:latin typeface="Courier"/>
              </a:rPr>
              <a:t>0</a:t>
            </a:r>
            <a:r>
              <a:rPr>
                <a:latin typeface="Courier"/>
              </a:rPr>
              <a:t>,</a:t>
            </a:r>
            <a:r>
              <a:rPr>
                <a:solidFill>
                  <a:srgbClr val="40A070"/>
                </a:solidFill>
                <a:latin typeface="Courier"/>
              </a:rPr>
              <a:t>1</a:t>
            </a:r>
            <a:r>
              <a:rPr>
                <a:latin typeface="Courier"/>
              </a:rPr>
              <a:t>) </a:t>
            </a:r>
            <a:r>
              <a:rPr i="1">
                <a:solidFill>
                  <a:srgbClr val="60A0B0"/>
                </a:solidFill>
                <a:latin typeface="Courier"/>
              </a:rPr>
              <a:t># same as 0:1</a:t>
            </a:r>
            <a:br/>
            <a:br/>
            <a:r>
              <a:rPr>
                <a:latin typeface="Courier"/>
              </a:rPr>
              <a:t>die </a:t>
            </a:r>
            <a:r>
              <a:rPr>
                <a:solidFill>
                  <a:srgbClr val="4070A0"/>
                </a:solidFill>
                <a:latin typeface="Courier"/>
              </a:rPr>
              <a:t>+</a:t>
            </a:r>
            <a:r>
              <a:rPr>
                <a:latin typeface="Courier"/>
              </a:rPr>
              <a:t> zero_one </a:t>
            </a:r>
            <a:r>
              <a:rPr i="1">
                <a:solidFill>
                  <a:srgbClr val="60A0B0"/>
                </a:solidFill>
                <a:latin typeface="Courier"/>
              </a:rPr>
              <a:t># c(1,2,3,4,5,6) + c(0,1). re-use</a:t>
            </a:r>
            <a:br/>
            <a:br/>
            <a:r>
              <a:rPr>
                <a:latin typeface="Courier"/>
              </a:rPr>
              <a:t>d1 </a:t>
            </a:r>
            <a:r>
              <a:rPr>
                <a:solidFill>
                  <a:srgbClr val="007020"/>
                </a:solidFill>
                <a:latin typeface="Courier"/>
              </a:rPr>
              <a:t>&lt;-</a:t>
            </a:r>
            <a:r>
              <a:rPr>
                <a:latin typeface="Courier"/>
              </a:rPr>
              <a:t> </a:t>
            </a:r>
            <a:r>
              <a:rPr>
                <a:solidFill>
                  <a:srgbClr val="06287E"/>
                </a:solidFill>
                <a:latin typeface="Courier"/>
              </a:rPr>
              <a:t>rep</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a:t>
            </a:r>
            <a:r>
              <a:rPr>
                <a:solidFill>
                  <a:srgbClr val="40A070"/>
                </a:solidFill>
                <a:latin typeface="Courier"/>
              </a:rPr>
              <a:t>2</a:t>
            </a:r>
            <a:r>
              <a:rPr>
                <a:latin typeface="Courier"/>
              </a:rPr>
              <a:t>) </a:t>
            </a:r>
            <a:r>
              <a:rPr i="1">
                <a:solidFill>
                  <a:srgbClr val="60A0B0"/>
                </a:solidFill>
                <a:latin typeface="Courier"/>
              </a:rPr>
              <a:t># repeat</a:t>
            </a:r>
            <a:br/>
            <a:br/>
            <a:br/>
            <a:r>
              <a:rPr>
                <a:latin typeface="Courier"/>
              </a:rPr>
              <a:t>d1</a:t>
            </a:r>
            <a:br/>
            <a:br/>
            <a:r>
              <a:rPr>
                <a:latin typeface="Courier"/>
              </a:rPr>
              <a:t>die </a:t>
            </a:r>
            <a:r>
              <a:rPr>
                <a:solidFill>
                  <a:srgbClr val="4070A0"/>
                </a:solidFill>
                <a:latin typeface="Courier"/>
              </a:rPr>
              <a:t>==</a:t>
            </a:r>
            <a:r>
              <a:rPr>
                <a:latin typeface="Courier"/>
              </a:rPr>
              <a:t> d1</a:t>
            </a:r>
            <a:br/>
            <a:br/>
            <a:r>
              <a:rPr>
                <a:latin typeface="Courier"/>
              </a:rPr>
              <a:t>d2 </a:t>
            </a:r>
            <a:r>
              <a:rPr>
                <a:solidFill>
                  <a:srgbClr val="007020"/>
                </a:solidFill>
                <a:latin typeface="Courier"/>
              </a:rPr>
              <a:t>&lt;-</a:t>
            </a:r>
            <a:r>
              <a:rPr>
                <a:latin typeface="Courier"/>
              </a:rPr>
              <a:t> </a:t>
            </a:r>
            <a:r>
              <a:rPr>
                <a:solidFill>
                  <a:srgbClr val="06287E"/>
                </a:solidFill>
                <a:latin typeface="Courier"/>
              </a:rPr>
              <a:t>as.character</a:t>
            </a:r>
            <a:r>
              <a:rPr>
                <a:latin typeface="Courier"/>
              </a:rPr>
              <a:t>(die </a:t>
            </a:r>
            <a:r>
              <a:rPr>
                <a:solidFill>
                  <a:srgbClr val="4070A0"/>
                </a:solidFill>
                <a:latin typeface="Courier"/>
              </a:rPr>
              <a:t>==</a:t>
            </a:r>
            <a:r>
              <a:rPr>
                <a:latin typeface="Courier"/>
              </a:rPr>
              <a:t> d1)</a:t>
            </a:r>
            <a:br/>
            <a:br/>
            <a:r>
              <a:rPr>
                <a:latin typeface="Courier"/>
              </a:rPr>
              <a:t>d2</a:t>
            </a:r>
            <a:br/>
            <a:br/>
            <a:r>
              <a:rPr>
                <a:latin typeface="Courier"/>
              </a:rPr>
              <a:t>d3 </a:t>
            </a:r>
            <a:r>
              <a:rPr>
                <a:solidFill>
                  <a:srgbClr val="007020"/>
                </a:solidFill>
                <a:latin typeface="Courier"/>
              </a:rPr>
              <a:t>&lt;-</a:t>
            </a:r>
            <a:r>
              <a:rPr>
                <a:latin typeface="Courier"/>
              </a:rPr>
              <a:t> </a:t>
            </a:r>
            <a:r>
              <a:rPr>
                <a:solidFill>
                  <a:srgbClr val="06287E"/>
                </a:solidFill>
                <a:latin typeface="Courier"/>
              </a:rPr>
              <a:t>as.numeric</a:t>
            </a:r>
            <a:r>
              <a:rPr>
                <a:latin typeface="Courier"/>
              </a:rPr>
              <a:t>(die </a:t>
            </a:r>
            <a:r>
              <a:rPr>
                <a:solidFill>
                  <a:srgbClr val="4070A0"/>
                </a:solidFill>
                <a:latin typeface="Courier"/>
              </a:rPr>
              <a:t>==</a:t>
            </a:r>
            <a:r>
              <a:rPr>
                <a:latin typeface="Courier"/>
              </a:rPr>
              <a:t> d1)</a:t>
            </a:r>
            <a:br/>
            <a:br/>
            <a:r>
              <a:rPr>
                <a:latin typeface="Courier"/>
              </a:rPr>
              <a:t>d3</a:t>
            </a:r>
            <a:br/>
            <a:br/>
            <a:r>
              <a:rPr i="1">
                <a:solidFill>
                  <a:srgbClr val="BA2121"/>
                </a:solidFill>
                <a:latin typeface="Courier"/>
              </a:rPr>
              <a:t>### class() for class and typeof() for mode</a:t>
            </a:r>
            <a:br/>
            <a:r>
              <a:rPr i="1">
                <a:solidFill>
                  <a:srgbClr val="BA2121"/>
                </a:solidFill>
                <a:latin typeface="Courier"/>
              </a:rPr>
              <a:t>### class of vectors: numeric, charcters, logical</a:t>
            </a:r>
            <a:br/>
            <a:r>
              <a:rPr i="1">
                <a:solidFill>
                  <a:srgbClr val="BA2121"/>
                </a:solidFill>
                <a:latin typeface="Courier"/>
              </a:rPr>
              <a:t>### types of vectors: doubles, integers, characters, logicals (complex and raw)</a:t>
            </a:r>
            <a:br/>
            <a:br/>
            <a:r>
              <a:rPr>
                <a:solidFill>
                  <a:srgbClr val="06287E"/>
                </a:solidFill>
                <a:latin typeface="Courier"/>
              </a:rPr>
              <a:t>typeof</a:t>
            </a:r>
            <a:r>
              <a:rPr>
                <a:latin typeface="Courier"/>
              </a:rPr>
              <a:t>(d1); </a:t>
            </a:r>
            <a:r>
              <a:rPr>
                <a:solidFill>
                  <a:srgbClr val="06287E"/>
                </a:solidFill>
                <a:latin typeface="Courier"/>
              </a:rPr>
              <a:t>class</a:t>
            </a:r>
            <a:r>
              <a:rPr>
                <a:latin typeface="Courier"/>
              </a:rPr>
              <a:t>(d1)</a:t>
            </a:r>
            <a:br/>
            <a:br/>
            <a:r>
              <a:rPr>
                <a:solidFill>
                  <a:srgbClr val="06287E"/>
                </a:solidFill>
                <a:latin typeface="Courier"/>
              </a:rPr>
              <a:t>typeof</a:t>
            </a:r>
            <a:r>
              <a:rPr>
                <a:latin typeface="Courier"/>
              </a:rPr>
              <a:t>(d2); </a:t>
            </a:r>
            <a:r>
              <a:rPr>
                <a:solidFill>
                  <a:srgbClr val="06287E"/>
                </a:solidFill>
                <a:latin typeface="Courier"/>
              </a:rPr>
              <a:t>class</a:t>
            </a:r>
            <a:r>
              <a:rPr>
                <a:latin typeface="Courier"/>
              </a:rPr>
              <a:t>(d2)</a:t>
            </a:r>
            <a:br/>
            <a:br/>
            <a:r>
              <a:rPr>
                <a:solidFill>
                  <a:srgbClr val="06287E"/>
                </a:solidFill>
                <a:latin typeface="Courier"/>
              </a:rPr>
              <a:t>typeof</a:t>
            </a:r>
            <a:r>
              <a:rPr>
                <a:latin typeface="Courier"/>
              </a:rPr>
              <a:t>(d3); </a:t>
            </a:r>
            <a:r>
              <a:rPr>
                <a:solidFill>
                  <a:srgbClr val="06287E"/>
                </a:solidFill>
                <a:latin typeface="Courier"/>
              </a:rPr>
              <a:t>class</a:t>
            </a:r>
            <a:r>
              <a:rPr>
                <a:latin typeface="Courier"/>
              </a:rPr>
              <a:t>(d3)</a:t>
            </a:r>
            <a:br/>
            <a:br/>
            <a:r>
              <a:rPr>
                <a:solidFill>
                  <a:srgbClr val="06287E"/>
                </a:solidFill>
                <a:latin typeface="Courier"/>
              </a:rPr>
              <a:t>sqrt</a:t>
            </a:r>
            <a:r>
              <a:rPr>
                <a:latin typeface="Courier"/>
              </a:rPr>
              <a:t>(</a:t>
            </a:r>
            <a:r>
              <a:rPr>
                <a:solidFill>
                  <a:srgbClr val="40A070"/>
                </a:solidFill>
                <a:latin typeface="Courier"/>
              </a:rPr>
              <a:t>2</a:t>
            </a:r>
            <a:r>
              <a:rPr>
                <a:latin typeface="Courier"/>
              </a:rPr>
              <a:t>)</a:t>
            </a:r>
            <a:br/>
            <a:br/>
            <a:r>
              <a:rPr>
                <a:solidFill>
                  <a:srgbClr val="06287E"/>
                </a:solidFill>
                <a:latin typeface="Courier"/>
              </a:rPr>
              <a:t>sqrt</a:t>
            </a:r>
            <a:r>
              <a:rPr>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40A070"/>
                </a:solidFill>
                <a:latin typeface="Courier"/>
              </a:rPr>
              <a:t>2</a:t>
            </a:r>
            <a:br/>
            <a:br/>
            <a:r>
              <a:rPr>
                <a:solidFill>
                  <a:srgbClr val="06287E"/>
                </a:solidFill>
                <a:latin typeface="Courier"/>
              </a:rPr>
              <a:t>sqrt</a:t>
            </a:r>
            <a:r>
              <a:rPr>
                <a:latin typeface="Courier"/>
              </a:rPr>
              <a:t>(</a:t>
            </a:r>
            <a:r>
              <a:rPr>
                <a:solidFill>
                  <a:srgbClr val="40A070"/>
                </a:solidFill>
                <a:latin typeface="Courier"/>
              </a:rPr>
              <a:t>2</a:t>
            </a:r>
            <a:r>
              <a:rPr>
                <a:latin typeface="Courier"/>
              </a:rPr>
              <a:t>)</a:t>
            </a:r>
            <a:r>
              <a:rPr>
                <a:solidFill>
                  <a:srgbClr val="4070A0"/>
                </a:solidFill>
                <a:latin typeface="Courier"/>
              </a:rPr>
              <a:t>^</a:t>
            </a:r>
            <a:r>
              <a:rPr>
                <a:solidFill>
                  <a:srgbClr val="40A070"/>
                </a:solidFill>
                <a:latin typeface="Courier"/>
              </a:rPr>
              <a:t>2</a:t>
            </a:r>
            <a:r>
              <a:rPr>
                <a:latin typeface="Courier"/>
              </a:rPr>
              <a:t> </a:t>
            </a:r>
            <a:r>
              <a:rPr>
                <a:solidFill>
                  <a:srgbClr val="4070A0"/>
                </a:solidFill>
                <a:latin typeface="Courier"/>
              </a:rPr>
              <a:t>-</a:t>
            </a:r>
            <a:r>
              <a:rPr>
                <a:latin typeface="Courier"/>
              </a:rPr>
              <a:t> </a:t>
            </a:r>
            <a:r>
              <a:rPr>
                <a:solidFill>
                  <a:srgbClr val="40A070"/>
                </a:solidFill>
                <a:latin typeface="Courier"/>
              </a:rPr>
              <a:t>2</a:t>
            </a:r>
            <a:br/>
            <a:br/>
            <a:r>
              <a:rPr>
                <a:solidFill>
                  <a:srgbClr val="06287E"/>
                </a:solidFill>
                <a:latin typeface="Courier"/>
              </a:rPr>
              <a:t>typeof</a:t>
            </a:r>
            <a:r>
              <a:rPr>
                <a:latin typeface="Courier"/>
              </a:rPr>
              <a:t>(</a:t>
            </a:r>
            <a:r>
              <a:rPr>
                <a:solidFill>
                  <a:srgbClr val="06287E"/>
                </a:solidFill>
                <a:latin typeface="Courier"/>
              </a:rPr>
              <a:t>sqrt</a:t>
            </a:r>
            <a:r>
              <a:rPr>
                <a:latin typeface="Courier"/>
              </a:rPr>
              <a:t>(</a:t>
            </a:r>
            <a:r>
              <a:rPr>
                <a:solidFill>
                  <a:srgbClr val="40A070"/>
                </a:solidFill>
                <a:latin typeface="Courier"/>
              </a:rPr>
              <a:t>2</a:t>
            </a:r>
            <a:r>
              <a:rPr>
                <a:latin typeface="Courier"/>
              </a:rPr>
              <a:t>))</a:t>
            </a:r>
            <a:br/>
            <a:br/>
            <a:r>
              <a:rPr>
                <a:solidFill>
                  <a:srgbClr val="06287E"/>
                </a:solidFill>
                <a:latin typeface="Courier"/>
              </a:rPr>
              <a:t>typeof</a:t>
            </a:r>
            <a:r>
              <a:rPr>
                <a:latin typeface="Courier"/>
              </a:rPr>
              <a:t>(</a:t>
            </a:r>
            <a:r>
              <a:rPr>
                <a:solidFill>
                  <a:srgbClr val="40A070"/>
                </a:solidFill>
                <a:latin typeface="Courier"/>
              </a:rPr>
              <a:t>2</a:t>
            </a:r>
            <a:r>
              <a:rPr>
                <a:latin typeface="Courier"/>
              </a:rPr>
              <a:t>)</a:t>
            </a:r>
            <a:br/>
            <a:br/>
            <a:r>
              <a:rPr>
                <a:solidFill>
                  <a:srgbClr val="06287E"/>
                </a:solidFill>
                <a:latin typeface="Courier"/>
              </a:rPr>
              <a:t>typeof</a:t>
            </a:r>
            <a:r>
              <a:rPr>
                <a:latin typeface="Courier"/>
              </a:rPr>
              <a:t>(2L)</a:t>
            </a:r>
            <a:br/>
            <a:br/>
            <a:r>
              <a:rPr>
                <a:solidFill>
                  <a:srgbClr val="40A070"/>
                </a:solidFill>
                <a:latin typeface="Courier"/>
              </a:rPr>
              <a:t>5</a:t>
            </a:r>
            <a:r>
              <a:rPr>
                <a:latin typeface="Courier"/>
              </a:rPr>
              <a:t> </a:t>
            </a:r>
            <a:r>
              <a:rPr>
                <a:solidFill>
                  <a:srgbClr val="4070A0"/>
                </a:solidFill>
                <a:latin typeface="Courier"/>
              </a:rPr>
              <a:t>==</a:t>
            </a:r>
            <a:r>
              <a:rPr>
                <a:latin typeface="Courier"/>
              </a:rPr>
              <a:t> </a:t>
            </a:r>
            <a:r>
              <a:rPr>
                <a:solidFill>
                  <a:srgbClr val="06287E"/>
                </a:solidFill>
                <a:latin typeface="Courier"/>
              </a:rPr>
              <a:t>c</a:t>
            </a:r>
            <a:r>
              <a:rPr>
                <a:latin typeface="Courier"/>
              </a:rPr>
              <a:t>(</a:t>
            </a:r>
            <a:r>
              <a:rPr>
                <a:solidFill>
                  <a:srgbClr val="40A070"/>
                </a:solidFill>
                <a:latin typeface="Courier"/>
              </a:rPr>
              <a:t>5</a:t>
            </a:r>
            <a:r>
              <a:rPr>
                <a:latin typeface="Courier"/>
              </a:rPr>
              <a:t>)</a:t>
            </a:r>
            <a:br/>
            <a:br/>
            <a:r>
              <a:rPr>
                <a:solidFill>
                  <a:srgbClr val="06287E"/>
                </a:solidFill>
                <a:latin typeface="Courier"/>
              </a:rPr>
              <a:t>length</a:t>
            </a:r>
            <a:r>
              <a:rPr>
                <a:latin typeface="Courier"/>
              </a:rPr>
              <a:t>(</a:t>
            </a:r>
            <a:r>
              <a:rPr>
                <a:solidFill>
                  <a:srgbClr val="40A070"/>
                </a:solidFill>
                <a:latin typeface="Courier"/>
              </a:rPr>
              <a:t>5</a:t>
            </a:r>
            <a:r>
              <a:rPr>
                <a:latin typeface="Courier"/>
              </a:rPr>
              <a:t>)</a:t>
            </a:r>
            <a:br/>
            <a:br/>
            <a:r>
              <a:rPr i="1">
                <a:solidFill>
                  <a:srgbClr val="BA2121"/>
                </a:solidFill>
                <a:latin typeface="Courier"/>
              </a:rPr>
              <a:t>### Subsetting</a:t>
            </a:r>
            <a:br/>
            <a:br/>
            <a:r>
              <a:rPr>
                <a:latin typeface="Courier"/>
              </a:rPr>
              <a:t>(A_Z </a:t>
            </a:r>
            <a:r>
              <a:rPr>
                <a:solidFill>
                  <a:srgbClr val="007020"/>
                </a:solidFill>
                <a:latin typeface="Courier"/>
              </a:rPr>
              <a:t>&lt;-</a:t>
            </a:r>
            <a:r>
              <a:rPr>
                <a:latin typeface="Courier"/>
              </a:rPr>
              <a:t> LETTERS)</a:t>
            </a:r>
            <a:br/>
            <a:br/>
            <a:r>
              <a:rPr>
                <a:latin typeface="Courier"/>
              </a:rPr>
              <a:t>A_F </a:t>
            </a:r>
            <a:r>
              <a:rPr>
                <a:solidFill>
                  <a:srgbClr val="007020"/>
                </a:solidFill>
                <a:latin typeface="Courier"/>
              </a:rPr>
              <a:t>&lt;-</a:t>
            </a:r>
            <a:r>
              <a:rPr>
                <a:latin typeface="Courier"/>
              </a:rPr>
              <a:t> A_Z[</a:t>
            </a:r>
            <a:r>
              <a:rPr>
                <a:solidFill>
                  <a:srgbClr val="40A070"/>
                </a:solidFill>
                <a:latin typeface="Courier"/>
              </a:rPr>
              <a:t>1</a:t>
            </a:r>
            <a:r>
              <a:rPr>
                <a:solidFill>
                  <a:srgbClr val="4070A0"/>
                </a:solidFill>
                <a:latin typeface="Courier"/>
              </a:rPr>
              <a:t>:</a:t>
            </a:r>
            <a:r>
              <a:rPr>
                <a:solidFill>
                  <a:srgbClr val="40A070"/>
                </a:solidFill>
                <a:latin typeface="Courier"/>
              </a:rPr>
              <a:t>6</a:t>
            </a:r>
            <a:r>
              <a:rPr>
                <a:latin typeface="Courier"/>
              </a:rPr>
              <a:t>]</a:t>
            </a:r>
            <a:br/>
            <a:br/>
            <a:r>
              <a:rPr>
                <a:latin typeface="Courier"/>
              </a:rPr>
              <a:t>A_F</a:t>
            </a:r>
            <a:br/>
            <a:br/>
            <a:r>
              <a:rPr>
                <a:latin typeface="Courier"/>
              </a:rPr>
              <a:t>A_F[</a:t>
            </a:r>
            <a:r>
              <a:rPr>
                <a:solidFill>
                  <a:srgbClr val="40A070"/>
                </a:solidFill>
                <a:latin typeface="Courier"/>
              </a:rPr>
              <a:t>3</a:t>
            </a:r>
            <a:r>
              <a:rPr>
                <a:latin typeface="Courier"/>
              </a:rPr>
              <a:t>]</a:t>
            </a:r>
            <a:br/>
            <a:br/>
            <a:r>
              <a:rPr>
                <a:latin typeface="Courier"/>
              </a:rPr>
              <a:t>A_F[</a:t>
            </a:r>
            <a:r>
              <a:rPr>
                <a:solidFill>
                  <a:srgbClr val="06287E"/>
                </a:solidFill>
                <a:latin typeface="Courier"/>
              </a:rPr>
              <a:t>c</a:t>
            </a:r>
            <a:r>
              <a:rPr>
                <a:latin typeface="Courier"/>
              </a:rPr>
              <a:t>(</a:t>
            </a:r>
            <a:r>
              <a:rPr>
                <a:solidFill>
                  <a:srgbClr val="40A070"/>
                </a:solidFill>
                <a:latin typeface="Courier"/>
              </a:rPr>
              <a:t>3</a:t>
            </a:r>
            <a:r>
              <a:rPr>
                <a:latin typeface="Courier"/>
              </a:rPr>
              <a:t>,</a:t>
            </a:r>
            <a:r>
              <a:rPr>
                <a:solidFill>
                  <a:srgbClr val="40A070"/>
                </a:solidFill>
                <a:latin typeface="Courier"/>
              </a:rPr>
              <a:t>5</a:t>
            </a:r>
            <a:r>
              <a:rPr>
                <a:latin typeface="Courier"/>
              </a:rPr>
              <a:t>)]</a:t>
            </a:r>
            <a:br/>
            <a:br/>
            <a:r>
              <a:rPr>
                <a:latin typeface="Courier"/>
              </a:rPr>
              <a:t>large </a:t>
            </a:r>
            <a:r>
              <a:rPr>
                <a:solidFill>
                  <a:srgbClr val="007020"/>
                </a:solidFill>
                <a:latin typeface="Courier"/>
              </a:rPr>
              <a:t>&lt;-</a:t>
            </a:r>
            <a:r>
              <a:rPr>
                <a:latin typeface="Courier"/>
              </a:rPr>
              <a:t> die </a:t>
            </a:r>
            <a:r>
              <a:rPr>
                <a:solidFill>
                  <a:srgbClr val="4070A0"/>
                </a:solidFill>
                <a:latin typeface="Courier"/>
              </a:rPr>
              <a:t>&gt;</a:t>
            </a:r>
            <a:r>
              <a:rPr>
                <a:latin typeface="Courier"/>
              </a:rPr>
              <a:t> </a:t>
            </a:r>
            <a:r>
              <a:rPr>
                <a:solidFill>
                  <a:srgbClr val="40A070"/>
                </a:solidFill>
                <a:latin typeface="Courier"/>
              </a:rPr>
              <a:t>3</a:t>
            </a:r>
            <a:br/>
            <a:br/>
            <a:r>
              <a:rPr>
                <a:latin typeface="Courier"/>
              </a:rPr>
              <a:t>large</a:t>
            </a:r>
            <a:br/>
            <a:br/>
            <a:r>
              <a:rPr>
                <a:latin typeface="Courier"/>
              </a:rPr>
              <a:t>even </a:t>
            </a:r>
            <a:r>
              <a:rPr>
                <a:solidFill>
                  <a:srgbClr val="007020"/>
                </a:solidFill>
                <a:latin typeface="Courier"/>
              </a:rPr>
              <a:t>&lt;-</a:t>
            </a:r>
            <a:r>
              <a:rPr>
                <a:latin typeface="Courier"/>
              </a:rPr>
              <a:t> die </a:t>
            </a:r>
            <a:r>
              <a:rPr>
                <a:solidFill>
                  <a:srgbClr val="4070A0"/>
                </a:solidFill>
                <a:latin typeface="Courier"/>
              </a:rPr>
              <a:t>%in%</a:t>
            </a:r>
            <a:r>
              <a:rPr>
                <a:latin typeface="Courier"/>
              </a:rPr>
              <a:t>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4</a:t>
            </a:r>
            <a:r>
              <a:rPr>
                <a:latin typeface="Courier"/>
              </a:rPr>
              <a:t>,</a:t>
            </a:r>
            <a:r>
              <a:rPr>
                <a:solidFill>
                  <a:srgbClr val="40A070"/>
                </a:solidFill>
                <a:latin typeface="Courier"/>
              </a:rPr>
              <a:t>6</a:t>
            </a:r>
            <a:r>
              <a:rPr>
                <a:latin typeface="Courier"/>
              </a:rPr>
              <a:t>)</a:t>
            </a:r>
            <a:br/>
            <a:br/>
            <a:r>
              <a:rPr>
                <a:latin typeface="Courier"/>
              </a:rPr>
              <a:t>even</a:t>
            </a:r>
            <a:br/>
            <a:br/>
            <a:r>
              <a:rPr>
                <a:latin typeface="Courier"/>
              </a:rPr>
              <a:t>A_F[large]</a:t>
            </a:r>
            <a:br/>
            <a:br/>
            <a:r>
              <a:rPr>
                <a:latin typeface="Courier"/>
              </a:rPr>
              <a:t>A_F[even]</a:t>
            </a:r>
            <a:br/>
            <a:br/>
            <a:r>
              <a:rPr>
                <a:latin typeface="Courier"/>
              </a:rPr>
              <a:t>A_F[die </a:t>
            </a:r>
            <a:r>
              <a:rPr>
                <a:solidFill>
                  <a:srgbClr val="4070A0"/>
                </a:solidFill>
                <a:latin typeface="Courier"/>
              </a:rPr>
              <a:t>&lt;</a:t>
            </a:r>
            <a:r>
              <a:rPr>
                <a:latin typeface="Courier"/>
              </a:rPr>
              <a:t> </a:t>
            </a:r>
            <a:r>
              <a:rPr>
                <a:solidFill>
                  <a:srgbClr val="40A070"/>
                </a:solidFill>
                <a:latin typeface="Courier"/>
              </a:rPr>
              <a:t>4</a:t>
            </a:r>
            <a:r>
              <a:rPr>
                <a:latin typeface="Courier"/>
              </a:rPr>
              <a:t>]</a:t>
            </a:r>
            <a:br/>
            <a:br/>
            <a:r>
              <a:rPr i="1">
                <a:solidFill>
                  <a:srgbClr val="BA2121"/>
                </a:solidFill>
                <a:latin typeface="Courier"/>
              </a:rPr>
              <a:t>### Compare df with df1 &lt;- data.frame(number = die, alphabet = A_F)</a:t>
            </a:r>
            <a:br/>
            <a:r>
              <a:rPr>
                <a:latin typeface="Courier"/>
              </a:rPr>
              <a:t>df </a:t>
            </a:r>
            <a:r>
              <a:rPr>
                <a:solidFill>
                  <a:srgbClr val="007020"/>
                </a:solidFill>
                <a:latin typeface="Courier"/>
              </a:rPr>
              <a:t>&lt;-</a:t>
            </a:r>
            <a:r>
              <a:rPr>
                <a:latin typeface="Courier"/>
              </a:rPr>
              <a:t> </a:t>
            </a:r>
            <a:r>
              <a:rPr>
                <a:solidFill>
                  <a:srgbClr val="06287E"/>
                </a:solidFill>
                <a:latin typeface="Courier"/>
              </a:rPr>
              <a:t>data.frame</a:t>
            </a:r>
            <a:r>
              <a:rPr>
                <a:latin typeface="Courier"/>
              </a:rPr>
              <a:t>(</a:t>
            </a:r>
            <a:r>
              <a:rPr>
                <a:solidFill>
                  <a:srgbClr val="7D9029"/>
                </a:solidFill>
                <a:latin typeface="Courier"/>
              </a:rPr>
              <a:t>number =</a:t>
            </a:r>
            <a:r>
              <a:rPr>
                <a:latin typeface="Courier"/>
              </a:rPr>
              <a:t> die, </a:t>
            </a:r>
            <a:r>
              <a:rPr>
                <a:solidFill>
                  <a:srgbClr val="7D9029"/>
                </a:solidFill>
                <a:latin typeface="Courier"/>
              </a:rPr>
              <a:t>alphabet =</a:t>
            </a:r>
            <a:r>
              <a:rPr>
                <a:latin typeface="Courier"/>
              </a:rPr>
              <a:t> A_F, </a:t>
            </a:r>
            <a:r>
              <a:rPr>
                <a:solidFill>
                  <a:srgbClr val="7D9029"/>
                </a:solidFill>
                <a:latin typeface="Courier"/>
              </a:rPr>
              <a:t>stringsAsFactors =</a:t>
            </a:r>
            <a:r>
              <a:rPr>
                <a:latin typeface="Courier"/>
              </a:rPr>
              <a:t> </a:t>
            </a:r>
            <a:r>
              <a:rPr>
                <a:solidFill>
                  <a:srgbClr val="880000"/>
                </a:solidFill>
                <a:latin typeface="Courier"/>
              </a:rPr>
              <a:t>FALSE</a:t>
            </a:r>
            <a:r>
              <a:rPr>
                <a:latin typeface="Courier"/>
              </a:rPr>
              <a:t>)</a:t>
            </a:r>
            <a:br/>
            <a:br/>
            <a:r>
              <a:rPr>
                <a:latin typeface="Courier"/>
              </a:rPr>
              <a:t>df</a:t>
            </a:r>
            <a:br/>
            <a:br/>
            <a:r>
              <a:rPr>
                <a:latin typeface="Courier"/>
              </a:rPr>
              <a:t>df</a:t>
            </a:r>
            <a:r>
              <a:rPr>
                <a:solidFill>
                  <a:srgbClr val="4070A0"/>
                </a:solidFill>
                <a:latin typeface="Courier"/>
              </a:rPr>
              <a:t>$</a:t>
            </a:r>
            <a:r>
              <a:rPr>
                <a:latin typeface="Courier"/>
              </a:rPr>
              <a:t>number</a:t>
            </a:r>
            <a:br/>
            <a:br/>
            <a:r>
              <a:rPr>
                <a:latin typeface="Courier"/>
              </a:rPr>
              <a:t>df</a:t>
            </a:r>
            <a:r>
              <a:rPr>
                <a:solidFill>
                  <a:srgbClr val="4070A0"/>
                </a:solidFill>
                <a:latin typeface="Courier"/>
              </a:rPr>
              <a:t>$</a:t>
            </a:r>
            <a:r>
              <a:rPr>
                <a:latin typeface="Courier"/>
              </a:rPr>
              <a:t>alphabet</a:t>
            </a:r>
            <a:br/>
            <a:br/>
            <a:r>
              <a:rPr>
                <a:latin typeface="Courier"/>
              </a:rPr>
              <a:t>df[</a:t>
            </a:r>
            <a:r>
              <a:rPr>
                <a:solidFill>
                  <a:srgbClr val="40A070"/>
                </a:solidFill>
                <a:latin typeface="Courier"/>
              </a:rPr>
              <a:t>3</a:t>
            </a:r>
            <a:r>
              <a:rPr>
                <a:latin typeface="Courier"/>
              </a:rPr>
              <a:t>,</a:t>
            </a:r>
            <a:r>
              <a:rPr>
                <a:solidFill>
                  <a:srgbClr val="40A070"/>
                </a:solidFill>
                <a:latin typeface="Courier"/>
              </a:rPr>
              <a:t>2</a:t>
            </a:r>
            <a:r>
              <a:rPr>
                <a:latin typeface="Courier"/>
              </a:rPr>
              <a:t>]</a:t>
            </a:r>
            <a:br/>
            <a:br/>
            <a:r>
              <a:rPr>
                <a:latin typeface="Courier"/>
              </a:rPr>
              <a:t>df[</a:t>
            </a:r>
            <a:r>
              <a:rPr>
                <a:solidFill>
                  <a:srgbClr val="40A070"/>
                </a:solidFill>
                <a:latin typeface="Courier"/>
              </a:rPr>
              <a:t>4</a:t>
            </a:r>
            <a:r>
              <a:rPr>
                <a:latin typeface="Courier"/>
              </a:rPr>
              <a:t>,</a:t>
            </a:r>
            <a:r>
              <a:rPr>
                <a:solidFill>
                  <a:srgbClr val="40A070"/>
                </a:solidFill>
                <a:latin typeface="Courier"/>
              </a:rPr>
              <a:t>1</a:t>
            </a:r>
            <a:r>
              <a:rPr>
                <a:latin typeface="Courier"/>
              </a:rPr>
              <a:t>]</a:t>
            </a:r>
            <a:br/>
            <a:br/>
            <a:r>
              <a:rPr>
                <a:latin typeface="Courier"/>
              </a:rPr>
              <a:t>df[</a:t>
            </a:r>
            <a:r>
              <a:rPr>
                <a:solidFill>
                  <a:srgbClr val="40A070"/>
                </a:solidFill>
                <a:latin typeface="Courier"/>
              </a:rPr>
              <a:t>1</a:t>
            </a:r>
            <a:r>
              <a:rPr>
                <a:latin typeface="Courier"/>
              </a:rPr>
              <a:t>]</a:t>
            </a:r>
            <a:br/>
            <a:br/>
            <a:r>
              <a:rPr>
                <a:solidFill>
                  <a:srgbClr val="06287E"/>
                </a:solidFill>
                <a:latin typeface="Courier"/>
              </a:rPr>
              <a:t>class</a:t>
            </a:r>
            <a:r>
              <a:rPr>
                <a:latin typeface="Courier"/>
              </a:rPr>
              <a:t>(df[</a:t>
            </a:r>
            <a:r>
              <a:rPr>
                <a:solidFill>
                  <a:srgbClr val="40A070"/>
                </a:solidFill>
                <a:latin typeface="Courier"/>
              </a:rPr>
              <a:t>1</a:t>
            </a:r>
            <a:r>
              <a:rPr>
                <a:latin typeface="Courier"/>
              </a:rPr>
              <a:t>])</a:t>
            </a:r>
            <a:br/>
            <a:br/>
            <a:r>
              <a:rPr>
                <a:solidFill>
                  <a:srgbClr val="06287E"/>
                </a:solidFill>
                <a:latin typeface="Courier"/>
              </a:rPr>
              <a:t>class</a:t>
            </a:r>
            <a:r>
              <a:rPr>
                <a:latin typeface="Courier"/>
              </a:rPr>
              <a:t>(df[[</a:t>
            </a:r>
            <a:r>
              <a:rPr>
                <a:solidFill>
                  <a:srgbClr val="40A070"/>
                </a:solidFill>
                <a:latin typeface="Courier"/>
              </a:rPr>
              <a:t>1</a:t>
            </a:r>
            <a:r>
              <a:rPr>
                <a:latin typeface="Courier"/>
              </a:rPr>
              <a:t>]])</a:t>
            </a:r>
            <a:br/>
            <a:br/>
            <a:r>
              <a:rPr>
                <a:solidFill>
                  <a:srgbClr val="06287E"/>
                </a:solidFill>
                <a:latin typeface="Courier"/>
              </a:rPr>
              <a:t>identical</a:t>
            </a:r>
            <a:r>
              <a:rPr>
                <a:latin typeface="Courier"/>
              </a:rPr>
              <a:t>(df[[</a:t>
            </a:r>
            <a:r>
              <a:rPr>
                <a:solidFill>
                  <a:srgbClr val="40A070"/>
                </a:solidFill>
                <a:latin typeface="Courier"/>
              </a:rPr>
              <a:t>1</a:t>
            </a:r>
            <a:r>
              <a:rPr>
                <a:latin typeface="Courier"/>
              </a:rPr>
              <a:t>]], die)</a:t>
            </a:r>
            <a:br/>
            <a:br/>
            <a:r>
              <a:rPr>
                <a:solidFill>
                  <a:srgbClr val="06287E"/>
                </a:solidFill>
                <a:latin typeface="Courier"/>
              </a:rPr>
              <a:t>identical</a:t>
            </a:r>
            <a:r>
              <a:rPr>
                <a:latin typeface="Courier"/>
              </a:rPr>
              <a:t>(df[</a:t>
            </a:r>
            <a:r>
              <a:rPr>
                <a:solidFill>
                  <a:srgbClr val="40A070"/>
                </a:solidFill>
                <a:latin typeface="Courier"/>
              </a:rPr>
              <a:t>1</a:t>
            </a:r>
            <a:r>
              <a:rPr>
                <a:latin typeface="Courier"/>
              </a:rPr>
              <a:t>],die)</a:t>
            </a:r>
            <a:br/>
            <a:br/>
            <a:r>
              <a:rPr i="1">
                <a:solidFill>
                  <a:srgbClr val="BA2121"/>
                </a:solidFill>
                <a:latin typeface="Courier"/>
              </a:rPr>
              <a:t>####################</a:t>
            </a:r>
            <a:br/>
            <a:r>
              <a:rPr i="1">
                <a:solidFill>
                  <a:srgbClr val="60A0B0"/>
                </a:solidFill>
                <a:latin typeface="Courier"/>
              </a:rPr>
              <a:t># The First Example</a:t>
            </a:r>
            <a:br/>
            <a:r>
              <a:rPr i="1">
                <a:solidFill>
                  <a:srgbClr val="BA2121"/>
                </a:solidFill>
                <a:latin typeface="Courier"/>
              </a:rPr>
              <a:t>####################</a:t>
            </a:r>
            <a:br/>
            <a:br/>
            <a:r>
              <a:rPr>
                <a:solidFill>
                  <a:srgbClr val="06287E"/>
                </a:solidFill>
                <a:latin typeface="Courier"/>
              </a:rPr>
              <a:t>plot</a:t>
            </a:r>
            <a:r>
              <a:rPr>
                <a:latin typeface="Courier"/>
              </a:rPr>
              <a:t>(cars)</a:t>
            </a:r>
            <a:br/>
            <a:br/>
            <a:r>
              <a:rPr i="1">
                <a:solidFill>
                  <a:srgbClr val="60A0B0"/>
                </a:solidFill>
                <a:latin typeface="Courier"/>
              </a:rPr>
              <a:t># Help</a:t>
            </a:r>
            <a:br/>
            <a:br/>
            <a:r>
              <a:rPr>
                <a:latin typeface="Courier"/>
              </a:rPr>
              <a:t>? cars</a:t>
            </a:r>
            <a:br/>
            <a:br/>
            <a:r>
              <a:rPr i="1">
                <a:solidFill>
                  <a:srgbClr val="60A0B0"/>
                </a:solidFill>
                <a:latin typeface="Courier"/>
              </a:rPr>
              <a:t># cars is in the 'datasets' package</a:t>
            </a:r>
            <a:br/>
            <a:br/>
            <a:r>
              <a:rPr>
                <a:solidFill>
                  <a:srgbClr val="06287E"/>
                </a:solidFill>
                <a:latin typeface="Courier"/>
              </a:rPr>
              <a:t>data</a:t>
            </a:r>
            <a:r>
              <a:rPr>
                <a:latin typeface="Courier"/>
              </a:rPr>
              <a:t>()</a:t>
            </a:r>
            <a:br/>
            <a:br/>
            <a:r>
              <a:rPr i="1">
                <a:solidFill>
                  <a:srgbClr val="60A0B0"/>
                </a:solidFill>
                <a:latin typeface="Courier"/>
              </a:rPr>
              <a:t># help(cars) does the same as ? cars</a:t>
            </a:r>
            <a:br/>
            <a:r>
              <a:rPr i="1">
                <a:solidFill>
                  <a:srgbClr val="60A0B0"/>
                </a:solidFill>
                <a:latin typeface="Courier"/>
              </a:rPr>
              <a:t># You can use Help tab in the right bottom pane</a:t>
            </a:r>
            <a:br/>
            <a:br/>
            <a:r>
              <a:rPr>
                <a:solidFill>
                  <a:srgbClr val="06287E"/>
                </a:solidFill>
                <a:latin typeface="Courier"/>
              </a:rPr>
              <a:t>help</a:t>
            </a:r>
            <a:r>
              <a:rPr>
                <a:latin typeface="Courier"/>
              </a:rPr>
              <a:t>(plot)</a:t>
            </a:r>
            <a:br/>
            <a:r>
              <a:rPr>
                <a:latin typeface="Courier"/>
              </a:rPr>
              <a:t>? par</a:t>
            </a:r>
            <a:br/>
            <a:br/>
            <a:r>
              <a:rPr>
                <a:solidFill>
                  <a:srgbClr val="06287E"/>
                </a:solidFill>
                <a:latin typeface="Courier"/>
              </a:rPr>
              <a:t>head</a:t>
            </a:r>
            <a:r>
              <a:rPr>
                <a:latin typeface="Courier"/>
              </a:rPr>
              <a:t>(cars)</a:t>
            </a:r>
            <a:br/>
            <a:br/>
            <a:r>
              <a:rPr>
                <a:solidFill>
                  <a:srgbClr val="06287E"/>
                </a:solidFill>
                <a:latin typeface="Courier"/>
              </a:rPr>
              <a:t>str</a:t>
            </a:r>
            <a:r>
              <a:rPr>
                <a:latin typeface="Courier"/>
              </a:rPr>
              <a:t>(cars)</a:t>
            </a:r>
            <a:br/>
            <a:br/>
            <a:r>
              <a:rPr>
                <a:solidFill>
                  <a:srgbClr val="06287E"/>
                </a:solidFill>
                <a:latin typeface="Courier"/>
              </a:rPr>
              <a:t>summary</a:t>
            </a:r>
            <a:r>
              <a:rPr>
                <a:latin typeface="Courier"/>
              </a:rPr>
              <a:t>(cars)</a:t>
            </a:r>
            <a:br/>
            <a:br/>
            <a:r>
              <a:rPr>
                <a:latin typeface="Courier"/>
              </a:rPr>
              <a:t>x </a:t>
            </a:r>
            <a:r>
              <a:rPr>
                <a:solidFill>
                  <a:srgbClr val="007020"/>
                </a:solidFill>
                <a:latin typeface="Courier"/>
              </a:rPr>
              <a:t>&lt;-</a:t>
            </a:r>
            <a:r>
              <a:rPr>
                <a:latin typeface="Courier"/>
              </a:rPr>
              <a:t> cars</a:t>
            </a:r>
            <a:r>
              <a:rPr>
                <a:solidFill>
                  <a:srgbClr val="4070A0"/>
                </a:solidFill>
                <a:latin typeface="Courier"/>
              </a:rPr>
              <a:t>$</a:t>
            </a:r>
            <a:r>
              <a:rPr>
                <a:latin typeface="Courier"/>
              </a:rPr>
              <a:t>speed</a:t>
            </a:r>
            <a:br/>
            <a:r>
              <a:rPr>
                <a:latin typeface="Courier"/>
              </a:rPr>
              <a:t>y </a:t>
            </a:r>
            <a:r>
              <a:rPr>
                <a:solidFill>
                  <a:srgbClr val="007020"/>
                </a:solidFill>
                <a:latin typeface="Courier"/>
              </a:rPr>
              <a:t>&lt;-</a:t>
            </a:r>
            <a:r>
              <a:rPr>
                <a:latin typeface="Courier"/>
              </a:rPr>
              <a:t> cars</a:t>
            </a:r>
            <a:r>
              <a:rPr>
                <a:solidFill>
                  <a:srgbClr val="4070A0"/>
                </a:solidFill>
                <a:latin typeface="Courier"/>
              </a:rPr>
              <a:t>$</a:t>
            </a:r>
            <a:r>
              <a:rPr>
                <a:latin typeface="Courier"/>
              </a:rPr>
              <a:t>dist</a:t>
            </a:r>
            <a:br/>
            <a:br/>
            <a:r>
              <a:rPr>
                <a:solidFill>
                  <a:srgbClr val="06287E"/>
                </a:solidFill>
                <a:latin typeface="Courier"/>
              </a:rPr>
              <a:t>min</a:t>
            </a:r>
            <a:r>
              <a:rPr>
                <a:latin typeface="Courier"/>
              </a:rPr>
              <a:t>(x)</a:t>
            </a:r>
            <a:br/>
            <a:r>
              <a:rPr>
                <a:solidFill>
                  <a:srgbClr val="06287E"/>
                </a:solidFill>
                <a:latin typeface="Courier"/>
              </a:rPr>
              <a:t>mean</a:t>
            </a:r>
            <a:r>
              <a:rPr>
                <a:latin typeface="Courier"/>
              </a:rPr>
              <a:t>(x)</a:t>
            </a:r>
            <a:br/>
            <a:r>
              <a:rPr>
                <a:solidFill>
                  <a:srgbClr val="06287E"/>
                </a:solidFill>
                <a:latin typeface="Courier"/>
              </a:rPr>
              <a:t>quantile</a:t>
            </a:r>
            <a:r>
              <a:rPr>
                <a:latin typeface="Courier"/>
              </a:rPr>
              <a:t>(x)</a:t>
            </a:r>
            <a:br/>
            <a:br/>
            <a:r>
              <a:rPr>
                <a:solidFill>
                  <a:srgbClr val="06287E"/>
                </a:solidFill>
                <a:latin typeface="Courier"/>
              </a:rPr>
              <a:t>plot</a:t>
            </a:r>
            <a:r>
              <a:rPr>
                <a:latin typeface="Courier"/>
              </a:rPr>
              <a:t>(cars)</a:t>
            </a:r>
            <a:br/>
            <a:br/>
            <a:r>
              <a:rPr>
                <a:solidFill>
                  <a:srgbClr val="06287E"/>
                </a:solidFill>
                <a:latin typeface="Courier"/>
              </a:rPr>
              <a:t>abline</a:t>
            </a:r>
            <a:r>
              <a:rPr>
                <a:latin typeface="Courier"/>
              </a:rPr>
              <a:t>(</a:t>
            </a:r>
            <a:r>
              <a:rPr>
                <a:solidFill>
                  <a:srgbClr val="06287E"/>
                </a:solidFill>
                <a:latin typeface="Courier"/>
              </a:rPr>
              <a:t>lm</a:t>
            </a:r>
            <a:r>
              <a:rPr>
                <a:latin typeface="Courier"/>
              </a:rPr>
              <a:t>(cars</a:t>
            </a:r>
            <a:r>
              <a:rPr>
                <a:solidFill>
                  <a:srgbClr val="4070A0"/>
                </a:solidFill>
                <a:latin typeface="Courier"/>
              </a:rPr>
              <a:t>$</a:t>
            </a:r>
            <a:r>
              <a:rPr>
                <a:latin typeface="Courier"/>
              </a:rPr>
              <a:t>dist </a:t>
            </a:r>
            <a:r>
              <a:rPr>
                <a:solidFill>
                  <a:srgbClr val="4070A0"/>
                </a:solidFill>
                <a:latin typeface="Courier"/>
              </a:rPr>
              <a:t>~</a:t>
            </a:r>
            <a:r>
              <a:rPr>
                <a:latin typeface="Courier"/>
              </a:rPr>
              <a:t> cars</a:t>
            </a:r>
            <a:r>
              <a:rPr>
                <a:solidFill>
                  <a:srgbClr val="4070A0"/>
                </a:solidFill>
                <a:latin typeface="Courier"/>
              </a:rPr>
              <a:t>$</a:t>
            </a:r>
            <a:r>
              <a:rPr>
                <a:latin typeface="Courier"/>
              </a:rPr>
              <a:t>speed))</a:t>
            </a:r>
            <a:br/>
            <a:br/>
            <a:r>
              <a:rPr>
                <a:solidFill>
                  <a:srgbClr val="06287E"/>
                </a:solidFill>
                <a:latin typeface="Courier"/>
              </a:rPr>
              <a:t>summary</a:t>
            </a:r>
            <a:r>
              <a:rPr>
                <a:latin typeface="Courier"/>
              </a:rPr>
              <a:t>(</a:t>
            </a:r>
            <a:r>
              <a:rPr>
                <a:solidFill>
                  <a:srgbClr val="06287E"/>
                </a:solidFill>
                <a:latin typeface="Courier"/>
              </a:rPr>
              <a:t>lm</a:t>
            </a:r>
            <a:r>
              <a:rPr>
                <a:latin typeface="Courier"/>
              </a:rPr>
              <a:t>(cars</a:t>
            </a:r>
            <a:r>
              <a:rPr>
                <a:solidFill>
                  <a:srgbClr val="4070A0"/>
                </a:solidFill>
                <a:latin typeface="Courier"/>
              </a:rPr>
              <a:t>$</a:t>
            </a:r>
            <a:r>
              <a:rPr>
                <a:latin typeface="Courier"/>
              </a:rPr>
              <a:t>dist </a:t>
            </a:r>
            <a:r>
              <a:rPr>
                <a:solidFill>
                  <a:srgbClr val="4070A0"/>
                </a:solidFill>
                <a:latin typeface="Courier"/>
              </a:rPr>
              <a:t>~</a:t>
            </a:r>
            <a:r>
              <a:rPr>
                <a:latin typeface="Courier"/>
              </a:rPr>
              <a:t> cars</a:t>
            </a:r>
            <a:r>
              <a:rPr>
                <a:solidFill>
                  <a:srgbClr val="4070A0"/>
                </a:solidFill>
                <a:latin typeface="Courier"/>
              </a:rPr>
              <a:t>$</a:t>
            </a:r>
            <a:r>
              <a:rPr>
                <a:latin typeface="Courier"/>
              </a:rPr>
              <a:t>speed))</a:t>
            </a:r>
            <a:br/>
            <a:br/>
            <a:r>
              <a:rPr>
                <a:solidFill>
                  <a:srgbClr val="06287E"/>
                </a:solidFill>
                <a:latin typeface="Courier"/>
              </a:rPr>
              <a:t>boxplot</a:t>
            </a:r>
            <a:r>
              <a:rPr>
                <a:latin typeface="Courier"/>
              </a:rPr>
              <a:t>(cars)</a:t>
            </a:r>
            <a:br/>
            <a:br/>
            <a:r>
              <a:rPr>
                <a:solidFill>
                  <a:srgbClr val="06287E"/>
                </a:solidFill>
                <a:latin typeface="Courier"/>
              </a:rPr>
              <a:t>hist</a:t>
            </a:r>
            <a:r>
              <a:rPr>
                <a:latin typeface="Courier"/>
              </a:rPr>
              <a:t>(cars</a:t>
            </a:r>
            <a:r>
              <a:rPr>
                <a:solidFill>
                  <a:srgbClr val="4070A0"/>
                </a:solidFill>
                <a:latin typeface="Courier"/>
              </a:rPr>
              <a:t>$</a:t>
            </a:r>
            <a:r>
              <a:rPr>
                <a:latin typeface="Courier"/>
              </a:rPr>
              <a:t>speed)</a:t>
            </a:r>
            <a:br/>
            <a:r>
              <a:rPr>
                <a:solidFill>
                  <a:srgbClr val="06287E"/>
                </a:solidFill>
                <a:latin typeface="Courier"/>
              </a:rPr>
              <a:t>hist</a:t>
            </a:r>
            <a:r>
              <a:rPr>
                <a:latin typeface="Courier"/>
              </a:rPr>
              <a:t>(cars</a:t>
            </a:r>
            <a:r>
              <a:rPr>
                <a:solidFill>
                  <a:srgbClr val="4070A0"/>
                </a:solidFill>
                <a:latin typeface="Courier"/>
              </a:rPr>
              <a:t>$</a:t>
            </a:r>
            <a:r>
              <a:rPr>
                <a:latin typeface="Courier"/>
              </a:rPr>
              <a:t>dist)</a:t>
            </a:r>
            <a:br/>
            <a:r>
              <a:rPr>
                <a:solidFill>
                  <a:srgbClr val="06287E"/>
                </a:solidFill>
                <a:latin typeface="Courier"/>
              </a:rPr>
              <a:t>hist</a:t>
            </a:r>
            <a:r>
              <a:rPr>
                <a:latin typeface="Courier"/>
              </a:rPr>
              <a:t>(cars</a:t>
            </a:r>
            <a:r>
              <a:rPr>
                <a:solidFill>
                  <a:srgbClr val="4070A0"/>
                </a:solidFill>
                <a:latin typeface="Courier"/>
              </a:rPr>
              <a:t>$</a:t>
            </a:r>
            <a:r>
              <a:rPr>
                <a:latin typeface="Courier"/>
              </a:rPr>
              <a:t>dist, </a:t>
            </a:r>
            <a:r>
              <a:rPr>
                <a:solidFill>
                  <a:srgbClr val="7D9029"/>
                </a:solidFill>
                <a:latin typeface="Courier"/>
              </a:rPr>
              <a:t>breaks =</a:t>
            </a:r>
            <a:r>
              <a:rPr>
                <a:latin typeface="Courier"/>
              </a:rPr>
              <a:t> </a:t>
            </a:r>
            <a:r>
              <a:rPr>
                <a:solidFill>
                  <a:srgbClr val="06287E"/>
                </a:solidFill>
                <a:latin typeface="Courier"/>
              </a:rPr>
              <a:t>seq</a:t>
            </a:r>
            <a:r>
              <a:rPr>
                <a:latin typeface="Courier"/>
              </a:rPr>
              <a:t>(</a:t>
            </a:r>
            <a:r>
              <a:rPr>
                <a:solidFill>
                  <a:srgbClr val="40A070"/>
                </a:solidFill>
                <a:latin typeface="Courier"/>
              </a:rPr>
              <a:t>0</a:t>
            </a:r>
            <a:r>
              <a:rPr>
                <a:latin typeface="Courier"/>
              </a:rPr>
              <a:t>,</a:t>
            </a:r>
            <a:r>
              <a:rPr>
                <a:solidFill>
                  <a:srgbClr val="40A070"/>
                </a:solidFill>
                <a:latin typeface="Courier"/>
              </a:rPr>
              <a:t>120</a:t>
            </a:r>
            <a:r>
              <a:rPr>
                <a:latin typeface="Courier"/>
              </a:rPr>
              <a:t>, </a:t>
            </a:r>
            <a:r>
              <a:rPr>
                <a:solidFill>
                  <a:srgbClr val="40A070"/>
                </a:solidFill>
                <a:latin typeface="Courier"/>
              </a:rPr>
              <a:t>10</a:t>
            </a:r>
            <a:r>
              <a:rPr>
                <a:latin typeface="Courier"/>
              </a:rPr>
              <a: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coronavirus.R</a:t>
            </a:r>
          </a:p>
          <a:p>
            <a:pPr lvl="0" indent="0" marL="0">
              <a:buNone/>
            </a:pPr>
            <a:r>
              <a:rPr/>
              <a:t>The script and its outputs. </a:t>
            </a:r>
            <a:r>
              <a:rPr b="1"/>
              <a:t>coronavirus.csv</a:t>
            </a:r>
            <a:r>
              <a:rPr/>
              <a:t> is very large</a:t>
            </a:r>
          </a:p>
          <a:p>
            <a:pPr lvl="0" indent="0">
              <a:buNone/>
            </a:pPr>
            <a:r>
              <a:rPr i="1">
                <a:solidFill>
                  <a:srgbClr val="60A0B0"/>
                </a:solidFill>
                <a:latin typeface="Courier"/>
              </a:rPr>
              <a:t># https://coronavirus.jhu.edu/map.html</a:t>
            </a:r>
            <a:br/>
            <a:r>
              <a:rPr i="1">
                <a:solidFill>
                  <a:srgbClr val="60A0B0"/>
                </a:solidFill>
                <a:latin typeface="Courier"/>
              </a:rPr>
              <a:t># JHU Covid-19 global time series data</a:t>
            </a:r>
            <a:br/>
            <a:r>
              <a:rPr i="1">
                <a:solidFill>
                  <a:srgbClr val="60A0B0"/>
                </a:solidFill>
                <a:latin typeface="Courier"/>
              </a:rPr>
              <a:t># See R pakage coronavirus at: https://github.com/RamiKrispin/coronavirus</a:t>
            </a:r>
            <a:br/>
            <a:r>
              <a:rPr i="1">
                <a:solidFill>
                  <a:srgbClr val="60A0B0"/>
                </a:solidFill>
                <a:latin typeface="Courier"/>
              </a:rPr>
              <a:t># Data taken from: https://github.com/RamiKrispin/coronavirus/tree/master/csv</a:t>
            </a:r>
            <a:br/>
            <a:r>
              <a:rPr i="1">
                <a:solidFill>
                  <a:srgbClr val="60A0B0"/>
                </a:solidFill>
                <a:latin typeface="Courier"/>
              </a:rPr>
              <a:t># Last Updated</a:t>
            </a:r>
            <a:br/>
            <a:r>
              <a:rPr>
                <a:solidFill>
                  <a:srgbClr val="06287E"/>
                </a:solidFill>
                <a:latin typeface="Courier"/>
              </a:rPr>
              <a:t>Sys.Date</a:t>
            </a:r>
            <a:r>
              <a:rPr>
                <a:latin typeface="Courier"/>
              </a:rPr>
              <a:t>()</a:t>
            </a:r>
            <a:br/>
            <a:br/>
            <a:r>
              <a:rPr i="1">
                <a:solidFill>
                  <a:srgbClr val="BA2121"/>
                </a:solidFill>
                <a:latin typeface="Courier"/>
              </a:rPr>
              <a:t>## Download and read csv (comma separated value) file</a:t>
            </a:r>
            <a:br/>
            <a:r>
              <a:rPr>
                <a:latin typeface="Courier"/>
              </a:rPr>
              <a:t>coronavirus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"https://github.com/RamiKrispin/coronavirus/raw/master/csv/coronavirus.csv"</a:t>
            </a:r>
            <a:r>
              <a:rPr>
                <a:latin typeface="Courier"/>
              </a:rPr>
              <a:t>)</a:t>
            </a:r>
            <a:br/>
            <a:r>
              <a:rPr i="1">
                <a:solidFill>
                  <a:srgbClr val="60A0B0"/>
                </a:solidFill>
                <a:latin typeface="Courier"/>
              </a:rPr>
              <a:t># write.csv(coronavirus, "data/coronavirus.csv")</a:t>
            </a:r>
            <a:br/>
            <a:br/>
            <a:r>
              <a:rPr i="1">
                <a:solidFill>
                  <a:srgbClr val="BA2121"/>
                </a:solidFill>
                <a:latin typeface="Courier"/>
              </a:rPr>
              <a:t>## Summaries and structures of the data</a:t>
            </a:r>
            <a:br/>
            <a:r>
              <a:rPr>
                <a:solidFill>
                  <a:srgbClr val="06287E"/>
                </a:solidFill>
                <a:latin typeface="Courier"/>
              </a:rPr>
              <a:t>head</a:t>
            </a:r>
            <a:r>
              <a:rPr>
                <a:latin typeface="Courier"/>
              </a:rPr>
              <a:t>(coronavirus)</a:t>
            </a:r>
            <a:br/>
            <a:r>
              <a:rPr>
                <a:solidFill>
                  <a:srgbClr val="06287E"/>
                </a:solidFill>
                <a:latin typeface="Courier"/>
              </a:rPr>
              <a:t>str</a:t>
            </a:r>
            <a:r>
              <a:rPr>
                <a:latin typeface="Courier"/>
              </a:rPr>
              <a:t>(coronavirus)</a:t>
            </a:r>
            <a:br/>
            <a:r>
              <a:rPr>
                <a:latin typeface="Courier"/>
              </a:rPr>
              <a:t>coronavirus</a:t>
            </a:r>
            <a:r>
              <a:rPr>
                <a:solidFill>
                  <a:srgbClr val="4070A0"/>
                </a:solidFill>
                <a:latin typeface="Courier"/>
              </a:rPr>
              <a:t>$</a:t>
            </a:r>
            <a:r>
              <a:rPr>
                <a:latin typeface="Courier"/>
              </a:rPr>
              <a:t>date </a:t>
            </a:r>
            <a:r>
              <a:rPr>
                <a:solidFill>
                  <a:srgbClr val="007020"/>
                </a:solidFill>
                <a:latin typeface="Courier"/>
              </a:rPr>
              <a:t>&lt;-</a:t>
            </a:r>
            <a:r>
              <a:rPr>
                <a:latin typeface="Courier"/>
              </a:rPr>
              <a:t> </a:t>
            </a:r>
            <a:r>
              <a:rPr>
                <a:solidFill>
                  <a:srgbClr val="06287E"/>
                </a:solidFill>
                <a:latin typeface="Courier"/>
              </a:rPr>
              <a:t>as.Date</a:t>
            </a:r>
            <a:r>
              <a:rPr>
                <a:latin typeface="Courier"/>
              </a:rPr>
              <a:t>(coronavirus</a:t>
            </a:r>
            <a:r>
              <a:rPr>
                <a:solidFill>
                  <a:srgbClr val="4070A0"/>
                </a:solidFill>
                <a:latin typeface="Courier"/>
              </a:rPr>
              <a:t>$</a:t>
            </a:r>
            <a:r>
              <a:rPr>
                <a:latin typeface="Courier"/>
              </a:rPr>
              <a:t>date)</a:t>
            </a:r>
            <a:br/>
            <a:r>
              <a:rPr>
                <a:solidFill>
                  <a:srgbClr val="06287E"/>
                </a:solidFill>
                <a:latin typeface="Courier"/>
              </a:rPr>
              <a:t>str</a:t>
            </a:r>
            <a:r>
              <a:rPr>
                <a:latin typeface="Courier"/>
              </a:rPr>
              <a:t>(coronavirus)</a:t>
            </a:r>
            <a:br/>
            <a:br/>
            <a:r>
              <a:rPr>
                <a:solidFill>
                  <a:srgbClr val="06287E"/>
                </a:solidFill>
                <a:latin typeface="Courier"/>
              </a:rPr>
              <a:t>range</a:t>
            </a:r>
            <a:r>
              <a:rPr>
                <a:latin typeface="Courier"/>
              </a:rPr>
              <a:t>(coronavirus</a:t>
            </a:r>
            <a:r>
              <a:rPr>
                <a:solidFill>
                  <a:srgbClr val="4070A0"/>
                </a:solidFill>
                <a:latin typeface="Courier"/>
              </a:rPr>
              <a:t>$</a:t>
            </a:r>
            <a:r>
              <a:rPr>
                <a:latin typeface="Courier"/>
              </a:rPr>
              <a:t>date)</a:t>
            </a:r>
            <a:br/>
            <a:r>
              <a:rPr>
                <a:solidFill>
                  <a:srgbClr val="06287E"/>
                </a:solidFill>
                <a:latin typeface="Courier"/>
              </a:rPr>
              <a:t>unique</a:t>
            </a:r>
            <a:r>
              <a:rPr>
                <a:latin typeface="Courier"/>
              </a:rPr>
              <a:t>(coronavirus</a:t>
            </a:r>
            <a:r>
              <a:rPr>
                <a:solidFill>
                  <a:srgbClr val="4070A0"/>
                </a:solidFill>
                <a:latin typeface="Courier"/>
              </a:rPr>
              <a:t>$</a:t>
            </a:r>
            <a:r>
              <a:rPr>
                <a:latin typeface="Courier"/>
              </a:rPr>
              <a:t>country)</a:t>
            </a:r>
            <a:br/>
            <a:r>
              <a:rPr>
                <a:solidFill>
                  <a:srgbClr val="06287E"/>
                </a:solidFill>
                <a:latin typeface="Courier"/>
              </a:rPr>
              <a:t>unique</a:t>
            </a:r>
            <a:r>
              <a:rPr>
                <a:latin typeface="Courier"/>
              </a:rPr>
              <a:t>(coronavirus</a:t>
            </a:r>
            <a:r>
              <a:rPr>
                <a:solidFill>
                  <a:srgbClr val="4070A0"/>
                </a:solidFill>
                <a:latin typeface="Courier"/>
              </a:rPr>
              <a:t>$</a:t>
            </a:r>
            <a:r>
              <a:rPr>
                <a:latin typeface="Courier"/>
              </a:rPr>
              <a:t>type)</a:t>
            </a:r>
            <a:br/>
            <a:br/>
            <a:r>
              <a:rPr i="1">
                <a:solidFill>
                  <a:srgbClr val="BA2121"/>
                </a:solidFill>
                <a:latin typeface="Courier"/>
              </a:rPr>
              <a:t>## Set Country</a:t>
            </a:r>
            <a:br/>
            <a:r>
              <a:rPr>
                <a:latin typeface="Courier"/>
              </a:rPr>
              <a:t>COUNTRY </a:t>
            </a:r>
            <a:r>
              <a:rPr>
                <a:solidFill>
                  <a:srgbClr val="007020"/>
                </a:solidFill>
                <a:latin typeface="Courier"/>
              </a:rPr>
              <a:t>&lt;-</a:t>
            </a:r>
            <a:r>
              <a:rPr>
                <a:latin typeface="Courier"/>
              </a:rPr>
              <a:t> </a:t>
            </a:r>
            <a:r>
              <a:rPr>
                <a:solidFill>
                  <a:srgbClr val="4070A0"/>
                </a:solidFill>
                <a:latin typeface="Courier"/>
              </a:rPr>
              <a:t>"Japan"</a:t>
            </a:r>
            <a:br/>
            <a:r>
              <a:rPr>
                <a:latin typeface="Courier"/>
              </a:rPr>
              <a:t>df0 </a:t>
            </a:r>
            <a:r>
              <a:rPr>
                <a:solidFill>
                  <a:srgbClr val="007020"/>
                </a:solidFill>
                <a:latin typeface="Courier"/>
              </a:rPr>
              <a:t>&lt;-</a:t>
            </a:r>
            <a:r>
              <a:rPr>
                <a:latin typeface="Courier"/>
              </a:rPr>
              <a:t> coronavirus[coronavirus</a:t>
            </a:r>
            <a:r>
              <a:rPr>
                <a:solidFill>
                  <a:srgbClr val="4070A0"/>
                </a:solidFill>
                <a:latin typeface="Courier"/>
              </a:rPr>
              <a:t>$</a:t>
            </a:r>
            <a:r>
              <a:rPr>
                <a:latin typeface="Courier"/>
              </a:rPr>
              <a:t>country </a:t>
            </a:r>
            <a:r>
              <a:rPr>
                <a:solidFill>
                  <a:srgbClr val="4070A0"/>
                </a:solidFill>
                <a:latin typeface="Courier"/>
              </a:rPr>
              <a:t>==</a:t>
            </a:r>
            <a:r>
              <a:rPr>
                <a:latin typeface="Courier"/>
              </a:rPr>
              <a:t> COUNTRY,]</a:t>
            </a:r>
            <a:br/>
            <a:r>
              <a:rPr>
                <a:solidFill>
                  <a:srgbClr val="06287E"/>
                </a:solidFill>
                <a:latin typeface="Courier"/>
              </a:rPr>
              <a:t>head</a:t>
            </a:r>
            <a:r>
              <a:rPr>
                <a:latin typeface="Courier"/>
              </a:rPr>
              <a:t>(df0)</a:t>
            </a:r>
            <a:br/>
            <a:r>
              <a:rPr>
                <a:solidFill>
                  <a:srgbClr val="06287E"/>
                </a:solidFill>
                <a:latin typeface="Courier"/>
              </a:rPr>
              <a:t>tail</a:t>
            </a:r>
            <a:r>
              <a:rPr>
                <a:latin typeface="Courier"/>
              </a:rPr>
              <a:t>(df0)</a:t>
            </a:r>
            <a:br/>
            <a:r>
              <a:rPr>
                <a:latin typeface="Courier"/>
              </a:rPr>
              <a:t>(pop </a:t>
            </a:r>
            <a:r>
              <a:rPr>
                <a:solidFill>
                  <a:srgbClr val="007020"/>
                </a:solidFill>
                <a:latin typeface="Courier"/>
              </a:rPr>
              <a:t>&lt;-</a:t>
            </a:r>
            <a:r>
              <a:rPr>
                <a:latin typeface="Courier"/>
              </a:rPr>
              <a:t> df0</a:t>
            </a:r>
            <a:r>
              <a:rPr>
                <a:solidFill>
                  <a:srgbClr val="4070A0"/>
                </a:solidFill>
                <a:latin typeface="Courier"/>
              </a:rPr>
              <a:t>$</a:t>
            </a:r>
            <a:r>
              <a:rPr>
                <a:latin typeface="Courier"/>
              </a:rPr>
              <a:t>population[</a:t>
            </a:r>
            <a:r>
              <a:rPr>
                <a:solidFill>
                  <a:srgbClr val="40A070"/>
                </a:solidFill>
                <a:latin typeface="Courier"/>
              </a:rPr>
              <a:t>1</a:t>
            </a:r>
            <a:r>
              <a:rPr>
                <a:latin typeface="Courier"/>
              </a:rPr>
              <a:t>])</a:t>
            </a:r>
            <a:br/>
            <a:r>
              <a:rPr>
                <a:latin typeface="Courier"/>
              </a:rPr>
              <a:t>df </a:t>
            </a:r>
            <a:r>
              <a:rPr>
                <a:solidFill>
                  <a:srgbClr val="007020"/>
                </a:solidFill>
                <a:latin typeface="Courier"/>
              </a:rPr>
              <a:t>&lt;-</a:t>
            </a:r>
            <a:r>
              <a:rPr>
                <a:latin typeface="Courier"/>
              </a:rPr>
              <a:t> df0[</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6</a:t>
            </a:r>
            <a:r>
              <a:rPr>
                <a:latin typeface="Courier"/>
              </a:rPr>
              <a:t>,</a:t>
            </a:r>
            <a:r>
              <a:rPr>
                <a:solidFill>
                  <a:srgbClr val="40A070"/>
                </a:solidFill>
                <a:latin typeface="Courier"/>
              </a:rPr>
              <a:t>7</a:t>
            </a:r>
            <a:r>
              <a:rPr>
                <a:latin typeface="Courier"/>
              </a:rPr>
              <a:t>,</a:t>
            </a:r>
            <a:r>
              <a:rPr>
                <a:solidFill>
                  <a:srgbClr val="40A070"/>
                </a:solidFill>
                <a:latin typeface="Courier"/>
              </a:rPr>
              <a:t>13</a:t>
            </a:r>
            <a:r>
              <a:rPr>
                <a:latin typeface="Courier"/>
              </a:rPr>
              <a:t>)]</a:t>
            </a:r>
            <a:br/>
            <a:r>
              <a:rPr>
                <a:solidFill>
                  <a:srgbClr val="06287E"/>
                </a:solidFill>
                <a:latin typeface="Courier"/>
              </a:rPr>
              <a:t>str</a:t>
            </a:r>
            <a:r>
              <a:rPr>
                <a:latin typeface="Courier"/>
              </a:rPr>
              <a:t>(df)</a:t>
            </a:r>
            <a:br/>
            <a:r>
              <a:rPr>
                <a:solidFill>
                  <a:srgbClr val="06287E"/>
                </a:solidFill>
                <a:latin typeface="Courier"/>
              </a:rPr>
              <a:t>head</a:t>
            </a:r>
            <a:r>
              <a:rPr>
                <a:latin typeface="Courier"/>
              </a:rPr>
              <a:t>(df)</a:t>
            </a:r>
            <a:br/>
            <a:r>
              <a:rPr i="1">
                <a:solidFill>
                  <a:srgbClr val="BA2121"/>
                </a:solidFill>
                <a:latin typeface="Courier"/>
              </a:rPr>
              <a:t>### alternatively,</a:t>
            </a:r>
            <a:br/>
            <a:r>
              <a:rPr>
                <a:solidFill>
                  <a:srgbClr val="06287E"/>
                </a:solidFill>
                <a:latin typeface="Courier"/>
              </a:rPr>
              <a:t>head</a:t>
            </a:r>
            <a:r>
              <a:rPr>
                <a:latin typeface="Courier"/>
              </a:rPr>
              <a:t>(df0[</a:t>
            </a:r>
            <a:r>
              <a:rPr>
                <a:solidFill>
                  <a:srgbClr val="06287E"/>
                </a:solidFill>
                <a:latin typeface="Courier"/>
              </a:rPr>
              <a:t>c</a:t>
            </a:r>
            <a:r>
              <a:rPr>
                <a:latin typeface="Courier"/>
              </a:rPr>
              <a:t>(</a:t>
            </a:r>
            <a:r>
              <a:rPr>
                <a:solidFill>
                  <a:srgbClr val="4070A0"/>
                </a:solidFill>
                <a:latin typeface="Courier"/>
              </a:rPr>
              <a:t>"date"</a:t>
            </a:r>
            <a:r>
              <a:rPr>
                <a:latin typeface="Courier"/>
              </a:rPr>
              <a:t>, </a:t>
            </a:r>
            <a:r>
              <a:rPr>
                <a:solidFill>
                  <a:srgbClr val="4070A0"/>
                </a:solidFill>
                <a:latin typeface="Courier"/>
              </a:rPr>
              <a:t>"type"</a:t>
            </a:r>
            <a:r>
              <a:rPr>
                <a:latin typeface="Courier"/>
              </a:rPr>
              <a:t>, </a:t>
            </a:r>
            <a:r>
              <a:rPr>
                <a:solidFill>
                  <a:srgbClr val="4070A0"/>
                </a:solidFill>
                <a:latin typeface="Courier"/>
              </a:rPr>
              <a:t>"cases"</a:t>
            </a:r>
            <a:r>
              <a:rPr>
                <a:latin typeface="Courier"/>
              </a:rPr>
              <a:t>, </a:t>
            </a:r>
            <a:r>
              <a:rPr>
                <a:solidFill>
                  <a:srgbClr val="4070A0"/>
                </a:solidFill>
                <a:latin typeface="Courier"/>
              </a:rPr>
              <a:t>"population"</a:t>
            </a:r>
            <a:r>
              <a:rPr>
                <a:latin typeface="Courier"/>
              </a:rPr>
              <a:t>)])</a:t>
            </a:r>
            <a:br/>
            <a:r>
              <a:rPr i="1">
                <a:solidFill>
                  <a:srgbClr val="BA2121"/>
                </a:solidFill>
                <a:latin typeface="Courier"/>
              </a:rPr>
              <a:t>###</a:t>
            </a:r>
            <a:br/>
            <a:br/>
            <a:r>
              <a:rPr i="1">
                <a:solidFill>
                  <a:srgbClr val="BA2121"/>
                </a:solidFill>
                <a:latin typeface="Courier"/>
              </a:rPr>
              <a:t>## Set types</a:t>
            </a:r>
            <a:br/>
            <a:r>
              <a:rPr>
                <a:latin typeface="Courier"/>
              </a:rPr>
              <a:t>df_confirmed </a:t>
            </a:r>
            <a:r>
              <a:rPr>
                <a:solidFill>
                  <a:srgbClr val="007020"/>
                </a:solidFill>
                <a:latin typeface="Courier"/>
              </a:rPr>
              <a:t>&lt;-</a:t>
            </a:r>
            <a:r>
              <a:rPr>
                <a:latin typeface="Courier"/>
              </a:rPr>
              <a:t> df[df</a:t>
            </a:r>
            <a:r>
              <a:rPr>
                <a:solidFill>
                  <a:srgbClr val="4070A0"/>
                </a:solidFill>
                <a:latin typeface="Courier"/>
              </a:rPr>
              <a:t>$</a:t>
            </a:r>
            <a:r>
              <a:rPr>
                <a:latin typeface="Courier"/>
              </a:rPr>
              <a:t>type </a:t>
            </a:r>
            <a:r>
              <a:rPr>
                <a:solidFill>
                  <a:srgbClr val="4070A0"/>
                </a:solidFill>
                <a:latin typeface="Courier"/>
              </a:rPr>
              <a:t>==</a:t>
            </a:r>
            <a:r>
              <a:rPr>
                <a:latin typeface="Courier"/>
              </a:rPr>
              <a:t> </a:t>
            </a:r>
            <a:r>
              <a:rPr>
                <a:solidFill>
                  <a:srgbClr val="4070A0"/>
                </a:solidFill>
                <a:latin typeface="Courier"/>
              </a:rPr>
              <a:t>"confirmed"</a:t>
            </a:r>
            <a:r>
              <a:rPr>
                <a:latin typeface="Courier"/>
              </a:rPr>
              <a:t>,]</a:t>
            </a:r>
            <a:br/>
            <a:r>
              <a:rPr>
                <a:latin typeface="Courier"/>
              </a:rPr>
              <a:t>df_death </a:t>
            </a:r>
            <a:r>
              <a:rPr>
                <a:solidFill>
                  <a:srgbClr val="007020"/>
                </a:solidFill>
                <a:latin typeface="Courier"/>
              </a:rPr>
              <a:t>&lt;-</a:t>
            </a:r>
            <a:r>
              <a:rPr>
                <a:latin typeface="Courier"/>
              </a:rPr>
              <a:t> df[df</a:t>
            </a:r>
            <a:r>
              <a:rPr>
                <a:solidFill>
                  <a:srgbClr val="4070A0"/>
                </a:solidFill>
                <a:latin typeface="Courier"/>
              </a:rPr>
              <a:t>$</a:t>
            </a:r>
            <a:r>
              <a:rPr>
                <a:latin typeface="Courier"/>
              </a:rPr>
              <a:t>type </a:t>
            </a:r>
            <a:r>
              <a:rPr>
                <a:solidFill>
                  <a:srgbClr val="4070A0"/>
                </a:solidFill>
                <a:latin typeface="Courier"/>
              </a:rPr>
              <a:t>==</a:t>
            </a:r>
            <a:r>
              <a:rPr>
                <a:latin typeface="Courier"/>
              </a:rPr>
              <a:t> </a:t>
            </a:r>
            <a:r>
              <a:rPr>
                <a:solidFill>
                  <a:srgbClr val="4070A0"/>
                </a:solidFill>
                <a:latin typeface="Courier"/>
              </a:rPr>
              <a:t>"death"</a:t>
            </a:r>
            <a:r>
              <a:rPr>
                <a:latin typeface="Courier"/>
              </a:rPr>
              <a:t>,]</a:t>
            </a:r>
            <a:br/>
            <a:r>
              <a:rPr>
                <a:latin typeface="Courier"/>
              </a:rPr>
              <a:t>df_recovery </a:t>
            </a:r>
            <a:r>
              <a:rPr>
                <a:solidFill>
                  <a:srgbClr val="007020"/>
                </a:solidFill>
                <a:latin typeface="Courier"/>
              </a:rPr>
              <a:t>&lt;-</a:t>
            </a:r>
            <a:r>
              <a:rPr>
                <a:latin typeface="Courier"/>
              </a:rPr>
              <a:t> df[df</a:t>
            </a:r>
            <a:r>
              <a:rPr>
                <a:solidFill>
                  <a:srgbClr val="4070A0"/>
                </a:solidFill>
                <a:latin typeface="Courier"/>
              </a:rPr>
              <a:t>$</a:t>
            </a:r>
            <a:r>
              <a:rPr>
                <a:latin typeface="Courier"/>
              </a:rPr>
              <a:t>data_type </a:t>
            </a:r>
            <a:r>
              <a:rPr>
                <a:solidFill>
                  <a:srgbClr val="4070A0"/>
                </a:solidFill>
                <a:latin typeface="Courier"/>
              </a:rPr>
              <a:t>==</a:t>
            </a:r>
            <a:r>
              <a:rPr>
                <a:latin typeface="Courier"/>
              </a:rPr>
              <a:t> </a:t>
            </a:r>
            <a:r>
              <a:rPr>
                <a:solidFill>
                  <a:srgbClr val="4070A0"/>
                </a:solidFill>
                <a:latin typeface="Courier"/>
              </a:rPr>
              <a:t>"recovery"</a:t>
            </a:r>
            <a:r>
              <a:rPr>
                <a:latin typeface="Courier"/>
              </a:rPr>
              <a:t>,]</a:t>
            </a:r>
            <a:br/>
            <a:r>
              <a:rPr>
                <a:solidFill>
                  <a:srgbClr val="06287E"/>
                </a:solidFill>
                <a:latin typeface="Courier"/>
              </a:rPr>
              <a:t>head</a:t>
            </a:r>
            <a:r>
              <a:rPr>
                <a:latin typeface="Courier"/>
              </a:rPr>
              <a:t>(df_confirmed)</a:t>
            </a:r>
            <a:br/>
            <a:r>
              <a:rPr>
                <a:solidFill>
                  <a:srgbClr val="06287E"/>
                </a:solidFill>
                <a:latin typeface="Courier"/>
              </a:rPr>
              <a:t>head</a:t>
            </a:r>
            <a:r>
              <a:rPr>
                <a:latin typeface="Courier"/>
              </a:rPr>
              <a:t>(df_death)</a:t>
            </a:r>
            <a:br/>
            <a:r>
              <a:rPr>
                <a:solidFill>
                  <a:srgbClr val="06287E"/>
                </a:solidFill>
                <a:latin typeface="Courier"/>
              </a:rPr>
              <a:t>head</a:t>
            </a:r>
            <a:r>
              <a:rPr>
                <a:latin typeface="Courier"/>
              </a:rPr>
              <a:t>(df_recovery)</a:t>
            </a:r>
            <a:br/>
            <a:br/>
            <a:r>
              <a:rPr i="1">
                <a:solidFill>
                  <a:srgbClr val="BA2121"/>
                </a:solidFill>
                <a:latin typeface="Courier"/>
              </a:rPr>
              <a:t>## Histogram</a:t>
            </a:r>
            <a:br/>
            <a:r>
              <a:rPr>
                <a:solidFill>
                  <a:srgbClr val="06287E"/>
                </a:solidFill>
                <a:latin typeface="Courier"/>
              </a:rPr>
              <a:t>plot</a:t>
            </a:r>
            <a:r>
              <a:rPr>
                <a:latin typeface="Courier"/>
              </a:rPr>
              <a:t>(df_confirmed</a:t>
            </a:r>
            <a:r>
              <a:rPr>
                <a:solidFill>
                  <a:srgbClr val="4070A0"/>
                </a:solidFill>
                <a:latin typeface="Courier"/>
              </a:rPr>
              <a:t>$</a:t>
            </a:r>
            <a:r>
              <a:rPr>
                <a:latin typeface="Courier"/>
              </a:rPr>
              <a:t>date, df_confirmed</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"h"</a:t>
            </a:r>
            <a:r>
              <a:rPr>
                <a:latin typeface="Courier"/>
              </a:rPr>
              <a:t>)</a:t>
            </a:r>
            <a:br/>
            <a:r>
              <a:rPr>
                <a:solidFill>
                  <a:srgbClr val="06287E"/>
                </a:solidFill>
                <a:latin typeface="Courier"/>
              </a:rPr>
              <a:t>plot</a:t>
            </a:r>
            <a:r>
              <a:rPr>
                <a:latin typeface="Courier"/>
              </a:rPr>
              <a:t>(df_death</a:t>
            </a:r>
            <a:r>
              <a:rPr>
                <a:solidFill>
                  <a:srgbClr val="4070A0"/>
                </a:solidFill>
                <a:latin typeface="Courier"/>
              </a:rPr>
              <a:t>$</a:t>
            </a:r>
            <a:r>
              <a:rPr>
                <a:latin typeface="Courier"/>
              </a:rPr>
              <a:t>date, df_death</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"h"</a:t>
            </a:r>
            <a:r>
              <a:rPr>
                <a:latin typeface="Courier"/>
              </a:rPr>
              <a:t>)</a:t>
            </a:r>
            <a:br/>
            <a:r>
              <a:rPr i="1">
                <a:solidFill>
                  <a:srgbClr val="60A0B0"/>
                </a:solidFill>
                <a:latin typeface="Courier"/>
              </a:rPr>
              <a:t># plot(df_recovered$date, df_recovered$cases, type = "h") # no data for recovery</a:t>
            </a:r>
            <a:br/>
            <a:br/>
            <a:r>
              <a:rPr i="1">
                <a:solidFill>
                  <a:srgbClr val="BA2121"/>
                </a:solidFill>
                <a:latin typeface="Courier"/>
              </a:rPr>
              <a:t>## Scatter plot and correlation</a:t>
            </a:r>
            <a:br/>
            <a:r>
              <a:rPr>
                <a:solidFill>
                  <a:srgbClr val="06287E"/>
                </a:solidFill>
                <a:latin typeface="Courier"/>
              </a:rPr>
              <a:t>plot</a:t>
            </a:r>
            <a:r>
              <a:rPr>
                <a:latin typeface="Courier"/>
              </a:rPr>
              <a:t>(df_confirmed</a:t>
            </a:r>
            <a:r>
              <a:rPr>
                <a:solidFill>
                  <a:srgbClr val="4070A0"/>
                </a:solidFill>
                <a:latin typeface="Courier"/>
              </a:rPr>
              <a:t>$</a:t>
            </a:r>
            <a:r>
              <a:rPr>
                <a:latin typeface="Courier"/>
              </a:rPr>
              <a:t>cases, df_death</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"p"</a:t>
            </a:r>
            <a:r>
              <a:rPr>
                <a:latin typeface="Courier"/>
              </a:rPr>
              <a:t>)</a:t>
            </a:r>
            <a:br/>
            <a:r>
              <a:rPr>
                <a:solidFill>
                  <a:srgbClr val="06287E"/>
                </a:solidFill>
                <a:latin typeface="Courier"/>
              </a:rPr>
              <a:t>cor</a:t>
            </a:r>
            <a:r>
              <a:rPr>
                <a:latin typeface="Courier"/>
              </a:rPr>
              <a:t>(df_confirmed</a:t>
            </a:r>
            <a:r>
              <a:rPr>
                <a:solidFill>
                  <a:srgbClr val="4070A0"/>
                </a:solidFill>
                <a:latin typeface="Courier"/>
              </a:rPr>
              <a:t>$</a:t>
            </a:r>
            <a:r>
              <a:rPr>
                <a:latin typeface="Courier"/>
              </a:rPr>
              <a:t>cases, df_death</a:t>
            </a:r>
            <a:r>
              <a:rPr>
                <a:solidFill>
                  <a:srgbClr val="4070A0"/>
                </a:solidFill>
                <a:latin typeface="Courier"/>
              </a:rPr>
              <a:t>$</a:t>
            </a:r>
            <a:r>
              <a:rPr>
                <a:latin typeface="Courier"/>
              </a:rPr>
              <a:t>cases)</a:t>
            </a:r>
            <a:br/>
            <a:br/>
            <a:br/>
            <a:r>
              <a:rPr i="1">
                <a:solidFill>
                  <a:srgbClr val="BA2121"/>
                </a:solidFill>
                <a:latin typeface="Courier"/>
              </a:rPr>
              <a:t>## In addition set a period</a:t>
            </a:r>
            <a:br/>
            <a:r>
              <a:rPr>
                <a:latin typeface="Courier"/>
              </a:rPr>
              <a:t>start_date </a:t>
            </a:r>
            <a:r>
              <a:rPr>
                <a:solidFill>
                  <a:srgbClr val="007020"/>
                </a:solidFill>
                <a:latin typeface="Courier"/>
              </a:rPr>
              <a:t>&lt;-</a:t>
            </a:r>
            <a:r>
              <a:rPr>
                <a:latin typeface="Courier"/>
              </a:rPr>
              <a:t> </a:t>
            </a:r>
            <a:r>
              <a:rPr>
                <a:solidFill>
                  <a:srgbClr val="06287E"/>
                </a:solidFill>
                <a:latin typeface="Courier"/>
              </a:rPr>
              <a:t>as.Date</a:t>
            </a:r>
            <a:r>
              <a:rPr>
                <a:latin typeface="Courier"/>
              </a:rPr>
              <a:t>(</a:t>
            </a:r>
            <a:r>
              <a:rPr>
                <a:solidFill>
                  <a:srgbClr val="4070A0"/>
                </a:solidFill>
                <a:latin typeface="Courier"/>
              </a:rPr>
              <a:t>"2021-07-01"</a:t>
            </a:r>
            <a:r>
              <a:rPr>
                <a:latin typeface="Courier"/>
              </a:rPr>
              <a:t>)</a:t>
            </a:r>
            <a:br/>
            <a:r>
              <a:rPr>
                <a:latin typeface="Courier"/>
              </a:rPr>
              <a:t>end_date </a:t>
            </a:r>
            <a:r>
              <a:rPr>
                <a:solidFill>
                  <a:srgbClr val="007020"/>
                </a:solidFill>
                <a:latin typeface="Courier"/>
              </a:rPr>
              <a:t>&lt;-</a:t>
            </a:r>
            <a:r>
              <a:rPr>
                <a:latin typeface="Courier"/>
              </a:rPr>
              <a:t> </a:t>
            </a:r>
            <a:r>
              <a:rPr>
                <a:solidFill>
                  <a:srgbClr val="06287E"/>
                </a:solidFill>
                <a:latin typeface="Courier"/>
              </a:rPr>
              <a:t>Sys.Date</a:t>
            </a:r>
            <a:r>
              <a:rPr>
                <a:latin typeface="Courier"/>
              </a:rPr>
              <a:t>() </a:t>
            </a:r>
            <a:br/>
            <a:r>
              <a:rPr>
                <a:latin typeface="Courier"/>
              </a:rPr>
              <a:t>df_date </a:t>
            </a:r>
            <a:r>
              <a:rPr>
                <a:solidFill>
                  <a:srgbClr val="007020"/>
                </a:solidFill>
                <a:latin typeface="Courier"/>
              </a:rPr>
              <a:t>&lt;-</a:t>
            </a:r>
            <a:r>
              <a:rPr>
                <a:latin typeface="Courier"/>
              </a:rPr>
              <a:t> df[df</a:t>
            </a:r>
            <a:r>
              <a:rPr>
                <a:solidFill>
                  <a:srgbClr val="4070A0"/>
                </a:solidFill>
                <a:latin typeface="Courier"/>
              </a:rPr>
              <a:t>$</a:t>
            </a:r>
            <a:r>
              <a:rPr>
                <a:latin typeface="Courier"/>
              </a:rPr>
              <a:t>date </a:t>
            </a:r>
            <a:r>
              <a:rPr>
                <a:solidFill>
                  <a:srgbClr val="4070A0"/>
                </a:solidFill>
                <a:latin typeface="Courier"/>
              </a:rPr>
              <a:t>&gt;=</a:t>
            </a:r>
            <a:r>
              <a:rPr>
                <a:latin typeface="Courier"/>
              </a:rPr>
              <a:t>start_date </a:t>
            </a:r>
            <a:r>
              <a:rPr>
                <a:solidFill>
                  <a:srgbClr val="4070A0"/>
                </a:solidFill>
                <a:latin typeface="Courier"/>
              </a:rPr>
              <a:t>&amp;</a:t>
            </a:r>
            <a:r>
              <a:rPr>
                <a:latin typeface="Courier"/>
              </a:rPr>
              <a:t> df</a:t>
            </a:r>
            <a:r>
              <a:rPr>
                <a:solidFill>
                  <a:srgbClr val="4070A0"/>
                </a:solidFill>
                <a:latin typeface="Courier"/>
              </a:rPr>
              <a:t>$</a:t>
            </a:r>
            <a:r>
              <a:rPr>
                <a:latin typeface="Courier"/>
              </a:rPr>
              <a:t>date </a:t>
            </a:r>
            <a:r>
              <a:rPr>
                <a:solidFill>
                  <a:srgbClr val="4070A0"/>
                </a:solidFill>
                <a:latin typeface="Courier"/>
              </a:rPr>
              <a:t>&lt;=</a:t>
            </a:r>
            <a:r>
              <a:rPr>
                <a:latin typeface="Courier"/>
              </a:rPr>
              <a:t> end_date,]</a:t>
            </a:r>
            <a:br/>
            <a:r>
              <a:rPr i="1">
                <a:solidFill>
                  <a:srgbClr val="BA2121"/>
                </a:solidFill>
                <a:latin typeface="Courier"/>
              </a:rPr>
              <a:t>##</a:t>
            </a:r>
            <a:br/>
            <a:br/>
            <a:r>
              <a:rPr i="1">
                <a:solidFill>
                  <a:srgbClr val="BA2121"/>
                </a:solidFill>
                <a:latin typeface="Courier"/>
              </a:rPr>
              <a:t>## Set types</a:t>
            </a:r>
            <a:br/>
            <a:r>
              <a:rPr>
                <a:latin typeface="Courier"/>
              </a:rPr>
              <a:t>df_date_confirmed </a:t>
            </a:r>
            <a:r>
              <a:rPr>
                <a:solidFill>
                  <a:srgbClr val="007020"/>
                </a:solidFill>
                <a:latin typeface="Courier"/>
              </a:rPr>
              <a:t>&lt;-</a:t>
            </a:r>
            <a:r>
              <a:rPr>
                <a:latin typeface="Courier"/>
              </a:rPr>
              <a:t> df_date[df_date</a:t>
            </a:r>
            <a:r>
              <a:rPr>
                <a:solidFill>
                  <a:srgbClr val="4070A0"/>
                </a:solidFill>
                <a:latin typeface="Courier"/>
              </a:rPr>
              <a:t>$</a:t>
            </a:r>
            <a:r>
              <a:rPr>
                <a:latin typeface="Courier"/>
              </a:rPr>
              <a:t>type </a:t>
            </a:r>
            <a:r>
              <a:rPr>
                <a:solidFill>
                  <a:srgbClr val="4070A0"/>
                </a:solidFill>
                <a:latin typeface="Courier"/>
              </a:rPr>
              <a:t>==</a:t>
            </a:r>
            <a:r>
              <a:rPr>
                <a:latin typeface="Courier"/>
              </a:rPr>
              <a:t> </a:t>
            </a:r>
            <a:r>
              <a:rPr>
                <a:solidFill>
                  <a:srgbClr val="4070A0"/>
                </a:solidFill>
                <a:latin typeface="Courier"/>
              </a:rPr>
              <a:t>"confirmed"</a:t>
            </a:r>
            <a:r>
              <a:rPr>
                <a:latin typeface="Courier"/>
              </a:rPr>
              <a:t>,]</a:t>
            </a:r>
            <a:br/>
            <a:r>
              <a:rPr>
                <a:latin typeface="Courier"/>
              </a:rPr>
              <a:t>df_date_death </a:t>
            </a:r>
            <a:r>
              <a:rPr>
                <a:solidFill>
                  <a:srgbClr val="007020"/>
                </a:solidFill>
                <a:latin typeface="Courier"/>
              </a:rPr>
              <a:t>&lt;-</a:t>
            </a:r>
            <a:r>
              <a:rPr>
                <a:latin typeface="Courier"/>
              </a:rPr>
              <a:t> df_date[df_date</a:t>
            </a:r>
            <a:r>
              <a:rPr>
                <a:solidFill>
                  <a:srgbClr val="4070A0"/>
                </a:solidFill>
                <a:latin typeface="Courier"/>
              </a:rPr>
              <a:t>$</a:t>
            </a:r>
            <a:r>
              <a:rPr>
                <a:latin typeface="Courier"/>
              </a:rPr>
              <a:t>type </a:t>
            </a:r>
            <a:r>
              <a:rPr>
                <a:solidFill>
                  <a:srgbClr val="4070A0"/>
                </a:solidFill>
                <a:latin typeface="Courier"/>
              </a:rPr>
              <a:t>==</a:t>
            </a:r>
            <a:r>
              <a:rPr>
                <a:latin typeface="Courier"/>
              </a:rPr>
              <a:t> </a:t>
            </a:r>
            <a:r>
              <a:rPr>
                <a:solidFill>
                  <a:srgbClr val="4070A0"/>
                </a:solidFill>
                <a:latin typeface="Courier"/>
              </a:rPr>
              <a:t>"death"</a:t>
            </a:r>
            <a:r>
              <a:rPr>
                <a:latin typeface="Courier"/>
              </a:rPr>
              <a:t>,]</a:t>
            </a:r>
            <a:br/>
            <a:r>
              <a:rPr>
                <a:latin typeface="Courier"/>
              </a:rPr>
              <a:t>df_date_recovery </a:t>
            </a:r>
            <a:r>
              <a:rPr>
                <a:solidFill>
                  <a:srgbClr val="007020"/>
                </a:solidFill>
                <a:latin typeface="Courier"/>
              </a:rPr>
              <a:t>&lt;-</a:t>
            </a:r>
            <a:r>
              <a:rPr>
                <a:latin typeface="Courier"/>
              </a:rPr>
              <a:t> df_date[df_date</a:t>
            </a:r>
            <a:r>
              <a:rPr>
                <a:solidFill>
                  <a:srgbClr val="4070A0"/>
                </a:solidFill>
                <a:latin typeface="Courier"/>
              </a:rPr>
              <a:t>$</a:t>
            </a:r>
            <a:r>
              <a:rPr>
                <a:latin typeface="Courier"/>
              </a:rPr>
              <a:t>data_type </a:t>
            </a:r>
            <a:r>
              <a:rPr>
                <a:solidFill>
                  <a:srgbClr val="4070A0"/>
                </a:solidFill>
                <a:latin typeface="Courier"/>
              </a:rPr>
              <a:t>==</a:t>
            </a:r>
            <a:r>
              <a:rPr>
                <a:latin typeface="Courier"/>
              </a:rPr>
              <a:t> </a:t>
            </a:r>
            <a:r>
              <a:rPr>
                <a:solidFill>
                  <a:srgbClr val="4070A0"/>
                </a:solidFill>
                <a:latin typeface="Courier"/>
              </a:rPr>
              <a:t>"recovery"</a:t>
            </a:r>
            <a:r>
              <a:rPr>
                <a:latin typeface="Courier"/>
              </a:rPr>
              <a:t>,]</a:t>
            </a:r>
            <a:br/>
            <a:r>
              <a:rPr>
                <a:solidFill>
                  <a:srgbClr val="06287E"/>
                </a:solidFill>
                <a:latin typeface="Courier"/>
              </a:rPr>
              <a:t>head</a:t>
            </a:r>
            <a:r>
              <a:rPr>
                <a:latin typeface="Courier"/>
              </a:rPr>
              <a:t>(df_date_confirmed)</a:t>
            </a:r>
            <a:br/>
            <a:r>
              <a:rPr>
                <a:solidFill>
                  <a:srgbClr val="06287E"/>
                </a:solidFill>
                <a:latin typeface="Courier"/>
              </a:rPr>
              <a:t>head</a:t>
            </a:r>
            <a:r>
              <a:rPr>
                <a:latin typeface="Courier"/>
              </a:rPr>
              <a:t>(df_date_death)</a:t>
            </a:r>
            <a:br/>
            <a:r>
              <a:rPr>
                <a:solidFill>
                  <a:srgbClr val="06287E"/>
                </a:solidFill>
                <a:latin typeface="Courier"/>
              </a:rPr>
              <a:t>head</a:t>
            </a:r>
            <a:r>
              <a:rPr>
                <a:latin typeface="Courier"/>
              </a:rPr>
              <a:t>(df_date_recovery)</a:t>
            </a:r>
            <a:br/>
            <a:br/>
            <a:r>
              <a:rPr i="1">
                <a:solidFill>
                  <a:srgbClr val="BA2121"/>
                </a:solidFill>
                <a:latin typeface="Courier"/>
              </a:rPr>
              <a:t>## Histogram</a:t>
            </a:r>
            <a:br/>
            <a:r>
              <a:rPr>
                <a:solidFill>
                  <a:srgbClr val="06287E"/>
                </a:solidFill>
                <a:latin typeface="Courier"/>
              </a:rPr>
              <a:t>plot</a:t>
            </a:r>
            <a:r>
              <a:rPr>
                <a:latin typeface="Courier"/>
              </a:rPr>
              <a:t>(df_date_confirmed</a:t>
            </a:r>
            <a:r>
              <a:rPr>
                <a:solidFill>
                  <a:srgbClr val="4070A0"/>
                </a:solidFill>
                <a:latin typeface="Courier"/>
              </a:rPr>
              <a:t>$</a:t>
            </a:r>
            <a:r>
              <a:rPr>
                <a:latin typeface="Courier"/>
              </a:rPr>
              <a:t>date, df_date_confirmed</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"h"</a:t>
            </a:r>
            <a:r>
              <a:rPr>
                <a:latin typeface="Courier"/>
              </a:rPr>
              <a:t>)</a:t>
            </a:r>
            <a:br/>
            <a:r>
              <a:rPr>
                <a:solidFill>
                  <a:srgbClr val="06287E"/>
                </a:solidFill>
                <a:latin typeface="Courier"/>
              </a:rPr>
              <a:t>plot</a:t>
            </a:r>
            <a:r>
              <a:rPr>
                <a:latin typeface="Courier"/>
              </a:rPr>
              <a:t>(df_date_death</a:t>
            </a:r>
            <a:r>
              <a:rPr>
                <a:solidFill>
                  <a:srgbClr val="4070A0"/>
                </a:solidFill>
                <a:latin typeface="Courier"/>
              </a:rPr>
              <a:t>$</a:t>
            </a:r>
            <a:r>
              <a:rPr>
                <a:latin typeface="Courier"/>
              </a:rPr>
              <a:t>date, df_date_death</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"h"</a:t>
            </a:r>
            <a:r>
              <a:rPr>
                <a:latin typeface="Courier"/>
              </a:rPr>
              <a:t>)</a:t>
            </a:r>
            <a:br/>
            <a:r>
              <a:rPr i="1">
                <a:solidFill>
                  <a:srgbClr val="60A0B0"/>
                </a:solidFill>
                <a:latin typeface="Courier"/>
              </a:rPr>
              <a:t># plot(df_date_recovered$date, df_date_recovered$cases, type = "h") # no data for recovery</a:t>
            </a:r>
            <a:br/>
            <a:br/>
            <a:r>
              <a:rPr>
                <a:solidFill>
                  <a:srgbClr val="06287E"/>
                </a:solidFill>
                <a:latin typeface="Courier"/>
              </a:rPr>
              <a:t>plot</a:t>
            </a:r>
            <a:r>
              <a:rPr>
                <a:latin typeface="Courier"/>
              </a:rPr>
              <a:t>(df_date_confirmed</a:t>
            </a:r>
            <a:r>
              <a:rPr>
                <a:solidFill>
                  <a:srgbClr val="4070A0"/>
                </a:solidFill>
                <a:latin typeface="Courier"/>
              </a:rPr>
              <a:t>$</a:t>
            </a:r>
            <a:r>
              <a:rPr>
                <a:latin typeface="Courier"/>
              </a:rPr>
              <a:t>cases, df_date_death</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"p"</a:t>
            </a:r>
            <a:r>
              <a:rPr>
                <a:latin typeface="Courier"/>
              </a:rPr>
              <a:t>)</a:t>
            </a:r>
            <a:br/>
            <a:r>
              <a:rPr>
                <a:solidFill>
                  <a:srgbClr val="06287E"/>
                </a:solidFill>
                <a:latin typeface="Courier"/>
              </a:rPr>
              <a:t>cor</a:t>
            </a:r>
            <a:r>
              <a:rPr>
                <a:latin typeface="Courier"/>
              </a:rPr>
              <a:t>(df_date_confirmed</a:t>
            </a:r>
            <a:r>
              <a:rPr>
                <a:solidFill>
                  <a:srgbClr val="4070A0"/>
                </a:solidFill>
                <a:latin typeface="Courier"/>
              </a:rPr>
              <a:t>$</a:t>
            </a:r>
            <a:r>
              <a:rPr>
                <a:latin typeface="Courier"/>
              </a:rPr>
              <a:t>cases, df_date_death</a:t>
            </a:r>
            <a:r>
              <a:rPr>
                <a:solidFill>
                  <a:srgbClr val="4070A0"/>
                </a:solidFill>
                <a:latin typeface="Courier"/>
              </a:rPr>
              <a:t>$</a:t>
            </a:r>
            <a:r>
              <a:rPr>
                <a:latin typeface="Courier"/>
              </a:rPr>
              <a:t>cases)</a:t>
            </a:r>
            <a:br/>
            <a:br/>
            <a:r>
              <a:rPr i="1">
                <a:solidFill>
                  <a:srgbClr val="BA2121"/>
                </a:solidFill>
                <a:latin typeface="Courier"/>
              </a:rPr>
              <a:t>### Q0. Change the values of the location and the period and see the outcomes.</a:t>
            </a:r>
            <a:br/>
            <a:r>
              <a:rPr i="1">
                <a:solidFill>
                  <a:srgbClr val="BA2121"/>
                </a:solidFill>
                <a:latin typeface="Courier"/>
              </a:rPr>
              <a:t>### Q1. What is the correlation between df_confirmed$cases and df_death$cases?</a:t>
            </a:r>
            <a:br/>
            <a:r>
              <a:rPr i="1">
                <a:solidFill>
                  <a:srgbClr val="BA2121"/>
                </a:solidFill>
                <a:latin typeface="Courier"/>
              </a:rPr>
              <a:t>### Q2. Do we have a larger correlation value if we shift the dates to implement the time-lag?</a:t>
            </a:r>
            <a:br/>
            <a:r>
              <a:rPr i="1">
                <a:solidFill>
                  <a:srgbClr val="BA2121"/>
                </a:solidFill>
                <a:latin typeface="Courier"/>
              </a:rPr>
              <a:t>### Q3. Do you have any other questions to explore?</a:t>
            </a:r>
            <a:br/>
            <a:br/>
            <a:r>
              <a:rPr i="1">
                <a:solidFill>
                  <a:srgbClr val="BA2121"/>
                </a:solidFill>
                <a:latin typeface="Courier"/>
              </a:rPr>
              <a:t>#### Extra</a:t>
            </a:r>
            <a:br/>
            <a:r>
              <a:rPr>
                <a:solidFill>
                  <a:srgbClr val="06287E"/>
                </a:solidFill>
                <a:latin typeface="Courier"/>
              </a:rPr>
              <a:t>plot</a:t>
            </a:r>
            <a:r>
              <a:rPr>
                <a:latin typeface="Courier"/>
              </a:rPr>
              <a:t>(df_confirmed</a:t>
            </a:r>
            <a:r>
              <a:rPr>
                <a:solidFill>
                  <a:srgbClr val="4070A0"/>
                </a:solidFill>
                <a:latin typeface="Courier"/>
              </a:rPr>
              <a:t>$</a:t>
            </a:r>
            <a:r>
              <a:rPr>
                <a:latin typeface="Courier"/>
              </a:rPr>
              <a:t>date, df_confirmed</a:t>
            </a:r>
            <a:r>
              <a:rPr>
                <a:solidFill>
                  <a:srgbClr val="4070A0"/>
                </a:solidFill>
                <a:latin typeface="Courier"/>
              </a:rPr>
              <a:t>$</a:t>
            </a:r>
            <a:r>
              <a:rPr>
                <a:latin typeface="Courier"/>
              </a:rPr>
              <a:t>cases, </a:t>
            </a:r>
            <a:r>
              <a:rPr>
                <a:solidFill>
                  <a:srgbClr val="7D9029"/>
                </a:solidFill>
                <a:latin typeface="Courier"/>
              </a:rPr>
              <a:t>type =</a:t>
            </a:r>
            <a:r>
              <a:rPr>
                <a:latin typeface="Courier"/>
              </a:rPr>
              <a:t> </a:t>
            </a:r>
            <a:r>
              <a:rPr>
                <a:solidFill>
                  <a:srgbClr val="4070A0"/>
                </a:solidFill>
                <a:latin typeface="Courier"/>
              </a:rPr>
              <a:t>"h"</a:t>
            </a:r>
            <a:r>
              <a:rPr>
                <a:latin typeface="Courier"/>
              </a:rPr>
              <a:t>, </a:t>
            </a:r>
            <a:br/>
            <a:r>
              <a:rPr>
                <a:latin typeface="Courier"/>
              </a:rPr>
              <a:t>     </a:t>
            </a:r>
            <a:r>
              <a:rPr>
                <a:solidFill>
                  <a:srgbClr val="7D9029"/>
                </a:solidFill>
                <a:latin typeface="Courier"/>
              </a:rPr>
              <a:t>main =</a:t>
            </a:r>
            <a:r>
              <a:rPr>
                <a:latin typeface="Courier"/>
              </a:rPr>
              <a:t> </a:t>
            </a:r>
            <a:r>
              <a:rPr>
                <a:solidFill>
                  <a:srgbClr val="06287E"/>
                </a:solidFill>
                <a:latin typeface="Courier"/>
              </a:rPr>
              <a:t>paste</a:t>
            </a:r>
            <a:r>
              <a:rPr>
                <a:latin typeface="Courier"/>
              </a:rPr>
              <a:t>(</a:t>
            </a:r>
            <a:r>
              <a:rPr>
                <a:solidFill>
                  <a:srgbClr val="4070A0"/>
                </a:solidFill>
                <a:latin typeface="Courier"/>
              </a:rPr>
              <a:t>"Comfirmed Cases in"</a:t>
            </a:r>
            <a:r>
              <a:rPr>
                <a:latin typeface="Courier"/>
              </a:rPr>
              <a:t>,COUNTRY), </a:t>
            </a:r>
            <a:br/>
            <a:r>
              <a:rPr>
                <a:latin typeface="Courier"/>
              </a:rPr>
              <a:t>     </a:t>
            </a:r>
            <a:r>
              <a:rPr>
                <a:solidFill>
                  <a:srgbClr val="7D9029"/>
                </a:solidFill>
                <a:latin typeface="Courier"/>
              </a:rPr>
              <a:t>xlab =</a:t>
            </a:r>
            <a:r>
              <a:rPr>
                <a:latin typeface="Courier"/>
              </a:rPr>
              <a:t> </a:t>
            </a:r>
            <a:r>
              <a:rPr>
                <a:solidFill>
                  <a:srgbClr val="4070A0"/>
                </a:solidFill>
                <a:latin typeface="Courier"/>
              </a:rPr>
              <a:t>"Date"</a:t>
            </a:r>
            <a:r>
              <a:rPr>
                <a:latin typeface="Courier"/>
              </a:rPr>
              <a:t>, </a:t>
            </a:r>
            <a:r>
              <a:rPr>
                <a:solidFill>
                  <a:srgbClr val="7D9029"/>
                </a:solidFill>
                <a:latin typeface="Courier"/>
              </a:rPr>
              <a:t>ylab =</a:t>
            </a:r>
            <a:r>
              <a:rPr>
                <a:latin typeface="Courier"/>
              </a:rPr>
              <a:t> </a:t>
            </a:r>
            <a:r>
              <a:rPr>
                <a:solidFill>
                  <a:srgbClr val="4070A0"/>
                </a:solidFill>
                <a:latin typeface="Courier"/>
              </a:rPr>
              <a:t>"Number of Cases"</a:t>
            </a:r>
            <a:r>
              <a:rPr>
                <a:latin typeface="Courier"/>
              </a:rPr>
              <a:t>)</a:t>
            </a:r>
          </a:p>
          <a:p>
            <a:pPr lvl="0" indent="0" marL="0">
              <a:buNone/>
            </a:pPr>
            <a: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gapminder</a:t>
            </a:r>
            <a:r>
              <a:rPr/>
              <a:t> Package</a:t>
            </a:r>
          </a:p>
        </p:txBody>
      </p:sp>
      <p:sp>
        <p:nvSpPr>
          <p:cNvPr id="3" name="Content Placeholder 2"/>
          <p:cNvSpPr>
            <a:spLocks noGrp="1"/>
          </p:cNvSpPr>
          <p:nvPr>
            <p:ph idx="1"/>
          </p:nvPr>
        </p:nvSpPr>
        <p:spPr/>
        <p:txBody>
          <a:bodyPr/>
          <a:lstStyle/>
          <a:p>
            <a:pPr lvl="0" indent="0" marL="0">
              <a:spcBef>
                <a:spcPts val="3000"/>
              </a:spcBef>
              <a:buNone/>
            </a:pPr>
            <a:r>
              <a:rPr b="1"/>
              <a:t>Hans Rosling (1948 – 2017)</a:t>
            </a:r>
          </a:p>
          <a:p>
            <a:pPr lvl="0" indent="0" marL="1270000">
              <a:buNone/>
            </a:pPr>
            <a:r>
              <a:rPr sz="2000"/>
              <a:t>Hans Rosling was a Swedish physician, academic, and public speaker. He was a professor of international health at Karolinska Institute[4] and was the co-founder and chairman of the Gapminder Foundation, which developed the Trendalyzer software system. (</a:t>
            </a:r>
            <a:r>
              <a:rPr sz="2000">
                <a:hlinkClick r:id="rId2"/>
              </a:rPr>
              <a:t>wikipedia</a:t>
            </a:r>
            <a:r>
              <a:rPr sz="2000"/>
              <a:t>)</a:t>
            </a:r>
          </a:p>
          <a:p>
            <a:pPr lvl="0"/>
            <a:r>
              <a:rPr/>
              <a:t>Books:</a:t>
            </a:r>
          </a:p>
          <a:p>
            <a:pPr lvl="1"/>
            <a:r>
              <a:rPr/>
              <a:t>Factfulness: Ten Reasons We’re Wrong About The World - And Why Things Are Better Than You Think, 2018</a:t>
            </a:r>
          </a:p>
          <a:p>
            <a:pPr lvl="1"/>
            <a:r>
              <a:rPr/>
              <a:t>How I Learned to Understand the World: A Memoir, 2020</a:t>
            </a:r>
          </a:p>
          <a:p>
            <a:pPr lvl="0"/>
            <a:r>
              <a:rPr/>
              <a:t>Gapminder: </a:t>
            </a:r>
            <a:r>
              <a:rPr>
                <a:hlinkClick r:id="rId3"/>
              </a:rPr>
              <a:t>https://www.gapminder.org</a:t>
            </a:r>
          </a:p>
          <a:p>
            <a:pPr lvl="1"/>
            <a:r>
              <a:rPr>
                <a:hlinkClick r:id="rId4"/>
              </a:rPr>
              <a:t>You are probably wrong about: Upgrade Your World View</a:t>
            </a:r>
          </a:p>
          <a:p>
            <a:pPr lvl="1"/>
            <a:r>
              <a:rPr>
                <a:hlinkClick r:id="rId5"/>
              </a:rPr>
              <a:t>Bubble Chart</a:t>
            </a:r>
            <a:r>
              <a:rPr/>
              <a:t>: Income vs Life Expectancy over time, 1800 - 2020</a:t>
            </a:r>
          </a:p>
          <a:p>
            <a:pPr lvl="2"/>
            <a:r>
              <a:rPr/>
              <a:t>How many variables?</a:t>
            </a:r>
          </a:p>
          <a:p>
            <a:pPr lvl="0"/>
            <a:r>
              <a:rPr/>
              <a:t>Videos: </a:t>
            </a:r>
            <a:r>
              <a:rPr>
                <a:hlinkClick r:id="rId6"/>
              </a:rPr>
              <a:t>The best stats you’ve ever seen, Hans Rosling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Factfulness is … </a:t>
            </a:r>
            <a:r>
              <a:rPr b="1" i="1"/>
              <a:t>From the book</a:t>
            </a:r>
          </a:p>
          <a:p>
            <a:pPr lvl="0" indent="0" marL="0">
              <a:buNone/>
            </a:pPr>
            <a:r>
              <a:rPr/>
              <a:t>recognizing when a decision feels urgent and remembering that it rarely is.</a:t>
            </a:r>
          </a:p>
          <a:p>
            <a:pPr lvl="0" indent="0" marL="0">
              <a:buNone/>
            </a:pPr>
            <a:r>
              <a:rPr/>
              <a:t>To control the urgency instinct, take small steps.</a:t>
            </a:r>
          </a:p>
          <a:p>
            <a:pPr lvl="0"/>
            <a:r>
              <a:rPr/>
              <a:t>Take a breath. When your urgency instinct is triggered, your other instincts kick in and your analysis shuts down. Ask for more time and more information. It’s rarely now or never and it’s rarely either/or.</a:t>
            </a:r>
          </a:p>
          <a:p>
            <a:pPr lvl="0"/>
            <a:r>
              <a:rPr/>
              <a:t>Insist on the data. If something is urgent and important, it should be measured. Beware of data that is relevant but inaccurate, or accurate but irrelevant. Only relevant and accurate data is useful.</a:t>
            </a:r>
          </a:p>
          <a:p>
            <a:pPr lvl="0"/>
            <a:r>
              <a:rPr/>
              <a:t>Beware of fortune-tellers. Any prediction about the future is uncertain. Be wary of predictions that fail to acknowledge that. Insist on a full range of scenarios, never just the best or worst case. Ask how often such predictions have been right before.</a:t>
            </a:r>
          </a:p>
          <a:p>
            <a:pPr lvl="0"/>
            <a:r>
              <a:rPr/>
              <a:t>Be wary of drastic action. Ask what the side effects will be. Ask how the idea has been tested. Step-by-step practical improvements, and evaluation of their impact, are less dramatic but usually more effective.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Science and EDA</a:t>
            </a:r>
          </a:p>
          <a:p>
            <a:pPr lvl="0" indent="0" marL="0">
              <a:spcBef>
                <a:spcPts val="3000"/>
              </a:spcBef>
              <a:buNone/>
            </a:pPr>
            <a:r>
              <a:rPr b="1"/>
              <a:t>Wikipedia </a:t>
            </a:r>
            <a:r>
              <a:rPr b="1">
                <a:hlinkClick r:id="rId2"/>
              </a:rPr>
              <a:t>https://en.wikipedia.org/wiki/Data_science</a:t>
            </a:r>
          </a:p>
          <a:p>
            <a:pPr lvl="0" indent="0" marL="1270000">
              <a:buNone/>
            </a:pPr>
            <a:r>
              <a:rPr sz="2000"/>
              <a:t>An inter-disciplinary field that uses scientific methods, processes, algorithms and systems to extract knowledge and insights from many structural and unstructured data.</a:t>
            </a:r>
          </a:p>
          <a:p>
            <a:pPr lvl="0"/>
            <a:r>
              <a:rPr/>
              <a:t>Create Insights</a:t>
            </a:r>
          </a:p>
          <a:p>
            <a:pPr lvl="0"/>
            <a:r>
              <a:rPr/>
              <a:t>Impact Decision Making</a:t>
            </a:r>
          </a:p>
          <a:p>
            <a:pPr lvl="0"/>
            <a:r>
              <a:rPr/>
              <a:t>Maintain &amp; Improve Overtime</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i="1">
                <a:solidFill>
                  <a:srgbClr val="60A0B0"/>
                </a:solidFill>
                <a:latin typeface="Courier"/>
              </a:rPr>
              <a:t># install.packages("gapminder")</a:t>
            </a:r>
            <a:br/>
            <a:r>
              <a:rPr>
                <a:solidFill>
                  <a:srgbClr val="06287E"/>
                </a:solidFill>
                <a:latin typeface="Courier"/>
              </a:rPr>
              <a:t>library</a:t>
            </a:r>
            <a:r>
              <a:rPr>
                <a:latin typeface="Courier"/>
              </a:rPr>
              <a:t>(gapminder)</a:t>
            </a:r>
          </a:p>
          <a:p>
            <a:pPr lvl="0" indent="0">
              <a:buNone/>
            </a:pPr>
            <a:r>
              <a:rPr>
                <a:latin typeface="Courier"/>
              </a:rPr>
              <a:t>df </a:t>
            </a:r>
            <a:r>
              <a:rPr>
                <a:solidFill>
                  <a:srgbClr val="007020"/>
                </a:solidFill>
                <a:latin typeface="Courier"/>
              </a:rPr>
              <a:t>&lt;-</a:t>
            </a:r>
            <a:r>
              <a:rPr>
                <a:latin typeface="Courier"/>
              </a:rPr>
              <a:t> gapminder</a:t>
            </a:r>
            <a:br/>
            <a:r>
              <a:rPr>
                <a:latin typeface="Courier"/>
              </a:rPr>
              <a:t>df</a:t>
            </a:r>
          </a:p>
          <a:p>
            <a:pPr lvl="0" indent="0">
              <a:buNone/>
            </a:pPr>
            <a:r>
              <a:rPr>
                <a:latin typeface="Courier"/>
              </a:rPr>
              <a:t>## # A tibble: 1,704 × 6
##    country     continent  year lifeExp      pop gdpPercap
##    &lt;fct&gt;       &lt;fct&gt;     &lt;int&gt;   &lt;dbl&gt;    &lt;int&gt;     &lt;dbl&gt;
##  1 Afghanistan Asia       1952    28.8  8425333      779.
##  2 Afghanistan Asia       1957    30.3  9240934      821.
##  3 Afghanistan Asia       1962    32.0 10267083      853.
##  4 Afghanistan Asia       1967    34.0 11537966      836.
##  5 Afghanistan Asia       1972    36.1 13079460      740.
##  6 Afghanistan Asia       1977    38.4 14880372      786.
##  7 Afghanistan Asia       1982    39.9 12881816      978.
##  8 Afghanistan Asia       1987    40.8 13867957      852.
##  9 Afghanistan Asia       1992    41.7 16317921      649.
## 10 Afghanistan Asia       1997    41.8 22227415      635.
## # … with 1,694 more rows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(df)</a:t>
            </a:r>
          </a:p>
          <a:p>
            <a:pPr lvl="0" indent="0">
              <a:buNone/>
            </a:pPr>
            <a:r>
              <a:rPr>
                <a:latin typeface="Courier"/>
              </a:rPr>
              <a:t>## Rows: 1,704
## Columns: 6
## $ country   &lt;fct&gt; "Afghanistan", "Afghanistan", "Afghanistan", "Afghanistan", …
## $ continent &lt;fct&gt; Asia, Asia, Asia, Asia, Asia, Asia, Asia, Asia, Asia, Asia, …
## $ year      &lt;int&gt; 1952, 1957, 1962, 1967, 1972, 1977, 1982, 1987, 1992, 1997, …
## $ lifeExp   &lt;dbl&gt; 28.801, 30.332, 31.997, 34.020, 36.088, 38.438, 39.854, 40.8…
## $ pop       &lt;int&gt; 8425333, 9240934, 10267083, 11537966, 13079460, 14880372, 12…
## $ gdpPercap &lt;dbl&gt; 779.4453, 820.8530, 853.1007, 836.1971, 739.9811, 786.1134, …</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(df)</a:t>
            </a:r>
          </a:p>
          <a:p>
            <a:pPr lvl="0" indent="0">
              <a:buNone/>
            </a:pPr>
            <a:r>
              <a:rPr>
                <a:latin typeface="Courier"/>
              </a:rPr>
              <a:t>##         country        continent        year         lifeExp     
##  Afghanistan:  12   Africa  :624   Min.   :1952   Min.   :23.60  
##  Albania    :  12   Americas:300   1st Qu.:1966   1st Qu.:48.20  
##  Algeria    :  12   Asia    :396   Median :1980   Median :60.71  
##  Angola     :  12   Europe  :360   Mean   :1980   Mean   :59.47  
##  Argentina  :  12   Oceania : 24   3rd Qu.:1993   3rd Qu.:70.85  
##  Australia  :  12                  Max.   :2007   Max.   :82.60  
##  (Other)    :1632                                                
##       pop              gdpPercap       
##  Min.   :6.001e+04   Min.   :   241.2  
##  1st Qu.:2.794e+06   1st Qu.:  1202.1  
##  Median :7.024e+06   Median :  3531.8  
##  Mean   :2.960e+07   Mean   :  7215.3  
##  3rd Qu.:1.959e+07   3rd Qu.:  9325.5  
##  Max.   :1.319e+09   Max.   :113523.1  
##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Questions</a:t>
            </a:r>
          </a:p>
          <a:p>
            <a:pPr lvl="0"/>
            <a:r>
              <a:rPr/>
              <a:t>List questions based on this data.</a:t>
            </a:r>
          </a:p>
          <a:p>
            <a:pPr lvl="0"/>
            <a:r>
              <a:rPr/>
              <a:t>What do you want to see?</a:t>
            </a:r>
          </a:p>
          <a:p>
            <a:pPr lvl="0"/>
            <a:r>
              <a:rPr/>
              <a:t>What kind of chart do you want to construct?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R?</a:t>
            </a:r>
          </a:p>
          <a:p>
            <a:pPr lvl="0" indent="0" marL="0">
              <a:spcBef>
                <a:spcPts val="3000"/>
              </a:spcBef>
              <a:buNone/>
            </a:pPr>
            <a:r>
              <a:rPr b="1"/>
              <a:t>R (programming language), </a:t>
            </a:r>
            <a:r>
              <a:rPr b="1">
                <a:hlinkClick r:id="rId2"/>
              </a:rPr>
              <a:t>Wikipedia</a:t>
            </a:r>
          </a:p>
          <a:p>
            <a:pPr lvl="0"/>
            <a:r>
              <a:rPr b="1"/>
              <a:t>R is a programming language</a:t>
            </a:r>
            <a:r>
              <a:rPr/>
              <a:t> and </a:t>
            </a:r>
            <a:r>
              <a:rPr b="1"/>
              <a:t>free software</a:t>
            </a:r>
            <a:r>
              <a:rPr/>
              <a:t> environment for </a:t>
            </a:r>
            <a:r>
              <a:rPr b="1"/>
              <a:t>statistical computing and graphics</a:t>
            </a:r>
            <a:r>
              <a:rPr/>
              <a:t> supported by the R Foundation for Statistical Computing.</a:t>
            </a:r>
          </a:p>
          <a:p>
            <a:pPr lvl="0"/>
            <a:r>
              <a:rPr/>
              <a:t>The R language is widely used among statisticians and data miners for developing statistical software and data analysis.</a:t>
            </a:r>
          </a:p>
          <a:p>
            <a:pPr lvl="0"/>
            <a:r>
              <a:rPr/>
              <a:t>A </a:t>
            </a:r>
            <a:r>
              <a:rPr b="1"/>
              <a:t>GNU package</a:t>
            </a:r>
            <a:r>
              <a:rPr/>
              <a:t>, the official R software environment is written primarily in C, Fortran, and R itself (thus, it is partially self-hosting) and is freely available under the GNU General Public License.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History of R and more</a:t>
            </a:r>
          </a:p>
          <a:p>
            <a:pPr lvl="0" indent="0" marL="0">
              <a:buNone/>
            </a:pPr>
            <a:r>
              <a:rPr/>
              <a:t>“R Programming for Data Science” by Roger Peng</a:t>
            </a:r>
          </a:p>
          <a:p>
            <a:pPr lvl="0"/>
            <a:r>
              <a:rPr>
                <a:hlinkClick r:id="rId2"/>
              </a:rPr>
              <a:t>Chapter 2. History and Overview of R</a:t>
            </a:r>
          </a:p>
          <a:p>
            <a:pPr lvl="0"/>
            <a:r>
              <a:rPr>
                <a:hlinkClick r:id="rId3"/>
              </a:rPr>
              <a:t>Overview and History of R: Youtube video</a:t>
            </a:r>
          </a:p>
        </p:txBody>
      </p:sp>
    </p:spTree>
  </p:cSld>
</p:sld>
</file>

<file path=ppt/theme/theme1.xml><?xml version="1.0" encoding="utf-8"?>
<a:theme xmlns:a="http://schemas.openxmlformats.org/drawingml/2006/main"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122</Words>
  <Application>Microsoft Macintosh PowerPoint</Application>
  <PresentationFormat>画面に合わせる (16:9)</PresentationFormat>
  <Paragraphs>18</Paragraphs>
  <Slides>5</Slides>
  <Notes>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vt:i4>
      </vt:variant>
    </vt:vector>
  </HeadingPairs>
  <TitlesOfParts>
    <vt:vector size="15" baseType="lpstr">
      <vt:lpstr>Josefin Sans</vt:lpstr>
      <vt:lpstr>Montserrat</vt:lpstr>
      <vt:lpstr>Lato</vt:lpstr>
      <vt:lpstr>Russo One</vt:lpstr>
      <vt:lpstr>Vidaloka</vt:lpstr>
      <vt:lpstr>Open Sans SemiBold</vt:lpstr>
      <vt:lpstr>Arial</vt:lpstr>
      <vt:lpstr>Merriweather Light</vt:lpstr>
      <vt:lpstr>Open Sans</vt:lpstr>
      <vt:lpstr>Minimalist Business Slides by Slidesgo</vt:lpstr>
      <vt:lpstr>DA4R2022</vt:lpstr>
      <vt:lpstr>Data Pelajar Inasis TNB:</vt:lpstr>
      <vt:lpstr>Pelupusan Stor Blok</vt:lpstr>
      <vt:lpstr>Sticker Kenderaan dan Lalu Lintas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I</dc:title>
  <dc:creator/>
  <cp:keywords/>
  <dcterms:created xsi:type="dcterms:W3CDTF">2022-12-17T06:03:32Z</dcterms:created>
  <dcterms:modified xsi:type="dcterms:W3CDTF">2022-12-17T06:03:32Z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