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36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25/02/2016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25/02/2016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25/02/2016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25/02/2016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25/02/2016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25/02/2016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25/02/2016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25/02/2016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25/02/2016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25/02/2016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25/02/2016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25/02/2016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772400" cy="1470025"/>
          </a:xfrm>
        </p:spPr>
        <p:txBody>
          <a:bodyPr/>
          <a:lstStyle/>
          <a:p>
            <a:r>
              <a:rPr lang="it-IT" dirty="0" smtClean="0"/>
              <a:t>iCub3 </a:t>
            </a:r>
            <a:r>
              <a:rPr lang="it-IT" dirty="0" err="1" smtClean="0"/>
              <a:t>Forearm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joints</a:t>
            </a:r>
            <a:r>
              <a:rPr lang="it-IT" dirty="0" smtClean="0"/>
              <a:t> </a:t>
            </a:r>
            <a:r>
              <a:rPr lang="it-IT" dirty="0" err="1" smtClean="0"/>
              <a:t>specs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329" y="5223358"/>
            <a:ext cx="6400800" cy="1326393"/>
          </a:xfrm>
        </p:spPr>
        <p:txBody>
          <a:bodyPr>
            <a:normAutofit/>
          </a:bodyPr>
          <a:lstStyle/>
          <a:p>
            <a:pPr algn="l"/>
            <a:r>
              <a:rPr lang="it-IT" sz="1800" dirty="0" smtClean="0">
                <a:solidFill>
                  <a:schemeClr val="tx1"/>
                </a:solidFill>
              </a:rPr>
              <a:t>Rev. 1</a:t>
            </a:r>
          </a:p>
          <a:p>
            <a:pPr algn="l"/>
            <a:r>
              <a:rPr lang="it-IT" sz="1800" dirty="0" smtClean="0">
                <a:solidFill>
                  <a:schemeClr val="tx1"/>
                </a:solidFill>
              </a:rPr>
              <a:t>22/02/2016</a:t>
            </a:r>
          </a:p>
          <a:p>
            <a:pPr algn="l"/>
            <a:endParaRPr lang="it-IT" sz="1800" dirty="0" smtClean="0">
              <a:solidFill>
                <a:schemeClr val="tx1"/>
              </a:solidFill>
            </a:endParaRPr>
          </a:p>
          <a:p>
            <a:pPr algn="l"/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916832"/>
            <a:ext cx="3716248" cy="3528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3060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r>
              <a:rPr lang="it-IT" dirty="0" err="1" smtClean="0"/>
              <a:t>Thumb</a:t>
            </a:r>
            <a:r>
              <a:rPr lang="it-IT" dirty="0" smtClean="0"/>
              <a:t> </a:t>
            </a:r>
            <a:r>
              <a:rPr lang="it-IT" dirty="0" err="1" smtClean="0"/>
              <a:t>abduction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9267" y="1700808"/>
            <a:ext cx="6357061" cy="452596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-Motor </a:t>
            </a:r>
            <a:r>
              <a:rPr lang="it-IT" dirty="0" err="1"/>
              <a:t>type</a:t>
            </a:r>
            <a:r>
              <a:rPr lang="it-IT" dirty="0"/>
              <a:t>: DC</a:t>
            </a:r>
          </a:p>
          <a:p>
            <a:pPr marL="0" indent="0">
              <a:buNone/>
            </a:pPr>
            <a:r>
              <a:rPr lang="it-IT" dirty="0" smtClean="0"/>
              <a:t>-</a:t>
            </a:r>
            <a:r>
              <a:rPr lang="it-IT" dirty="0"/>
              <a:t>Motor encoder:  </a:t>
            </a:r>
            <a:r>
              <a:rPr lang="it-IT" dirty="0" smtClean="0"/>
              <a:t>no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-</a:t>
            </a:r>
            <a:r>
              <a:rPr lang="it-IT" dirty="0" err="1" smtClean="0"/>
              <a:t>Integrated</a:t>
            </a:r>
            <a:r>
              <a:rPr lang="it-IT" dirty="0" smtClean="0"/>
              <a:t> </a:t>
            </a:r>
            <a:r>
              <a:rPr lang="it-IT" dirty="0" err="1"/>
              <a:t>gearbox</a:t>
            </a:r>
            <a:r>
              <a:rPr lang="it-IT" dirty="0"/>
              <a:t> 1/256</a:t>
            </a:r>
          </a:p>
          <a:p>
            <a:pPr marL="0" indent="0">
              <a:buNone/>
            </a:pPr>
            <a:r>
              <a:rPr lang="it-IT" dirty="0" smtClean="0"/>
              <a:t>-</a:t>
            </a:r>
            <a:r>
              <a:rPr lang="it-IT" dirty="0" err="1" smtClean="0"/>
              <a:t>Pulleys</a:t>
            </a:r>
            <a:r>
              <a:rPr lang="it-IT" dirty="0" smtClean="0"/>
              <a:t> </a:t>
            </a:r>
            <a:r>
              <a:rPr lang="it-IT" dirty="0" err="1" smtClean="0"/>
              <a:t>reduction</a:t>
            </a:r>
            <a:r>
              <a:rPr lang="it-IT" dirty="0" smtClean="0"/>
              <a:t> n.a.</a:t>
            </a:r>
          </a:p>
          <a:p>
            <a:pPr marL="0" indent="0">
              <a:buNone/>
            </a:pPr>
            <a:r>
              <a:rPr lang="it-IT" dirty="0" smtClean="0"/>
              <a:t>-Hall </a:t>
            </a:r>
            <a:r>
              <a:rPr lang="it-IT" dirty="0" err="1"/>
              <a:t>effect</a:t>
            </a:r>
            <a:r>
              <a:rPr lang="it-IT" dirty="0"/>
              <a:t> </a:t>
            </a:r>
            <a:r>
              <a:rPr lang="it-IT" dirty="0" err="1"/>
              <a:t>sensor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smtClean="0"/>
              <a:t>joint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4079267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875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404664"/>
            <a:ext cx="7772400" cy="1470025"/>
          </a:xfrm>
        </p:spPr>
        <p:txBody>
          <a:bodyPr/>
          <a:lstStyle/>
          <a:p>
            <a:r>
              <a:rPr lang="it-IT" dirty="0" smtClean="0"/>
              <a:t>JOINTS 0– </a:t>
            </a:r>
            <a:r>
              <a:rPr lang="it-IT" dirty="0" err="1" smtClean="0"/>
              <a:t>Forearm</a:t>
            </a:r>
            <a:r>
              <a:rPr lang="it-IT" dirty="0" smtClean="0"/>
              <a:t> </a:t>
            </a:r>
            <a:r>
              <a:rPr lang="it-IT" dirty="0" err="1" smtClean="0"/>
              <a:t>pronosupination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8425" y="1988840"/>
            <a:ext cx="6768751" cy="3240360"/>
          </a:xfrm>
        </p:spPr>
        <p:txBody>
          <a:bodyPr>
            <a:normAutofit/>
          </a:bodyPr>
          <a:lstStyle/>
          <a:p>
            <a:pPr algn="l"/>
            <a:r>
              <a:rPr lang="it-IT" sz="2600" dirty="0" smtClean="0">
                <a:solidFill>
                  <a:schemeClr val="tx1"/>
                </a:solidFill>
              </a:rPr>
              <a:t>-Motor </a:t>
            </a:r>
            <a:r>
              <a:rPr lang="it-IT" sz="2600" dirty="0" err="1" smtClean="0">
                <a:solidFill>
                  <a:schemeClr val="tx1"/>
                </a:solidFill>
              </a:rPr>
              <a:t>type</a:t>
            </a:r>
            <a:r>
              <a:rPr lang="it-IT" sz="2600" dirty="0" smtClean="0">
                <a:solidFill>
                  <a:schemeClr val="tx1"/>
                </a:solidFill>
              </a:rPr>
              <a:t>: DC</a:t>
            </a:r>
          </a:p>
          <a:p>
            <a:pPr algn="l"/>
            <a:r>
              <a:rPr lang="it-IT" sz="2600" dirty="0" smtClean="0">
                <a:solidFill>
                  <a:schemeClr val="tx1"/>
                </a:solidFill>
              </a:rPr>
              <a:t>-Motor encoder:  512 </a:t>
            </a:r>
            <a:r>
              <a:rPr lang="it-IT" sz="2600" dirty="0" err="1" smtClean="0">
                <a:solidFill>
                  <a:schemeClr val="tx1"/>
                </a:solidFill>
              </a:rPr>
              <a:t>ppr</a:t>
            </a:r>
            <a:endParaRPr lang="it-IT" sz="2600" dirty="0" smtClean="0">
              <a:solidFill>
                <a:schemeClr val="tx1"/>
              </a:solidFill>
            </a:endParaRPr>
          </a:p>
          <a:p>
            <a:pPr algn="l"/>
            <a:r>
              <a:rPr lang="it-IT" sz="2600" dirty="0" smtClean="0">
                <a:solidFill>
                  <a:schemeClr val="tx1"/>
                </a:solidFill>
              </a:rPr>
              <a:t>-</a:t>
            </a:r>
            <a:r>
              <a:rPr lang="it-IT" sz="2600" dirty="0" err="1" smtClean="0">
                <a:solidFill>
                  <a:schemeClr val="tx1"/>
                </a:solidFill>
              </a:rPr>
              <a:t>Harmonic</a:t>
            </a:r>
            <a:r>
              <a:rPr lang="it-IT" sz="2600" dirty="0" smtClean="0">
                <a:solidFill>
                  <a:schemeClr val="tx1"/>
                </a:solidFill>
              </a:rPr>
              <a:t> drive:  1/100</a:t>
            </a:r>
          </a:p>
          <a:p>
            <a:pPr algn="l"/>
            <a:r>
              <a:rPr lang="it-IT" sz="2600" dirty="0" smtClean="0">
                <a:solidFill>
                  <a:schemeClr val="tx1"/>
                </a:solidFill>
              </a:rPr>
              <a:t>-</a:t>
            </a:r>
            <a:r>
              <a:rPr lang="it-IT" sz="2600" dirty="0">
                <a:solidFill>
                  <a:schemeClr val="tx1"/>
                </a:solidFill>
              </a:rPr>
              <a:t>N</a:t>
            </a:r>
            <a:r>
              <a:rPr lang="it-IT" sz="2600" dirty="0" smtClean="0">
                <a:solidFill>
                  <a:schemeClr val="tx1"/>
                </a:solidFill>
              </a:rPr>
              <a:t>o encoder </a:t>
            </a:r>
            <a:r>
              <a:rPr lang="it-IT" sz="2600" dirty="0" err="1" smtClean="0">
                <a:solidFill>
                  <a:schemeClr val="tx1"/>
                </a:solidFill>
              </a:rPr>
              <a:t>at</a:t>
            </a:r>
            <a:r>
              <a:rPr lang="it-IT" sz="2600" dirty="0" smtClean="0">
                <a:solidFill>
                  <a:schemeClr val="tx1"/>
                </a:solidFill>
              </a:rPr>
              <a:t> the joint</a:t>
            </a:r>
          </a:p>
          <a:p>
            <a:pPr algn="l"/>
            <a:r>
              <a:rPr lang="it-IT" sz="2600" dirty="0" smtClean="0">
                <a:solidFill>
                  <a:schemeClr val="tx1"/>
                </a:solidFill>
              </a:rPr>
              <a:t>-HW </a:t>
            </a:r>
            <a:r>
              <a:rPr lang="it-IT" sz="2600" dirty="0" err="1" smtClean="0">
                <a:solidFill>
                  <a:schemeClr val="tx1"/>
                </a:solidFill>
              </a:rPr>
              <a:t>limits</a:t>
            </a:r>
            <a:r>
              <a:rPr lang="it-IT" sz="2600" dirty="0" smtClean="0">
                <a:solidFill>
                  <a:schemeClr val="tx1"/>
                </a:solidFill>
              </a:rPr>
              <a:t>  </a:t>
            </a:r>
            <a:r>
              <a:rPr lang="it-IT" sz="2600" dirty="0" err="1" smtClean="0">
                <a:solidFill>
                  <a:schemeClr val="tx1"/>
                </a:solidFill>
              </a:rPr>
              <a:t>roll</a:t>
            </a:r>
            <a:r>
              <a:rPr lang="it-IT" sz="2600" dirty="0" smtClean="0">
                <a:solidFill>
                  <a:schemeClr val="tx1"/>
                </a:solidFill>
              </a:rPr>
              <a:t> (±90°)</a:t>
            </a:r>
            <a:endParaRPr lang="it-IT" sz="26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1" y="2204864"/>
            <a:ext cx="2786877" cy="272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67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Wrist</a:t>
            </a:r>
            <a:r>
              <a:rPr lang="it-IT" dirty="0" smtClean="0"/>
              <a:t> </a:t>
            </a:r>
            <a:r>
              <a:rPr lang="it-IT" dirty="0" err="1" smtClean="0"/>
              <a:t>yaw</a:t>
            </a:r>
            <a:r>
              <a:rPr lang="it-IT" dirty="0" smtClean="0"/>
              <a:t> &amp; </a:t>
            </a:r>
            <a:r>
              <a:rPr lang="it-IT" dirty="0" err="1" smtClean="0"/>
              <a:t>pitch</a:t>
            </a:r>
            <a:r>
              <a:rPr lang="it-IT" dirty="0" smtClean="0"/>
              <a:t> – </a:t>
            </a:r>
            <a:r>
              <a:rPr lang="it-IT" dirty="0" err="1" smtClean="0"/>
              <a:t>coupled</a:t>
            </a:r>
            <a:r>
              <a:rPr lang="it-IT" dirty="0" smtClean="0"/>
              <a:t> </a:t>
            </a:r>
            <a:r>
              <a:rPr lang="it-IT" dirty="0" err="1" smtClean="0"/>
              <a:t>joints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5933" y="1484784"/>
            <a:ext cx="591806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-Motor </a:t>
            </a:r>
            <a:r>
              <a:rPr lang="it-IT" dirty="0" err="1" smtClean="0"/>
              <a:t>type</a:t>
            </a:r>
            <a:r>
              <a:rPr lang="it-IT" dirty="0" smtClean="0"/>
              <a:t>: DC</a:t>
            </a:r>
          </a:p>
          <a:p>
            <a:pPr marL="0" indent="0">
              <a:buNone/>
            </a:pPr>
            <a:r>
              <a:rPr lang="it-IT" dirty="0" smtClean="0"/>
              <a:t>-</a:t>
            </a:r>
            <a:r>
              <a:rPr lang="it-IT" dirty="0"/>
              <a:t>Motor encoder:  </a:t>
            </a:r>
            <a:r>
              <a:rPr lang="it-IT" dirty="0" smtClean="0"/>
              <a:t>400 </a:t>
            </a:r>
            <a:r>
              <a:rPr lang="it-IT" dirty="0" err="1"/>
              <a:t>ppr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-</a:t>
            </a:r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gearbox</a:t>
            </a:r>
            <a:r>
              <a:rPr lang="it-IT" dirty="0"/>
              <a:t> </a:t>
            </a:r>
            <a:r>
              <a:rPr lang="it-IT" dirty="0" smtClean="0"/>
              <a:t>1/159</a:t>
            </a:r>
          </a:p>
          <a:p>
            <a:pPr marL="0" indent="0">
              <a:buNone/>
            </a:pPr>
            <a:r>
              <a:rPr lang="it-IT" dirty="0" smtClean="0"/>
              <a:t>-</a:t>
            </a:r>
            <a:r>
              <a:rPr lang="it-IT" dirty="0" err="1" smtClean="0"/>
              <a:t>Cables’pulleys</a:t>
            </a:r>
            <a:r>
              <a:rPr lang="it-IT" dirty="0" smtClean="0"/>
              <a:t> </a:t>
            </a:r>
            <a:r>
              <a:rPr lang="it-IT" dirty="0" err="1" smtClean="0"/>
              <a:t>reduction</a:t>
            </a:r>
            <a:r>
              <a:rPr lang="it-IT" dirty="0" smtClean="0"/>
              <a:t> 14/ 18.8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- </a:t>
            </a:r>
            <a:r>
              <a:rPr lang="it-IT" dirty="0"/>
              <a:t>AEA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 smtClean="0"/>
              <a:t>both</a:t>
            </a:r>
            <a:r>
              <a:rPr lang="it-IT" dirty="0" smtClean="0"/>
              <a:t> </a:t>
            </a:r>
            <a:r>
              <a:rPr lang="it-IT" dirty="0" err="1" smtClean="0"/>
              <a:t>joints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-HW </a:t>
            </a:r>
            <a:r>
              <a:rPr lang="it-IT" dirty="0" err="1" smtClean="0"/>
              <a:t>limits</a:t>
            </a:r>
            <a:r>
              <a:rPr lang="it-IT" dirty="0"/>
              <a:t> </a:t>
            </a:r>
            <a:r>
              <a:rPr lang="it-IT" dirty="0" smtClean="0"/>
              <a:t>±45°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2" y="1340768"/>
            <a:ext cx="3218643" cy="336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146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/>
              <a:t>Thumb</a:t>
            </a:r>
            <a:r>
              <a:rPr lang="it-IT" dirty="0" smtClean="0"/>
              <a:t>, </a:t>
            </a:r>
            <a:r>
              <a:rPr lang="it-IT" dirty="0" err="1" smtClean="0"/>
              <a:t>index</a:t>
            </a:r>
            <a:r>
              <a:rPr lang="it-IT" dirty="0" smtClean="0"/>
              <a:t> and </a:t>
            </a:r>
            <a:r>
              <a:rPr lang="it-IT" dirty="0" err="1" smtClean="0"/>
              <a:t>middlef</a:t>
            </a:r>
            <a:r>
              <a:rPr lang="it-IT" dirty="0" smtClean="0"/>
              <a:t>. </a:t>
            </a:r>
            <a:r>
              <a:rPr lang="it-IT" dirty="0" err="1" smtClean="0"/>
              <a:t>proximals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678" y="1268761"/>
            <a:ext cx="4906888" cy="452596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-Motor </a:t>
            </a:r>
            <a:r>
              <a:rPr lang="it-IT" dirty="0" err="1"/>
              <a:t>type</a:t>
            </a:r>
            <a:r>
              <a:rPr lang="it-IT" dirty="0"/>
              <a:t>: DC</a:t>
            </a:r>
          </a:p>
          <a:p>
            <a:pPr marL="0" indent="0">
              <a:buNone/>
            </a:pPr>
            <a:r>
              <a:rPr lang="it-IT" dirty="0" smtClean="0"/>
              <a:t>-</a:t>
            </a:r>
            <a:r>
              <a:rPr lang="it-IT" dirty="0"/>
              <a:t>Motor encoder:  </a:t>
            </a:r>
            <a:r>
              <a:rPr lang="it-IT" dirty="0" smtClean="0"/>
              <a:t>10 </a:t>
            </a:r>
            <a:r>
              <a:rPr lang="it-IT" dirty="0" err="1" smtClean="0"/>
              <a:t>ppr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-</a:t>
            </a:r>
            <a:r>
              <a:rPr lang="it-IT" dirty="0" err="1" smtClean="0"/>
              <a:t>Integrated</a:t>
            </a:r>
            <a:r>
              <a:rPr lang="it-IT" dirty="0" smtClean="0"/>
              <a:t> </a:t>
            </a:r>
            <a:r>
              <a:rPr lang="it-IT" dirty="0" err="1" smtClean="0"/>
              <a:t>gearbox</a:t>
            </a:r>
            <a:r>
              <a:rPr lang="it-IT" dirty="0" smtClean="0"/>
              <a:t> 1/256</a:t>
            </a:r>
          </a:p>
          <a:p>
            <a:pPr marL="0" indent="0">
              <a:buNone/>
            </a:pPr>
            <a:r>
              <a:rPr lang="it-IT" dirty="0" smtClean="0"/>
              <a:t>-</a:t>
            </a:r>
            <a:r>
              <a:rPr lang="it-IT" dirty="0" err="1" smtClean="0"/>
              <a:t>Pulleys</a:t>
            </a:r>
            <a:r>
              <a:rPr lang="it-IT" dirty="0" smtClean="0"/>
              <a:t> </a:t>
            </a:r>
            <a:r>
              <a:rPr lang="it-IT" dirty="0" err="1"/>
              <a:t>reduction</a:t>
            </a:r>
            <a:r>
              <a:rPr lang="it-IT" dirty="0"/>
              <a:t> </a:t>
            </a:r>
            <a:r>
              <a:rPr lang="it-IT" dirty="0" smtClean="0"/>
              <a:t>n.a.</a:t>
            </a:r>
          </a:p>
          <a:p>
            <a:pPr marL="0" indent="0">
              <a:buNone/>
            </a:pPr>
            <a:r>
              <a:rPr lang="it-IT" dirty="0" smtClean="0"/>
              <a:t>- Hall </a:t>
            </a:r>
            <a:r>
              <a:rPr lang="it-IT" dirty="0" err="1" smtClean="0"/>
              <a:t>effect</a:t>
            </a:r>
            <a:r>
              <a:rPr lang="it-IT" dirty="0" smtClean="0"/>
              <a:t> </a:t>
            </a:r>
            <a:r>
              <a:rPr lang="it-IT" dirty="0" err="1" smtClean="0"/>
              <a:t>sensor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the joint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1"/>
            <a:ext cx="4211960" cy="4121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972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Thumb</a:t>
            </a:r>
            <a:r>
              <a:rPr lang="it-IT" dirty="0" smtClean="0"/>
              <a:t> </a:t>
            </a:r>
            <a:r>
              <a:rPr lang="it-IT" dirty="0" err="1" smtClean="0"/>
              <a:t>distals</a:t>
            </a:r>
            <a:r>
              <a:rPr lang="it-IT" dirty="0" smtClean="0"/>
              <a:t> - 2 </a:t>
            </a:r>
            <a:r>
              <a:rPr lang="it-IT" dirty="0" err="1" smtClean="0"/>
              <a:t>joints</a:t>
            </a:r>
            <a:r>
              <a:rPr lang="it-IT" dirty="0" smtClean="0"/>
              <a:t> 1 </a:t>
            </a:r>
            <a:r>
              <a:rPr lang="it-IT" dirty="0" err="1" smtClean="0"/>
              <a:t>motor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8192" y="1772816"/>
            <a:ext cx="5504288" cy="452596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-Motor </a:t>
            </a:r>
            <a:r>
              <a:rPr lang="it-IT" dirty="0" err="1"/>
              <a:t>type</a:t>
            </a:r>
            <a:r>
              <a:rPr lang="it-IT" dirty="0"/>
              <a:t>: DC</a:t>
            </a:r>
          </a:p>
          <a:p>
            <a:pPr marL="0" indent="0">
              <a:buNone/>
            </a:pPr>
            <a:r>
              <a:rPr lang="it-IT" dirty="0" smtClean="0"/>
              <a:t>-</a:t>
            </a:r>
            <a:r>
              <a:rPr lang="it-IT" dirty="0"/>
              <a:t>Motor encoder:  </a:t>
            </a:r>
            <a:r>
              <a:rPr lang="it-IT" dirty="0" smtClean="0"/>
              <a:t>10 </a:t>
            </a:r>
            <a:r>
              <a:rPr lang="it-IT" dirty="0" err="1"/>
              <a:t>ppr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-</a:t>
            </a:r>
            <a:r>
              <a:rPr lang="it-IT" dirty="0" err="1" smtClean="0"/>
              <a:t>Integrated</a:t>
            </a:r>
            <a:r>
              <a:rPr lang="it-IT" dirty="0" smtClean="0"/>
              <a:t> </a:t>
            </a:r>
            <a:r>
              <a:rPr lang="it-IT" dirty="0" err="1"/>
              <a:t>gearbox</a:t>
            </a:r>
            <a:r>
              <a:rPr lang="it-IT" dirty="0"/>
              <a:t> 1/256</a:t>
            </a:r>
          </a:p>
          <a:p>
            <a:pPr marL="0" indent="0">
              <a:buNone/>
            </a:pPr>
            <a:r>
              <a:rPr lang="it-IT" dirty="0"/>
              <a:t>-</a:t>
            </a:r>
            <a:r>
              <a:rPr lang="it-IT" dirty="0" err="1"/>
              <a:t>Pulleys</a:t>
            </a:r>
            <a:r>
              <a:rPr lang="it-IT" dirty="0"/>
              <a:t> </a:t>
            </a:r>
            <a:r>
              <a:rPr lang="it-IT" dirty="0" err="1"/>
              <a:t>reduction</a:t>
            </a:r>
            <a:r>
              <a:rPr lang="it-IT" dirty="0"/>
              <a:t> n.a.</a:t>
            </a:r>
          </a:p>
          <a:p>
            <a:pPr marL="0" indent="0">
              <a:buNone/>
            </a:pPr>
            <a:r>
              <a:rPr lang="it-IT" dirty="0"/>
              <a:t>- Hall </a:t>
            </a:r>
            <a:r>
              <a:rPr lang="it-IT" dirty="0" err="1"/>
              <a:t>effect</a:t>
            </a:r>
            <a:r>
              <a:rPr lang="it-IT" dirty="0"/>
              <a:t> </a:t>
            </a:r>
            <a:r>
              <a:rPr lang="it-IT" dirty="0" err="1"/>
              <a:t>sensor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 smtClean="0"/>
              <a:t>joints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7" y="1196752"/>
            <a:ext cx="3362325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80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</a:t>
            </a:r>
            <a:r>
              <a:rPr lang="it-IT" dirty="0" smtClean="0"/>
              <a:t>ndex </a:t>
            </a:r>
            <a:r>
              <a:rPr lang="it-IT" dirty="0" err="1" smtClean="0"/>
              <a:t>distals</a:t>
            </a:r>
            <a:r>
              <a:rPr lang="it-IT" dirty="0" smtClean="0"/>
              <a:t> - 2 </a:t>
            </a:r>
            <a:r>
              <a:rPr lang="it-IT" dirty="0" err="1" smtClean="0"/>
              <a:t>joints</a:t>
            </a:r>
            <a:r>
              <a:rPr lang="it-IT" dirty="0" smtClean="0"/>
              <a:t> 1 </a:t>
            </a:r>
            <a:r>
              <a:rPr lang="it-IT" dirty="0" err="1" smtClean="0"/>
              <a:t>motor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8192" y="1772816"/>
            <a:ext cx="5504288" cy="452596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-Motor </a:t>
            </a:r>
            <a:r>
              <a:rPr lang="it-IT" dirty="0" err="1"/>
              <a:t>type</a:t>
            </a:r>
            <a:r>
              <a:rPr lang="it-IT" dirty="0"/>
              <a:t>: DC</a:t>
            </a:r>
          </a:p>
          <a:p>
            <a:pPr marL="0" indent="0">
              <a:buNone/>
            </a:pPr>
            <a:r>
              <a:rPr lang="it-IT" dirty="0" smtClean="0"/>
              <a:t>-</a:t>
            </a:r>
            <a:r>
              <a:rPr lang="it-IT" dirty="0"/>
              <a:t>Motor encoder:  </a:t>
            </a:r>
            <a:r>
              <a:rPr lang="it-IT" dirty="0" smtClean="0"/>
              <a:t>10 </a:t>
            </a:r>
            <a:r>
              <a:rPr lang="it-IT" dirty="0" err="1"/>
              <a:t>ppr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-</a:t>
            </a:r>
            <a:r>
              <a:rPr lang="it-IT" dirty="0" err="1" smtClean="0"/>
              <a:t>Integrated</a:t>
            </a:r>
            <a:r>
              <a:rPr lang="it-IT" dirty="0" smtClean="0"/>
              <a:t> </a:t>
            </a:r>
            <a:r>
              <a:rPr lang="it-IT" dirty="0" err="1"/>
              <a:t>gearbox</a:t>
            </a:r>
            <a:r>
              <a:rPr lang="it-IT" dirty="0"/>
              <a:t> 1/256</a:t>
            </a:r>
          </a:p>
          <a:p>
            <a:pPr marL="0" indent="0">
              <a:buNone/>
            </a:pPr>
            <a:r>
              <a:rPr lang="it-IT" dirty="0"/>
              <a:t>-</a:t>
            </a:r>
            <a:r>
              <a:rPr lang="it-IT" dirty="0" err="1"/>
              <a:t>Pulleys</a:t>
            </a:r>
            <a:r>
              <a:rPr lang="it-IT" dirty="0"/>
              <a:t> </a:t>
            </a:r>
            <a:r>
              <a:rPr lang="it-IT" dirty="0" err="1"/>
              <a:t>reduction</a:t>
            </a:r>
            <a:r>
              <a:rPr lang="it-IT" dirty="0"/>
              <a:t> n.a.</a:t>
            </a:r>
          </a:p>
          <a:p>
            <a:pPr marL="0" indent="0">
              <a:buNone/>
            </a:pPr>
            <a:r>
              <a:rPr lang="it-IT" dirty="0"/>
              <a:t>- Hall </a:t>
            </a:r>
            <a:r>
              <a:rPr lang="it-IT" dirty="0" err="1"/>
              <a:t>effect</a:t>
            </a:r>
            <a:r>
              <a:rPr lang="it-IT" dirty="0"/>
              <a:t> </a:t>
            </a:r>
            <a:r>
              <a:rPr lang="it-IT" dirty="0" err="1"/>
              <a:t>sensor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 smtClean="0"/>
              <a:t>joints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34480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439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/>
              <a:t>Middlefing</a:t>
            </a:r>
            <a:r>
              <a:rPr lang="it-IT" dirty="0" smtClean="0"/>
              <a:t>. </a:t>
            </a:r>
            <a:r>
              <a:rPr lang="it-IT" dirty="0" err="1" smtClean="0"/>
              <a:t>distals</a:t>
            </a:r>
            <a:r>
              <a:rPr lang="it-IT" dirty="0" smtClean="0"/>
              <a:t> - 2 </a:t>
            </a:r>
            <a:r>
              <a:rPr lang="it-IT" dirty="0" err="1" smtClean="0"/>
              <a:t>joints</a:t>
            </a:r>
            <a:r>
              <a:rPr lang="it-IT" dirty="0" smtClean="0"/>
              <a:t> 1 </a:t>
            </a:r>
            <a:r>
              <a:rPr lang="it-IT" dirty="0" err="1" smtClean="0"/>
              <a:t>motor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8192" y="1772816"/>
            <a:ext cx="5504288" cy="452596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-Motor </a:t>
            </a:r>
            <a:r>
              <a:rPr lang="it-IT" dirty="0" err="1"/>
              <a:t>type</a:t>
            </a:r>
            <a:r>
              <a:rPr lang="it-IT" dirty="0"/>
              <a:t>: DC</a:t>
            </a:r>
          </a:p>
          <a:p>
            <a:pPr marL="0" indent="0">
              <a:buNone/>
            </a:pPr>
            <a:r>
              <a:rPr lang="it-IT" dirty="0" smtClean="0"/>
              <a:t>-</a:t>
            </a:r>
            <a:r>
              <a:rPr lang="it-IT" dirty="0"/>
              <a:t>Motor encoder:  </a:t>
            </a:r>
            <a:r>
              <a:rPr lang="it-IT" dirty="0" smtClean="0"/>
              <a:t>10 </a:t>
            </a:r>
            <a:r>
              <a:rPr lang="it-IT" dirty="0" err="1"/>
              <a:t>ppr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-</a:t>
            </a:r>
            <a:r>
              <a:rPr lang="it-IT" dirty="0" err="1" smtClean="0"/>
              <a:t>Integrated</a:t>
            </a:r>
            <a:r>
              <a:rPr lang="it-IT" dirty="0" smtClean="0"/>
              <a:t> </a:t>
            </a:r>
            <a:r>
              <a:rPr lang="it-IT" dirty="0" err="1"/>
              <a:t>gearbox</a:t>
            </a:r>
            <a:r>
              <a:rPr lang="it-IT" dirty="0"/>
              <a:t> 1/256</a:t>
            </a:r>
          </a:p>
          <a:p>
            <a:pPr marL="0" indent="0">
              <a:buNone/>
            </a:pPr>
            <a:r>
              <a:rPr lang="it-IT" dirty="0"/>
              <a:t>-</a:t>
            </a:r>
            <a:r>
              <a:rPr lang="it-IT" dirty="0" err="1"/>
              <a:t>Pulleys</a:t>
            </a:r>
            <a:r>
              <a:rPr lang="it-IT" dirty="0"/>
              <a:t> </a:t>
            </a:r>
            <a:r>
              <a:rPr lang="it-IT" dirty="0" err="1"/>
              <a:t>reduction</a:t>
            </a:r>
            <a:r>
              <a:rPr lang="it-IT" dirty="0"/>
              <a:t> n.a.</a:t>
            </a:r>
          </a:p>
          <a:p>
            <a:pPr marL="0" indent="0">
              <a:buNone/>
            </a:pPr>
            <a:r>
              <a:rPr lang="it-IT" dirty="0"/>
              <a:t>- Hall </a:t>
            </a:r>
            <a:r>
              <a:rPr lang="it-IT" dirty="0" err="1"/>
              <a:t>effect</a:t>
            </a:r>
            <a:r>
              <a:rPr lang="it-IT" dirty="0"/>
              <a:t> </a:t>
            </a:r>
            <a:r>
              <a:rPr lang="it-IT" dirty="0" err="1"/>
              <a:t>sensor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 smtClean="0"/>
              <a:t>joints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1575"/>
            <a:ext cx="3590925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70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Ring and </a:t>
            </a:r>
            <a:r>
              <a:rPr lang="it-IT" dirty="0" err="1" smtClean="0"/>
              <a:t>pinky</a:t>
            </a:r>
            <a:r>
              <a:rPr lang="it-IT" dirty="0" smtClean="0"/>
              <a:t> </a:t>
            </a:r>
            <a:r>
              <a:rPr lang="it-IT" dirty="0" err="1" smtClean="0"/>
              <a:t>distals</a:t>
            </a:r>
            <a:r>
              <a:rPr lang="it-IT" dirty="0" smtClean="0"/>
              <a:t> - 4 </a:t>
            </a:r>
            <a:r>
              <a:rPr lang="it-IT" dirty="0" err="1" smtClean="0"/>
              <a:t>joints</a:t>
            </a:r>
            <a:r>
              <a:rPr lang="it-IT" dirty="0" smtClean="0"/>
              <a:t> 1 </a:t>
            </a:r>
            <a:r>
              <a:rPr lang="it-IT" dirty="0" err="1" smtClean="0"/>
              <a:t>motor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0925" y="1751805"/>
            <a:ext cx="5504288" cy="452596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-Motor </a:t>
            </a:r>
            <a:r>
              <a:rPr lang="it-IT" dirty="0" err="1"/>
              <a:t>type</a:t>
            </a:r>
            <a:r>
              <a:rPr lang="it-IT" dirty="0"/>
              <a:t>: DC</a:t>
            </a:r>
          </a:p>
          <a:p>
            <a:pPr marL="0" indent="0">
              <a:buNone/>
            </a:pPr>
            <a:r>
              <a:rPr lang="it-IT" dirty="0" smtClean="0"/>
              <a:t>-</a:t>
            </a:r>
            <a:r>
              <a:rPr lang="it-IT" dirty="0"/>
              <a:t>Motor encoder:  </a:t>
            </a:r>
            <a:r>
              <a:rPr lang="it-IT" dirty="0" smtClean="0"/>
              <a:t>10 </a:t>
            </a:r>
            <a:r>
              <a:rPr lang="it-IT" dirty="0" err="1"/>
              <a:t>ppr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-</a:t>
            </a:r>
            <a:r>
              <a:rPr lang="it-IT" dirty="0" err="1" smtClean="0"/>
              <a:t>Integrated</a:t>
            </a:r>
            <a:r>
              <a:rPr lang="it-IT" dirty="0" smtClean="0"/>
              <a:t> </a:t>
            </a:r>
            <a:r>
              <a:rPr lang="it-IT" dirty="0" err="1"/>
              <a:t>gearbox</a:t>
            </a:r>
            <a:r>
              <a:rPr lang="it-IT" dirty="0"/>
              <a:t> 1/256</a:t>
            </a:r>
          </a:p>
          <a:p>
            <a:pPr marL="0" indent="0">
              <a:buNone/>
            </a:pPr>
            <a:r>
              <a:rPr lang="it-IT" dirty="0"/>
              <a:t>-</a:t>
            </a:r>
            <a:r>
              <a:rPr lang="it-IT" dirty="0" err="1"/>
              <a:t>Pulleys</a:t>
            </a:r>
            <a:r>
              <a:rPr lang="it-IT" dirty="0"/>
              <a:t> </a:t>
            </a:r>
            <a:r>
              <a:rPr lang="it-IT" dirty="0" err="1"/>
              <a:t>reduction</a:t>
            </a:r>
            <a:r>
              <a:rPr lang="it-IT" dirty="0"/>
              <a:t> n.a.</a:t>
            </a:r>
          </a:p>
          <a:p>
            <a:pPr marL="0" indent="0">
              <a:buNone/>
            </a:pPr>
            <a:r>
              <a:rPr lang="it-IT" dirty="0"/>
              <a:t>- Hall </a:t>
            </a:r>
            <a:r>
              <a:rPr lang="it-IT" dirty="0" err="1"/>
              <a:t>effect</a:t>
            </a:r>
            <a:r>
              <a:rPr lang="it-IT" dirty="0"/>
              <a:t> </a:t>
            </a:r>
            <a:r>
              <a:rPr lang="it-IT" dirty="0" err="1"/>
              <a:t>sensor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 smtClean="0"/>
              <a:t>joints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68760"/>
            <a:ext cx="3611458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298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r>
              <a:rPr lang="it-IT" dirty="0" err="1" smtClean="0"/>
              <a:t>Fingers</a:t>
            </a:r>
            <a:r>
              <a:rPr lang="it-IT" dirty="0" smtClean="0"/>
              <a:t> </a:t>
            </a:r>
            <a:r>
              <a:rPr lang="it-IT" dirty="0" err="1" smtClean="0"/>
              <a:t>abduction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0925" y="1751805"/>
            <a:ext cx="5504288" cy="452596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-Motor </a:t>
            </a:r>
            <a:r>
              <a:rPr lang="it-IT" dirty="0" err="1"/>
              <a:t>type</a:t>
            </a:r>
            <a:r>
              <a:rPr lang="it-IT" dirty="0"/>
              <a:t>: DC</a:t>
            </a:r>
          </a:p>
          <a:p>
            <a:pPr marL="0" indent="0">
              <a:buNone/>
            </a:pPr>
            <a:r>
              <a:rPr lang="it-IT" dirty="0" smtClean="0"/>
              <a:t>-</a:t>
            </a:r>
            <a:r>
              <a:rPr lang="it-IT" dirty="0"/>
              <a:t>Motor encoder:  </a:t>
            </a:r>
            <a:r>
              <a:rPr lang="it-IT" dirty="0" smtClean="0"/>
              <a:t>no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-</a:t>
            </a:r>
            <a:r>
              <a:rPr lang="it-IT" dirty="0" err="1" smtClean="0"/>
              <a:t>Integrated</a:t>
            </a:r>
            <a:r>
              <a:rPr lang="it-IT" dirty="0" smtClean="0"/>
              <a:t> </a:t>
            </a:r>
            <a:r>
              <a:rPr lang="it-IT" dirty="0" err="1"/>
              <a:t>gearbox</a:t>
            </a:r>
            <a:r>
              <a:rPr lang="it-IT" dirty="0"/>
              <a:t> 1/256</a:t>
            </a:r>
          </a:p>
          <a:p>
            <a:pPr marL="0" indent="0">
              <a:buNone/>
            </a:pPr>
            <a:r>
              <a:rPr lang="it-IT" dirty="0" smtClean="0"/>
              <a:t>-</a:t>
            </a:r>
            <a:r>
              <a:rPr lang="it-IT" dirty="0" err="1" smtClean="0"/>
              <a:t>Pulleys</a:t>
            </a:r>
            <a:r>
              <a:rPr lang="it-IT" dirty="0" smtClean="0"/>
              <a:t> </a:t>
            </a:r>
            <a:r>
              <a:rPr lang="it-IT" dirty="0" err="1" smtClean="0"/>
              <a:t>reduction</a:t>
            </a:r>
            <a:r>
              <a:rPr lang="it-IT" dirty="0" smtClean="0"/>
              <a:t> n.a.</a:t>
            </a:r>
          </a:p>
          <a:p>
            <a:pPr marL="0" indent="0">
              <a:buNone/>
            </a:pPr>
            <a:r>
              <a:rPr lang="it-IT" dirty="0" smtClean="0"/>
              <a:t>- </a:t>
            </a:r>
            <a:r>
              <a:rPr lang="it-IT" dirty="0"/>
              <a:t>Hall </a:t>
            </a:r>
            <a:r>
              <a:rPr lang="it-IT" dirty="0" err="1"/>
              <a:t>effect</a:t>
            </a:r>
            <a:r>
              <a:rPr lang="it-IT" dirty="0"/>
              <a:t> </a:t>
            </a:r>
            <a:r>
              <a:rPr lang="it-IT" dirty="0" err="1"/>
              <a:t>sensor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smtClean="0"/>
              <a:t>joint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41" y="1412776"/>
            <a:ext cx="34956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77054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308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Tema di Office</vt:lpstr>
      <vt:lpstr>iCub3 Forearm joints specs</vt:lpstr>
      <vt:lpstr>JOINTS 0– Forearm pronosupination</vt:lpstr>
      <vt:lpstr>Wrist yaw &amp; pitch – coupled joints</vt:lpstr>
      <vt:lpstr>Thumb, index and middlef. proximals</vt:lpstr>
      <vt:lpstr>Thumb distals - 2 joints 1 motor</vt:lpstr>
      <vt:lpstr>Index distals - 2 joints 1 motor</vt:lpstr>
      <vt:lpstr>Middlefing. distals - 2 joints 1 motor</vt:lpstr>
      <vt:lpstr>Ring and pinky distals - 4 joints 1 motor</vt:lpstr>
      <vt:lpstr>Fingers abduction</vt:lpstr>
      <vt:lpstr>Thumb abduction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JOINTS 0 &amp; 1 – pitch &amp; roll coupled joints</dc:title>
  <dc:creator>Mattia Salvi</dc:creator>
  <cp:lastModifiedBy>Mattia Salvi</cp:lastModifiedBy>
  <cp:revision>27</cp:revision>
  <dcterms:created xsi:type="dcterms:W3CDTF">2015-10-21T08:52:53Z</dcterms:created>
  <dcterms:modified xsi:type="dcterms:W3CDTF">2016-02-25T15:28:42Z</dcterms:modified>
</cp:coreProperties>
</file>