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05/11/2015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it-IT" dirty="0" smtClean="0"/>
              <a:t>iCub3 Head</a:t>
            </a:r>
            <a:br>
              <a:rPr lang="it-IT" dirty="0" smtClean="0"/>
            </a:br>
            <a:r>
              <a:rPr lang="it-IT" dirty="0" err="1" smtClean="0"/>
              <a:t>joints</a:t>
            </a:r>
            <a:r>
              <a:rPr lang="it-IT" dirty="0" smtClean="0"/>
              <a:t> </a:t>
            </a:r>
            <a:r>
              <a:rPr lang="it-IT" dirty="0" err="1" smtClean="0"/>
              <a:t>specs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329" y="5223358"/>
            <a:ext cx="6400800" cy="1326393"/>
          </a:xfrm>
        </p:spPr>
        <p:txBody>
          <a:bodyPr>
            <a:normAutofit/>
          </a:bodyPr>
          <a:lstStyle/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Rev. </a:t>
            </a:r>
            <a:r>
              <a:rPr lang="it-IT" sz="1800" dirty="0" smtClean="0">
                <a:solidFill>
                  <a:schemeClr val="tx1"/>
                </a:solidFill>
              </a:rPr>
              <a:t>1</a:t>
            </a:r>
            <a:endParaRPr lang="it-IT" sz="1800" dirty="0" smtClean="0">
              <a:solidFill>
                <a:schemeClr val="tx1"/>
              </a:solidFill>
            </a:endParaRPr>
          </a:p>
          <a:p>
            <a:pPr algn="l"/>
            <a:r>
              <a:rPr lang="it-IT" sz="1800" smtClean="0">
                <a:solidFill>
                  <a:schemeClr val="tx1"/>
                </a:solidFill>
              </a:rPr>
              <a:t>05</a:t>
            </a:r>
            <a:r>
              <a:rPr lang="it-IT" sz="1800" smtClean="0">
                <a:solidFill>
                  <a:schemeClr val="tx1"/>
                </a:solidFill>
              </a:rPr>
              <a:t>/11/2015</a:t>
            </a:r>
            <a:endParaRPr lang="it-IT" sz="1800" dirty="0" smtClean="0">
              <a:solidFill>
                <a:schemeClr val="tx1"/>
              </a:solidFill>
            </a:endParaRP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msalvi\Desktop\joints\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8" t="18730" r="28323" b="17173"/>
          <a:stretch/>
        </p:blipFill>
        <p:spPr bwMode="auto">
          <a:xfrm>
            <a:off x="3131840" y="1988840"/>
            <a:ext cx="2565779" cy="32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it-IT" dirty="0" smtClean="0"/>
              <a:t>JOINTS 0 &amp; 1 – </a:t>
            </a:r>
            <a:r>
              <a:rPr lang="it-IT" dirty="0" err="1" smtClean="0"/>
              <a:t>pitch</a:t>
            </a:r>
            <a:r>
              <a:rPr lang="it-IT" dirty="0" smtClean="0"/>
              <a:t> &amp; </a:t>
            </a:r>
            <a:r>
              <a:rPr lang="it-IT" dirty="0" err="1" smtClean="0"/>
              <a:t>roll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coupled</a:t>
            </a:r>
            <a:r>
              <a:rPr lang="it-IT" dirty="0" smtClean="0"/>
              <a:t> </a:t>
            </a:r>
            <a:r>
              <a:rPr lang="it-IT" dirty="0" err="1" smtClean="0"/>
              <a:t>joints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789040"/>
            <a:ext cx="6768751" cy="3240360"/>
          </a:xfrm>
        </p:spPr>
        <p:txBody>
          <a:bodyPr>
            <a:normAutofit lnSpcReduction="10000"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DC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encoder:  512 </a:t>
            </a:r>
            <a:r>
              <a:rPr lang="it-IT" sz="2600" dirty="0" err="1" smtClean="0">
                <a:solidFill>
                  <a:schemeClr val="tx1"/>
                </a:solidFill>
              </a:rPr>
              <a:t>ppr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1° stage </a:t>
            </a:r>
            <a:r>
              <a:rPr lang="it-IT" sz="2600" dirty="0" err="1" smtClean="0">
                <a:solidFill>
                  <a:schemeClr val="tx1"/>
                </a:solidFill>
              </a:rPr>
              <a:t>reduction</a:t>
            </a:r>
            <a:r>
              <a:rPr lang="it-IT" sz="2600" dirty="0" smtClean="0">
                <a:solidFill>
                  <a:schemeClr val="tx1"/>
                </a:solidFill>
              </a:rPr>
              <a:t>:  18/28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Harmonic</a:t>
            </a:r>
            <a:r>
              <a:rPr lang="it-IT" sz="2600" dirty="0" smtClean="0">
                <a:solidFill>
                  <a:schemeClr val="tx1"/>
                </a:solidFill>
              </a:rPr>
              <a:t> drive:  1/100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Last stage (</a:t>
            </a:r>
            <a:r>
              <a:rPr lang="it-IT" sz="2600" dirty="0" err="1" smtClean="0">
                <a:solidFill>
                  <a:schemeClr val="tx1"/>
                </a:solidFill>
              </a:rPr>
              <a:t>cables</a:t>
            </a:r>
            <a:r>
              <a:rPr lang="it-IT" sz="2600" dirty="0" smtClean="0">
                <a:solidFill>
                  <a:schemeClr val="tx1"/>
                </a:solidFill>
              </a:rPr>
              <a:t>’ </a:t>
            </a:r>
            <a:r>
              <a:rPr lang="it-IT" sz="2600" dirty="0" err="1" smtClean="0">
                <a:solidFill>
                  <a:schemeClr val="tx1"/>
                </a:solidFill>
              </a:rPr>
              <a:t>pulleys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err="1" smtClean="0">
                <a:solidFill>
                  <a:schemeClr val="tx1"/>
                </a:solidFill>
              </a:rPr>
              <a:t>reduction</a:t>
            </a:r>
            <a:r>
              <a:rPr lang="it-IT" sz="2600" dirty="0" smtClean="0">
                <a:solidFill>
                  <a:schemeClr val="tx1"/>
                </a:solidFill>
              </a:rPr>
              <a:t>)  30.5/ 31.7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-AEA </a:t>
            </a:r>
            <a:r>
              <a:rPr lang="it-IT" sz="2600" dirty="0" err="1" smtClean="0">
                <a:solidFill>
                  <a:schemeClr val="tx1"/>
                </a:solidFill>
              </a:rPr>
              <a:t>at</a:t>
            </a:r>
            <a:r>
              <a:rPr lang="it-IT" sz="2600" dirty="0" smtClean="0">
                <a:solidFill>
                  <a:schemeClr val="tx1"/>
                </a:solidFill>
              </a:rPr>
              <a:t> the joint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  </a:t>
            </a:r>
            <a:r>
              <a:rPr lang="it-IT" sz="2600" dirty="0" err="1" smtClean="0">
                <a:solidFill>
                  <a:schemeClr val="tx1"/>
                </a:solidFill>
              </a:rPr>
              <a:t>pitch</a:t>
            </a:r>
            <a:r>
              <a:rPr lang="it-IT" sz="2600" dirty="0" smtClean="0">
                <a:solidFill>
                  <a:schemeClr val="tx1"/>
                </a:solidFill>
              </a:rPr>
              <a:t> (-30° +41°) </a:t>
            </a:r>
            <a:r>
              <a:rPr lang="it-IT" sz="2600" dirty="0" err="1" smtClean="0">
                <a:solidFill>
                  <a:schemeClr val="tx1"/>
                </a:solidFill>
              </a:rPr>
              <a:t>roll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(±40)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salvi\Desktop\joints\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4" t="10245" r="29021" b="15265"/>
          <a:stretch/>
        </p:blipFill>
        <p:spPr bwMode="auto">
          <a:xfrm>
            <a:off x="515900" y="1268760"/>
            <a:ext cx="2144111" cy="25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salvi\Desktop\joints\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6" t="20134" r="32462" b="15954"/>
          <a:stretch/>
        </p:blipFill>
        <p:spPr bwMode="auto">
          <a:xfrm>
            <a:off x="6372200" y="1268760"/>
            <a:ext cx="2168821" cy="256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JOINTS </a:t>
            </a:r>
            <a:r>
              <a:rPr lang="it-IT" dirty="0" smtClean="0"/>
              <a:t>2 - </a:t>
            </a:r>
            <a:r>
              <a:rPr lang="it-IT" dirty="0" err="1" smtClean="0"/>
              <a:t>yaw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4762872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-Motor </a:t>
            </a:r>
            <a:r>
              <a:rPr lang="it-IT" dirty="0" err="1" smtClean="0"/>
              <a:t>type</a:t>
            </a:r>
            <a:r>
              <a:rPr lang="it-IT" dirty="0" smtClean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512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/>
              <a:t>Harmonic</a:t>
            </a:r>
            <a:r>
              <a:rPr lang="it-IT" dirty="0"/>
              <a:t> drive:  1/100</a:t>
            </a:r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dirty="0"/>
              <a:t>AEA </a:t>
            </a:r>
            <a:r>
              <a:rPr lang="it-IT" dirty="0" err="1"/>
              <a:t>at</a:t>
            </a:r>
            <a:r>
              <a:rPr lang="it-IT" dirty="0"/>
              <a:t> the joint</a:t>
            </a:r>
          </a:p>
          <a:p>
            <a:pPr marL="0" indent="0">
              <a:buNone/>
            </a:pPr>
            <a:r>
              <a:rPr lang="it-IT" dirty="0" smtClean="0"/>
              <a:t>-HW </a:t>
            </a:r>
            <a:r>
              <a:rPr lang="it-IT" dirty="0" err="1" smtClean="0"/>
              <a:t>limits</a:t>
            </a:r>
            <a:r>
              <a:rPr lang="it-IT" dirty="0"/>
              <a:t> </a:t>
            </a:r>
            <a:r>
              <a:rPr lang="it-IT" dirty="0" smtClean="0"/>
              <a:t>±45°</a:t>
            </a:r>
            <a:endParaRPr lang="it-IT" dirty="0"/>
          </a:p>
        </p:txBody>
      </p:sp>
      <p:pic>
        <p:nvPicPr>
          <p:cNvPr id="2050" name="Picture 2" descr="C:\Users\msalvi\Desktop\joints\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3" t="26573" r="33884" b="13180"/>
          <a:stretch/>
        </p:blipFill>
        <p:spPr bwMode="auto">
          <a:xfrm>
            <a:off x="215650" y="1556792"/>
            <a:ext cx="3548418" cy="44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1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JOINTS </a:t>
            </a:r>
            <a:r>
              <a:rPr lang="it-IT" dirty="0" smtClean="0"/>
              <a:t>3 – </a:t>
            </a:r>
            <a:r>
              <a:rPr lang="it-IT" dirty="0" err="1" smtClean="0"/>
              <a:t>eyes</a:t>
            </a:r>
            <a:r>
              <a:rPr lang="it-IT" dirty="0" smtClean="0"/>
              <a:t>’ tilt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512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 </a:t>
            </a:r>
            <a:r>
              <a:rPr lang="it-IT" dirty="0" err="1" smtClean="0"/>
              <a:t>Integrated</a:t>
            </a:r>
            <a:r>
              <a:rPr lang="it-IT" dirty="0" smtClean="0"/>
              <a:t> </a:t>
            </a:r>
            <a:r>
              <a:rPr lang="it-IT" dirty="0" err="1" smtClean="0"/>
              <a:t>gearbox</a:t>
            </a:r>
            <a:r>
              <a:rPr lang="it-IT" dirty="0" smtClean="0"/>
              <a:t> 1/141</a:t>
            </a:r>
          </a:p>
          <a:p>
            <a:pPr marL="0" indent="0">
              <a:buNone/>
            </a:pPr>
            <a:r>
              <a:rPr lang="it-IT" dirty="0" smtClean="0"/>
              <a:t>- AEA </a:t>
            </a:r>
            <a:r>
              <a:rPr lang="it-IT" dirty="0" err="1" smtClean="0"/>
              <a:t>at</a:t>
            </a:r>
            <a:r>
              <a:rPr lang="it-IT" dirty="0" smtClean="0"/>
              <a:t> the joint</a:t>
            </a:r>
          </a:p>
          <a:p>
            <a:pPr marL="0" indent="0">
              <a:buNone/>
            </a:pPr>
            <a:r>
              <a:rPr lang="it-IT" dirty="0" smtClean="0"/>
              <a:t>-HW </a:t>
            </a:r>
            <a:r>
              <a:rPr lang="it-IT" dirty="0" err="1" smtClean="0"/>
              <a:t>limits</a:t>
            </a:r>
            <a:r>
              <a:rPr lang="it-IT" dirty="0"/>
              <a:t> </a:t>
            </a:r>
            <a:r>
              <a:rPr lang="it-IT" dirty="0" smtClean="0"/>
              <a:t>±30°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074" name="Picture 2" descr="C:\Users\msalvi\Desktop\joints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2" t="8169" r="17750" b="9413"/>
          <a:stretch/>
        </p:blipFill>
        <p:spPr bwMode="auto">
          <a:xfrm>
            <a:off x="-16630" y="1772816"/>
            <a:ext cx="3235986" cy="41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7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JOINTS </a:t>
            </a:r>
            <a:r>
              <a:rPr lang="it-IT" dirty="0" smtClean="0"/>
              <a:t>4 &amp; 5 – </a:t>
            </a:r>
            <a:r>
              <a:rPr lang="it-IT" dirty="0" err="1" smtClean="0"/>
              <a:t>eyes</a:t>
            </a:r>
            <a:r>
              <a:rPr lang="it-IT" dirty="0"/>
              <a:t> </a:t>
            </a:r>
            <a:r>
              <a:rPr lang="it-IT" dirty="0" smtClean="0"/>
              <a:t>pan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512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 err="1" smtClean="0"/>
              <a:t>Harmonic</a:t>
            </a:r>
            <a:r>
              <a:rPr lang="it-IT" dirty="0" smtClean="0"/>
              <a:t> </a:t>
            </a:r>
            <a:r>
              <a:rPr lang="it-IT" dirty="0"/>
              <a:t>drive:  </a:t>
            </a:r>
            <a:r>
              <a:rPr lang="it-IT" dirty="0" smtClean="0"/>
              <a:t>1/50</a:t>
            </a:r>
          </a:p>
          <a:p>
            <a:pPr marL="0" indent="0">
              <a:buNone/>
            </a:pPr>
            <a:r>
              <a:rPr lang="it-IT" dirty="0" smtClean="0"/>
              <a:t>-No AEA</a:t>
            </a:r>
          </a:p>
          <a:p>
            <a:pPr marL="0" indent="0">
              <a:buNone/>
            </a:pPr>
            <a:r>
              <a:rPr lang="it-IT" dirty="0"/>
              <a:t>-HW </a:t>
            </a:r>
            <a:r>
              <a:rPr lang="it-IT" dirty="0" err="1"/>
              <a:t>limits</a:t>
            </a:r>
            <a:r>
              <a:rPr lang="it-IT"/>
              <a:t> ±30°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3074" name="Picture 2" descr="C:\Users\msalvi\Desktop\joints\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2" t="8169" r="17750" b="9413"/>
          <a:stretch/>
        </p:blipFill>
        <p:spPr bwMode="auto">
          <a:xfrm>
            <a:off x="-16630" y="1772816"/>
            <a:ext cx="3235986" cy="41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80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163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di Office</vt:lpstr>
      <vt:lpstr>iCub3 Head joints specs</vt:lpstr>
      <vt:lpstr>JOINTS 0 &amp; 1 – pitch &amp; roll coupled joints</vt:lpstr>
      <vt:lpstr>JOINTS 2 - yaw</vt:lpstr>
      <vt:lpstr>JOINTS 3 – eyes’ tilt</vt:lpstr>
      <vt:lpstr>JOINTS 4 &amp; 5 – eyes 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0 &amp; 1 – pitch &amp; roll coupled joints</dc:title>
  <dc:creator>Mattia Salvi</dc:creator>
  <cp:lastModifiedBy>Mattia Salvi</cp:lastModifiedBy>
  <cp:revision>14</cp:revision>
  <dcterms:created xsi:type="dcterms:W3CDTF">2015-10-21T08:52:53Z</dcterms:created>
  <dcterms:modified xsi:type="dcterms:W3CDTF">2015-11-05T10:52:22Z</dcterms:modified>
</cp:coreProperties>
</file>