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22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18/07/2016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it-IT" dirty="0" smtClean="0"/>
              <a:t>iCub3 </a:t>
            </a:r>
            <a:r>
              <a:rPr lang="it-IT" dirty="0" err="1" smtClean="0"/>
              <a:t>Upperbody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joints</a:t>
            </a:r>
            <a:r>
              <a:rPr lang="it-IT" dirty="0" smtClean="0"/>
              <a:t> </a:t>
            </a:r>
            <a:r>
              <a:rPr lang="it-IT" dirty="0" err="1" smtClean="0"/>
              <a:t>specs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329" y="5223358"/>
            <a:ext cx="6400800" cy="1326393"/>
          </a:xfrm>
        </p:spPr>
        <p:txBody>
          <a:bodyPr>
            <a:normAutofit/>
          </a:bodyPr>
          <a:lstStyle/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Rev. 1</a:t>
            </a:r>
          </a:p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14/07/2016</a:t>
            </a:r>
          </a:p>
          <a:p>
            <a:pPr algn="l"/>
            <a:endParaRPr lang="it-IT" sz="1800" dirty="0" smtClean="0">
              <a:solidFill>
                <a:schemeClr val="tx1"/>
              </a:solidFill>
            </a:endParaRPr>
          </a:p>
          <a:p>
            <a:pPr algn="l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3096344" cy="487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0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772400" cy="1470025"/>
          </a:xfrm>
        </p:spPr>
        <p:txBody>
          <a:bodyPr/>
          <a:lstStyle/>
          <a:p>
            <a:r>
              <a:rPr lang="it-IT" dirty="0" smtClean="0"/>
              <a:t>JOINTS 0– </a:t>
            </a:r>
            <a:r>
              <a:rPr lang="it-IT" dirty="0" err="1" smtClean="0"/>
              <a:t>Upperbody</a:t>
            </a:r>
            <a:r>
              <a:rPr lang="it-IT" dirty="0" smtClean="0"/>
              <a:t> </a:t>
            </a:r>
            <a:r>
              <a:rPr lang="it-IT" dirty="0" err="1" smtClean="0"/>
              <a:t>yaw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425" y="1988840"/>
            <a:ext cx="6768751" cy="3240360"/>
          </a:xfrm>
        </p:spPr>
        <p:txBody>
          <a:bodyPr>
            <a:normAutofit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</a:t>
            </a:r>
            <a:r>
              <a:rPr lang="it-IT" sz="2600" dirty="0" err="1" smtClean="0">
                <a:solidFill>
                  <a:schemeClr val="tx1"/>
                </a:solidFill>
              </a:rPr>
              <a:t>Brushless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C2900576 </a:t>
            </a:r>
            <a:r>
              <a:rPr lang="it-IT" sz="2600" dirty="0">
                <a:solidFill>
                  <a:schemeClr val="tx1"/>
                </a:solidFill>
              </a:rPr>
              <a:t>8 </a:t>
            </a:r>
            <a:r>
              <a:rPr lang="it-IT" sz="2600" smtClean="0">
                <a:solidFill>
                  <a:schemeClr val="tx1"/>
                </a:solidFill>
              </a:rPr>
              <a:t>poles</a:t>
            </a:r>
            <a:endParaRPr lang="it-IT" sz="2600" dirty="0" smtClean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Lcore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err="1" smtClean="0">
                <a:solidFill>
                  <a:schemeClr val="tx1"/>
                </a:solidFill>
              </a:rPr>
              <a:t>optical</a:t>
            </a:r>
            <a:r>
              <a:rPr lang="it-IT" sz="2600" dirty="0" smtClean="0">
                <a:solidFill>
                  <a:schemeClr val="tx1"/>
                </a:solidFill>
              </a:rPr>
              <a:t> encoder on </a:t>
            </a:r>
            <a:r>
              <a:rPr lang="it-IT" sz="2600" dirty="0" err="1" smtClean="0">
                <a:solidFill>
                  <a:schemeClr val="tx1"/>
                </a:solidFill>
              </a:rPr>
              <a:t>motor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err="1" smtClean="0">
                <a:solidFill>
                  <a:schemeClr val="tx1"/>
                </a:solidFill>
              </a:rPr>
              <a:t>shaft</a:t>
            </a:r>
            <a:endParaRPr lang="it-IT" sz="2600" dirty="0" smtClean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Harmonic</a:t>
            </a:r>
            <a:r>
              <a:rPr lang="it-IT" sz="2600" dirty="0" smtClean="0">
                <a:solidFill>
                  <a:schemeClr val="tx1"/>
                </a:solidFill>
              </a:rPr>
              <a:t> drive:  1/100</a:t>
            </a: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Magnetic</a:t>
            </a:r>
            <a:r>
              <a:rPr lang="it-IT" sz="2600" dirty="0">
                <a:solidFill>
                  <a:schemeClr val="tx1"/>
                </a:solidFill>
              </a:rPr>
              <a:t> encoder &amp; </a:t>
            </a:r>
            <a:r>
              <a:rPr lang="it-IT" sz="2600" dirty="0" err="1">
                <a:solidFill>
                  <a:schemeClr val="tx1"/>
                </a:solidFill>
              </a:rPr>
              <a:t>AMOboard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at</a:t>
            </a:r>
            <a:r>
              <a:rPr lang="it-IT" sz="2600" dirty="0">
                <a:solidFill>
                  <a:schemeClr val="tx1"/>
                </a:solidFill>
              </a:rPr>
              <a:t> the joint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(±45°)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6592"/>
            <a:ext cx="272066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6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772400" cy="1470025"/>
          </a:xfrm>
        </p:spPr>
        <p:txBody>
          <a:bodyPr/>
          <a:lstStyle/>
          <a:p>
            <a:r>
              <a:rPr lang="it-IT" dirty="0" smtClean="0"/>
              <a:t>JOINTS 1– </a:t>
            </a:r>
            <a:r>
              <a:rPr lang="it-IT" dirty="0" err="1" smtClean="0"/>
              <a:t>Shoulder</a:t>
            </a:r>
            <a:r>
              <a:rPr lang="it-IT" dirty="0" smtClean="0"/>
              <a:t> </a:t>
            </a:r>
            <a:r>
              <a:rPr lang="it-IT" dirty="0" err="1" smtClean="0"/>
              <a:t>pitch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425" y="1988840"/>
            <a:ext cx="6768751" cy="3240360"/>
          </a:xfrm>
        </p:spPr>
        <p:txBody>
          <a:bodyPr>
            <a:normAutofit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</a:t>
            </a:r>
            <a:r>
              <a:rPr lang="it-IT" sz="2600" dirty="0" err="1" smtClean="0">
                <a:solidFill>
                  <a:schemeClr val="tx1"/>
                </a:solidFill>
              </a:rPr>
              <a:t>Brushless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C2900576 </a:t>
            </a:r>
            <a:r>
              <a:rPr lang="it-IT" sz="2600" dirty="0">
                <a:solidFill>
                  <a:schemeClr val="tx1"/>
                </a:solidFill>
              </a:rPr>
              <a:t>8 </a:t>
            </a:r>
            <a:r>
              <a:rPr lang="it-IT" sz="2600" dirty="0" err="1" smtClean="0">
                <a:solidFill>
                  <a:schemeClr val="tx1"/>
                </a:solidFill>
              </a:rPr>
              <a:t>poles</a:t>
            </a:r>
            <a:endParaRPr lang="it-IT" sz="2600" dirty="0" smtClean="0">
              <a:solidFill>
                <a:schemeClr val="tx1"/>
              </a:solidFill>
            </a:endParaRP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Lcore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optical</a:t>
            </a:r>
            <a:r>
              <a:rPr lang="it-IT" sz="2600" dirty="0">
                <a:solidFill>
                  <a:schemeClr val="tx1"/>
                </a:solidFill>
              </a:rPr>
              <a:t> encoder on </a:t>
            </a:r>
            <a:r>
              <a:rPr lang="it-IT" sz="2600" dirty="0" err="1">
                <a:solidFill>
                  <a:schemeClr val="tx1"/>
                </a:solidFill>
              </a:rPr>
              <a:t>motor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shaft</a:t>
            </a:r>
            <a:endParaRPr lang="it-IT" sz="2600" dirty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Harmonic</a:t>
            </a:r>
            <a:r>
              <a:rPr lang="it-IT" sz="2600" dirty="0" smtClean="0">
                <a:solidFill>
                  <a:schemeClr val="tx1"/>
                </a:solidFill>
              </a:rPr>
              <a:t> drive:  1/100</a:t>
            </a: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Magnetic</a:t>
            </a:r>
            <a:r>
              <a:rPr lang="it-IT" sz="2600" dirty="0">
                <a:solidFill>
                  <a:schemeClr val="tx1"/>
                </a:solidFill>
              </a:rPr>
              <a:t> encoder &amp; </a:t>
            </a:r>
            <a:r>
              <a:rPr lang="it-IT" sz="2600" dirty="0" err="1">
                <a:solidFill>
                  <a:schemeClr val="tx1"/>
                </a:solidFill>
              </a:rPr>
              <a:t>AMOboard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at</a:t>
            </a:r>
            <a:r>
              <a:rPr lang="it-IT" sz="2600" dirty="0">
                <a:solidFill>
                  <a:schemeClr val="tx1"/>
                </a:solidFill>
              </a:rPr>
              <a:t> the joint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-5° +100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76"/>
          <a:stretch/>
        </p:blipFill>
        <p:spPr bwMode="auto">
          <a:xfrm>
            <a:off x="-31316" y="1700808"/>
            <a:ext cx="2929460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36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772400" cy="1470025"/>
          </a:xfrm>
        </p:spPr>
        <p:txBody>
          <a:bodyPr/>
          <a:lstStyle/>
          <a:p>
            <a:r>
              <a:rPr lang="it-IT" dirty="0" smtClean="0"/>
              <a:t>JOINTS </a:t>
            </a:r>
            <a:r>
              <a:rPr lang="it-IT" dirty="0" smtClean="0"/>
              <a:t>2– </a:t>
            </a:r>
            <a:r>
              <a:rPr lang="it-IT" dirty="0" err="1" smtClean="0"/>
              <a:t>Shoulder</a:t>
            </a:r>
            <a:r>
              <a:rPr lang="it-IT" dirty="0" smtClean="0"/>
              <a:t> </a:t>
            </a:r>
            <a:r>
              <a:rPr lang="it-IT" dirty="0" err="1" smtClean="0"/>
              <a:t>roll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425" y="1988840"/>
            <a:ext cx="6768751" cy="3240360"/>
          </a:xfrm>
        </p:spPr>
        <p:txBody>
          <a:bodyPr>
            <a:normAutofit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</a:t>
            </a:r>
            <a:r>
              <a:rPr lang="it-IT" sz="2600" dirty="0" err="1" smtClean="0">
                <a:solidFill>
                  <a:schemeClr val="tx1"/>
                </a:solidFill>
              </a:rPr>
              <a:t>Brushless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C2900576 </a:t>
            </a:r>
            <a:r>
              <a:rPr lang="it-IT" sz="2600" dirty="0">
                <a:solidFill>
                  <a:schemeClr val="tx1"/>
                </a:solidFill>
              </a:rPr>
              <a:t>8 </a:t>
            </a:r>
            <a:r>
              <a:rPr lang="it-IT" sz="2600" dirty="0" err="1">
                <a:solidFill>
                  <a:schemeClr val="tx1"/>
                </a:solidFill>
              </a:rPr>
              <a:t>poles</a:t>
            </a:r>
            <a:endParaRPr lang="it-IT" sz="2600" dirty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Lcore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optical</a:t>
            </a:r>
            <a:r>
              <a:rPr lang="it-IT" sz="2600" dirty="0">
                <a:solidFill>
                  <a:schemeClr val="tx1"/>
                </a:solidFill>
              </a:rPr>
              <a:t> encoder on </a:t>
            </a:r>
            <a:r>
              <a:rPr lang="it-IT" sz="2600" dirty="0" err="1">
                <a:solidFill>
                  <a:schemeClr val="tx1"/>
                </a:solidFill>
              </a:rPr>
              <a:t>motor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shaft</a:t>
            </a:r>
            <a:endParaRPr lang="it-IT" sz="2600" dirty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Harmonic</a:t>
            </a:r>
            <a:r>
              <a:rPr lang="it-IT" sz="2600" dirty="0" smtClean="0">
                <a:solidFill>
                  <a:schemeClr val="tx1"/>
                </a:solidFill>
              </a:rPr>
              <a:t> drive:  1/100</a:t>
            </a: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Magnetic</a:t>
            </a:r>
            <a:r>
              <a:rPr lang="it-IT" sz="2600" dirty="0">
                <a:solidFill>
                  <a:schemeClr val="tx1"/>
                </a:solidFill>
              </a:rPr>
              <a:t> encoder &amp; </a:t>
            </a:r>
            <a:r>
              <a:rPr lang="it-IT" sz="2600" dirty="0" err="1">
                <a:solidFill>
                  <a:schemeClr val="tx1"/>
                </a:solidFill>
              </a:rPr>
              <a:t>AMOboard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at</a:t>
            </a:r>
            <a:r>
              <a:rPr lang="it-IT" sz="2600" dirty="0">
                <a:solidFill>
                  <a:schemeClr val="tx1"/>
                </a:solidFill>
              </a:rPr>
              <a:t> the joint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 </a:t>
            </a:r>
            <a:r>
              <a:rPr lang="it-IT" sz="2600" dirty="0" err="1" smtClean="0">
                <a:solidFill>
                  <a:schemeClr val="tx1"/>
                </a:solidFill>
              </a:rPr>
              <a:t>roll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(-15° +150°)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5" y="1844824"/>
            <a:ext cx="281736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36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772400" cy="1470025"/>
          </a:xfrm>
        </p:spPr>
        <p:txBody>
          <a:bodyPr/>
          <a:lstStyle/>
          <a:p>
            <a:r>
              <a:rPr lang="it-IT" dirty="0" smtClean="0"/>
              <a:t>JOINTS </a:t>
            </a:r>
            <a:r>
              <a:rPr lang="it-IT" dirty="0"/>
              <a:t>3</a:t>
            </a:r>
            <a:r>
              <a:rPr lang="it-IT" dirty="0" smtClean="0"/>
              <a:t>– </a:t>
            </a:r>
            <a:r>
              <a:rPr lang="it-IT" dirty="0" err="1" smtClean="0"/>
              <a:t>Upperarm</a:t>
            </a:r>
            <a:r>
              <a:rPr lang="it-IT" dirty="0" smtClean="0"/>
              <a:t> </a:t>
            </a:r>
            <a:r>
              <a:rPr lang="it-IT" dirty="0" err="1" smtClean="0"/>
              <a:t>yaw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425" y="1988840"/>
            <a:ext cx="6768751" cy="3240360"/>
          </a:xfrm>
        </p:spPr>
        <p:txBody>
          <a:bodyPr>
            <a:normAutofit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</a:t>
            </a:r>
            <a:r>
              <a:rPr lang="it-IT" sz="2600" dirty="0" err="1" smtClean="0">
                <a:solidFill>
                  <a:schemeClr val="tx1"/>
                </a:solidFill>
              </a:rPr>
              <a:t>Brushless</a:t>
            </a:r>
            <a:r>
              <a:rPr lang="it-IT" sz="2600" dirty="0">
                <a:solidFill>
                  <a:schemeClr val="tx1"/>
                </a:solidFill>
              </a:rPr>
              <a:t> C2900575 8 </a:t>
            </a:r>
            <a:r>
              <a:rPr lang="it-IT" sz="2600" dirty="0" err="1">
                <a:solidFill>
                  <a:schemeClr val="tx1"/>
                </a:solidFill>
              </a:rPr>
              <a:t>poles</a:t>
            </a:r>
            <a:endParaRPr lang="it-IT" sz="2600" dirty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Lcore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optical</a:t>
            </a:r>
            <a:r>
              <a:rPr lang="it-IT" sz="2600" dirty="0">
                <a:solidFill>
                  <a:schemeClr val="tx1"/>
                </a:solidFill>
              </a:rPr>
              <a:t> encoder on </a:t>
            </a:r>
            <a:r>
              <a:rPr lang="it-IT" sz="2600" dirty="0" err="1">
                <a:solidFill>
                  <a:schemeClr val="tx1"/>
                </a:solidFill>
              </a:rPr>
              <a:t>motor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shaft</a:t>
            </a:r>
            <a:endParaRPr lang="it-IT" sz="2600" dirty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Harmonic</a:t>
            </a:r>
            <a:r>
              <a:rPr lang="it-IT" sz="2600" dirty="0" smtClean="0">
                <a:solidFill>
                  <a:schemeClr val="tx1"/>
                </a:solidFill>
              </a:rPr>
              <a:t> drive:  1/100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Magnetic</a:t>
            </a:r>
            <a:r>
              <a:rPr lang="it-IT" sz="2600" dirty="0">
                <a:solidFill>
                  <a:schemeClr val="tx1"/>
                </a:solidFill>
              </a:rPr>
              <a:t> encoder &amp; </a:t>
            </a:r>
            <a:r>
              <a:rPr lang="it-IT" sz="2600" dirty="0" err="1">
                <a:solidFill>
                  <a:schemeClr val="tx1"/>
                </a:solidFill>
              </a:rPr>
              <a:t>AMOboard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at</a:t>
            </a:r>
            <a:r>
              <a:rPr lang="it-IT" sz="2600" dirty="0">
                <a:solidFill>
                  <a:schemeClr val="tx1"/>
                </a:solidFill>
              </a:rPr>
              <a:t> the joint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 </a:t>
            </a:r>
            <a:r>
              <a:rPr lang="it-IT" sz="2600" dirty="0" err="1" smtClean="0">
                <a:solidFill>
                  <a:schemeClr val="tx1"/>
                </a:solidFill>
              </a:rPr>
              <a:t>roll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(-52° +82°)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269368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01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772400" cy="1470025"/>
          </a:xfrm>
        </p:spPr>
        <p:txBody>
          <a:bodyPr/>
          <a:lstStyle/>
          <a:p>
            <a:r>
              <a:rPr lang="it-IT" dirty="0" smtClean="0"/>
              <a:t>JOINTS </a:t>
            </a:r>
            <a:r>
              <a:rPr lang="it-IT" dirty="0" smtClean="0"/>
              <a:t>4– </a:t>
            </a:r>
            <a:r>
              <a:rPr lang="it-IT" dirty="0" err="1" smtClean="0"/>
              <a:t>Elbow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425" y="1988840"/>
            <a:ext cx="6768751" cy="3240360"/>
          </a:xfrm>
        </p:spPr>
        <p:txBody>
          <a:bodyPr>
            <a:normAutofit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</a:t>
            </a:r>
            <a:r>
              <a:rPr lang="it-IT" sz="2600" dirty="0" err="1" smtClean="0">
                <a:solidFill>
                  <a:schemeClr val="tx1"/>
                </a:solidFill>
              </a:rPr>
              <a:t>Brushless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C2900575 8 </a:t>
            </a:r>
            <a:r>
              <a:rPr lang="it-IT" sz="2600" dirty="0" err="1" smtClean="0">
                <a:solidFill>
                  <a:schemeClr val="tx1"/>
                </a:solidFill>
              </a:rPr>
              <a:t>poles</a:t>
            </a:r>
            <a:endParaRPr lang="it-IT" sz="2600" dirty="0" smtClean="0">
              <a:solidFill>
                <a:schemeClr val="tx1"/>
              </a:solidFill>
            </a:endParaRP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err="1">
                <a:solidFill>
                  <a:schemeClr val="tx1"/>
                </a:solidFill>
              </a:rPr>
              <a:t>Lcore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optical</a:t>
            </a:r>
            <a:r>
              <a:rPr lang="it-IT" sz="2600" dirty="0">
                <a:solidFill>
                  <a:schemeClr val="tx1"/>
                </a:solidFill>
              </a:rPr>
              <a:t> encoder on </a:t>
            </a:r>
            <a:r>
              <a:rPr lang="it-IT" sz="2600" dirty="0" err="1">
                <a:solidFill>
                  <a:schemeClr val="tx1"/>
                </a:solidFill>
              </a:rPr>
              <a:t>motor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shaft</a:t>
            </a:r>
            <a:endParaRPr lang="it-IT" sz="2600" dirty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Harmonic</a:t>
            </a:r>
            <a:r>
              <a:rPr lang="it-IT" sz="2600" dirty="0" smtClean="0">
                <a:solidFill>
                  <a:schemeClr val="tx1"/>
                </a:solidFill>
              </a:rPr>
              <a:t> drive:  1/100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Magnetic</a:t>
            </a:r>
            <a:r>
              <a:rPr lang="it-IT" sz="2600" dirty="0" smtClean="0">
                <a:solidFill>
                  <a:schemeClr val="tx1"/>
                </a:solidFill>
              </a:rPr>
              <a:t> encoder &amp; </a:t>
            </a:r>
            <a:r>
              <a:rPr lang="it-IT" sz="2600" dirty="0" err="1" smtClean="0">
                <a:solidFill>
                  <a:schemeClr val="tx1"/>
                </a:solidFill>
              </a:rPr>
              <a:t>AMOboard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err="1" smtClean="0">
                <a:solidFill>
                  <a:schemeClr val="tx1"/>
                </a:solidFill>
              </a:rPr>
              <a:t>at</a:t>
            </a:r>
            <a:r>
              <a:rPr lang="it-IT" sz="2600" dirty="0" smtClean="0">
                <a:solidFill>
                  <a:schemeClr val="tx1"/>
                </a:solidFill>
              </a:rPr>
              <a:t> the joint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 </a:t>
            </a:r>
            <a:r>
              <a:rPr lang="it-IT" sz="2600" dirty="0" err="1" smtClean="0">
                <a:solidFill>
                  <a:schemeClr val="tx1"/>
                </a:solidFill>
              </a:rPr>
              <a:t>roll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(-5° +115°)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263541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247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214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di Office</vt:lpstr>
      <vt:lpstr>iCub3 Upperbody joints specs</vt:lpstr>
      <vt:lpstr>JOINTS 0– Upperbody yaw</vt:lpstr>
      <vt:lpstr>JOINTS 1– Shoulder pitch</vt:lpstr>
      <vt:lpstr>JOINTS 2– Shoulder roll</vt:lpstr>
      <vt:lpstr>JOINTS 3– Upperarm yaw</vt:lpstr>
      <vt:lpstr>JOINTS 4– Elbow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JOINTS 0 &amp; 1 – pitch &amp; roll coupled joints</dc:title>
  <dc:creator>Mattia Salvi</dc:creator>
  <cp:lastModifiedBy>Mattia Salvi</cp:lastModifiedBy>
  <cp:revision>40</cp:revision>
  <dcterms:created xsi:type="dcterms:W3CDTF">2015-10-21T08:52:53Z</dcterms:created>
  <dcterms:modified xsi:type="dcterms:W3CDTF">2016-07-18T12:19:16Z</dcterms:modified>
</cp:coreProperties>
</file>