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9"/>
  </p:notesMasterIdLst>
  <p:sldIdLst>
    <p:sldId id="336" r:id="rId5"/>
    <p:sldId id="349" r:id="rId6"/>
    <p:sldId id="350" r:id="rId7"/>
    <p:sldId id="363" r:id="rId8"/>
    <p:sldId id="353" r:id="rId9"/>
    <p:sldId id="364" r:id="rId10"/>
    <p:sldId id="368" r:id="rId11"/>
    <p:sldId id="366" r:id="rId12"/>
    <p:sldId id="367" r:id="rId13"/>
    <p:sldId id="365" r:id="rId14"/>
    <p:sldId id="360" r:id="rId15"/>
    <p:sldId id="332" r:id="rId16"/>
    <p:sldId id="345" r:id="rId17"/>
    <p:sldId id="35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B9D"/>
    <a:srgbClr val="155881"/>
    <a:srgbClr val="2185C5"/>
    <a:srgbClr val="73C421"/>
    <a:srgbClr val="252DBA"/>
    <a:srgbClr val="4F25BA"/>
    <a:srgbClr val="677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1719C6-94CF-4EB1-8379-CCD19B2BB441}" v="1338" dt="2025-04-30T09:23:18.864"/>
  </p1510:revLst>
</p1510:revInfo>
</file>

<file path=ppt/tableStyles.xml><?xml version="1.0" encoding="utf-8"?>
<a:tblStyleLst xmlns:a="http://schemas.openxmlformats.org/drawingml/2006/main" def="{8AAF0D43-C4B8-4B96-9A17-6505EC85A2B9}">
  <a:tblStyle styleId="{8AAF0D43-C4B8-4B96-9A17-6505EC85A2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169" autoAdjust="0"/>
  </p:normalViewPr>
  <p:slideViewPr>
    <p:cSldViewPr snapToGrid="0">
      <p:cViewPr varScale="1">
        <p:scale>
          <a:sx n="103" d="100"/>
          <a:sy n="103" d="100"/>
        </p:scale>
        <p:origin x="859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2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F5267-AE53-30BA-AC74-3D502597D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AE7868-B8E9-E5D9-3A6F-F086F5E859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F557D2-D1CE-A3BD-C4EE-26C0364C5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1" y="-21213"/>
            <a:ext cx="1092780" cy="109278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02DB3D5-153B-3F8C-C881-CB7150CE110C}"/>
              </a:ext>
            </a:extLst>
          </p:cNvPr>
          <p:cNvCxnSpPr/>
          <p:nvPr userDrawn="1"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515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42078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BE9A7-F3D2-D925-0D3C-13EF42854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701A4-011A-8B4F-A76C-3FDB15172F8C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ysML - Systems Modeling Language - analisi-disegno.com">
            <a:extLst>
              <a:ext uri="{FF2B5EF4-FFF2-40B4-BE49-F238E27FC236}">
                <a16:creationId xmlns:a16="http://schemas.microsoft.com/office/drawing/2014/main" id="{42AAAE5A-DFD5-2024-EF0D-392438BC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506" y="137076"/>
            <a:ext cx="2470740" cy="1397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4FE10C-9FCF-733B-7066-84F1C63C9B4C}"/>
              </a:ext>
            </a:extLst>
          </p:cNvPr>
          <p:cNvSpPr txBox="1"/>
          <p:nvPr/>
        </p:nvSpPr>
        <p:spPr>
          <a:xfrm>
            <a:off x="2594996" y="1501061"/>
            <a:ext cx="3951370" cy="7489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>
                <a:solidFill>
                  <a:srgbClr val="0070C0"/>
                </a:solidFill>
                <a:latin typeface="Roboto Condensed Light"/>
              </a:rPr>
              <a:t>ALEXANDRIA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9C7F6-83E5-4454-3EEE-36AC283623FA}"/>
              </a:ext>
            </a:extLst>
          </p:cNvPr>
          <p:cNvSpPr/>
          <p:nvPr/>
        </p:nvSpPr>
        <p:spPr>
          <a:xfrm>
            <a:off x="-2796" y="-706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itHub - icub-tech-iit/cad-mechanics-public: Repository containing open  parts of the CAD for mechanical design">
            <a:extLst>
              <a:ext uri="{FF2B5EF4-FFF2-40B4-BE49-F238E27FC236}">
                <a16:creationId xmlns:a16="http://schemas.microsoft.com/office/drawing/2014/main" id="{7967511A-D8C9-FA9A-7482-66B7E2F67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" y="34591"/>
            <a:ext cx="1468345" cy="14923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3AE661-465C-2F4A-EBFB-C7AE931B3483}"/>
              </a:ext>
            </a:extLst>
          </p:cNvPr>
          <p:cNvSpPr txBox="1"/>
          <p:nvPr/>
        </p:nvSpPr>
        <p:spPr>
          <a:xfrm>
            <a:off x="170121" y="4695604"/>
            <a:ext cx="2410933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rgbClr val="0070C0"/>
                </a:solidFill>
                <a:latin typeface="Roboto Condensed Light"/>
              </a:rPr>
              <a:t>https://github.com/icub-tech-iit/study-alexandria</a:t>
            </a:r>
          </a:p>
        </p:txBody>
      </p:sp>
      <p:pic>
        <p:nvPicPr>
          <p:cNvPr id="6" name="Picture 5" descr="Biblioteca di Alessandria d'Egitto e il Museo - Per saperne di più - Studia  Rapido">
            <a:extLst>
              <a:ext uri="{FF2B5EF4-FFF2-40B4-BE49-F238E27FC236}">
                <a16:creationId xmlns:a16="http://schemas.microsoft.com/office/drawing/2014/main" id="{E1E43F7F-E8D9-0313-D51C-ECE675717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255245"/>
            <a:ext cx="2743200" cy="1789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9D285-6482-896F-1C36-411FD36D5013}"/>
              </a:ext>
            </a:extLst>
          </p:cNvPr>
          <p:cNvSpPr txBox="1"/>
          <p:nvPr/>
        </p:nvSpPr>
        <p:spPr>
          <a:xfrm>
            <a:off x="6243971" y="4177267"/>
            <a:ext cx="26102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i="1">
                <a:solidFill>
                  <a:srgbClr val="0070C0"/>
                </a:solidFill>
                <a:latin typeface="Roboto Condensed Light"/>
              </a:rPr>
              <a:t>"Where all the knowledge of </a:t>
            </a:r>
            <a:endParaRPr lang="en-US"/>
          </a:p>
          <a:p>
            <a:pPr algn="r"/>
            <a:r>
              <a:rPr lang="en-US" i="1">
                <a:solidFill>
                  <a:srgbClr val="0070C0"/>
                </a:solidFill>
                <a:latin typeface="Roboto Condensed Light"/>
              </a:rPr>
              <a:t>robots-configuration is stored"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7648C-7F9E-6247-2F23-C0A941406541}"/>
              </a:ext>
            </a:extLst>
          </p:cNvPr>
          <p:cNvSpPr txBox="1"/>
          <p:nvPr/>
        </p:nvSpPr>
        <p:spPr>
          <a:xfrm>
            <a:off x="2482703" y="1286539"/>
            <a:ext cx="41852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  <a:latin typeface="Roboto Condensed Light"/>
              </a:rPr>
              <a:t> Rework of robots-configuration</a:t>
            </a:r>
            <a:r>
              <a:rPr lang="en-US" sz="2400" b="1">
                <a:latin typeface="Roboto Condensed Light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25605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6ADD-F6F1-4CD4-2AD5-1ACD5DDD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FD8D1-E100-B5E1-57E2-A5A6922BD4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77BBE-36AE-AE63-AABE-F3BEF3D1AF4D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oboto Condensed Light"/>
              </a:rPr>
              <a:t>GENERATE XML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C025A-B453-8653-064D-8A742A129E4B}"/>
              </a:ext>
            </a:extLst>
          </p:cNvPr>
          <p:cNvSpPr txBox="1"/>
          <p:nvPr/>
        </p:nvSpPr>
        <p:spPr>
          <a:xfrm>
            <a:off x="1416461" y="873821"/>
            <a:ext cx="659342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  <a:sym typeface="Wingdings" panose="05000000000000000000" pitchFamily="2" charset="2"/>
              </a:rPr>
              <a:t>We are now able to generate the XML for more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  <a:sym typeface="Wingdings" panose="05000000000000000000" pitchFamily="2" charset="2"/>
              </a:rPr>
              <a:t>complex robots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  <a:sym typeface="Wingdings" panose="05000000000000000000" pitchFamily="2" charset="2"/>
              </a:rPr>
              <a:t>that one head (iCubGenova11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  <a:sym typeface="Wingdings" panose="05000000000000000000" pitchFamily="2" charset="2"/>
              </a:rPr>
              <a:t>upperbody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  <a:sym typeface="Wingdings" panose="05000000000000000000" pitchFamily="2" charset="2"/>
              </a:rPr>
              <a:t>, for example) and for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  <a:sym typeface="Wingdings" panose="05000000000000000000" pitchFamily="2" charset="2"/>
              </a:rPr>
              <a:t>multiple robots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  <a:sym typeface="Wingdings" panose="05000000000000000000" pitchFamily="2" charset="2"/>
              </a:rPr>
              <a:t>at the same time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A1D26-6CAA-784D-14FC-DDC770FD40D1}"/>
              </a:ext>
            </a:extLst>
          </p:cNvPr>
          <p:cNvSpPr txBox="1"/>
          <p:nvPr/>
        </p:nvSpPr>
        <p:spPr>
          <a:xfrm>
            <a:off x="369773" y="1945793"/>
            <a:ext cx="803259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 generate the XML files for one or more specific robots:</a:t>
            </a:r>
          </a:p>
          <a:p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b="1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python3 src/main.py --robot &lt;robots-name&gt; --config &lt;absolute-path-to-</a:t>
            </a:r>
            <a:r>
              <a:rPr lang="en-US" b="1" i="1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sysml</a:t>
            </a:r>
            <a:r>
              <a:rPr lang="en-US" b="1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-directory&gt;</a:t>
            </a:r>
          </a:p>
          <a:p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where:</a:t>
            </a:r>
          </a:p>
          <a:p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&lt;robots-name&gt;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is a space-separated list that contains the name of the robots (e.g., `iCubGenova11 iCubErzelli03`).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&lt;absolute-path-to-</a:t>
            </a:r>
            <a:r>
              <a:rPr lang="en-US" b="1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sysml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-directory&gt;`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is the absolute path to the directory containing the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SysML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files (e.g., &lt;path-to-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study_alexandria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-repository/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sysml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&gt;).</a:t>
            </a:r>
          </a:p>
          <a:p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This script will create a folder for the specified robot, mirroring the architecture of robots-configuration.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ADFBC5-0225-1DC3-600A-13912FA0DBF2}"/>
              </a:ext>
            </a:extLst>
          </p:cNvPr>
          <p:cNvSpPr txBox="1"/>
          <p:nvPr/>
        </p:nvSpPr>
        <p:spPr>
          <a:xfrm>
            <a:off x="369773" y="1545683"/>
            <a:ext cx="693516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Roboto Condensed Light"/>
              </a:rPr>
              <a:t>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770943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7FF15-4601-C039-C284-803AA79CE6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581E7-AFF6-EE78-4B8D-A83B5EAF2592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FUTURE WORK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2300D-BDB8-FA5E-F5D3-26E67018A36D}"/>
              </a:ext>
            </a:extLst>
          </p:cNvPr>
          <p:cNvSpPr txBox="1"/>
          <p:nvPr/>
        </p:nvSpPr>
        <p:spPr>
          <a:xfrm>
            <a:off x="936196" y="1191142"/>
            <a:ext cx="6104658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Add 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wrapper/</a:t>
            </a:r>
            <a:r>
              <a:rPr lang="en-US" sz="1800" b="1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remapper</a:t>
            </a:r>
            <a:endParaRPr lang="en-US" sz="1800" b="1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Add 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left/right leg templates 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Implement </a:t>
            </a:r>
            <a:r>
              <a:rPr lang="en-US" sz="1800" b="1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from_xml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and </a:t>
            </a:r>
            <a:r>
              <a:rPr lang="en-US" sz="1800" b="1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to_sysml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methods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Handle 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external services 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(like </a:t>
            </a:r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wbd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</a:t>
            </a:r>
            <a:r>
              <a:rPr lang="en-US" sz="18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telemetryDeviceDumper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)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Handle the </a:t>
            </a: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includes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of other XML files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Prettify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XML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Versioning</a:t>
            </a:r>
            <a:r>
              <a:rPr lang="en-US" sz="18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 project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02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9D7F46C-A607-1639-2085-F6348E46FC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669"/>
          <a:stretch/>
        </p:blipFill>
        <p:spPr>
          <a:xfrm>
            <a:off x="3325439" y="3646722"/>
            <a:ext cx="2589102" cy="12072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687DA6-EEA9-61AC-30B2-965FA38D45A8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C1B96-AAD9-DB59-D5D9-2B3BC29877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823918-B895-858B-9378-A109D7D152E5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103268-819C-04CB-2966-29AB01B42C1D}"/>
              </a:ext>
            </a:extLst>
          </p:cNvPr>
          <p:cNvSpPr txBox="1"/>
          <p:nvPr/>
        </p:nvSpPr>
        <p:spPr>
          <a:xfrm>
            <a:off x="1074716" y="150568"/>
            <a:ext cx="63047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QUESTIONS?</a:t>
            </a:r>
            <a:endParaRPr lang="en-US"/>
          </a:p>
        </p:txBody>
      </p:sp>
      <p:pic>
        <p:nvPicPr>
          <p:cNvPr id="4" name="Picture 3" descr="Sweating Pusheen">
            <a:extLst>
              <a:ext uri="{FF2B5EF4-FFF2-40B4-BE49-F238E27FC236}">
                <a16:creationId xmlns:a16="http://schemas.microsoft.com/office/drawing/2014/main" id="{0D5C5517-A6B9-735D-EAF3-5E29C27D5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06" y="3534621"/>
            <a:ext cx="1530884" cy="1530884"/>
          </a:xfrm>
          <a:prstGeom prst="rect">
            <a:avLst/>
          </a:prstGeom>
        </p:spPr>
      </p:pic>
      <p:pic>
        <p:nvPicPr>
          <p:cNvPr id="10" name="Picture 9" descr="Shocked Pusheen">
            <a:extLst>
              <a:ext uri="{FF2B5EF4-FFF2-40B4-BE49-F238E27FC236}">
                <a16:creationId xmlns:a16="http://schemas.microsoft.com/office/drawing/2014/main" id="{3C3D9123-EF1B-7D3B-110F-68C0ACF8B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391" y="3534621"/>
            <a:ext cx="1530884" cy="1530884"/>
          </a:xfrm>
          <a:prstGeom prst="rect">
            <a:avLst/>
          </a:prstGeom>
        </p:spPr>
      </p:pic>
      <p:pic>
        <p:nvPicPr>
          <p:cNvPr id="13" name="Picture 12" descr="A hand holding a light bulb and a question mark&#10;&#10;Description automatically generated">
            <a:extLst>
              <a:ext uri="{FF2B5EF4-FFF2-40B4-BE49-F238E27FC236}">
                <a16:creationId xmlns:a16="http://schemas.microsoft.com/office/drawing/2014/main" id="{95876704-BB3A-5A2C-24C4-E952C2094F5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4296" b="14074"/>
          <a:stretch/>
        </p:blipFill>
        <p:spPr>
          <a:xfrm>
            <a:off x="1634439" y="917006"/>
            <a:ext cx="5865072" cy="284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51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9E72DC0-2AFC-C04B-797C-74486B6EF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FA8FFC-F08D-7253-6B9D-8FB4E4E2DDBA}"/>
              </a:ext>
            </a:extLst>
          </p:cNvPr>
          <p:cNvSpPr/>
          <p:nvPr/>
        </p:nvSpPr>
        <p:spPr>
          <a:xfrm>
            <a:off x="7547020" y="36893"/>
            <a:ext cx="1551904" cy="1500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1A063-1358-83DD-33BF-A18D6FD4BF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35ED0E-EDE3-255B-2A9B-24D1ABBD60C8}"/>
              </a:ext>
            </a:extLst>
          </p:cNvPr>
          <p:cNvCxnSpPr/>
          <p:nvPr/>
        </p:nvCxnSpPr>
        <p:spPr>
          <a:xfrm flipH="1">
            <a:off x="976148" y="71601"/>
            <a:ext cx="5255" cy="750176"/>
          </a:xfrm>
          <a:prstGeom prst="straightConnector1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88F8ECF-4C66-AE4F-48A6-A2BE3FDEB6FF}"/>
              </a:ext>
            </a:extLst>
          </p:cNvPr>
          <p:cNvGrpSpPr/>
          <p:nvPr/>
        </p:nvGrpSpPr>
        <p:grpSpPr>
          <a:xfrm rot="-13500000">
            <a:off x="7104716" y="255017"/>
            <a:ext cx="4572001" cy="4572000"/>
            <a:chOff x="2256969" y="255017"/>
            <a:chExt cx="4572001" cy="4572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7EA7A24-236E-3940-5FD6-4FF3EB19474D}"/>
                </a:ext>
              </a:extLst>
            </p:cNvPr>
            <p:cNvSpPr/>
            <p:nvPr/>
          </p:nvSpPr>
          <p:spPr>
            <a:xfrm rot="5400000">
              <a:off x="4143951" y="414550"/>
              <a:ext cx="798037" cy="478971"/>
            </a:xfrm>
            <a:custGeom>
              <a:avLst/>
              <a:gdLst>
                <a:gd name="connsiteX0" fmla="*/ 0 w 798037"/>
                <a:gd name="connsiteY0" fmla="*/ 239486 h 478971"/>
                <a:gd name="connsiteX1" fmla="*/ 11802 w 798037"/>
                <a:gd name="connsiteY1" fmla="*/ 5756 h 478971"/>
                <a:gd name="connsiteX2" fmla="*/ 12681 w 798037"/>
                <a:gd name="connsiteY2" fmla="*/ 0 h 478971"/>
                <a:gd name="connsiteX3" fmla="*/ 798037 w 798037"/>
                <a:gd name="connsiteY3" fmla="*/ 0 h 478971"/>
                <a:gd name="connsiteX4" fmla="*/ 785030 w 798037"/>
                <a:gd name="connsiteY4" fmla="*/ 85224 h 478971"/>
                <a:gd name="connsiteX5" fmla="*/ 777240 w 798037"/>
                <a:gd name="connsiteY5" fmla="*/ 239486 h 478971"/>
                <a:gd name="connsiteX6" fmla="*/ 785030 w 798037"/>
                <a:gd name="connsiteY6" fmla="*/ 393748 h 478971"/>
                <a:gd name="connsiteX7" fmla="*/ 798037 w 798037"/>
                <a:gd name="connsiteY7" fmla="*/ 478971 h 478971"/>
                <a:gd name="connsiteX8" fmla="*/ 12681 w 798037"/>
                <a:gd name="connsiteY8" fmla="*/ 478971 h 478971"/>
                <a:gd name="connsiteX9" fmla="*/ 11802 w 798037"/>
                <a:gd name="connsiteY9" fmla="*/ 473216 h 478971"/>
                <a:gd name="connsiteX10" fmla="*/ 0 w 798037"/>
                <a:gd name="connsiteY10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7" h="478971">
                  <a:moveTo>
                    <a:pt x="0" y="239486"/>
                  </a:moveTo>
                  <a:cubicBezTo>
                    <a:pt x="0" y="160578"/>
                    <a:pt x="3998" y="82604"/>
                    <a:pt x="11802" y="5756"/>
                  </a:cubicBezTo>
                  <a:lnTo>
                    <a:pt x="12681" y="0"/>
                  </a:lnTo>
                  <a:lnTo>
                    <a:pt x="798037" y="0"/>
                  </a:lnTo>
                  <a:lnTo>
                    <a:pt x="785030" y="85224"/>
                  </a:lnTo>
                  <a:cubicBezTo>
                    <a:pt x="779879" y="135944"/>
                    <a:pt x="777240" y="187407"/>
                    <a:pt x="777240" y="239486"/>
                  </a:cubicBezTo>
                  <a:cubicBezTo>
                    <a:pt x="777240" y="291565"/>
                    <a:pt x="779879" y="343028"/>
                    <a:pt x="785030" y="393748"/>
                  </a:cubicBezTo>
                  <a:lnTo>
                    <a:pt x="798037" y="478971"/>
                  </a:lnTo>
                  <a:lnTo>
                    <a:pt x="12681" y="478971"/>
                  </a:lnTo>
                  <a:lnTo>
                    <a:pt x="11802" y="473216"/>
                  </a:lnTo>
                  <a:cubicBezTo>
                    <a:pt x="3998" y="396367"/>
                    <a:pt x="0" y="318393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9068C5B-A3F2-5A6B-F22B-64763F216A6E}"/>
                </a:ext>
              </a:extLst>
            </p:cNvPr>
            <p:cNvSpPr/>
            <p:nvPr/>
          </p:nvSpPr>
          <p:spPr>
            <a:xfrm rot="5400000">
              <a:off x="3055006" y="1053054"/>
              <a:ext cx="1248479" cy="1248478"/>
            </a:xfrm>
            <a:custGeom>
              <a:avLst/>
              <a:gdLst>
                <a:gd name="connsiteX0" fmla="*/ 0 w 1248479"/>
                <a:gd name="connsiteY0" fmla="*/ 0 h 1248478"/>
                <a:gd name="connsiteX1" fmla="*/ 1248479 w 1248479"/>
                <a:gd name="connsiteY1" fmla="*/ 0 h 1248478"/>
                <a:gd name="connsiteX2" fmla="*/ 1248478 w 1248479"/>
                <a:gd name="connsiteY2" fmla="*/ 1248478 h 1248478"/>
                <a:gd name="connsiteX3" fmla="*/ 1183895 w 1248479"/>
                <a:gd name="connsiteY3" fmla="*/ 1238622 h 1248478"/>
                <a:gd name="connsiteX4" fmla="*/ 9856 w 1248479"/>
                <a:gd name="connsiteY4" fmla="*/ 64583 h 1248478"/>
                <a:gd name="connsiteX5" fmla="*/ 0 w 1248479"/>
                <a:gd name="connsiteY5" fmla="*/ 0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0"/>
                  </a:moveTo>
                  <a:lnTo>
                    <a:pt x="1248479" y="0"/>
                  </a:lnTo>
                  <a:lnTo>
                    <a:pt x="1248478" y="1248478"/>
                  </a:lnTo>
                  <a:lnTo>
                    <a:pt x="1183895" y="1238622"/>
                  </a:lnTo>
                  <a:cubicBezTo>
                    <a:pt x="594596" y="1118034"/>
                    <a:pt x="130444" y="653882"/>
                    <a:pt x="9856" y="645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72E0A1-7983-9076-6AA7-3803CBFDB3DC}"/>
                </a:ext>
              </a:extLst>
            </p:cNvPr>
            <p:cNvSpPr/>
            <p:nvPr/>
          </p:nvSpPr>
          <p:spPr>
            <a:xfrm rot="5400000">
              <a:off x="4782455" y="1053054"/>
              <a:ext cx="1248479" cy="1248478"/>
            </a:xfrm>
            <a:custGeom>
              <a:avLst/>
              <a:gdLst>
                <a:gd name="connsiteX0" fmla="*/ 0 w 1248479"/>
                <a:gd name="connsiteY0" fmla="*/ 1248478 h 1248478"/>
                <a:gd name="connsiteX1" fmla="*/ 9856 w 1248479"/>
                <a:gd name="connsiteY1" fmla="*/ 1183896 h 1248478"/>
                <a:gd name="connsiteX2" fmla="*/ 1183895 w 1248479"/>
                <a:gd name="connsiteY2" fmla="*/ 9857 h 1248478"/>
                <a:gd name="connsiteX3" fmla="*/ 1248479 w 1248479"/>
                <a:gd name="connsiteY3" fmla="*/ 0 h 1248478"/>
                <a:gd name="connsiteX4" fmla="*/ 1248479 w 1248479"/>
                <a:gd name="connsiteY4" fmla="*/ 1248478 h 1248478"/>
                <a:gd name="connsiteX5" fmla="*/ 0 w 1248479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9" h="1248478">
                  <a:moveTo>
                    <a:pt x="0" y="1248478"/>
                  </a:moveTo>
                  <a:lnTo>
                    <a:pt x="9856" y="1183896"/>
                  </a:lnTo>
                  <a:cubicBezTo>
                    <a:pt x="130444" y="594596"/>
                    <a:pt x="594596" y="130445"/>
                    <a:pt x="1183895" y="9857"/>
                  </a:cubicBezTo>
                  <a:lnTo>
                    <a:pt x="1248479" y="0"/>
                  </a:lnTo>
                  <a:lnTo>
                    <a:pt x="1248479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7356435-6AD1-E3E5-A649-77D9F78B1EC6}"/>
                </a:ext>
              </a:extLst>
            </p:cNvPr>
            <p:cNvSpPr/>
            <p:nvPr/>
          </p:nvSpPr>
          <p:spPr>
            <a:xfrm rot="5400000">
              <a:off x="2416502" y="2141999"/>
              <a:ext cx="478971" cy="798037"/>
            </a:xfrm>
            <a:custGeom>
              <a:avLst/>
              <a:gdLst>
                <a:gd name="connsiteX0" fmla="*/ 0 w 478971"/>
                <a:gd name="connsiteY0" fmla="*/ 785356 h 798037"/>
                <a:gd name="connsiteX1" fmla="*/ 0 w 478971"/>
                <a:gd name="connsiteY1" fmla="*/ 0 h 798037"/>
                <a:gd name="connsiteX2" fmla="*/ 85223 w 478971"/>
                <a:gd name="connsiteY2" fmla="*/ 13007 h 798037"/>
                <a:gd name="connsiteX3" fmla="*/ 239485 w 478971"/>
                <a:gd name="connsiteY3" fmla="*/ 20797 h 798037"/>
                <a:gd name="connsiteX4" fmla="*/ 393747 w 478971"/>
                <a:gd name="connsiteY4" fmla="*/ 13007 h 798037"/>
                <a:gd name="connsiteX5" fmla="*/ 478971 w 478971"/>
                <a:gd name="connsiteY5" fmla="*/ 0 h 798037"/>
                <a:gd name="connsiteX6" fmla="*/ 478971 w 478971"/>
                <a:gd name="connsiteY6" fmla="*/ 785356 h 798037"/>
                <a:gd name="connsiteX7" fmla="*/ 473215 w 478971"/>
                <a:gd name="connsiteY7" fmla="*/ 786235 h 798037"/>
                <a:gd name="connsiteX8" fmla="*/ 239485 w 478971"/>
                <a:gd name="connsiteY8" fmla="*/ 798037 h 798037"/>
                <a:gd name="connsiteX9" fmla="*/ 5755 w 478971"/>
                <a:gd name="connsiteY9" fmla="*/ 786235 h 798037"/>
                <a:gd name="connsiteX10" fmla="*/ 0 w 478971"/>
                <a:gd name="connsiteY10" fmla="*/ 785356 h 798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7">
                  <a:moveTo>
                    <a:pt x="0" y="785356"/>
                  </a:moveTo>
                  <a:lnTo>
                    <a:pt x="0" y="0"/>
                  </a:lnTo>
                  <a:lnTo>
                    <a:pt x="85223" y="13007"/>
                  </a:lnTo>
                  <a:cubicBezTo>
                    <a:pt x="135944" y="18158"/>
                    <a:pt x="187406" y="20797"/>
                    <a:pt x="239485" y="20797"/>
                  </a:cubicBezTo>
                  <a:cubicBezTo>
                    <a:pt x="291564" y="20797"/>
                    <a:pt x="343027" y="18158"/>
                    <a:pt x="393747" y="13007"/>
                  </a:cubicBezTo>
                  <a:lnTo>
                    <a:pt x="478971" y="0"/>
                  </a:lnTo>
                  <a:lnTo>
                    <a:pt x="478971" y="785356"/>
                  </a:lnTo>
                  <a:lnTo>
                    <a:pt x="473215" y="786235"/>
                  </a:lnTo>
                  <a:cubicBezTo>
                    <a:pt x="396367" y="794039"/>
                    <a:pt x="318393" y="798037"/>
                    <a:pt x="239485" y="798037"/>
                  </a:cubicBezTo>
                  <a:cubicBezTo>
                    <a:pt x="160578" y="798037"/>
                    <a:pt x="82604" y="794039"/>
                    <a:pt x="5755" y="786235"/>
                  </a:cubicBezTo>
                  <a:lnTo>
                    <a:pt x="0" y="7853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00C315C-4845-EE1C-D1FA-99DAE1EA73C1}"/>
                </a:ext>
              </a:extLst>
            </p:cNvPr>
            <p:cNvSpPr/>
            <p:nvPr/>
          </p:nvSpPr>
          <p:spPr>
            <a:xfrm rot="5400000">
              <a:off x="4303484" y="2301533"/>
              <a:ext cx="478971" cy="478971"/>
            </a:xfrm>
            <a:custGeom>
              <a:avLst/>
              <a:gdLst>
                <a:gd name="connsiteX0" fmla="*/ 0 w 478971"/>
                <a:gd name="connsiteY0" fmla="*/ 478971 h 478971"/>
                <a:gd name="connsiteX1" fmla="*/ 0 w 478971"/>
                <a:gd name="connsiteY1" fmla="*/ 0 h 478971"/>
                <a:gd name="connsiteX2" fmla="*/ 478971 w 478971"/>
                <a:gd name="connsiteY2" fmla="*/ 0 h 478971"/>
                <a:gd name="connsiteX3" fmla="*/ 478971 w 478971"/>
                <a:gd name="connsiteY3" fmla="*/ 478971 h 478971"/>
                <a:gd name="connsiteX4" fmla="*/ 0 w 478971"/>
                <a:gd name="connsiteY4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478971">
                  <a:moveTo>
                    <a:pt x="0" y="478971"/>
                  </a:moveTo>
                  <a:lnTo>
                    <a:pt x="0" y="0"/>
                  </a:lnTo>
                  <a:lnTo>
                    <a:pt x="478971" y="0"/>
                  </a:lnTo>
                  <a:lnTo>
                    <a:pt x="478971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8CEE254-167E-9DA7-96AB-AA545888A7AE}"/>
                </a:ext>
              </a:extLst>
            </p:cNvPr>
            <p:cNvSpPr/>
            <p:nvPr/>
          </p:nvSpPr>
          <p:spPr>
            <a:xfrm rot="5400000">
              <a:off x="6190466" y="2142000"/>
              <a:ext cx="478971" cy="798036"/>
            </a:xfrm>
            <a:custGeom>
              <a:avLst/>
              <a:gdLst>
                <a:gd name="connsiteX0" fmla="*/ 0 w 478971"/>
                <a:gd name="connsiteY0" fmla="*/ 798036 h 798036"/>
                <a:gd name="connsiteX1" fmla="*/ 0 w 478971"/>
                <a:gd name="connsiteY1" fmla="*/ 12680 h 798036"/>
                <a:gd name="connsiteX2" fmla="*/ 5755 w 478971"/>
                <a:gd name="connsiteY2" fmla="*/ 11802 h 798036"/>
                <a:gd name="connsiteX3" fmla="*/ 239485 w 478971"/>
                <a:gd name="connsiteY3" fmla="*/ 0 h 798036"/>
                <a:gd name="connsiteX4" fmla="*/ 473215 w 478971"/>
                <a:gd name="connsiteY4" fmla="*/ 11802 h 798036"/>
                <a:gd name="connsiteX5" fmla="*/ 478971 w 478971"/>
                <a:gd name="connsiteY5" fmla="*/ 12680 h 798036"/>
                <a:gd name="connsiteX6" fmla="*/ 478971 w 478971"/>
                <a:gd name="connsiteY6" fmla="*/ 798036 h 798036"/>
                <a:gd name="connsiteX7" fmla="*/ 393747 w 478971"/>
                <a:gd name="connsiteY7" fmla="*/ 785030 h 798036"/>
                <a:gd name="connsiteX8" fmla="*/ 239485 w 478971"/>
                <a:gd name="connsiteY8" fmla="*/ 777240 h 798036"/>
                <a:gd name="connsiteX9" fmla="*/ 85223 w 478971"/>
                <a:gd name="connsiteY9" fmla="*/ 785030 h 798036"/>
                <a:gd name="connsiteX10" fmla="*/ 0 w 478971"/>
                <a:gd name="connsiteY10" fmla="*/ 798036 h 79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971" h="798036">
                  <a:moveTo>
                    <a:pt x="0" y="798036"/>
                  </a:moveTo>
                  <a:lnTo>
                    <a:pt x="0" y="12680"/>
                  </a:lnTo>
                  <a:lnTo>
                    <a:pt x="5755" y="11802"/>
                  </a:lnTo>
                  <a:cubicBezTo>
                    <a:pt x="82603" y="3998"/>
                    <a:pt x="160577" y="0"/>
                    <a:pt x="239485" y="0"/>
                  </a:cubicBezTo>
                  <a:cubicBezTo>
                    <a:pt x="318392" y="0"/>
                    <a:pt x="396366" y="3998"/>
                    <a:pt x="473215" y="11802"/>
                  </a:cubicBezTo>
                  <a:lnTo>
                    <a:pt x="478971" y="12680"/>
                  </a:lnTo>
                  <a:lnTo>
                    <a:pt x="478971" y="798036"/>
                  </a:lnTo>
                  <a:lnTo>
                    <a:pt x="393747" y="785030"/>
                  </a:lnTo>
                  <a:cubicBezTo>
                    <a:pt x="343026" y="779878"/>
                    <a:pt x="291564" y="777240"/>
                    <a:pt x="239485" y="777240"/>
                  </a:cubicBezTo>
                  <a:cubicBezTo>
                    <a:pt x="187406" y="777240"/>
                    <a:pt x="135943" y="779878"/>
                    <a:pt x="85223" y="785030"/>
                  </a:cubicBezTo>
                  <a:lnTo>
                    <a:pt x="0" y="7980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FE17164-57C1-FCE7-FDAC-4FB8F7DCDE1D}"/>
                </a:ext>
              </a:extLst>
            </p:cNvPr>
            <p:cNvSpPr/>
            <p:nvPr/>
          </p:nvSpPr>
          <p:spPr>
            <a:xfrm rot="5400000">
              <a:off x="3055006" y="2780502"/>
              <a:ext cx="1248478" cy="1248478"/>
            </a:xfrm>
            <a:custGeom>
              <a:avLst/>
              <a:gdLst>
                <a:gd name="connsiteX0" fmla="*/ 0 w 1248478"/>
                <a:gd name="connsiteY0" fmla="*/ 1248478 h 1248478"/>
                <a:gd name="connsiteX1" fmla="*/ 1 w 1248478"/>
                <a:gd name="connsiteY1" fmla="*/ 0 h 1248478"/>
                <a:gd name="connsiteX2" fmla="*/ 1248478 w 1248478"/>
                <a:gd name="connsiteY2" fmla="*/ 0 h 1248478"/>
                <a:gd name="connsiteX3" fmla="*/ 1238622 w 1248478"/>
                <a:gd name="connsiteY3" fmla="*/ 64583 h 1248478"/>
                <a:gd name="connsiteX4" fmla="*/ 64582 w 1248478"/>
                <a:gd name="connsiteY4" fmla="*/ 1238622 h 1248478"/>
                <a:gd name="connsiteX5" fmla="*/ 0 w 1248478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8" h="1248478">
                  <a:moveTo>
                    <a:pt x="0" y="1248478"/>
                  </a:moveTo>
                  <a:lnTo>
                    <a:pt x="1" y="0"/>
                  </a:lnTo>
                  <a:lnTo>
                    <a:pt x="1248478" y="0"/>
                  </a:lnTo>
                  <a:lnTo>
                    <a:pt x="1238622" y="64583"/>
                  </a:lnTo>
                  <a:cubicBezTo>
                    <a:pt x="1118034" y="653882"/>
                    <a:pt x="653882" y="1118034"/>
                    <a:pt x="64582" y="1238622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20643E9-7732-EFF6-476E-EE13B60B8934}"/>
                </a:ext>
              </a:extLst>
            </p:cNvPr>
            <p:cNvSpPr/>
            <p:nvPr/>
          </p:nvSpPr>
          <p:spPr>
            <a:xfrm rot="5400000">
              <a:off x="4782456" y="2780503"/>
              <a:ext cx="1248477" cy="1248478"/>
            </a:xfrm>
            <a:custGeom>
              <a:avLst/>
              <a:gdLst>
                <a:gd name="connsiteX0" fmla="*/ 0 w 1248477"/>
                <a:gd name="connsiteY0" fmla="*/ 1248478 h 1248478"/>
                <a:gd name="connsiteX1" fmla="*/ 0 w 1248477"/>
                <a:gd name="connsiteY1" fmla="*/ 0 h 1248478"/>
                <a:gd name="connsiteX2" fmla="*/ 64582 w 1248477"/>
                <a:gd name="connsiteY2" fmla="*/ 9857 h 1248478"/>
                <a:gd name="connsiteX3" fmla="*/ 1238621 w 1248477"/>
                <a:gd name="connsiteY3" fmla="*/ 1183896 h 1248478"/>
                <a:gd name="connsiteX4" fmla="*/ 1248477 w 1248477"/>
                <a:gd name="connsiteY4" fmla="*/ 1248478 h 1248478"/>
                <a:gd name="connsiteX5" fmla="*/ 0 w 1248477"/>
                <a:gd name="connsiteY5" fmla="*/ 1248478 h 124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477" h="1248478">
                  <a:moveTo>
                    <a:pt x="0" y="1248478"/>
                  </a:moveTo>
                  <a:lnTo>
                    <a:pt x="0" y="0"/>
                  </a:lnTo>
                  <a:lnTo>
                    <a:pt x="64582" y="9857"/>
                  </a:lnTo>
                  <a:cubicBezTo>
                    <a:pt x="653881" y="130445"/>
                    <a:pt x="1118033" y="594596"/>
                    <a:pt x="1238621" y="1183896"/>
                  </a:cubicBezTo>
                  <a:lnTo>
                    <a:pt x="1248477" y="1248478"/>
                  </a:ln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E9DB18-658D-7171-CAE5-B36657F0289C}"/>
                </a:ext>
              </a:extLst>
            </p:cNvPr>
            <p:cNvSpPr/>
            <p:nvPr/>
          </p:nvSpPr>
          <p:spPr>
            <a:xfrm rot="5400000">
              <a:off x="4143951" y="4188513"/>
              <a:ext cx="798036" cy="478971"/>
            </a:xfrm>
            <a:custGeom>
              <a:avLst/>
              <a:gdLst>
                <a:gd name="connsiteX0" fmla="*/ 0 w 798036"/>
                <a:gd name="connsiteY0" fmla="*/ 0 h 478971"/>
                <a:gd name="connsiteX1" fmla="*/ 785356 w 798036"/>
                <a:gd name="connsiteY1" fmla="*/ 0 h 478971"/>
                <a:gd name="connsiteX2" fmla="*/ 786234 w 798036"/>
                <a:gd name="connsiteY2" fmla="*/ 5756 h 478971"/>
                <a:gd name="connsiteX3" fmla="*/ 798036 w 798036"/>
                <a:gd name="connsiteY3" fmla="*/ 239486 h 478971"/>
                <a:gd name="connsiteX4" fmla="*/ 786234 w 798036"/>
                <a:gd name="connsiteY4" fmla="*/ 473216 h 478971"/>
                <a:gd name="connsiteX5" fmla="*/ 785356 w 798036"/>
                <a:gd name="connsiteY5" fmla="*/ 478971 h 478971"/>
                <a:gd name="connsiteX6" fmla="*/ 0 w 798036"/>
                <a:gd name="connsiteY6" fmla="*/ 478971 h 478971"/>
                <a:gd name="connsiteX7" fmla="*/ 13007 w 798036"/>
                <a:gd name="connsiteY7" fmla="*/ 393748 h 478971"/>
                <a:gd name="connsiteX8" fmla="*/ 20797 w 798036"/>
                <a:gd name="connsiteY8" fmla="*/ 239486 h 478971"/>
                <a:gd name="connsiteX9" fmla="*/ 13007 w 798036"/>
                <a:gd name="connsiteY9" fmla="*/ 85224 h 478971"/>
                <a:gd name="connsiteX10" fmla="*/ 0 w 798036"/>
                <a:gd name="connsiteY10" fmla="*/ 0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8036" h="478971">
                  <a:moveTo>
                    <a:pt x="0" y="0"/>
                  </a:moveTo>
                  <a:lnTo>
                    <a:pt x="785356" y="0"/>
                  </a:lnTo>
                  <a:lnTo>
                    <a:pt x="786234" y="5756"/>
                  </a:lnTo>
                  <a:cubicBezTo>
                    <a:pt x="794038" y="82604"/>
                    <a:pt x="798036" y="160578"/>
                    <a:pt x="798036" y="239486"/>
                  </a:cubicBezTo>
                  <a:cubicBezTo>
                    <a:pt x="798036" y="318393"/>
                    <a:pt x="794038" y="396367"/>
                    <a:pt x="786234" y="473216"/>
                  </a:cubicBezTo>
                  <a:lnTo>
                    <a:pt x="785356" y="478971"/>
                  </a:lnTo>
                  <a:lnTo>
                    <a:pt x="0" y="478971"/>
                  </a:lnTo>
                  <a:lnTo>
                    <a:pt x="13007" y="393748"/>
                  </a:lnTo>
                  <a:cubicBezTo>
                    <a:pt x="18158" y="343028"/>
                    <a:pt x="20797" y="291565"/>
                    <a:pt x="20797" y="239486"/>
                  </a:cubicBezTo>
                  <a:cubicBezTo>
                    <a:pt x="20797" y="187407"/>
                    <a:pt x="18158" y="135944"/>
                    <a:pt x="13007" y="85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6B6BCF-6234-3F54-DDE6-E77EB0947227}"/>
                </a:ext>
              </a:extLst>
            </p:cNvPr>
            <p:cNvSpPr/>
            <p:nvPr/>
          </p:nvSpPr>
          <p:spPr>
            <a:xfrm rot="5400000">
              <a:off x="2269650" y="267697"/>
              <a:ext cx="2033834" cy="2033834"/>
            </a:xfrm>
            <a:custGeom>
              <a:avLst/>
              <a:gdLst>
                <a:gd name="connsiteX0" fmla="*/ 0 w 2033834"/>
                <a:gd name="connsiteY0" fmla="*/ 0 h 2033834"/>
                <a:gd name="connsiteX1" fmla="*/ 785356 w 2033834"/>
                <a:gd name="connsiteY1" fmla="*/ 0 h 2033834"/>
                <a:gd name="connsiteX2" fmla="*/ 795212 w 2033834"/>
                <a:gd name="connsiteY2" fmla="*/ 64583 h 2033834"/>
                <a:gd name="connsiteX3" fmla="*/ 1969251 w 2033834"/>
                <a:gd name="connsiteY3" fmla="*/ 1238622 h 2033834"/>
                <a:gd name="connsiteX4" fmla="*/ 2033834 w 2033834"/>
                <a:gd name="connsiteY4" fmla="*/ 1248478 h 2033834"/>
                <a:gd name="connsiteX5" fmla="*/ 2033834 w 2033834"/>
                <a:gd name="connsiteY5" fmla="*/ 2033834 h 2033834"/>
                <a:gd name="connsiteX6" fmla="*/ 1812610 w 2033834"/>
                <a:gd name="connsiteY6" fmla="*/ 2000072 h 2033834"/>
                <a:gd name="connsiteX7" fmla="*/ 33762 w 2033834"/>
                <a:gd name="connsiteY7" fmla="*/ 221224 h 2033834"/>
                <a:gd name="connsiteX8" fmla="*/ 0 w 2033834"/>
                <a:gd name="connsiteY8" fmla="*/ 0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0"/>
                  </a:moveTo>
                  <a:lnTo>
                    <a:pt x="785356" y="0"/>
                  </a:lnTo>
                  <a:lnTo>
                    <a:pt x="795212" y="64583"/>
                  </a:lnTo>
                  <a:cubicBezTo>
                    <a:pt x="915800" y="653882"/>
                    <a:pt x="1379952" y="1118034"/>
                    <a:pt x="1969251" y="1238622"/>
                  </a:cubicBezTo>
                  <a:lnTo>
                    <a:pt x="2033834" y="1248478"/>
                  </a:lnTo>
                  <a:lnTo>
                    <a:pt x="2033834" y="2033834"/>
                  </a:lnTo>
                  <a:lnTo>
                    <a:pt x="1812610" y="2000072"/>
                  </a:lnTo>
                  <a:cubicBezTo>
                    <a:pt x="919732" y="1817362"/>
                    <a:pt x="216472" y="1114102"/>
                    <a:pt x="33762" y="2212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7707B8-FB54-8C20-5210-9B1D19A46460}"/>
                </a:ext>
              </a:extLst>
            </p:cNvPr>
            <p:cNvSpPr/>
            <p:nvPr/>
          </p:nvSpPr>
          <p:spPr>
            <a:xfrm rot="5400000">
              <a:off x="4782455" y="267698"/>
              <a:ext cx="2033835" cy="2033834"/>
            </a:xfrm>
            <a:custGeom>
              <a:avLst/>
              <a:gdLst>
                <a:gd name="connsiteX0" fmla="*/ 0 w 2033835"/>
                <a:gd name="connsiteY0" fmla="*/ 2033834 h 2033834"/>
                <a:gd name="connsiteX1" fmla="*/ 33762 w 2033835"/>
                <a:gd name="connsiteY1" fmla="*/ 1812611 h 2033834"/>
                <a:gd name="connsiteX2" fmla="*/ 1812610 w 2033835"/>
                <a:gd name="connsiteY2" fmla="*/ 33763 h 2033834"/>
                <a:gd name="connsiteX3" fmla="*/ 2033835 w 2033835"/>
                <a:gd name="connsiteY3" fmla="*/ 0 h 2033834"/>
                <a:gd name="connsiteX4" fmla="*/ 2033835 w 2033835"/>
                <a:gd name="connsiteY4" fmla="*/ 785356 h 2033834"/>
                <a:gd name="connsiteX5" fmla="*/ 1969251 w 2033835"/>
                <a:gd name="connsiteY5" fmla="*/ 795213 h 2033834"/>
                <a:gd name="connsiteX6" fmla="*/ 795212 w 2033835"/>
                <a:gd name="connsiteY6" fmla="*/ 1969252 h 2033834"/>
                <a:gd name="connsiteX7" fmla="*/ 785356 w 2033835"/>
                <a:gd name="connsiteY7" fmla="*/ 2033834 h 2033834"/>
                <a:gd name="connsiteX8" fmla="*/ 0 w 2033835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5" h="2033834">
                  <a:moveTo>
                    <a:pt x="0" y="2033834"/>
                  </a:moveTo>
                  <a:lnTo>
                    <a:pt x="33762" y="1812611"/>
                  </a:lnTo>
                  <a:cubicBezTo>
                    <a:pt x="216472" y="919732"/>
                    <a:pt x="919732" y="216473"/>
                    <a:pt x="1812610" y="33763"/>
                  </a:cubicBezTo>
                  <a:lnTo>
                    <a:pt x="2033835" y="0"/>
                  </a:lnTo>
                  <a:lnTo>
                    <a:pt x="2033835" y="785356"/>
                  </a:lnTo>
                  <a:lnTo>
                    <a:pt x="1969251" y="795213"/>
                  </a:lnTo>
                  <a:cubicBezTo>
                    <a:pt x="1379952" y="915801"/>
                    <a:pt x="915800" y="1379952"/>
                    <a:pt x="795212" y="1969252"/>
                  </a:cubicBezTo>
                  <a:lnTo>
                    <a:pt x="785356" y="2033834"/>
                  </a:ln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097B2C-D1DF-DF27-2108-FD484DD789C6}"/>
                </a:ext>
              </a:extLst>
            </p:cNvPr>
            <p:cNvSpPr/>
            <p:nvPr/>
          </p:nvSpPr>
          <p:spPr>
            <a:xfrm rot="5400000">
              <a:off x="3908331" y="1427409"/>
              <a:ext cx="1269276" cy="478971"/>
            </a:xfrm>
            <a:custGeom>
              <a:avLst/>
              <a:gdLst>
                <a:gd name="connsiteX0" fmla="*/ 0 w 1269276"/>
                <a:gd name="connsiteY0" fmla="*/ 239486 h 478971"/>
                <a:gd name="connsiteX1" fmla="*/ 7790 w 1269276"/>
                <a:gd name="connsiteY1" fmla="*/ 85224 h 478971"/>
                <a:gd name="connsiteX2" fmla="*/ 20797 w 1269276"/>
                <a:gd name="connsiteY2" fmla="*/ 0 h 478971"/>
                <a:gd name="connsiteX3" fmla="*/ 1269276 w 1269276"/>
                <a:gd name="connsiteY3" fmla="*/ 0 h 478971"/>
                <a:gd name="connsiteX4" fmla="*/ 1269276 w 1269276"/>
                <a:gd name="connsiteY4" fmla="*/ 478971 h 478971"/>
                <a:gd name="connsiteX5" fmla="*/ 20797 w 1269276"/>
                <a:gd name="connsiteY5" fmla="*/ 478971 h 478971"/>
                <a:gd name="connsiteX6" fmla="*/ 7790 w 1269276"/>
                <a:gd name="connsiteY6" fmla="*/ 393748 h 478971"/>
                <a:gd name="connsiteX7" fmla="*/ 0 w 1269276"/>
                <a:gd name="connsiteY7" fmla="*/ 239486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6" h="478971">
                  <a:moveTo>
                    <a:pt x="0" y="239486"/>
                  </a:moveTo>
                  <a:cubicBezTo>
                    <a:pt x="0" y="187407"/>
                    <a:pt x="2639" y="135944"/>
                    <a:pt x="7790" y="85224"/>
                  </a:cubicBezTo>
                  <a:lnTo>
                    <a:pt x="20797" y="0"/>
                  </a:lnTo>
                  <a:lnTo>
                    <a:pt x="1269276" y="0"/>
                  </a:lnTo>
                  <a:lnTo>
                    <a:pt x="1269276" y="478971"/>
                  </a:lnTo>
                  <a:lnTo>
                    <a:pt x="20797" y="478971"/>
                  </a:lnTo>
                  <a:lnTo>
                    <a:pt x="7790" y="393748"/>
                  </a:lnTo>
                  <a:cubicBezTo>
                    <a:pt x="2639" y="343028"/>
                    <a:pt x="0" y="291565"/>
                    <a:pt x="0" y="239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F26BB3-B2D7-6B60-897F-017580A1D012}"/>
                </a:ext>
              </a:extLst>
            </p:cNvPr>
            <p:cNvSpPr/>
            <p:nvPr/>
          </p:nvSpPr>
          <p:spPr>
            <a:xfrm rot="5400000">
              <a:off x="3429360" y="1906380"/>
              <a:ext cx="478972" cy="1269275"/>
            </a:xfrm>
            <a:custGeom>
              <a:avLst/>
              <a:gdLst>
                <a:gd name="connsiteX0" fmla="*/ 0 w 478972"/>
                <a:gd name="connsiteY0" fmla="*/ 1248478 h 1269275"/>
                <a:gd name="connsiteX1" fmla="*/ 1 w 478972"/>
                <a:gd name="connsiteY1" fmla="*/ 0 h 1269275"/>
                <a:gd name="connsiteX2" fmla="*/ 478972 w 478972"/>
                <a:gd name="connsiteY2" fmla="*/ 0 h 1269275"/>
                <a:gd name="connsiteX3" fmla="*/ 478971 w 478972"/>
                <a:gd name="connsiteY3" fmla="*/ 1248478 h 1269275"/>
                <a:gd name="connsiteX4" fmla="*/ 393747 w 478972"/>
                <a:gd name="connsiteY4" fmla="*/ 1261485 h 1269275"/>
                <a:gd name="connsiteX5" fmla="*/ 239485 w 478972"/>
                <a:gd name="connsiteY5" fmla="*/ 1269275 h 1269275"/>
                <a:gd name="connsiteX6" fmla="*/ 85223 w 478972"/>
                <a:gd name="connsiteY6" fmla="*/ 1261485 h 1269275"/>
                <a:gd name="connsiteX7" fmla="*/ 0 w 478972"/>
                <a:gd name="connsiteY7" fmla="*/ 1248478 h 126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2" h="1269275">
                  <a:moveTo>
                    <a:pt x="0" y="1248478"/>
                  </a:moveTo>
                  <a:lnTo>
                    <a:pt x="1" y="0"/>
                  </a:lnTo>
                  <a:lnTo>
                    <a:pt x="478972" y="0"/>
                  </a:lnTo>
                  <a:lnTo>
                    <a:pt x="478971" y="1248478"/>
                  </a:lnTo>
                  <a:lnTo>
                    <a:pt x="393747" y="1261485"/>
                  </a:lnTo>
                  <a:cubicBezTo>
                    <a:pt x="343027" y="1266636"/>
                    <a:pt x="291564" y="1269275"/>
                    <a:pt x="239485" y="1269275"/>
                  </a:cubicBezTo>
                  <a:cubicBezTo>
                    <a:pt x="187406" y="1269275"/>
                    <a:pt x="135944" y="1266636"/>
                    <a:pt x="85223" y="1261485"/>
                  </a:cubicBezTo>
                  <a:lnTo>
                    <a:pt x="0" y="12484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2618BE-E3A8-2DA6-BA75-7912140E6A3D}"/>
                </a:ext>
              </a:extLst>
            </p:cNvPr>
            <p:cNvSpPr/>
            <p:nvPr/>
          </p:nvSpPr>
          <p:spPr>
            <a:xfrm rot="5400000">
              <a:off x="5177607" y="1906381"/>
              <a:ext cx="478971" cy="1269274"/>
            </a:xfrm>
            <a:custGeom>
              <a:avLst/>
              <a:gdLst>
                <a:gd name="connsiteX0" fmla="*/ 0 w 478971"/>
                <a:gd name="connsiteY0" fmla="*/ 1269274 h 1269274"/>
                <a:gd name="connsiteX1" fmla="*/ 0 w 478971"/>
                <a:gd name="connsiteY1" fmla="*/ 20796 h 1269274"/>
                <a:gd name="connsiteX2" fmla="*/ 85223 w 478971"/>
                <a:gd name="connsiteY2" fmla="*/ 7790 h 1269274"/>
                <a:gd name="connsiteX3" fmla="*/ 239485 w 478971"/>
                <a:gd name="connsiteY3" fmla="*/ 0 h 1269274"/>
                <a:gd name="connsiteX4" fmla="*/ 393747 w 478971"/>
                <a:gd name="connsiteY4" fmla="*/ 7790 h 1269274"/>
                <a:gd name="connsiteX5" fmla="*/ 478971 w 478971"/>
                <a:gd name="connsiteY5" fmla="*/ 20796 h 1269274"/>
                <a:gd name="connsiteX6" fmla="*/ 478971 w 478971"/>
                <a:gd name="connsiteY6" fmla="*/ 1269274 h 1269274"/>
                <a:gd name="connsiteX7" fmla="*/ 0 w 478971"/>
                <a:gd name="connsiteY7" fmla="*/ 1269274 h 1269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971" h="1269274">
                  <a:moveTo>
                    <a:pt x="0" y="1269274"/>
                  </a:moveTo>
                  <a:lnTo>
                    <a:pt x="0" y="20796"/>
                  </a:lnTo>
                  <a:lnTo>
                    <a:pt x="85223" y="7790"/>
                  </a:lnTo>
                  <a:cubicBezTo>
                    <a:pt x="135943" y="2638"/>
                    <a:pt x="187406" y="0"/>
                    <a:pt x="239485" y="0"/>
                  </a:cubicBezTo>
                  <a:cubicBezTo>
                    <a:pt x="291564" y="0"/>
                    <a:pt x="343026" y="2638"/>
                    <a:pt x="393747" y="7790"/>
                  </a:cubicBezTo>
                  <a:lnTo>
                    <a:pt x="478971" y="20796"/>
                  </a:lnTo>
                  <a:lnTo>
                    <a:pt x="478971" y="1269274"/>
                  </a:lnTo>
                  <a:lnTo>
                    <a:pt x="0" y="126927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59E935-AB8F-2C38-3997-5A477FEF9162}"/>
                </a:ext>
              </a:extLst>
            </p:cNvPr>
            <p:cNvSpPr/>
            <p:nvPr/>
          </p:nvSpPr>
          <p:spPr>
            <a:xfrm rot="5400000">
              <a:off x="2269650" y="2780502"/>
              <a:ext cx="2033834" cy="2033834"/>
            </a:xfrm>
            <a:custGeom>
              <a:avLst/>
              <a:gdLst>
                <a:gd name="connsiteX0" fmla="*/ 0 w 2033834"/>
                <a:gd name="connsiteY0" fmla="*/ 2033834 h 2033834"/>
                <a:gd name="connsiteX1" fmla="*/ 0 w 2033834"/>
                <a:gd name="connsiteY1" fmla="*/ 1248478 h 2033834"/>
                <a:gd name="connsiteX2" fmla="*/ 64582 w 2033834"/>
                <a:gd name="connsiteY2" fmla="*/ 1238622 h 2033834"/>
                <a:gd name="connsiteX3" fmla="*/ 1238622 w 2033834"/>
                <a:gd name="connsiteY3" fmla="*/ 64583 h 2033834"/>
                <a:gd name="connsiteX4" fmla="*/ 1248478 w 2033834"/>
                <a:gd name="connsiteY4" fmla="*/ 0 h 2033834"/>
                <a:gd name="connsiteX5" fmla="*/ 2033834 w 2033834"/>
                <a:gd name="connsiteY5" fmla="*/ 0 h 2033834"/>
                <a:gd name="connsiteX6" fmla="*/ 2000071 w 2033834"/>
                <a:gd name="connsiteY6" fmla="*/ 221224 h 2033834"/>
                <a:gd name="connsiteX7" fmla="*/ 221223 w 2033834"/>
                <a:gd name="connsiteY7" fmla="*/ 2000072 h 2033834"/>
                <a:gd name="connsiteX8" fmla="*/ 0 w 2033834"/>
                <a:gd name="connsiteY8" fmla="*/ 2033834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4" h="2033834">
                  <a:moveTo>
                    <a:pt x="0" y="2033834"/>
                  </a:moveTo>
                  <a:lnTo>
                    <a:pt x="0" y="1248478"/>
                  </a:lnTo>
                  <a:lnTo>
                    <a:pt x="64582" y="1238622"/>
                  </a:lnTo>
                  <a:cubicBezTo>
                    <a:pt x="653882" y="1118034"/>
                    <a:pt x="1118034" y="653882"/>
                    <a:pt x="1238622" y="64583"/>
                  </a:cubicBezTo>
                  <a:lnTo>
                    <a:pt x="1248478" y="0"/>
                  </a:lnTo>
                  <a:lnTo>
                    <a:pt x="2033834" y="0"/>
                  </a:lnTo>
                  <a:lnTo>
                    <a:pt x="2000071" y="221224"/>
                  </a:lnTo>
                  <a:cubicBezTo>
                    <a:pt x="1817361" y="1114102"/>
                    <a:pt x="1114102" y="1817362"/>
                    <a:pt x="221223" y="2000072"/>
                  </a:cubicBezTo>
                  <a:lnTo>
                    <a:pt x="0" y="2033834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EFE1C46-200F-A630-3974-8C29558A969A}"/>
                </a:ext>
              </a:extLst>
            </p:cNvPr>
            <p:cNvSpPr/>
            <p:nvPr/>
          </p:nvSpPr>
          <p:spPr>
            <a:xfrm rot="5400000">
              <a:off x="3908332" y="3175655"/>
              <a:ext cx="1269274" cy="478971"/>
            </a:xfrm>
            <a:custGeom>
              <a:avLst/>
              <a:gdLst>
                <a:gd name="connsiteX0" fmla="*/ 0 w 1269274"/>
                <a:gd name="connsiteY0" fmla="*/ 478971 h 478971"/>
                <a:gd name="connsiteX1" fmla="*/ 0 w 1269274"/>
                <a:gd name="connsiteY1" fmla="*/ 0 h 478971"/>
                <a:gd name="connsiteX2" fmla="*/ 1248477 w 1269274"/>
                <a:gd name="connsiteY2" fmla="*/ 0 h 478971"/>
                <a:gd name="connsiteX3" fmla="*/ 1261484 w 1269274"/>
                <a:gd name="connsiteY3" fmla="*/ 85224 h 478971"/>
                <a:gd name="connsiteX4" fmla="*/ 1269274 w 1269274"/>
                <a:gd name="connsiteY4" fmla="*/ 239486 h 478971"/>
                <a:gd name="connsiteX5" fmla="*/ 1261484 w 1269274"/>
                <a:gd name="connsiteY5" fmla="*/ 393748 h 478971"/>
                <a:gd name="connsiteX6" fmla="*/ 1248477 w 1269274"/>
                <a:gd name="connsiteY6" fmla="*/ 478971 h 478971"/>
                <a:gd name="connsiteX7" fmla="*/ 0 w 1269274"/>
                <a:gd name="connsiteY7" fmla="*/ 478971 h 47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274" h="478971">
                  <a:moveTo>
                    <a:pt x="0" y="478971"/>
                  </a:moveTo>
                  <a:lnTo>
                    <a:pt x="0" y="0"/>
                  </a:lnTo>
                  <a:lnTo>
                    <a:pt x="1248477" y="0"/>
                  </a:lnTo>
                  <a:lnTo>
                    <a:pt x="1261484" y="85224"/>
                  </a:lnTo>
                  <a:cubicBezTo>
                    <a:pt x="1266635" y="135944"/>
                    <a:pt x="1269274" y="187407"/>
                    <a:pt x="1269274" y="239486"/>
                  </a:cubicBezTo>
                  <a:cubicBezTo>
                    <a:pt x="1269274" y="291565"/>
                    <a:pt x="1266635" y="343028"/>
                    <a:pt x="1261484" y="393748"/>
                  </a:cubicBezTo>
                  <a:lnTo>
                    <a:pt x="1248477" y="478971"/>
                  </a:lnTo>
                  <a:lnTo>
                    <a:pt x="0" y="47897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FB15DA8-77D9-5FD5-FCD0-642692825ACC}"/>
                </a:ext>
              </a:extLst>
            </p:cNvPr>
            <p:cNvSpPr/>
            <p:nvPr/>
          </p:nvSpPr>
          <p:spPr>
            <a:xfrm rot="5400000">
              <a:off x="4782456" y="2780503"/>
              <a:ext cx="2033833" cy="2033834"/>
            </a:xfrm>
            <a:custGeom>
              <a:avLst/>
              <a:gdLst>
                <a:gd name="connsiteX0" fmla="*/ 0 w 2033833"/>
                <a:gd name="connsiteY0" fmla="*/ 785356 h 2033834"/>
                <a:gd name="connsiteX1" fmla="*/ 0 w 2033833"/>
                <a:gd name="connsiteY1" fmla="*/ 0 h 2033834"/>
                <a:gd name="connsiteX2" fmla="*/ 221223 w 2033833"/>
                <a:gd name="connsiteY2" fmla="*/ 33763 h 2033834"/>
                <a:gd name="connsiteX3" fmla="*/ 2000070 w 2033833"/>
                <a:gd name="connsiteY3" fmla="*/ 1812611 h 2033834"/>
                <a:gd name="connsiteX4" fmla="*/ 2033833 w 2033833"/>
                <a:gd name="connsiteY4" fmla="*/ 2033834 h 2033834"/>
                <a:gd name="connsiteX5" fmla="*/ 1248477 w 2033833"/>
                <a:gd name="connsiteY5" fmla="*/ 2033834 h 2033834"/>
                <a:gd name="connsiteX6" fmla="*/ 1238621 w 2033833"/>
                <a:gd name="connsiteY6" fmla="*/ 1969252 h 2033834"/>
                <a:gd name="connsiteX7" fmla="*/ 64582 w 2033833"/>
                <a:gd name="connsiteY7" fmla="*/ 795213 h 2033834"/>
                <a:gd name="connsiteX8" fmla="*/ 0 w 2033833"/>
                <a:gd name="connsiteY8" fmla="*/ 785356 h 203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3833" h="2033834">
                  <a:moveTo>
                    <a:pt x="0" y="785356"/>
                  </a:moveTo>
                  <a:lnTo>
                    <a:pt x="0" y="0"/>
                  </a:lnTo>
                  <a:lnTo>
                    <a:pt x="221223" y="33763"/>
                  </a:lnTo>
                  <a:cubicBezTo>
                    <a:pt x="1114101" y="216473"/>
                    <a:pt x="1817360" y="919732"/>
                    <a:pt x="2000070" y="1812611"/>
                  </a:cubicBezTo>
                  <a:lnTo>
                    <a:pt x="2033833" y="2033834"/>
                  </a:lnTo>
                  <a:lnTo>
                    <a:pt x="1248477" y="2033834"/>
                  </a:lnTo>
                  <a:lnTo>
                    <a:pt x="1238621" y="1969252"/>
                  </a:lnTo>
                  <a:cubicBezTo>
                    <a:pt x="1118033" y="1379952"/>
                    <a:pt x="653881" y="915801"/>
                    <a:pt x="64582" y="795213"/>
                  </a:cubicBezTo>
                  <a:lnTo>
                    <a:pt x="0" y="78535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D808D8-2213-C2FB-1386-D3B7C2A2B09D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REWORK OF ROBOTS-CONFIGURATION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C79BD-1219-843A-3097-234F5D5B890D}"/>
              </a:ext>
            </a:extLst>
          </p:cNvPr>
          <p:cNvSpPr txBox="1"/>
          <p:nvPr/>
        </p:nvSpPr>
        <p:spPr>
          <a:xfrm>
            <a:off x="372001" y="2084788"/>
            <a:ext cx="517283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latin typeface="Roboto Condensed" panose="02000000000000000000" pitchFamily="2" charset="0"/>
                <a:ea typeface="Roboto Condensed" panose="02000000000000000000" pitchFamily="2" charset="0"/>
              </a:rPr>
              <a:t>Goal: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Create a 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  <a:r>
              <a:rPr lang="en-US" b="1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sysml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template 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for each atomic element of the tree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Implement a script to 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parse</a:t>
            </a: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these templates and create the corresponding xml files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Reproduce the folders tree we have in robots-configuration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B1A53-539F-E9A2-7766-A542D830732A}"/>
              </a:ext>
            </a:extLst>
          </p:cNvPr>
          <p:cNvSpPr txBox="1"/>
          <p:nvPr/>
        </p:nvSpPr>
        <p:spPr>
          <a:xfrm>
            <a:off x="358565" y="3737375"/>
            <a:ext cx="517283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>
                <a:latin typeface="Roboto Condensed" panose="02000000000000000000" pitchFamily="2" charset="0"/>
                <a:ea typeface="Roboto Condensed" panose="02000000000000000000" pitchFamily="2" charset="0"/>
              </a:rPr>
              <a:t>Problems: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We don’t have the information about what elements a robot is composed of (parts, boards, version, …)</a:t>
            </a:r>
          </a:p>
        </p:txBody>
      </p:sp>
      <p:pic>
        <p:nvPicPr>
          <p:cNvPr id="33" name="Graphic 32" descr="Question mark with solid fill">
            <a:extLst>
              <a:ext uri="{FF2B5EF4-FFF2-40B4-BE49-F238E27FC236}">
                <a16:creationId xmlns:a16="http://schemas.microsoft.com/office/drawing/2014/main" id="{F050430A-0367-68F0-924F-3502E7C19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5381" y="3883569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58A8EC-C4CB-626B-03F7-FAAA87ADCF62}"/>
              </a:ext>
            </a:extLst>
          </p:cNvPr>
          <p:cNvSpPr txBox="1"/>
          <p:nvPr/>
        </p:nvSpPr>
        <p:spPr>
          <a:xfrm>
            <a:off x="2291827" y="838255"/>
            <a:ext cx="385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Are there </a:t>
            </a:r>
            <a:r>
              <a:rPr lang="en-US" sz="1800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more scalable </a:t>
            </a:r>
            <a:r>
              <a:rPr lang="en-US" sz="180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tools than UML?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1A8321-2CC2-58E7-A325-6539F0CE0C84}"/>
              </a:ext>
            </a:extLst>
          </p:cNvPr>
          <p:cNvGrpSpPr/>
          <p:nvPr/>
        </p:nvGrpSpPr>
        <p:grpSpPr>
          <a:xfrm>
            <a:off x="369262" y="1273389"/>
            <a:ext cx="5458845" cy="649528"/>
            <a:chOff x="309988" y="1333445"/>
            <a:chExt cx="5458845" cy="649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D2A219-065A-03D0-068C-86024C6F8BDC}"/>
                </a:ext>
              </a:extLst>
            </p:cNvPr>
            <p:cNvSpPr txBox="1"/>
            <p:nvPr/>
          </p:nvSpPr>
          <p:spPr>
            <a:xfrm>
              <a:off x="976148" y="1438237"/>
              <a:ext cx="4792685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Roboto Condensed Light"/>
                </a:rPr>
                <a:t>Evaluate </a:t>
              </a:r>
              <a:r>
                <a:rPr lang="en-US" b="1" err="1">
                  <a:latin typeface="Roboto Condensed Light"/>
                </a:rPr>
                <a:t>SysML</a:t>
              </a:r>
              <a:r>
                <a:rPr lang="en-US" b="1">
                  <a:latin typeface="Roboto Condensed Light"/>
                </a:rPr>
                <a:t> v2 </a:t>
              </a:r>
              <a:r>
                <a:rPr lang="en-US">
                  <a:latin typeface="Roboto Condensed Light"/>
                </a:rPr>
                <a:t>as tool to create the hierarchical architecture of robots-configuration</a:t>
              </a:r>
            </a:p>
          </p:txBody>
        </p:sp>
        <p:pic>
          <p:nvPicPr>
            <p:cNvPr id="31" name="Graphic 30" descr="Lights On with solid fill">
              <a:extLst>
                <a:ext uri="{FF2B5EF4-FFF2-40B4-BE49-F238E27FC236}">
                  <a16:creationId xmlns:a16="http://schemas.microsoft.com/office/drawing/2014/main" id="{20827BC3-5255-BD12-5939-DE643DCA0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9988" y="1333445"/>
              <a:ext cx="649528" cy="649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8112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BB3F7-0AAC-66FA-2BB6-16C3CDC95C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F9694E-E83B-3A4A-0B13-BAB55B2C5F0C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Roboto Condensed Light"/>
              </a:rPr>
              <a:t>TEMPLATIZE AN ICUB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D966EC-B9D0-802D-BAD8-9C65015B585C}"/>
              </a:ext>
            </a:extLst>
          </p:cNvPr>
          <p:cNvSpPr txBox="1"/>
          <p:nvPr/>
        </p:nvSpPr>
        <p:spPr>
          <a:xfrm>
            <a:off x="2489549" y="740114"/>
            <a:ext cx="4167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We replicate the same architecture using </a:t>
            </a:r>
            <a:r>
              <a:rPr lang="en-US" b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python classes</a:t>
            </a:r>
          </a:p>
        </p:txBody>
      </p:sp>
      <p:pic>
        <p:nvPicPr>
          <p:cNvPr id="5" name="Picture 4" descr="A computer screen with text and symbols&#10;&#10;AI-generated content may be incorrect.">
            <a:extLst>
              <a:ext uri="{FF2B5EF4-FFF2-40B4-BE49-F238E27FC236}">
                <a16:creationId xmlns:a16="http://schemas.microsoft.com/office/drawing/2014/main" id="{34467E2E-7D3E-2C87-0443-8B18FFE7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452" y="1048853"/>
            <a:ext cx="2480310" cy="13296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0337EF-0F3B-8181-C9A0-A2314904FA5C}"/>
              </a:ext>
            </a:extLst>
          </p:cNvPr>
          <p:cNvCxnSpPr/>
          <p:nvPr/>
        </p:nvCxnSpPr>
        <p:spPr>
          <a:xfrm flipH="1">
            <a:off x="2598420" y="2400300"/>
            <a:ext cx="701040" cy="72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1C7C44-A901-5C6B-B617-B2F7691612EB}"/>
              </a:ext>
            </a:extLst>
          </p:cNvPr>
          <p:cNvCxnSpPr>
            <a:cxnSpLocks/>
          </p:cNvCxnSpPr>
          <p:nvPr/>
        </p:nvCxnSpPr>
        <p:spPr>
          <a:xfrm>
            <a:off x="5836920" y="2400299"/>
            <a:ext cx="701040" cy="716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B7C83D-978D-A217-D599-DBD051BE3114}"/>
              </a:ext>
            </a:extLst>
          </p:cNvPr>
          <p:cNvSpPr txBox="1"/>
          <p:nvPr/>
        </p:nvSpPr>
        <p:spPr>
          <a:xfrm>
            <a:off x="1859280" y="3185159"/>
            <a:ext cx="1524000" cy="307777"/>
          </a:xfrm>
          <a:prstGeom prst="rect">
            <a:avLst/>
          </a:prstGeom>
          <a:noFill/>
          <a:ln>
            <a:solidFill>
              <a:srgbClr val="1B6B9D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1B6B9D"/>
                </a:solidFill>
                <a:latin typeface="Roboto Condensed Light"/>
              </a:rPr>
              <a:t>from_sysml</a:t>
            </a:r>
            <a:endParaRPr lang="en-US" b="1">
              <a:solidFill>
                <a:srgbClr val="1B6B9D"/>
              </a:solidFill>
              <a:latin typeface="Roboto Condensed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6B184-1167-724E-8030-B873B49994F4}"/>
              </a:ext>
            </a:extLst>
          </p:cNvPr>
          <p:cNvSpPr txBox="1"/>
          <p:nvPr/>
        </p:nvSpPr>
        <p:spPr>
          <a:xfrm>
            <a:off x="5897880" y="3147059"/>
            <a:ext cx="1524000" cy="307777"/>
          </a:xfrm>
          <a:prstGeom prst="rect">
            <a:avLst/>
          </a:prstGeom>
          <a:noFill/>
          <a:ln>
            <a:solidFill>
              <a:srgbClr val="1B6B9D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rgbClr val="1B6B9D"/>
                </a:solidFill>
                <a:latin typeface="Roboto Condensed Light"/>
              </a:rPr>
              <a:t>to_xml</a:t>
            </a:r>
            <a:endParaRPr lang="en-US" b="1">
              <a:solidFill>
                <a:srgbClr val="1B6B9D"/>
              </a:solidFill>
              <a:latin typeface="Roboto Condensed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7278B-EB6B-D784-786E-C673848B2239}"/>
              </a:ext>
            </a:extLst>
          </p:cNvPr>
          <p:cNvSpPr txBox="1"/>
          <p:nvPr/>
        </p:nvSpPr>
        <p:spPr>
          <a:xfrm>
            <a:off x="1859279" y="3634740"/>
            <a:ext cx="1524000" cy="12155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Calibri"/>
              <a:buChar char="-"/>
            </a:pPr>
            <a:r>
              <a:rPr lang="en-US" sz="1200">
                <a:latin typeface="Roboto Condensed Light"/>
              </a:rPr>
              <a:t>Read the corresponding </a:t>
            </a:r>
            <a:r>
              <a:rPr lang="en-US" sz="1200" err="1">
                <a:latin typeface="Roboto Condensed Light"/>
              </a:rPr>
              <a:t>SysML</a:t>
            </a:r>
            <a:r>
              <a:rPr lang="en-US" sz="1200">
                <a:latin typeface="Roboto Condensed Light"/>
              </a:rPr>
              <a:t> file</a:t>
            </a:r>
          </a:p>
          <a:p>
            <a:pPr marL="171450" indent="-171450">
              <a:buFont typeface="Calibri"/>
              <a:buChar char="-"/>
            </a:pPr>
            <a:r>
              <a:rPr lang="en-US" sz="1200">
                <a:latin typeface="Roboto Condensed Light"/>
              </a:rPr>
              <a:t>Parse it</a:t>
            </a:r>
          </a:p>
          <a:p>
            <a:pPr marL="171450" indent="-171450">
              <a:buFont typeface="Calibri"/>
              <a:buChar char="-"/>
            </a:pPr>
            <a:r>
              <a:rPr lang="en-US" sz="1200">
                <a:latin typeface="Roboto Condensed Light"/>
              </a:rPr>
              <a:t>Populate the </a:t>
            </a:r>
            <a:r>
              <a:rPr lang="en-US" sz="1200" err="1">
                <a:latin typeface="Roboto Condensed Light"/>
              </a:rPr>
              <a:t>py</a:t>
            </a:r>
            <a:r>
              <a:rPr lang="en-US" sz="1200">
                <a:latin typeface="Roboto Condensed Light"/>
              </a:rPr>
              <a:t>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6E5EFB-F16A-35CA-D7F1-7C5A27237A1B}"/>
              </a:ext>
            </a:extLst>
          </p:cNvPr>
          <p:cNvSpPr txBox="1"/>
          <p:nvPr/>
        </p:nvSpPr>
        <p:spPr>
          <a:xfrm>
            <a:off x="5897879" y="3634740"/>
            <a:ext cx="15240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Calibri"/>
              <a:buChar char="-"/>
            </a:pPr>
            <a:r>
              <a:rPr lang="en-US" sz="1200">
                <a:latin typeface="Roboto Condensed Light"/>
              </a:rPr>
              <a:t>Check if override parameters are defined and, if necessary, update them</a:t>
            </a:r>
          </a:p>
          <a:p>
            <a:pPr marL="171450" indent="-171450">
              <a:buFont typeface="Calibri"/>
              <a:buChar char="-"/>
            </a:pPr>
            <a:r>
              <a:rPr lang="en-US" sz="1200">
                <a:latin typeface="Roboto Condensed Light"/>
              </a:rPr>
              <a:t>Generate the XML</a:t>
            </a:r>
          </a:p>
        </p:txBody>
      </p:sp>
    </p:spTree>
    <p:extLst>
      <p:ext uri="{BB962C8B-B14F-4D97-AF65-F5344CB8AC3E}">
        <p14:creationId xmlns:p14="http://schemas.microsoft.com/office/powerpoint/2010/main" val="2944951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0140F-DA8B-A2D8-91CD-A0066183C4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29C7B-0DC1-B6BA-5316-A2473298EBB4}"/>
              </a:ext>
            </a:extLst>
          </p:cNvPr>
          <p:cNvSpPr txBox="1"/>
          <p:nvPr/>
        </p:nvSpPr>
        <p:spPr>
          <a:xfrm>
            <a:off x="1675311" y="1548301"/>
            <a:ext cx="5793377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2185C5"/>
                </a:solidFill>
                <a:latin typeface="Garamond" panose="02020404030301010803" pitchFamily="18" charset="0"/>
              </a:rPr>
              <a:t>PREVIOUSLY ON…</a:t>
            </a:r>
          </a:p>
        </p:txBody>
      </p:sp>
      <p:pic>
        <p:nvPicPr>
          <p:cNvPr id="9" name="Picture 8" descr="Laptop Pusheen">
            <a:extLst>
              <a:ext uri="{FF2B5EF4-FFF2-40B4-BE49-F238E27FC236}">
                <a16:creationId xmlns:a16="http://schemas.microsoft.com/office/drawing/2014/main" id="{3479636E-EA56-7A55-02F5-671E75D6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377" y="1999162"/>
            <a:ext cx="2553244" cy="25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8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21B20-01D8-C9C2-7F75-D751AAF738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3FC0D-DCCE-5F76-01DF-58755F2DDDA7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oboto Condensed Light"/>
              </a:rPr>
              <a:t>ALEXANDRIA MVP-2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7DA44-62AD-9DEC-EEDF-234B47416510}"/>
              </a:ext>
            </a:extLst>
          </p:cNvPr>
          <p:cNvSpPr txBox="1"/>
          <p:nvPr/>
        </p:nvSpPr>
        <p:spPr>
          <a:xfrm>
            <a:off x="2774768" y="735343"/>
            <a:ext cx="357269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Roboto Condensed Light"/>
                <a:ea typeface="Roboto Condensed Light"/>
              </a:rPr>
              <a:t>We started from the </a:t>
            </a:r>
            <a:r>
              <a:rPr lang="en-US" sz="1200" b="1" dirty="0">
                <a:latin typeface="Roboto Condensed Light"/>
                <a:ea typeface="Roboto Condensed Light"/>
              </a:rPr>
              <a:t>templatization</a:t>
            </a:r>
            <a:r>
              <a:rPr lang="en-US" sz="1200" dirty="0">
                <a:latin typeface="Roboto Condensed Light"/>
                <a:ea typeface="Roboto Condensed Light"/>
              </a:rPr>
              <a:t> of the </a:t>
            </a:r>
            <a:r>
              <a:rPr lang="en-US" sz="1200" b="1" dirty="0">
                <a:latin typeface="Roboto Condensed Light"/>
                <a:ea typeface="Roboto Condensed Light"/>
              </a:rPr>
              <a:t>atomic components</a:t>
            </a:r>
            <a:r>
              <a:rPr lang="en-US" sz="1200" dirty="0">
                <a:latin typeface="Roboto Condensed Light"/>
                <a:ea typeface="Roboto Condensed Light"/>
              </a:rPr>
              <a:t> of the robot architecture (calibrators, electronics, mechanicals, </a:t>
            </a:r>
            <a:r>
              <a:rPr lang="en-US" sz="1200" dirty="0" err="1">
                <a:latin typeface="Roboto Condensed Light"/>
                <a:ea typeface="Roboto Condensed Light"/>
              </a:rPr>
              <a:t>motorControl</a:t>
            </a:r>
            <a:r>
              <a:rPr lang="en-US" sz="1200" dirty="0">
                <a:latin typeface="Roboto Condensed Light"/>
                <a:ea typeface="Roboto Condensed Light"/>
              </a:rPr>
              <a:t>, and so 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BB40A-06BF-105F-FBD4-C52792D1A37A}"/>
              </a:ext>
            </a:extLst>
          </p:cNvPr>
          <p:cNvSpPr txBox="1"/>
          <p:nvPr/>
        </p:nvSpPr>
        <p:spPr>
          <a:xfrm>
            <a:off x="3227305" y="3442375"/>
            <a:ext cx="269361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>
                <a:latin typeface="Roboto Condensed Light"/>
                <a:ea typeface="Roboto Condensed Light"/>
              </a:rPr>
              <a:t>And then we put all the atomic components together to form a </a:t>
            </a:r>
            <a:r>
              <a:rPr lang="en-US" sz="1200" b="1">
                <a:latin typeface="Roboto Condensed Light"/>
                <a:ea typeface="Roboto Condensed Light"/>
              </a:rPr>
              <a:t>part</a:t>
            </a:r>
          </a:p>
        </p:txBody>
      </p:sp>
      <p:pic>
        <p:nvPicPr>
          <p:cNvPr id="8" name="Picture 7" descr="A diagram of parts with text&#10;&#10;Description automatically generated">
            <a:extLst>
              <a:ext uri="{FF2B5EF4-FFF2-40B4-BE49-F238E27FC236}">
                <a16:creationId xmlns:a16="http://schemas.microsoft.com/office/drawing/2014/main" id="{F5BE9F77-059B-9016-FDCA-5EF64AC6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49" y="3896420"/>
            <a:ext cx="3543302" cy="957263"/>
          </a:xfrm>
          <a:prstGeom prst="rect">
            <a:avLst/>
          </a:prstGeom>
        </p:spPr>
      </p:pic>
      <p:pic>
        <p:nvPicPr>
          <p:cNvPr id="9" name="Picture 8" descr="A diagram of a mechanical system&#10;&#10;AI-generated content may be incorrect.">
            <a:extLst>
              <a:ext uri="{FF2B5EF4-FFF2-40B4-BE49-F238E27FC236}">
                <a16:creationId xmlns:a16="http://schemas.microsoft.com/office/drawing/2014/main" id="{C4F2C941-480E-3B9E-E835-69865A01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5"/>
          <a:stretch/>
        </p:blipFill>
        <p:spPr>
          <a:xfrm>
            <a:off x="469025" y="1373421"/>
            <a:ext cx="2578976" cy="1460450"/>
          </a:xfrm>
          <a:prstGeom prst="rect">
            <a:avLst/>
          </a:prstGeom>
        </p:spPr>
      </p:pic>
      <p:pic>
        <p:nvPicPr>
          <p:cNvPr id="10" name="Picture 9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E6358703-D9EB-6CB8-BBAB-DE46626B7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368" y="1381858"/>
            <a:ext cx="2455459" cy="1887921"/>
          </a:xfrm>
          <a:prstGeom prst="rect">
            <a:avLst/>
          </a:prstGeom>
        </p:spPr>
      </p:pic>
      <p:pic>
        <p:nvPicPr>
          <p:cNvPr id="11" name="Picture 10" descr="A diagram of a system&#10;&#10;AI-generated content may be incorrect.">
            <a:extLst>
              <a:ext uri="{FF2B5EF4-FFF2-40B4-BE49-F238E27FC236}">
                <a16:creationId xmlns:a16="http://schemas.microsoft.com/office/drawing/2014/main" id="{EBAF3228-5AB8-53C9-A91C-E4DD08C55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4651" y="1379729"/>
            <a:ext cx="2691246" cy="188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9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A55DA-4B8A-5087-8795-71BF788F3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1B12D-C7D5-0BFD-0F55-269CB284FA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B2D49-7CD0-4231-EF51-FF83FF9AFC76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oboto Condensed Light"/>
              </a:rPr>
              <a:t>ALEXANDRIA MVP-2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633FFD-5949-3BEB-EE40-5F2E6FF1D6DA}"/>
              </a:ext>
            </a:extLst>
          </p:cNvPr>
          <p:cNvSpPr txBox="1"/>
          <p:nvPr/>
        </p:nvSpPr>
        <p:spPr>
          <a:xfrm>
            <a:off x="7716295" y="3004352"/>
            <a:ext cx="1038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2185C5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MVP-2</a:t>
            </a:r>
          </a:p>
        </p:txBody>
      </p:sp>
      <p:pic>
        <p:nvPicPr>
          <p:cNvPr id="3" name="Picture 2" descr="A blue rocket with check marks&#10;&#10;Description automatically generated">
            <a:extLst>
              <a:ext uri="{FF2B5EF4-FFF2-40B4-BE49-F238E27FC236}">
                <a16:creationId xmlns:a16="http://schemas.microsoft.com/office/drawing/2014/main" id="{CAF47358-2B2E-4A4A-1273-FD714AE09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244" y="3320285"/>
            <a:ext cx="1376648" cy="1376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80F0EC-AA4F-3B01-B08D-77A986FEE430}"/>
              </a:ext>
            </a:extLst>
          </p:cNvPr>
          <p:cNvSpPr txBox="1"/>
          <p:nvPr/>
        </p:nvSpPr>
        <p:spPr>
          <a:xfrm>
            <a:off x="831272" y="1028533"/>
            <a:ext cx="2999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Starting from the default parameters defined in the </a:t>
            </a:r>
            <a:r>
              <a:rPr lang="en-US" b="1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SysML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templates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C5BD0-7153-FD4C-713E-1844F2785A5B}"/>
              </a:ext>
            </a:extLst>
          </p:cNvPr>
          <p:cNvSpPr txBox="1"/>
          <p:nvPr/>
        </p:nvSpPr>
        <p:spPr>
          <a:xfrm>
            <a:off x="4775566" y="1166691"/>
            <a:ext cx="3394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… and specifying the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overridden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ones 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1D988B-0F67-B9A7-4FDE-95427D75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2" y="1587307"/>
            <a:ext cx="2999179" cy="3172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B54ED2-F791-B777-ED9A-3F775D3D4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921" y="1587244"/>
            <a:ext cx="4015654" cy="724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1DE032-9D09-A97A-99BB-4FFF48C97979}"/>
              </a:ext>
            </a:extLst>
          </p:cNvPr>
          <p:cNvSpPr txBox="1"/>
          <p:nvPr/>
        </p:nvSpPr>
        <p:spPr>
          <a:xfrm>
            <a:off x="4572000" y="3715199"/>
            <a:ext cx="3212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… we were able to generate the XML for a robot made by one part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28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59947-A6E9-B88A-160C-17610BA5F3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8FD61-3322-0A35-8BC6-473704C9A13A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oboto Condensed Light"/>
              </a:rPr>
              <a:t>ALEXANDRIA MVP-3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287D6-1656-BB56-CDDE-4CEC331B89FA}"/>
              </a:ext>
            </a:extLst>
          </p:cNvPr>
          <p:cNvSpPr txBox="1"/>
          <p:nvPr/>
        </p:nvSpPr>
        <p:spPr>
          <a:xfrm>
            <a:off x="1985581" y="1825392"/>
            <a:ext cx="517283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</a:rPr>
              <a:t>Goals: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Get rid of the hand-written parser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favor of a more robust one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Add the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templates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for the missing components (e.g. cartesian, FT, skin, MAIS)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Generate XML files for a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more complex robot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and for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multiple robots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482582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F75D0-F35E-6859-BF50-1C2964F02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C1BBC9-EC13-D42C-1F83-0ECF0BD76A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87B76-D407-B23B-EC0C-AA69DC9F06E8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Roboto Condensed Light"/>
              </a:rPr>
              <a:t>sysmlv2parser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A76CD-AB6F-73F2-C2B0-189194EF5F06}"/>
              </a:ext>
            </a:extLst>
          </p:cNvPr>
          <p:cNvSpPr txBox="1"/>
          <p:nvPr/>
        </p:nvSpPr>
        <p:spPr>
          <a:xfrm>
            <a:off x="271346" y="101672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Roboto Condensed Light"/>
                <a:ea typeface="Roboto Condensed Light"/>
              </a:rPr>
              <a:t>ANTLR</a:t>
            </a:r>
            <a:r>
              <a:rPr lang="en-US" dirty="0">
                <a:latin typeface="Roboto Condensed Light"/>
                <a:ea typeface="Roboto Condensed Light"/>
              </a:rPr>
              <a:t> (Another Tool for Language Recognition) is a parser generator: it takes a grammar description and generates a parser in many languages.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B2F0A7-A81A-6CAB-9872-B46E763E7709}"/>
              </a:ext>
            </a:extLst>
          </p:cNvPr>
          <p:cNvSpPr txBox="1"/>
          <p:nvPr/>
        </p:nvSpPr>
        <p:spPr>
          <a:xfrm>
            <a:off x="278918" y="186521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 Light"/>
                <a:ea typeface="Roboto Condensed Light"/>
              </a:rPr>
              <a:t>From a </a:t>
            </a:r>
            <a:r>
              <a:rPr lang="en-US" b="1" dirty="0">
                <a:latin typeface="Roboto Condensed Light"/>
                <a:ea typeface="Roboto Condensed Light"/>
              </a:rPr>
              <a:t>grammar file</a:t>
            </a:r>
            <a:r>
              <a:rPr lang="en-US" dirty="0">
                <a:latin typeface="Roboto Condensed Light"/>
                <a:ea typeface="Roboto Condensed Light"/>
              </a:rPr>
              <a:t> in which you can define some </a:t>
            </a:r>
            <a:r>
              <a:rPr lang="en-US" b="1" dirty="0">
                <a:latin typeface="Roboto Condensed Light"/>
                <a:ea typeface="Roboto Condensed Light"/>
              </a:rPr>
              <a:t>rules</a:t>
            </a:r>
            <a:r>
              <a:rPr lang="en-US" dirty="0">
                <a:latin typeface="Roboto Condensed Light"/>
                <a:ea typeface="Roboto Condensed Light"/>
              </a:rPr>
              <a:t> to parse the single elements of your file, it generates a </a:t>
            </a:r>
            <a:r>
              <a:rPr lang="en-US" b="1" dirty="0">
                <a:latin typeface="Roboto Condensed Light"/>
                <a:ea typeface="Roboto Condensed Light"/>
              </a:rPr>
              <a:t>parser</a:t>
            </a:r>
            <a:r>
              <a:rPr lang="en-US" dirty="0">
                <a:latin typeface="Roboto Condensed Light"/>
                <a:ea typeface="Roboto Condensed Light"/>
              </a:rPr>
              <a:t> that can build and walk parse trees.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404ED8-6DF6-DEF0-0962-8EFB65CF3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145" y="1109944"/>
            <a:ext cx="3511430" cy="21176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736FC1-EA42-E066-59FD-F843771B1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2" y="3321356"/>
            <a:ext cx="2657846" cy="116221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085F425-F663-9640-F754-02872211C024}"/>
              </a:ext>
            </a:extLst>
          </p:cNvPr>
          <p:cNvSpPr txBox="1"/>
          <p:nvPr/>
        </p:nvSpPr>
        <p:spPr>
          <a:xfrm>
            <a:off x="3497767" y="37485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Is able to recognize the language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“Hello &lt;</a:t>
            </a:r>
            <a:r>
              <a:rPr lang="en-US" b="1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any_string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&gt;”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E74245-29E0-F62C-49F5-D378AA381EB5}"/>
              </a:ext>
            </a:extLst>
          </p:cNvPr>
          <p:cNvSpPr txBox="1"/>
          <p:nvPr/>
        </p:nvSpPr>
        <p:spPr>
          <a:xfrm>
            <a:off x="390292" y="3013579"/>
            <a:ext cx="130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MyGrammar.g4</a:t>
            </a:r>
          </a:p>
        </p:txBody>
      </p:sp>
    </p:spTree>
    <p:extLst>
      <p:ext uri="{BB962C8B-B14F-4D97-AF65-F5344CB8AC3E}">
        <p14:creationId xmlns:p14="http://schemas.microsoft.com/office/powerpoint/2010/main" val="3070461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2DF36-B2F3-DA34-AACA-05125F780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BE9B1A-D8B7-F88C-95A3-CFB5728352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DF14B-0667-9C17-C678-A5F5EA89B768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i="1" dirty="0">
                <a:solidFill>
                  <a:srgbClr val="0070C0"/>
                </a:solidFill>
                <a:latin typeface="Roboto Condensed Light"/>
              </a:rPr>
              <a:t>sysmlv2parser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6A1D5-DD7C-8B59-BF23-9AE5D0D0CEA4}"/>
              </a:ext>
            </a:extLst>
          </p:cNvPr>
          <p:cNvSpPr txBox="1"/>
          <p:nvPr/>
        </p:nvSpPr>
        <p:spPr>
          <a:xfrm>
            <a:off x="0" y="854744"/>
            <a:ext cx="8538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 Condensed Light"/>
                <a:ea typeface="Roboto Condensed Light"/>
              </a:rPr>
              <a:t>With </a:t>
            </a:r>
            <a:r>
              <a:rPr lang="en-US" b="1" dirty="0">
                <a:latin typeface="Roboto Condensed Light"/>
                <a:ea typeface="Roboto Condensed Light"/>
              </a:rPr>
              <a:t>sysmlv2parser</a:t>
            </a:r>
            <a:r>
              <a:rPr lang="en-US" dirty="0">
                <a:latin typeface="Roboto Condensed Light"/>
                <a:ea typeface="Roboto Condensed Light"/>
              </a:rPr>
              <a:t> we get rid of the previous hand-written parser based on </a:t>
            </a:r>
            <a:r>
              <a:rPr lang="en-US" b="1" dirty="0">
                <a:latin typeface="Roboto Condensed Light"/>
                <a:ea typeface="Roboto Condensed Light"/>
              </a:rPr>
              <a:t>regex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832A8-76AC-D7EB-23DD-272E57D9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43" y="1776360"/>
            <a:ext cx="5999356" cy="3277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D5AA28-6F4D-7994-E461-7965047FB6D5}"/>
              </a:ext>
            </a:extLst>
          </p:cNvPr>
          <p:cNvSpPr txBox="1"/>
          <p:nvPr/>
        </p:nvSpPr>
        <p:spPr>
          <a:xfrm>
            <a:off x="706243" y="1321454"/>
            <a:ext cx="431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Before: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64CAFD-93D7-AA5A-FE89-C45D0A8B3A34}"/>
              </a:ext>
            </a:extLst>
          </p:cNvPr>
          <p:cNvSpPr txBox="1"/>
          <p:nvPr/>
        </p:nvSpPr>
        <p:spPr>
          <a:xfrm>
            <a:off x="706243" y="2112834"/>
            <a:ext cx="4312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Complex regex to extract structured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Difficult to maintain and error-prone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C0C41-10AB-F869-C963-DAD119590001}"/>
              </a:ext>
            </a:extLst>
          </p:cNvPr>
          <p:cNvSpPr txBox="1"/>
          <p:nvPr/>
        </p:nvSpPr>
        <p:spPr>
          <a:xfrm>
            <a:off x="706243" y="3349223"/>
            <a:ext cx="4312920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With </a:t>
            </a:r>
            <a:r>
              <a:rPr lang="en-US" sz="1600" b="1" i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sysmlv2parser</a:t>
            </a:r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Structured, readable parsing logic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Improved maintainability and clarity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D0B768-65CC-A25F-7E06-45D60110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479" y="2851498"/>
            <a:ext cx="1910576" cy="1910576"/>
          </a:xfrm>
          <a:prstGeom prst="rect">
            <a:avLst/>
          </a:prstGeom>
        </p:spPr>
      </p:pic>
      <p:pic>
        <p:nvPicPr>
          <p:cNvPr id="20" name="Graphic 19" descr="Thumbs Down with solid fill">
            <a:extLst>
              <a:ext uri="{FF2B5EF4-FFF2-40B4-BE49-F238E27FC236}">
                <a16:creationId xmlns:a16="http://schemas.microsoft.com/office/drawing/2014/main" id="{2105468C-E12B-FF4E-3B9B-02C251D9B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5485" y="1692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5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1780D-CB4A-47BF-E25D-7ECC46062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9B6EB0-8777-AFA2-A211-8ED48AF5FE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8FA53-116F-E267-6FBC-848064AE8C13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oboto Condensed Light"/>
              </a:rPr>
              <a:t>TEMPLATIZE AN UPPER BODY ROBOT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8340EE-F2BE-B2C8-CEA9-81C4D47DBBDA}"/>
              </a:ext>
            </a:extLst>
          </p:cNvPr>
          <p:cNvSpPr txBox="1"/>
          <p:nvPr/>
        </p:nvSpPr>
        <p:spPr>
          <a:xfrm>
            <a:off x="260195" y="923052"/>
            <a:ext cx="420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New templates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for the missing elements were added (e.g. FT sensors, cartesian, cameras, …)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73165-B5C4-6461-17EE-83F14D796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7" y="1445808"/>
            <a:ext cx="2295191" cy="1728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418F7-3ABE-E539-BB60-631568670C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42044" y="2571750"/>
            <a:ext cx="2177137" cy="2329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4BCD3C-D68B-ED33-D8D3-0550369A1042}"/>
              </a:ext>
            </a:extLst>
          </p:cNvPr>
          <p:cNvSpPr txBox="1"/>
          <p:nvPr/>
        </p:nvSpPr>
        <p:spPr>
          <a:xfrm>
            <a:off x="4460489" y="920009"/>
            <a:ext cx="420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Added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torso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,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left arm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and </a:t>
            </a:r>
            <a:r>
              <a:rPr lang="en-US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right arm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parts to complete an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upperbody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iCub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FA6727-CF78-4C4B-6708-C6D8CA4DC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004" y="1827523"/>
            <a:ext cx="3603264" cy="18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1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F23D7-8DD9-C92F-4CCB-EF092C250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3C5E0D-5EBD-CC23-D7D7-1EBD26E95B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874CC-8B92-3658-22AC-98CC9D44F9EA}"/>
              </a:ext>
            </a:extLst>
          </p:cNvPr>
          <p:cNvSpPr txBox="1"/>
          <p:nvPr/>
        </p:nvSpPr>
        <p:spPr>
          <a:xfrm>
            <a:off x="1074716" y="150568"/>
            <a:ext cx="693516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Roboto Condensed Light"/>
              </a:rPr>
              <a:t>IMPROVEMENTS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963F9F-6FA2-A6E8-71EA-2A3D6E27C11B}"/>
              </a:ext>
            </a:extLst>
          </p:cNvPr>
          <p:cNvGrpSpPr/>
          <p:nvPr/>
        </p:nvGrpSpPr>
        <p:grpSpPr>
          <a:xfrm>
            <a:off x="335281" y="2390003"/>
            <a:ext cx="4236719" cy="363493"/>
            <a:chOff x="327661" y="1919962"/>
            <a:chExt cx="4305300" cy="3634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FC7B5FE-987C-E7AD-84ED-890564A93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553" t="24819"/>
            <a:stretch/>
          </p:blipFill>
          <p:spPr>
            <a:xfrm>
              <a:off x="327661" y="1919962"/>
              <a:ext cx="3825240" cy="14944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C0FCC1-F0EC-3C2B-9BB2-D9D1C2D22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7661" y="2138495"/>
              <a:ext cx="4305300" cy="14496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0E3F52A-AE30-99A6-4AEB-FCC3609455FA}"/>
              </a:ext>
            </a:extLst>
          </p:cNvPr>
          <p:cNvSpPr txBox="1"/>
          <p:nvPr/>
        </p:nvSpPr>
        <p:spPr>
          <a:xfrm>
            <a:off x="335281" y="1137356"/>
            <a:ext cx="431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1. Use </a:t>
            </a:r>
            <a:r>
              <a:rPr lang="en-US" sz="16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meaningful names </a:t>
            </a:r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for the instances of elements within the </a:t>
            </a:r>
            <a:r>
              <a:rPr lang="en-US" sz="16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sysml</a:t>
            </a:r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82641-4BAE-0575-A5E4-948A93D0EB28}"/>
              </a:ext>
            </a:extLst>
          </p:cNvPr>
          <p:cNvSpPr txBox="1"/>
          <p:nvPr/>
        </p:nvSpPr>
        <p:spPr>
          <a:xfrm>
            <a:off x="335281" y="1970255"/>
            <a:ext cx="431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From: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57C4AB6-A3EF-B330-301D-F47BD83782D8}"/>
              </a:ext>
            </a:extLst>
          </p:cNvPr>
          <p:cNvSpPr/>
          <p:nvPr/>
        </p:nvSpPr>
        <p:spPr>
          <a:xfrm>
            <a:off x="2221231" y="2835659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B6A01E-B1B6-9109-D6FC-CD475294B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721" y="3527422"/>
            <a:ext cx="1950719" cy="2041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E06915-3CD4-76C7-901F-623E9F7D08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257" y="3788575"/>
            <a:ext cx="2263347" cy="2031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FC4CEBE-2031-E40A-F527-DFB4CE3F1349}"/>
              </a:ext>
            </a:extLst>
          </p:cNvPr>
          <p:cNvSpPr txBox="1"/>
          <p:nvPr/>
        </p:nvSpPr>
        <p:spPr>
          <a:xfrm>
            <a:off x="327661" y="4268908"/>
            <a:ext cx="431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The instances are named as the corresponding XML to be generated.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F3C5AC-E267-CE61-76A9-45D355E00221}"/>
              </a:ext>
            </a:extLst>
          </p:cNvPr>
          <p:cNvSpPr txBox="1"/>
          <p:nvPr/>
        </p:nvSpPr>
        <p:spPr>
          <a:xfrm>
            <a:off x="4648201" y="1137356"/>
            <a:ext cx="431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2. Improvements in the definition of the default values within the </a:t>
            </a:r>
            <a:r>
              <a:rPr lang="en-US" sz="1600" dirty="0" err="1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sysml</a:t>
            </a:r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templates.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528CAFA-EE4D-CB7E-E3CF-3F66F1E92E18}"/>
              </a:ext>
            </a:extLst>
          </p:cNvPr>
          <p:cNvSpPr/>
          <p:nvPr/>
        </p:nvSpPr>
        <p:spPr>
          <a:xfrm>
            <a:off x="6389371" y="2226059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BF126-6142-BDFC-F135-8E5120A22522}"/>
              </a:ext>
            </a:extLst>
          </p:cNvPr>
          <p:cNvSpPr txBox="1"/>
          <p:nvPr/>
        </p:nvSpPr>
        <p:spPr>
          <a:xfrm>
            <a:off x="4716355" y="3337106"/>
            <a:ext cx="431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 this way, the number of overridden parameters is reduced as well.</a:t>
            </a:r>
          </a:p>
        </p:txBody>
      </p:sp>
    </p:spTree>
    <p:extLst>
      <p:ext uri="{BB962C8B-B14F-4D97-AF65-F5344CB8AC3E}">
        <p14:creationId xmlns:p14="http://schemas.microsoft.com/office/powerpoint/2010/main" val="3989960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3" grpId="0"/>
      <p:bldP spid="13" grpId="1"/>
      <p:bldP spid="14" grpId="0" animBg="1"/>
      <p:bldP spid="14" grpId="1" animBg="1"/>
      <p:bldP spid="20" grpId="0"/>
      <p:bldP spid="20" grpId="1"/>
      <p:bldP spid="21" grpId="0"/>
      <p:bldP spid="22" grpId="0" animBg="1"/>
      <p:bldP spid="23" grpId="0"/>
    </p:bldLst>
  </p:timing>
</p:sld>
</file>

<file path=ppt/theme/theme1.xml><?xml version="1.0" encoding="utf-8"?>
<a:theme xmlns:a="http://schemas.openxmlformats.org/drawingml/2006/main" name="1_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9d2133a-30b9-46e4-a20a-9e90a26e7d6b">
      <UserInfo>
        <DisplayName>Michele Canepa</DisplayName>
        <AccountId>135</AccountId>
        <AccountType/>
      </UserInfo>
    </SharedWithUsers>
    <lcf76f155ced4ddcb4097134ff3c332f xmlns="83c88cb7-92ec-4738-b55f-19dddbc2678d">
      <Terms xmlns="http://schemas.microsoft.com/office/infopath/2007/PartnerControls"/>
    </lcf76f155ced4ddcb4097134ff3c332f>
    <TaxCatchAll xmlns="a9d2133a-30b9-46e4-a20a-9e90a26e7d6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9E929CBD2E484F84BE867FC81D6F1D" ma:contentTypeVersion="19" ma:contentTypeDescription="Create a new document." ma:contentTypeScope="" ma:versionID="e6b311c9fcd928a0da45a145297ff0fa">
  <xsd:schema xmlns:xsd="http://www.w3.org/2001/XMLSchema" xmlns:xs="http://www.w3.org/2001/XMLSchema" xmlns:p="http://schemas.microsoft.com/office/2006/metadata/properties" xmlns:ns2="83c88cb7-92ec-4738-b55f-19dddbc2678d" xmlns:ns3="a9d2133a-30b9-46e4-a20a-9e90a26e7d6b" targetNamespace="http://schemas.microsoft.com/office/2006/metadata/properties" ma:root="true" ma:fieldsID="032b058e8dd24b3a4e0b8c4cf8ca4422" ns2:_="" ns3:_="">
    <xsd:import namespace="83c88cb7-92ec-4738-b55f-19dddbc2678d"/>
    <xsd:import namespace="a9d2133a-30b9-46e4-a20a-9e90a26e7d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88cb7-92ec-4738-b55f-19dddbc267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5a95c65-fb33-4e31-b9d8-3a7e0dd05d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2133a-30b9-46e4-a20a-9e90a26e7d6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96a3151-9c98-46a3-8efc-fccd7429b100}" ma:internalName="TaxCatchAll" ma:showField="CatchAllData" ma:web="a9d2133a-30b9-46e4-a20a-9e90a26e7d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E5CA80-5B4A-47E0-BC81-ECA055042F40}">
  <ds:schemaRefs>
    <ds:schemaRef ds:uri="83c88cb7-92ec-4738-b55f-19dddbc2678d"/>
    <ds:schemaRef ds:uri="a9d2133a-30b9-46e4-a20a-9e90a26e7d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AF3B72E-D912-4AAF-9DB2-D6C1D540B323}">
  <ds:schemaRefs>
    <ds:schemaRef ds:uri="83c88cb7-92ec-4738-b55f-19dddbc2678d"/>
    <ds:schemaRef ds:uri="a9d2133a-30b9-46e4-a20a-9e90a26e7d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9D5FB61-CD85-4274-AB57-E52BACA7B2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690</Words>
  <Application>Microsoft Office PowerPoint</Application>
  <PresentationFormat>On-screen Show (16:9)</PresentationFormat>
  <Paragraphs>95</Paragraphs>
  <Slides>14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Garamond</vt:lpstr>
      <vt:lpstr>Lato</vt:lpstr>
      <vt:lpstr>Raleway</vt:lpstr>
      <vt:lpstr>Roboto Condensed</vt:lpstr>
      <vt:lpstr>Roboto Condensed Light</vt:lpstr>
      <vt:lpstr>Wingdings</vt:lpstr>
      <vt:lpstr>1_Antonio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DEV</dc:title>
  <dc:creator>Luca Fiorio</dc:creator>
  <cp:lastModifiedBy>Martina Gloria</cp:lastModifiedBy>
  <cp:revision>3</cp:revision>
  <dcterms:modified xsi:type="dcterms:W3CDTF">2025-04-30T13:03:57Z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0x0101007C9E929CBD2E484F84BE867FC81D6F1D</vt:lpwstr>
  </property>
  <property fmtid="{D5CDD505-2E9C-101B-9397-08002B2CF9AE}" pid="3" name="MediaServiceImageTags">
    <vt:lpwstr/>
  </property>
</Properties>
</file>