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BF8D9B84-3C31-45CF-AF2D-A50BFAF9F88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To merge with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To merge with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To merge with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To merge with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To merge with 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9"/>
          <p:cNvGrpSpPr/>
          <p:nvPr/>
        </p:nvGrpSpPr>
        <p:grpSpPr>
          <a:xfrm>
            <a:off x="84960" y="28440"/>
            <a:ext cx="1733040" cy="1008360"/>
            <a:chOff x="84960" y="28440"/>
            <a:chExt cx="1733040" cy="1008360"/>
          </a:xfrm>
        </p:grpSpPr>
        <p:pic>
          <p:nvPicPr>
            <p:cNvPr id="1" name="Picture 7" descr="A close up of a sign&#10;&#10;Description automatically generated"/>
            <p:cNvPicPr/>
            <p:nvPr/>
          </p:nvPicPr>
          <p:blipFill>
            <a:blip r:embed="rId2"/>
            <a:srcRect l="7145" t="7657" r="18496" b="21138"/>
            <a:stretch/>
          </p:blipFill>
          <p:spPr>
            <a:xfrm>
              <a:off x="84960" y="84960"/>
              <a:ext cx="993600" cy="95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TextBox 8"/>
            <p:cNvSpPr/>
            <p:nvPr/>
          </p:nvSpPr>
          <p:spPr>
            <a:xfrm>
              <a:off x="973800" y="28440"/>
              <a:ext cx="8442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70c0"/>
                  </a:solidFill>
                  <a:latin typeface="Calibri"/>
                  <a:ea typeface="Arial"/>
                </a:rPr>
                <a:t>Team FIX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/>
          <p:cNvSpPr/>
          <p:nvPr/>
        </p:nvSpPr>
        <p:spPr>
          <a:xfrm>
            <a:off x="3958920" y="2012760"/>
            <a:ext cx="44514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70c0"/>
                </a:solidFill>
                <a:latin typeface="Arial"/>
                <a:ea typeface="Arial"/>
              </a:rPr>
              <a:t>Simscape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70c0"/>
                </a:solidFill>
                <a:latin typeface="Arial"/>
                <a:ea typeface="Arial"/>
              </a:rPr>
              <a:t>A quick overview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Arial"/>
              </a:rPr>
              <a:t>Material supporting the Simscape training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/>
          <p:nvPr/>
        </p:nvSpPr>
        <p:spPr>
          <a:xfrm>
            <a:off x="3230280" y="168120"/>
            <a:ext cx="57315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What is Simscape?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279720" y="1354320"/>
            <a:ext cx="11404800" cy="35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Collection of Simulink toolboxes to model physical systems in various domains</a:t>
            </a:r>
            <a:endParaRPr b="0" lang="en-US" sz="1800" spc="-1" strike="noStrike">
              <a:latin typeface="Arial"/>
            </a:endParaRPr>
          </a:p>
          <a:p>
            <a:pPr lvl="1" marL="74988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Electrical</a:t>
            </a:r>
            <a:endParaRPr b="0" lang="en-US" sz="1800" spc="-1" strike="noStrike">
              <a:latin typeface="Arial"/>
            </a:endParaRPr>
          </a:p>
          <a:p>
            <a:pPr lvl="1" marL="74988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Mechanical (called </a:t>
            </a:r>
            <a:r>
              <a:rPr b="1" i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Driveline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988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Articulated mechanisms (called </a:t>
            </a:r>
            <a:r>
              <a:rPr b="1" i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Multibody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9880" indent="-349920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Fluids (not covered here)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Simscape models employ a different philosphy compared to regular Simulink models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86000" y="4367880"/>
            <a:ext cx="2057400" cy="18043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729040" y="4410720"/>
            <a:ext cx="4786560" cy="17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3945240" y="168120"/>
            <a:ext cx="430668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The principles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279720" y="1354320"/>
            <a:ext cx="11404800" cy="35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Systems are represented by physical networks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Each element exchanges energy in the network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Energy flow defined by two types of variables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Through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variables: measured with a sensor connected in series to an element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Across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variables: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measured with a sensor parallel in series to an element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Their product results in power expressed in Watts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372600" y="1265040"/>
            <a:ext cx="1685520" cy="1478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2615400" y="4129200"/>
          <a:ext cx="7517880" cy="1783800"/>
        </p:xfrm>
        <a:graphic>
          <a:graphicData uri="http://schemas.openxmlformats.org/drawingml/2006/table">
            <a:tbl>
              <a:tblPr/>
              <a:tblGrid>
                <a:gridCol w="2504880"/>
                <a:gridCol w="2504880"/>
                <a:gridCol w="2508120"/>
              </a:tblGrid>
              <a:tr h="118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Domain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Through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Across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6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Mech Rotational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Force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Velocity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6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Mech Translational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Torque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Angular velocity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6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Electrical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6"/>
          <p:cNvSpPr/>
          <p:nvPr/>
        </p:nvSpPr>
        <p:spPr>
          <a:xfrm>
            <a:off x="2644200" y="168120"/>
            <a:ext cx="691272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Blocks and their quirks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7" name="TextBox 7"/>
          <p:cNvSpPr/>
          <p:nvPr/>
        </p:nvSpPr>
        <p:spPr>
          <a:xfrm>
            <a:off x="279720" y="1354320"/>
            <a:ext cx="1140480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Energy conserving blocks (we also can create our own)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br/>
            <a:br/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Physical Signal blocks</a:t>
            </a:r>
            <a:br/>
            <a:br/>
            <a:r>
              <a:rPr b="1" lang="en-US" sz="1800" spc="-1" strike="noStrike">
                <a:solidFill>
                  <a:srgbClr val="4472c4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Simulink-Simscape interface blocks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6950880" y="1524600"/>
            <a:ext cx="1964520" cy="9900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572000" y="2971800"/>
            <a:ext cx="1143000" cy="11332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4800600" y="4356000"/>
            <a:ext cx="324576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8"/>
          <p:cNvSpPr/>
          <p:nvPr/>
        </p:nvSpPr>
        <p:spPr>
          <a:xfrm>
            <a:off x="4303080" y="168120"/>
            <a:ext cx="35964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Why use it?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2" name="TextBox 9"/>
          <p:cNvSpPr/>
          <p:nvPr/>
        </p:nvSpPr>
        <p:spPr>
          <a:xfrm>
            <a:off x="279720" y="1354320"/>
            <a:ext cx="11404800" cy="26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W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x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u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g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u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v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w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g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f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f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u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f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u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u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b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y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p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b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w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h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n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g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s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o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f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w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/>
          <p:nvPr/>
        </p:nvSpPr>
        <p:spPr>
          <a:xfrm>
            <a:off x="3746520" y="168120"/>
            <a:ext cx="47120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Trainin</a:t>
            </a: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g </a:t>
            </a:r>
            <a:r>
              <a:rPr b="1" lang="en-US" sz="4800" spc="-1" strike="noStrike">
                <a:solidFill>
                  <a:srgbClr val="0070c0"/>
                </a:solidFill>
                <a:latin typeface="Arial"/>
                <a:ea typeface="Arial"/>
              </a:rPr>
              <a:t>outline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4" name="TextBox 11"/>
          <p:cNvSpPr/>
          <p:nvPr/>
        </p:nvSpPr>
        <p:spPr>
          <a:xfrm>
            <a:off x="279720" y="1354320"/>
            <a:ext cx="1140480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Model a RL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circuit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Add an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electromechanica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l conversion and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add an inertia to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create a simple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motor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Add a damping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and opposing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torque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Add a gearbox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and compare to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the block diagram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Add a simple PI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control to move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the motor to a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desired speed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Replace the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constant load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with the inertia of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a 3D multibody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model</a:t>
            </a:r>
            <a:endParaRPr b="0" lang="en-US" sz="1800" spc="-1" strike="noStrike">
              <a:latin typeface="Arial"/>
            </a:endParaRPr>
          </a:p>
          <a:p>
            <a:pPr marL="349920" indent="-349920">
              <a:lnSpc>
                <a:spcPct val="150000"/>
              </a:lnSpc>
              <a:buClr>
                <a:srgbClr val="4472c4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Import the four-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bar linkage in the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model and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control the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Arial"/>
              </a:rPr>
              <a:t>follower angle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2020-07-09T06:40:54Z</dcterms:created>
  <dc:creator>Ugo Pattacini</dc:creator>
  <dc:description/>
  <dc:language>en-US</dc:language>
  <cp:lastModifiedBy/>
  <dcterms:modified xsi:type="dcterms:W3CDTF">2022-01-24T17:06:27Z</dcterms:modified>
  <cp:revision>308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  <property fmtid="{D5CDD505-2E9C-101B-9397-08002B2CF9AE}" pid="3" name="MMClips">
    <vt:r8>2</vt:r8>
  </property>
  <property fmtid="{D5CDD505-2E9C-101B-9397-08002B2CF9AE}" pid="4" name="Notes">
    <vt:r8>4</vt:r8>
  </property>
  <property fmtid="{D5CDD505-2E9C-101B-9397-08002B2CF9AE}" pid="5" name="PresentationFormat">
    <vt:lpwstr>Widescreen</vt:lpwstr>
  </property>
  <property fmtid="{D5CDD505-2E9C-101B-9397-08002B2CF9AE}" pid="6" name="Slides">
    <vt:r8>4</vt:r8>
  </property>
</Properties>
</file>