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7" r:id="rId4"/>
    <p:sldId id="261" r:id="rId5"/>
    <p:sldId id="262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3"/>
    <a:srgbClr val="F5F4EF"/>
    <a:srgbClr val="F4F3EC"/>
    <a:srgbClr val="AC7BFF"/>
    <a:srgbClr val="DE5AF8"/>
    <a:srgbClr val="F63C8C"/>
    <a:srgbClr val="656661"/>
    <a:srgbClr val="87A188"/>
    <a:srgbClr val="EEB5FF"/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827" autoAdjust="0"/>
  </p:normalViewPr>
  <p:slideViewPr>
    <p:cSldViewPr snapToGrid="0" showGuides="1">
      <p:cViewPr varScale="1">
        <p:scale>
          <a:sx n="77" d="100"/>
          <a:sy n="77" d="100"/>
        </p:scale>
        <p:origin x="2092" y="72"/>
      </p:cViewPr>
      <p:guideLst>
        <p:guide orient="horz" pos="255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CA80-FE92-4276-88FD-1AF6149EC4E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50E0-C7F6-4296-B91B-1AE94F62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9FA04-D4C0-43A3-9000-F43E1DA9C5E3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2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9FA04-D4C0-43A3-9000-F43E1DA9C5E3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7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792951-F6B0-4D8D-A3BD-5684D3EBE07F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792951-F6B0-4D8D-A3BD-5684D3EBE07F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94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32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050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8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BE" b="1" kern="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4800" b="1" kern="0" dirty="0">
                <a:latin typeface="Arial" charset="0"/>
                <a:cs typeface="Arial" charset="0"/>
              </a:rPr>
              <a:t>|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 Buildings</a:t>
            </a:r>
            <a:r>
              <a:rPr lang="nl-BE" altLang="nl-BE" kern="0" dirty="0"/>
              <a:t/>
            </a:r>
            <a:br>
              <a:rPr lang="nl-BE" altLang="nl-BE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28750"/>
            <a:ext cx="7200900" cy="74295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nl-BE" kern="0" dirty="0" smtClean="0">
                <a:latin typeface="Arial" charset="0"/>
                <a:cs typeface="Arial" charset="0"/>
              </a:rPr>
              <a:t>Example</a:t>
            </a: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42394" y="2157973"/>
            <a:ext cx="5973509" cy="3266246"/>
            <a:chOff x="1028698" y="2122384"/>
            <a:chExt cx="7545224" cy="4155586"/>
          </a:xfrm>
        </p:grpSpPr>
        <p:grpSp>
          <p:nvGrpSpPr>
            <p:cNvPr id="21508" name="Group 7"/>
            <p:cNvGrpSpPr>
              <a:grpSpLocks/>
            </p:cNvGrpSpPr>
            <p:nvPr/>
          </p:nvGrpSpPr>
          <p:grpSpPr bwMode="auto">
            <a:xfrm>
              <a:off x="1028698" y="2702255"/>
              <a:ext cx="7055893" cy="3575715"/>
              <a:chOff x="921142" y="2261292"/>
              <a:chExt cx="8479338" cy="4213004"/>
            </a:xfrm>
          </p:grpSpPr>
          <p:pic>
            <p:nvPicPr>
              <p:cNvPr id="21509" name="Picture 2" descr="C:\Users\bwf\Desktop\Picture1.pn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142" y="2261292"/>
                <a:ext cx="8479338" cy="4213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519550" y="3330026"/>
                <a:ext cx="2239675" cy="1040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9" tIns="34289" rIns="68579" bIns="34289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NORTH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(depth: 2.7m)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00493" y="3330026"/>
                <a:ext cx="2239676" cy="1040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9" tIns="34289" rIns="68579" bIns="34289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SOUTH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(depth: 2.7m)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7885276" y="2218613"/>
              <a:ext cx="688646" cy="535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77883" y="2218613"/>
              <a:ext cx="688646" cy="535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885276" y="5104688"/>
              <a:ext cx="688646" cy="535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885276" y="5640284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72576" y="2123727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52676" y="5640284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52676" y="2122384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606621" y="5958902"/>
            <a:ext cx="3537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BE" sz="3200" b="1" dirty="0">
                <a:solidFill>
                  <a:srgbClr val="000000"/>
                </a:solidFill>
                <a:latin typeface="+mj-lt"/>
              </a:rPr>
              <a:t>          .</a:t>
            </a:r>
            <a:r>
              <a:rPr lang="en-US" altLang="nl-BE" sz="3200" dirty="0">
                <a:solidFill>
                  <a:schemeClr val="accent4"/>
                </a:solidFill>
                <a:latin typeface="+mj-lt"/>
              </a:rPr>
              <a:t>crash course</a:t>
            </a:r>
            <a:endParaRPr lang="en-US" sz="32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44" y="5691560"/>
            <a:ext cx="2258342" cy="1119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848" y="6174345"/>
            <a:ext cx="23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6593" y="382701"/>
            <a:ext cx="7943007" cy="6012000"/>
          </a:xfrm>
          <a:prstGeom prst="roundRect">
            <a:avLst>
              <a:gd name="adj" fmla="val 5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Building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16384" y="2823300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Electric in-home grid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8772" y="2823300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77578" y="4630757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Occupants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3918" y="2835192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Heating system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7578" y="1015843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Ventilation system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8835" y="1542196"/>
            <a:ext cx="5249027" cy="4098564"/>
            <a:chOff x="1528835" y="1542196"/>
            <a:chExt cx="5249027" cy="4098564"/>
          </a:xfrm>
        </p:grpSpPr>
        <p:sp>
          <p:nvSpPr>
            <p:cNvPr id="24" name="Arc 23"/>
            <p:cNvSpPr/>
            <p:nvPr/>
          </p:nvSpPr>
          <p:spPr>
            <a:xfrm>
              <a:off x="1528835" y="1542196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flipH="1" flipV="1">
              <a:off x="3915054" y="3156867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3915054" y="1555844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flipV="1">
              <a:off x="1540111" y="3146761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1" idx="1"/>
              <a:endCxn id="9" idx="3"/>
            </p:cNvCxnSpPr>
            <p:nvPr/>
          </p:nvCxnSpPr>
          <p:spPr>
            <a:xfrm flipH="1" flipV="1">
              <a:off x="2598772" y="3579300"/>
              <a:ext cx="465146" cy="1189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1"/>
              <a:endCxn id="11" idx="3"/>
            </p:cNvCxnSpPr>
            <p:nvPr/>
          </p:nvCxnSpPr>
          <p:spPr>
            <a:xfrm flipH="1">
              <a:off x="5223918" y="3579300"/>
              <a:ext cx="492466" cy="1189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2"/>
              <a:endCxn id="10" idx="0"/>
            </p:cNvCxnSpPr>
            <p:nvPr/>
          </p:nvCxnSpPr>
          <p:spPr>
            <a:xfrm>
              <a:off x="4143918" y="4347192"/>
              <a:ext cx="13660" cy="283565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6495496" y="551072"/>
            <a:ext cx="1558485" cy="876106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Climate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0937" y="3231192"/>
            <a:ext cx="5612763" cy="3605237"/>
            <a:chOff x="3690937" y="3231192"/>
            <a:chExt cx="5612763" cy="3605237"/>
          </a:xfrm>
        </p:grpSpPr>
        <p:grpSp>
          <p:nvGrpSpPr>
            <p:cNvPr id="55" name="Group 54"/>
            <p:cNvGrpSpPr/>
            <p:nvPr/>
          </p:nvGrpSpPr>
          <p:grpSpPr>
            <a:xfrm>
              <a:off x="6494497" y="3231192"/>
              <a:ext cx="2155736" cy="3605237"/>
              <a:chOff x="6494497" y="3231192"/>
              <a:chExt cx="2155736" cy="360523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494497" y="6188429"/>
                <a:ext cx="360000" cy="648000"/>
                <a:chOff x="6494497" y="6188429"/>
                <a:chExt cx="360000" cy="6480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94497" y="6188429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>
                  <a:stCxn id="13" idx="2"/>
                </p:cNvCxnSpPr>
                <p:nvPr/>
              </p:nvCxnSpPr>
              <p:spPr>
                <a:xfrm>
                  <a:off x="6674497" y="6548429"/>
                  <a:ext cx="0" cy="28800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8015881" y="3231192"/>
                <a:ext cx="634352" cy="360000"/>
                <a:chOff x="8015881" y="3231192"/>
                <a:chExt cx="634352" cy="3600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015881" y="3231192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362233" y="3438482"/>
                  <a:ext cx="288000" cy="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/>
            <p:cNvSpPr txBox="1"/>
            <p:nvPr/>
          </p:nvSpPr>
          <p:spPr>
            <a:xfrm>
              <a:off x="3690937" y="6404807"/>
              <a:ext cx="3025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District heating network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52297" y="3659551"/>
              <a:ext cx="1151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Electric grid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5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30" t="3026" r="28221" b="3045"/>
          <a:stretch/>
        </p:blipFill>
        <p:spPr>
          <a:xfrm>
            <a:off x="191068" y="824551"/>
            <a:ext cx="7735397" cy="59231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10" b="19733"/>
          <a:stretch/>
        </p:blipFill>
        <p:spPr>
          <a:xfrm>
            <a:off x="6532220" y="347451"/>
            <a:ext cx="1671703" cy="158260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86593" y="382701"/>
            <a:ext cx="7943007" cy="6012000"/>
          </a:xfrm>
          <a:prstGeom prst="roundRect">
            <a:avLst>
              <a:gd name="adj" fmla="val 5544"/>
            </a:avLst>
          </a:prstGeom>
          <a:solidFill>
            <a:srgbClr val="8C8D8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IDEAS.Templates.Interfaces.</a:t>
            </a:r>
            <a:r>
              <a:rPr lang="en-US" sz="2000" b="1" dirty="0" err="1" smtClean="0">
                <a:latin typeface="Consolas" panose="020B0609020204030204" pitchFamily="49" charset="0"/>
              </a:rPr>
              <a:t>Building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494497" y="3231192"/>
            <a:ext cx="2155736" cy="3605237"/>
            <a:chOff x="6494497" y="3231192"/>
            <a:chExt cx="2155736" cy="3605237"/>
          </a:xfrm>
        </p:grpSpPr>
        <p:grpSp>
          <p:nvGrpSpPr>
            <p:cNvPr id="54" name="Group 53"/>
            <p:cNvGrpSpPr/>
            <p:nvPr/>
          </p:nvGrpSpPr>
          <p:grpSpPr>
            <a:xfrm>
              <a:off x="6494497" y="6188429"/>
              <a:ext cx="360000" cy="648000"/>
              <a:chOff x="6494497" y="6188429"/>
              <a:chExt cx="360000" cy="648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494497" y="618842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3" idx="2"/>
              </p:cNvCxnSpPr>
              <p:nvPr/>
            </p:nvCxnSpPr>
            <p:spPr>
              <a:xfrm>
                <a:off x="6674497" y="6548429"/>
                <a:ext cx="0" cy="28800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8015881" y="3231192"/>
              <a:ext cx="634352" cy="360000"/>
              <a:chOff x="8015881" y="3231192"/>
              <a:chExt cx="634352" cy="360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015881" y="3231192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8362233" y="3438482"/>
                <a:ext cx="28800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Arc 23"/>
          <p:cNvSpPr/>
          <p:nvPr/>
        </p:nvSpPr>
        <p:spPr>
          <a:xfrm>
            <a:off x="1528835" y="1542196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flipH="1" flipV="1">
            <a:off x="3915054" y="3156867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flipH="1">
            <a:off x="3915054" y="1555844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flipV="1">
            <a:off x="1540111" y="3146761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1" idx="1"/>
            <a:endCxn id="9" idx="3"/>
          </p:cNvCxnSpPr>
          <p:nvPr/>
        </p:nvCxnSpPr>
        <p:spPr>
          <a:xfrm flipH="1" flipV="1">
            <a:off x="2598772" y="3579300"/>
            <a:ext cx="465146" cy="1189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1" idx="3"/>
          </p:cNvCxnSpPr>
          <p:nvPr/>
        </p:nvCxnSpPr>
        <p:spPr>
          <a:xfrm flipH="1">
            <a:off x="5223918" y="3579300"/>
            <a:ext cx="492466" cy="1189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0" idx="0"/>
          </p:cNvCxnSpPr>
          <p:nvPr/>
        </p:nvCxnSpPr>
        <p:spPr>
          <a:xfrm>
            <a:off x="4143918" y="4347192"/>
            <a:ext cx="13660" cy="28356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626" y="391247"/>
            <a:ext cx="7941974" cy="6012000"/>
          </a:xfrm>
          <a:prstGeom prst="roundRect">
            <a:avLst>
              <a:gd name="adj" fmla="val 5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IDEAS.Buildings.Components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3509" y="2565793"/>
            <a:ext cx="4012441" cy="2797791"/>
          </a:xfrm>
          <a:prstGeom prst="rect">
            <a:avLst/>
          </a:prstGeom>
          <a:solidFill>
            <a:srgbClr val="F63C8C">
              <a:alpha val="30196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ZONE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893508" y="928062"/>
            <a:ext cx="4026089" cy="1637731"/>
          </a:xfrm>
          <a:prstGeom prst="triangle">
            <a:avLst/>
          </a:prstGeom>
          <a:solidFill>
            <a:srgbClr val="AC7BFF">
              <a:alpha val="20000"/>
            </a:srgbClr>
          </a:solidFill>
          <a:ln>
            <a:solidFill>
              <a:srgbClr val="65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9108" y="3111703"/>
            <a:ext cx="144000" cy="1555845"/>
          </a:xfrm>
          <a:prstGeom prst="rect">
            <a:avLst/>
          </a:prstGeom>
          <a:ln w="22225">
            <a:solidFill>
              <a:srgbClr val="65666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1551949" y="5363584"/>
            <a:ext cx="4749421" cy="368492"/>
          </a:xfrm>
          <a:prstGeom prst="trapezoi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9144414">
            <a:off x="5284794" y="3513918"/>
            <a:ext cx="1078173" cy="4776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1354422" y="3752754"/>
            <a:ext cx="1078173" cy="47767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4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3544888" y="5221010"/>
            <a:ext cx="1078173" cy="47767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54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 flipH="1">
            <a:off x="3693126" y="2384384"/>
            <a:ext cx="781697" cy="30671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7951171" flipV="1">
            <a:off x="1707444" y="2220439"/>
            <a:ext cx="344837" cy="1053501"/>
          </a:xfrm>
          <a:prstGeom prst="curvedLef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1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7221" y="3780023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4538" y="5732076"/>
            <a:ext cx="215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slab on ground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607" y="3388825"/>
            <a:ext cx="16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outer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8701" y="1894610"/>
            <a:ext cx="138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boundary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267543" y="2623590"/>
            <a:ext cx="0" cy="2700000"/>
          </a:xfrm>
          <a:prstGeom prst="line">
            <a:avLst/>
          </a:prstGeom>
          <a:solidFill>
            <a:srgbClr val="F63C8C">
              <a:alpha val="30196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2016335" y="4290397"/>
            <a:ext cx="12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internal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thermomet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6" y="2841438"/>
            <a:ext cx="155946" cy="6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5873106" y="2537739"/>
            <a:ext cx="1313710" cy="371503"/>
          </a:xfrm>
          <a:prstGeom prst="line">
            <a:avLst/>
          </a:prstGeom>
          <a:solidFill>
            <a:srgbClr val="F63C8C">
              <a:alpha val="30196"/>
            </a:srgb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reeform 47"/>
          <p:cNvSpPr/>
          <p:nvPr/>
        </p:nvSpPr>
        <p:spPr>
          <a:xfrm>
            <a:off x="4687274" y="4078896"/>
            <a:ext cx="254119" cy="908050"/>
          </a:xfrm>
          <a:custGeom>
            <a:avLst/>
            <a:gdLst>
              <a:gd name="connsiteX0" fmla="*/ 127059 w 254121"/>
              <a:gd name="connsiteY0" fmla="*/ 812800 h 812800"/>
              <a:gd name="connsiteX1" fmla="*/ 127059 w 254121"/>
              <a:gd name="connsiteY1" fmla="*/ 711200 h 812800"/>
              <a:gd name="connsiteX2" fmla="*/ 25459 w 254121"/>
              <a:gd name="connsiteY2" fmla="*/ 558800 h 812800"/>
              <a:gd name="connsiteX3" fmla="*/ 254059 w 254121"/>
              <a:gd name="connsiteY3" fmla="*/ 444500 h 812800"/>
              <a:gd name="connsiteX4" fmla="*/ 59 w 254121"/>
              <a:gd name="connsiteY4" fmla="*/ 355600 h 812800"/>
              <a:gd name="connsiteX5" fmla="*/ 228659 w 254121"/>
              <a:gd name="connsiteY5" fmla="*/ 228600 h 812800"/>
              <a:gd name="connsiteX6" fmla="*/ 63559 w 254121"/>
              <a:gd name="connsiteY6" fmla="*/ 152400 h 812800"/>
              <a:gd name="connsiteX7" fmla="*/ 127059 w 254121"/>
              <a:gd name="connsiteY7" fmla="*/ 0 h 81280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9" h="908050">
                <a:moveTo>
                  <a:pt x="127059" y="908050"/>
                </a:moveTo>
                <a:cubicBezTo>
                  <a:pt x="135525" y="878416"/>
                  <a:pt x="188442" y="823383"/>
                  <a:pt x="171509" y="781050"/>
                </a:cubicBezTo>
                <a:cubicBezTo>
                  <a:pt x="154576" y="738717"/>
                  <a:pt x="11701" y="694267"/>
                  <a:pt x="25459" y="654050"/>
                </a:cubicBezTo>
                <a:cubicBezTo>
                  <a:pt x="39217" y="613833"/>
                  <a:pt x="258292" y="573617"/>
                  <a:pt x="254059" y="539750"/>
                </a:cubicBezTo>
                <a:cubicBezTo>
                  <a:pt x="249826" y="505883"/>
                  <a:pt x="4292" y="486833"/>
                  <a:pt x="59" y="450850"/>
                </a:cubicBezTo>
                <a:cubicBezTo>
                  <a:pt x="-4174" y="414867"/>
                  <a:pt x="218076" y="357717"/>
                  <a:pt x="228659" y="323850"/>
                </a:cubicBezTo>
                <a:cubicBezTo>
                  <a:pt x="239242" y="289983"/>
                  <a:pt x="78376" y="301625"/>
                  <a:pt x="63559" y="247650"/>
                </a:cubicBezTo>
                <a:cubicBezTo>
                  <a:pt x="48742" y="193675"/>
                  <a:pt x="256176" y="71967"/>
                  <a:pt x="139759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84" y="789036"/>
            <a:ext cx="1958074" cy="5127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8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18" grpId="0" animBg="1"/>
      <p:bldP spid="19" grpId="0"/>
      <p:bldP spid="38" grpId="0"/>
      <p:bldP spid="39" grpId="0"/>
      <p:bldP spid="40" grpId="0"/>
      <p:bldP spid="43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626" y="391247"/>
            <a:ext cx="7941974" cy="6012000"/>
          </a:xfrm>
          <a:prstGeom prst="roundRect">
            <a:avLst>
              <a:gd name="adj" fmla="val 5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IDEAS.Buildings.Data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48" b="1629"/>
          <a:stretch/>
        </p:blipFill>
        <p:spPr>
          <a:xfrm>
            <a:off x="6041773" y="1364196"/>
            <a:ext cx="2008293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 descr="Image result for exterior wall layer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EE2EA"/>
              </a:clrFrom>
              <a:clrTo>
                <a:srgbClr val="DEE2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2193" r="27102" b="1519"/>
          <a:stretch/>
        </p:blipFill>
        <p:spPr bwMode="auto">
          <a:xfrm>
            <a:off x="991632" y="1773846"/>
            <a:ext cx="2959101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597251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4134" y="139052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821492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8375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672141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Oval 32"/>
          <p:cNvSpPr/>
          <p:nvPr/>
        </p:nvSpPr>
        <p:spPr>
          <a:xfrm>
            <a:off x="2055258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3777251" y="1742346"/>
            <a:ext cx="0" cy="972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</p:cNvCxnSpPr>
          <p:nvPr/>
        </p:nvCxnSpPr>
        <p:spPr>
          <a:xfrm>
            <a:off x="3394134" y="1750520"/>
            <a:ext cx="0" cy="100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4"/>
          </p:cNvCxnSpPr>
          <p:nvPr/>
        </p:nvCxnSpPr>
        <p:spPr>
          <a:xfrm>
            <a:off x="3001492" y="1742346"/>
            <a:ext cx="0" cy="100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4"/>
          </p:cNvCxnSpPr>
          <p:nvPr/>
        </p:nvCxnSpPr>
        <p:spPr>
          <a:xfrm flipH="1">
            <a:off x="2615883" y="1742346"/>
            <a:ext cx="0" cy="1620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4"/>
          </p:cNvCxnSpPr>
          <p:nvPr/>
        </p:nvCxnSpPr>
        <p:spPr>
          <a:xfrm flipH="1">
            <a:off x="2226583" y="1742346"/>
            <a:ext cx="0" cy="118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1848841" y="1742346"/>
            <a:ext cx="0" cy="1584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7391" y="5732164"/>
            <a:ext cx="18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0144" y="1377680"/>
            <a:ext cx="18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Materials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25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BE" b="1" kern="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4800" b="1" kern="0" dirty="0">
                <a:latin typeface="Arial" charset="0"/>
                <a:cs typeface="Arial" charset="0"/>
              </a:rPr>
              <a:t>|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 example</a:t>
            </a:r>
            <a:r>
              <a:rPr lang="nl-BE" altLang="nl-BE" kern="0" dirty="0"/>
              <a:t/>
            </a:r>
            <a:br>
              <a:rPr lang="nl-BE" altLang="nl-BE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28750"/>
            <a:ext cx="7200900" cy="74295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nl-BE" kern="0" smtClean="0">
                <a:latin typeface="Arial" charset="0"/>
                <a:cs typeface="Arial" charset="0"/>
              </a:rPr>
              <a:t>Low </a:t>
            </a:r>
            <a:r>
              <a:rPr lang="en-US" altLang="nl-BE" kern="0" smtClean="0">
                <a:latin typeface="Arial" charset="0"/>
                <a:cs typeface="Arial" charset="0"/>
              </a:rPr>
              <a:t>energy building</a:t>
            </a: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028698" y="2702255"/>
            <a:ext cx="7055893" cy="3575715"/>
            <a:chOff x="921142" y="2261292"/>
            <a:chExt cx="8479338" cy="4213004"/>
          </a:xfrm>
        </p:grpSpPr>
        <p:pic>
          <p:nvPicPr>
            <p:cNvPr id="21509" name="Picture 2" descr="C:\Users\bwf\Desktop\Picture1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142" y="2261292"/>
              <a:ext cx="8479338" cy="421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519550" y="3330026"/>
              <a:ext cx="2239675" cy="104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NORTH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(depth: 2.7m)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0493" y="3330026"/>
              <a:ext cx="2239676" cy="104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SOUTH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(depth: 2.7m)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7885276" y="2218613"/>
            <a:ext cx="688646" cy="535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77883" y="2218613"/>
            <a:ext cx="688646" cy="535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885276" y="5104688"/>
            <a:ext cx="688646" cy="535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85276" y="5640284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72576" y="2123727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2676" y="5640284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676" y="2122384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316010"/>
            <a:ext cx="7896936" cy="5923128"/>
          </a:xfrm>
        </p:spPr>
        <p:txBody>
          <a:bodyPr vert="horz" lIns="0" tIns="0" rIns="0" bIns="0" rtlCol="0">
            <a:normAutofit/>
          </a:bodyPr>
          <a:lstStyle/>
          <a:p>
            <a:pPr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Envelope components</a:t>
            </a:r>
          </a:p>
          <a:p>
            <a:pPr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16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12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1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Materials </a:t>
            </a:r>
            <a:endParaRPr lang="en-US" altLang="nl-BE" sz="2160" i="1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3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160" dirty="0">
                <a:latin typeface="Arial" charset="0"/>
                <a:cs typeface="Arial" charset="0"/>
              </a:rPr>
              <a:t>Windows</a:t>
            </a:r>
          </a:p>
          <a:p>
            <a:pPr lvl="1">
              <a:defRPr/>
            </a:pPr>
            <a:r>
              <a:rPr lang="en-US" altLang="nl-BE" sz="1600" dirty="0">
                <a:latin typeface="Arial" charset="0"/>
                <a:cs typeface="Arial" charset="0"/>
              </a:rPr>
              <a:t>Glazing: Saint </a:t>
            </a:r>
            <a:r>
              <a:rPr lang="en-US" altLang="nl-BE" sz="1600" dirty="0" err="1">
                <a:latin typeface="Arial" charset="0"/>
                <a:cs typeface="Arial" charset="0"/>
              </a:rPr>
              <a:t>Gobain</a:t>
            </a:r>
            <a:r>
              <a:rPr lang="en-US" altLang="nl-BE" sz="1600" dirty="0">
                <a:latin typeface="Arial" charset="0"/>
                <a:cs typeface="Arial" charset="0"/>
              </a:rPr>
              <a:t> </a:t>
            </a:r>
            <a:r>
              <a:rPr lang="en-US" altLang="nl-BE" sz="1600" dirty="0" err="1">
                <a:latin typeface="Arial" charset="0"/>
                <a:cs typeface="Arial" charset="0"/>
              </a:rPr>
              <a:t>Clima</a:t>
            </a:r>
            <a:r>
              <a:rPr lang="en-US" altLang="nl-BE" sz="1600" dirty="0">
                <a:latin typeface="Arial" charset="0"/>
                <a:cs typeface="Arial" charset="0"/>
              </a:rPr>
              <a:t> Plus </a:t>
            </a:r>
            <a:r>
              <a:rPr lang="en-US" altLang="nl-BE" sz="1600" dirty="0" err="1">
                <a:latin typeface="Arial" charset="0"/>
                <a:cs typeface="Arial" charset="0"/>
              </a:rPr>
              <a:t>Futur</a:t>
            </a:r>
            <a:r>
              <a:rPr lang="en-US" altLang="nl-BE" sz="1600" dirty="0">
                <a:latin typeface="Arial" charset="0"/>
                <a:cs typeface="Arial" charset="0"/>
              </a:rPr>
              <a:t> (U = 1.4 W/m</a:t>
            </a:r>
            <a:r>
              <a:rPr lang="en-US" altLang="nl-BE" sz="1600" baseline="30000" dirty="0">
                <a:latin typeface="Arial" charset="0"/>
                <a:cs typeface="Arial" charset="0"/>
              </a:rPr>
              <a:t>2</a:t>
            </a:r>
            <a:r>
              <a:rPr lang="en-US" altLang="nl-BE" sz="1600" dirty="0">
                <a:latin typeface="Arial" charset="0"/>
                <a:cs typeface="Arial" charset="0"/>
              </a:rPr>
              <a:t>K, g = 0.755)</a:t>
            </a:r>
          </a:p>
          <a:p>
            <a:pPr lvl="1">
              <a:defRPr/>
            </a:pPr>
            <a:r>
              <a:rPr lang="en-US" altLang="nl-BE" sz="1600" dirty="0">
                <a:latin typeface="Arial" charset="0"/>
                <a:cs typeface="Arial" charset="0"/>
              </a:rPr>
              <a:t>Frame: U-value=2.5 W/m</a:t>
            </a:r>
            <a:r>
              <a:rPr lang="en-US" altLang="nl-BE" sz="1600" baseline="30000" dirty="0">
                <a:latin typeface="Arial" charset="0"/>
                <a:cs typeface="Arial" charset="0"/>
              </a:rPr>
              <a:t>2</a:t>
            </a:r>
            <a:r>
              <a:rPr lang="en-US" altLang="nl-BE" sz="1600" dirty="0">
                <a:latin typeface="Arial" charset="0"/>
                <a:cs typeface="Arial" charset="0"/>
              </a:rPr>
              <a:t>k , fraction of the window: </a:t>
            </a:r>
            <a:r>
              <a:rPr lang="en-US" altLang="nl-BE" sz="1600" dirty="0" smtClean="0">
                <a:latin typeface="Arial" charset="0"/>
                <a:cs typeface="Arial" charset="0"/>
              </a:rPr>
              <a:t>f=0.15</a:t>
            </a:r>
            <a:endParaRPr lang="en-US" altLang="nl-BE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69393"/>
              </p:ext>
            </p:extLst>
          </p:nvPr>
        </p:nvGraphicFramePr>
        <p:xfrm>
          <a:off x="747890" y="690680"/>
          <a:ext cx="8270544" cy="192951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4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4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Composition (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out→in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 or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propsBus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→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)         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41147" marR="41147" marT="41155" marB="41155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656" marB="456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Floor</a:t>
                      </a:r>
                      <a:endParaRPr lang="en-GB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Tile (d=0.01m)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Screed (0.06)*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PUR (0.04)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Concrete (0.20)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Ceiling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Slate(d=0,08)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PUR(0.18)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Concrete(0,20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extLst>
                  <a:ext uri="{0D108BD9-81ED-4DB2-BD59-A6C34878D82A}">
                    <a16:rowId xmlns:a16="http://schemas.microsoft.com/office/drawing/2014/main" val="260376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Exterior 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wall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MW (0.16)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(0.14)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Interior wall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* Floor heating tube is situated at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position 2 (between Screed and PUR)</a:t>
                      </a:r>
                      <a:endParaRPr lang="en-GB" sz="1400" b="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84198"/>
              </p:ext>
            </p:extLst>
          </p:nvPr>
        </p:nvGraphicFramePr>
        <p:xfrm>
          <a:off x="2498745" y="2750742"/>
          <a:ext cx="4762122" cy="230058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3682"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endParaRPr lang="en-US" altLang="nl-BE" sz="1600" baseline="30000" dirty="0" smtClean="0">
                        <a:solidFill>
                          <a:schemeClr val="tx2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λ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(W/</a:t>
                      </a:r>
                      <a:r>
                        <a:rPr lang="en-US" altLang="nl-BE" sz="1600" dirty="0" err="1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mK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 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c (J/</a:t>
                      </a:r>
                      <a:r>
                        <a:rPr lang="en-US" altLang="nl-BE" sz="1600" dirty="0" err="1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kgK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</a:t>
                      </a: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ρ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(kg/m</a:t>
                      </a:r>
                      <a:r>
                        <a:rPr lang="en-US" altLang="nl-BE" sz="1600" baseline="300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3</a:t>
                      </a:r>
                      <a:r>
                        <a:rPr lang="en-US" altLang="nl-BE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1.4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2100</a:t>
                      </a:r>
                      <a:endParaRPr lang="en-US" altLang="nl-BE" sz="1600" baseline="30000" dirty="0" smtClean="0">
                        <a:solidFill>
                          <a:schemeClr val="tx2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49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Screed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860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1100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45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Concrete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1.7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2400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48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Plaster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975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54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Brick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1.1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1850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Mineral wool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0.036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110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5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728662"/>
            <a:ext cx="7896936" cy="5917797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Infiltration</a:t>
            </a:r>
            <a:r>
              <a:rPr lang="en-US" altLang="nl-BE" sz="2160" dirty="0">
                <a:latin typeface="Arial" charset="0"/>
                <a:cs typeface="Arial" charset="0"/>
              </a:rPr>
              <a:t>: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n</a:t>
            </a:r>
            <a:r>
              <a:rPr lang="en-US" altLang="nl-BE" sz="2160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nl-BE" sz="2160" dirty="0" smtClean="0">
                <a:latin typeface="Arial" charset="0"/>
                <a:cs typeface="Arial" charset="0"/>
              </a:rPr>
              <a:t>=0.6 ACH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Ventilation: 36 m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3</a:t>
            </a:r>
            <a:r>
              <a:rPr lang="en-US" altLang="nl-BE" sz="2160" dirty="0" smtClean="0">
                <a:latin typeface="Arial" charset="0"/>
                <a:cs typeface="Arial" charset="0"/>
              </a:rPr>
              <a:t>/h per zone, recuperation efficiency 65%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Heating system: ideal heating via radiators or floor heating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Occupancy: 7am-5pm </a:t>
            </a:r>
          </a:p>
          <a:p>
            <a:pPr lvl="1"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Set point: 21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o</a:t>
            </a:r>
            <a:r>
              <a:rPr lang="en-US" altLang="nl-BE" sz="2160" dirty="0" smtClean="0">
                <a:latin typeface="Arial" charset="0"/>
                <a:cs typeface="Arial" charset="0"/>
              </a:rPr>
              <a:t>C when occupied, 15 </a:t>
            </a:r>
            <a:r>
              <a:rPr lang="en-US" altLang="nl-BE" sz="2160" baseline="30000" dirty="0" err="1" smtClean="0">
                <a:latin typeface="Arial" charset="0"/>
                <a:cs typeface="Arial" charset="0"/>
              </a:rPr>
              <a:t>o</a:t>
            </a:r>
            <a:r>
              <a:rPr lang="en-US" altLang="nl-BE" sz="2160" dirty="0" err="1" smtClean="0">
                <a:latin typeface="Arial" charset="0"/>
                <a:cs typeface="Arial" charset="0"/>
              </a:rPr>
              <a:t>C</a:t>
            </a:r>
            <a:r>
              <a:rPr lang="en-US" altLang="nl-BE" sz="2160" dirty="0" smtClean="0">
                <a:latin typeface="Arial" charset="0"/>
                <a:cs typeface="Arial" charset="0"/>
              </a:rPr>
              <a:t> otherwise</a:t>
            </a:r>
          </a:p>
          <a:p>
            <a:pPr lvl="1"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Heat gains: 20 W/m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2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when occupied, 2 </a:t>
            </a:r>
            <a:r>
              <a:rPr lang="en-US" altLang="nl-BE" sz="2160" dirty="0">
                <a:latin typeface="Arial" charset="0"/>
                <a:cs typeface="Arial" charset="0"/>
              </a:rPr>
              <a:t>W/m</a:t>
            </a:r>
            <a:r>
              <a:rPr lang="en-US" altLang="nl-BE" sz="2160" baseline="30000" dirty="0">
                <a:latin typeface="Arial" charset="0"/>
                <a:cs typeface="Arial" charset="0"/>
              </a:rPr>
              <a:t>2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otherwise</a:t>
            </a:r>
            <a:endParaRPr lang="en-US" altLang="nl-BE" sz="216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543</TotalTime>
  <Words>522</Words>
  <Application>Microsoft Office PowerPoint</Application>
  <PresentationFormat>On-screen Show (4:3)</PresentationFormat>
  <Paragraphs>151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Times New Roman</vt:lpstr>
      <vt:lpstr>Crop</vt:lpstr>
      <vt:lpstr>IDEAS | Buildings </vt:lpstr>
      <vt:lpstr>PowerPoint Presentation</vt:lpstr>
      <vt:lpstr>PowerPoint Presentation</vt:lpstr>
      <vt:lpstr>PowerPoint Presentation</vt:lpstr>
      <vt:lpstr>PowerPoint Presentation</vt:lpstr>
      <vt:lpstr>IDEAS | example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Iago Cupeiro Figueroa</cp:lastModifiedBy>
  <cp:revision>37</cp:revision>
  <dcterms:created xsi:type="dcterms:W3CDTF">2016-10-12T13:53:30Z</dcterms:created>
  <dcterms:modified xsi:type="dcterms:W3CDTF">2017-04-24T15:23:53Z</dcterms:modified>
</cp:coreProperties>
</file>