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1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56" autoAdjust="0"/>
  </p:normalViewPr>
  <p:slideViewPr>
    <p:cSldViewPr snapToObjects="1" showGuides="1">
      <p:cViewPr>
        <p:scale>
          <a:sx n="90" d="100"/>
          <a:sy n="90" d="100"/>
        </p:scale>
        <p:origin x="-3984" y="-1656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13/10/15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13/10/15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13/10/15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13/10/15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13/10/15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13/10/15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13/10/15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13/10/15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13/10/15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13/10/15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13/10/15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13/10/15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13/10/15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13/10/15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13/10/15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13/10/15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13/10/15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13/10/15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-ideas/IDEAS/issue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dref.xogeny.com" TargetMode="External"/><Relationship Id="rId3" Type="http://schemas.openxmlformats.org/officeDocument/2006/relationships/hyperlink" Target="http://book.xogeny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Modelica Crash Course	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Typical mistakes and debugging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69410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connecting ports</a:t>
            </a:r>
          </a:p>
          <a:p>
            <a:pPr lvl="1"/>
            <a:r>
              <a:rPr lang="en-US" dirty="0" err="1" smtClean="0"/>
              <a:t>Modelica</a:t>
            </a:r>
            <a:r>
              <a:rPr lang="en-US" dirty="0" smtClean="0"/>
              <a:t> default: flow variable = 0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5-10-12 at 12.26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276872"/>
            <a:ext cx="1587500" cy="1600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0000" y="3717032"/>
            <a:ext cx="84786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Part of the problem for Real elements is </a:t>
            </a:r>
            <a:r>
              <a:rPr lang="en-US" b="1" i="1" dirty="0" err="1"/>
              <a:t>overdetermined</a:t>
            </a:r>
            <a:r>
              <a:rPr lang="en-US" b="1" i="1" dirty="0"/>
              <a:t>.</a:t>
            </a:r>
          </a:p>
          <a:p>
            <a:r>
              <a:rPr lang="en-US" b="1" i="1" dirty="0"/>
              <a:t>There are 1 scalar equations too many in the set:</a:t>
            </a:r>
          </a:p>
          <a:p>
            <a:r>
              <a:rPr lang="en-US" b="1" i="1" dirty="0" err="1"/>
              <a:t>fixedHeatFlow.port.Q_flow</a:t>
            </a:r>
            <a:r>
              <a:rPr lang="en-US" b="1" i="1" dirty="0"/>
              <a:t> = 0.0;</a:t>
            </a:r>
          </a:p>
          <a:p>
            <a:r>
              <a:rPr lang="en-US" b="1" i="1" dirty="0" err="1"/>
              <a:t>fixedHeatFlow.port.Q_flow</a:t>
            </a:r>
            <a:r>
              <a:rPr lang="en-US" b="1" i="1" dirty="0"/>
              <a:t> = 0.0;</a:t>
            </a:r>
          </a:p>
          <a:p>
            <a:r>
              <a:rPr lang="en-US" b="1" i="1" dirty="0"/>
              <a:t>which was derived from</a:t>
            </a:r>
          </a:p>
          <a:p>
            <a:r>
              <a:rPr lang="en-US" b="1" i="1" dirty="0" err="1"/>
              <a:t>fixedHeatFlow.port.Q_flow</a:t>
            </a:r>
            <a:r>
              <a:rPr lang="en-US" b="1" i="1" dirty="0"/>
              <a:t> = -</a:t>
            </a:r>
            <a:r>
              <a:rPr lang="en-US" b="1" i="1" dirty="0" err="1"/>
              <a:t>fixedHeatFlow.Q_flow</a:t>
            </a:r>
            <a:r>
              <a:rPr lang="en-US" b="1" i="1" dirty="0"/>
              <a:t>*(1+fixedHeatFlow.alpha*( </a:t>
            </a:r>
            <a:r>
              <a:rPr lang="en-US" b="1" i="1" dirty="0" err="1"/>
              <a:t>fixedHeatFlow.port.T-fixedHeatFlow.T_ref</a:t>
            </a:r>
            <a:r>
              <a:rPr lang="en-US" b="1" i="1" dirty="0"/>
              <a:t>));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04498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connecting ports</a:t>
            </a:r>
          </a:p>
          <a:p>
            <a:pPr lvl="1"/>
            <a:r>
              <a:rPr lang="en-US" dirty="0" err="1" smtClean="0"/>
              <a:t>Modelica</a:t>
            </a:r>
            <a:r>
              <a:rPr lang="en-US" dirty="0" smtClean="0"/>
              <a:t> default: flow variable = 0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5-10-12 at 12.26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276872"/>
            <a:ext cx="1587500" cy="1600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9720" y="3877072"/>
            <a:ext cx="8478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fixedHeatFlow.port.T</a:t>
            </a:r>
            <a:r>
              <a:rPr lang="en-US" dirty="0"/>
              <a:t>=29; </a:t>
            </a:r>
            <a:endParaRPr lang="en-US" dirty="0" smtClean="0"/>
          </a:p>
          <a:p>
            <a:endParaRPr lang="en-US" dirty="0"/>
          </a:p>
          <a:p>
            <a:r>
              <a:rPr lang="en-US" b="1" i="1" dirty="0"/>
              <a:t>It has 2 scalar unknowns and 3 scalar equations</a:t>
            </a:r>
          </a:p>
        </p:txBody>
      </p:sp>
    </p:spTree>
    <p:extLst>
      <p:ext uri="{BB962C8B-B14F-4D97-AF65-F5344CB8AC3E}">
        <p14:creationId xmlns:p14="http://schemas.microsoft.com/office/powerpoint/2010/main" val="6840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Inconsistent equations</a:t>
            </a:r>
          </a:p>
          <a:p>
            <a:pPr lvl="1"/>
            <a:r>
              <a:rPr lang="en-US" dirty="0" smtClean="0"/>
              <a:t>Parallel branches:</a:t>
            </a:r>
          </a:p>
          <a:p>
            <a:endParaRPr lang="en-US" dirty="0"/>
          </a:p>
        </p:txBody>
      </p:sp>
      <p:pic>
        <p:nvPicPr>
          <p:cNvPr id="6" name="Picture 5" descr="Screen Shot 2015-10-12 at 14.45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236812"/>
            <a:ext cx="5041900" cy="4000500"/>
          </a:xfrm>
          <a:prstGeom prst="rect">
            <a:avLst/>
          </a:prstGeom>
        </p:spPr>
      </p:pic>
      <p:pic>
        <p:nvPicPr>
          <p:cNvPr id="7" name="Picture 6" descr="Screen Shot 2015-10-12 at 14.47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186136"/>
            <a:ext cx="62484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Content	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Typical mistakes</a:t>
            </a:r>
          </a:p>
          <a:p>
            <a:endParaRPr lang="nl-BE" dirty="0"/>
          </a:p>
          <a:p>
            <a:r>
              <a:rPr lang="nl-BE" dirty="0" smtClean="0"/>
              <a:t>Debugging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56771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stage?</a:t>
            </a:r>
          </a:p>
          <a:p>
            <a:pPr lvl="1"/>
            <a:r>
              <a:rPr lang="en-US" dirty="0" smtClean="0"/>
              <a:t>Check  -&gt; syntax</a:t>
            </a:r>
          </a:p>
          <a:p>
            <a:pPr lvl="1"/>
            <a:r>
              <a:rPr lang="en-US" dirty="0" smtClean="0"/>
              <a:t>Translation  -&gt; mathematical inconsistencies</a:t>
            </a:r>
          </a:p>
          <a:p>
            <a:pPr lvl="1"/>
            <a:r>
              <a:rPr lang="en-US" dirty="0" smtClean="0"/>
              <a:t>Compilation  -&gt; related to libraries</a:t>
            </a:r>
          </a:p>
          <a:p>
            <a:pPr lvl="1"/>
            <a:r>
              <a:rPr lang="en-US" dirty="0" smtClean="0"/>
              <a:t>Initialization -&gt; initial equations / initial algorithms</a:t>
            </a:r>
          </a:p>
          <a:p>
            <a:pPr lvl="1"/>
            <a:r>
              <a:rPr lang="en-US" dirty="0" smtClean="0"/>
              <a:t>Simulation  -&gt; local mathematical inconsistencies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76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Tips:</a:t>
            </a:r>
          </a:p>
          <a:p>
            <a:pPr lvl="1"/>
            <a:r>
              <a:rPr lang="en-US" dirty="0" smtClean="0"/>
              <a:t>Read error message!</a:t>
            </a:r>
          </a:p>
          <a:p>
            <a:pPr lvl="1"/>
            <a:r>
              <a:rPr lang="en-US" dirty="0" smtClean="0"/>
              <a:t>Split up model in smaller parts</a:t>
            </a:r>
          </a:p>
          <a:p>
            <a:pPr lvl="1"/>
            <a:r>
              <a:rPr lang="en-US" dirty="0" smtClean="0"/>
              <a:t>Remove model parts</a:t>
            </a:r>
          </a:p>
          <a:p>
            <a:pPr lvl="1"/>
            <a:r>
              <a:rPr lang="en-US" dirty="0" smtClean="0"/>
              <a:t>Use sufficiently high output resolution</a:t>
            </a:r>
          </a:p>
          <a:p>
            <a:pPr lvl="1"/>
            <a:r>
              <a:rPr lang="en-US" dirty="0" smtClean="0"/>
              <a:t>Choose solver accuracy well</a:t>
            </a:r>
          </a:p>
          <a:p>
            <a:pPr lvl="1"/>
            <a:r>
              <a:rPr lang="en-US" dirty="0" smtClean="0"/>
              <a:t>Use simplified boundary conditions</a:t>
            </a:r>
          </a:p>
          <a:p>
            <a:pPr lvl="1"/>
            <a:endParaRPr lang="en-US" dirty="0"/>
          </a:p>
          <a:p>
            <a:r>
              <a:rPr lang="en-US" dirty="0" smtClean="0"/>
              <a:t>Bug reports:</a:t>
            </a:r>
          </a:p>
          <a:p>
            <a:pPr lvl="1"/>
            <a:r>
              <a:rPr lang="en-US" dirty="0">
                <a:hlinkClick r:id="rId2"/>
              </a:rPr>
              <a:t>https://github.com/open-ideas/IDEAS/</a:t>
            </a:r>
            <a:r>
              <a:rPr lang="en-US" dirty="0" smtClean="0">
                <a:hlinkClick r:id="rId2"/>
              </a:rPr>
              <a:t>issues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76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Dsmodel</a:t>
            </a:r>
            <a:r>
              <a:rPr lang="en-US" dirty="0" smtClean="0"/>
              <a:t> files: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Generates </a:t>
            </a:r>
            <a:r>
              <a:rPr lang="en-US" dirty="0" err="1" smtClean="0"/>
              <a:t>dsmodel.mof</a:t>
            </a:r>
            <a:r>
              <a:rPr lang="en-US" dirty="0" smtClean="0"/>
              <a:t> file containing ‘flattened’ code</a:t>
            </a:r>
            <a:endParaRPr lang="en-US" dirty="0"/>
          </a:p>
        </p:txBody>
      </p:sp>
      <p:pic>
        <p:nvPicPr>
          <p:cNvPr id="4" name="Picture 3" descr="Screen Shot 2015-10-12 at 14.16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16831"/>
            <a:ext cx="7200800" cy="4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7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Content	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Typical mistakes</a:t>
            </a:r>
          </a:p>
          <a:p>
            <a:endParaRPr lang="nl-BE" dirty="0"/>
          </a:p>
          <a:p>
            <a:r>
              <a:rPr lang="nl-BE" dirty="0" smtClean="0"/>
              <a:t>Debugging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0916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pressure boundary</a:t>
            </a:r>
          </a:p>
          <a:p>
            <a:pPr lvl="1"/>
            <a:r>
              <a:rPr lang="en-US" dirty="0" smtClean="0"/>
              <a:t>=&gt; Only pressure differences</a:t>
            </a:r>
          </a:p>
          <a:p>
            <a:pPr lvl="1"/>
            <a:r>
              <a:rPr lang="en-US" dirty="0" smtClean="0"/>
              <a:t>=&gt; No absolute pressure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3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Division by zero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i="1" dirty="0" smtClean="0"/>
              <a:t>Model </a:t>
            </a:r>
            <a:r>
              <a:rPr lang="en-US" b="1" i="1" dirty="0"/>
              <a:t>error - division by zero: (0.00023923444976076556*</a:t>
            </a:r>
            <a:r>
              <a:rPr lang="en-US" b="1" i="1" dirty="0" err="1"/>
              <a:t>Q_flow</a:t>
            </a:r>
            <a:r>
              <a:rPr lang="en-US" b="1" i="1" dirty="0"/>
              <a:t>) / (</a:t>
            </a:r>
            <a:r>
              <a:rPr lang="en-US" b="1" i="1" dirty="0" err="1"/>
              <a:t>m_flow_pipe</a:t>
            </a:r>
            <a:r>
              <a:rPr lang="en-US" b="1" i="1" dirty="0"/>
              <a:t>) = (0.239234) / (0)</a:t>
            </a:r>
          </a:p>
          <a:p>
            <a:r>
              <a:rPr lang="en-US" b="1" i="1" dirty="0" smtClean="0"/>
              <a:t>Integration </a:t>
            </a:r>
            <a:r>
              <a:rPr lang="en-US" b="1" i="1" dirty="0"/>
              <a:t>terminated before reaching "</a:t>
            </a:r>
            <a:r>
              <a:rPr lang="en-US" b="1" i="1" dirty="0" err="1"/>
              <a:t>StopTime</a:t>
            </a:r>
            <a:r>
              <a:rPr lang="en-US" b="1" i="1" dirty="0"/>
              <a:t>" at T = 1</a:t>
            </a:r>
          </a:p>
          <a:p>
            <a:endParaRPr lang="en-US" dirty="0"/>
          </a:p>
        </p:txBody>
      </p:sp>
      <p:pic>
        <p:nvPicPr>
          <p:cNvPr id="4" name="Picture 3" descr="Screen Shot 2015-10-12 at 11.54.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47"/>
          <a:stretch/>
        </p:blipFill>
        <p:spPr>
          <a:xfrm>
            <a:off x="827584" y="1772817"/>
            <a:ext cx="7729851" cy="183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5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Parameters:</a:t>
            </a:r>
          </a:p>
          <a:p>
            <a:pPr lvl="1"/>
            <a:r>
              <a:rPr lang="en-US" dirty="0"/>
              <a:t>Unset parameters -&gt; </a:t>
            </a:r>
            <a:r>
              <a:rPr lang="en-US" b="1" i="1" dirty="0"/>
              <a:t>The following parameter doesn't have any </a:t>
            </a:r>
            <a:r>
              <a:rPr lang="en-US" b="1" i="1" dirty="0" smtClean="0"/>
              <a:t>value</a:t>
            </a:r>
          </a:p>
          <a:p>
            <a:pPr lvl="1"/>
            <a:r>
              <a:rPr lang="en-US" dirty="0" smtClean="0"/>
              <a:t>Circular dependencies -&gt;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Screen Shot 2015-10-12 at 12.00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9" y="3284984"/>
            <a:ext cx="8796317" cy="18930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1395" y="5301208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Error: Scalar system is always singular for </a:t>
            </a:r>
            <a:r>
              <a:rPr lang="en-US" b="1" i="1" dirty="0" err="1"/>
              <a:t>Q_flow</a:t>
            </a:r>
            <a:r>
              <a:rPr lang="en-US" b="1" i="1" dirty="0"/>
              <a:t> = (0.0)/(0.0) = 0/0</a:t>
            </a:r>
          </a:p>
          <a:p>
            <a:r>
              <a:rPr lang="en-US" b="1" i="1" dirty="0"/>
              <a:t>Error: Failed to start model.</a:t>
            </a:r>
          </a:p>
        </p:txBody>
      </p:sp>
    </p:spTree>
    <p:extLst>
      <p:ext uri="{BB962C8B-B14F-4D97-AF65-F5344CB8AC3E}">
        <p14:creationId xmlns:p14="http://schemas.microsoft.com/office/powerpoint/2010/main" val="415320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</a:t>
            </a:r>
          </a:p>
          <a:p>
            <a:pPr lvl="1"/>
            <a:r>
              <a:rPr lang="en-US" dirty="0" smtClean="0"/>
              <a:t>No medium defined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1336" y="2348880"/>
            <a:ext cx="826266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Component type </a:t>
            </a:r>
            <a:r>
              <a:rPr lang="en-US" b="1" i="1" dirty="0" err="1"/>
              <a:t>specifier</a:t>
            </a:r>
            <a:r>
              <a:rPr lang="en-US" b="1" i="1" dirty="0"/>
              <a:t> </a:t>
            </a:r>
            <a:r>
              <a:rPr lang="en-US" b="1" i="1" dirty="0" err="1"/>
              <a:t>BaseProperties</a:t>
            </a:r>
            <a:r>
              <a:rPr lang="en-US" b="1" i="1" dirty="0"/>
              <a:t> is a partial type.</a:t>
            </a:r>
          </a:p>
          <a:p>
            <a:r>
              <a:rPr lang="en-US" b="1" i="1" dirty="0"/>
              <a:t>File: /media/</a:t>
            </a:r>
            <a:r>
              <a:rPr lang="en-US" b="1" i="1" dirty="0" err="1"/>
              <a:t>psf</a:t>
            </a:r>
            <a:r>
              <a:rPr lang="en-US" b="1" i="1" dirty="0"/>
              <a:t>/Home/Documents/Software/IDEAS-</a:t>
            </a:r>
            <a:r>
              <a:rPr lang="en-US" b="1" i="1" dirty="0" err="1"/>
              <a:t>git</a:t>
            </a:r>
            <a:r>
              <a:rPr lang="en-US" b="1" i="1" dirty="0"/>
              <a:t>/IDEAS/Fluid/Interfaces/</a:t>
            </a:r>
            <a:r>
              <a:rPr lang="en-US" b="1" i="1" dirty="0" err="1"/>
              <a:t>ConservationEquation.mo</a:t>
            </a:r>
            <a:r>
              <a:rPr lang="en-US" b="1" i="1" dirty="0"/>
              <a:t>, line 21</a:t>
            </a:r>
          </a:p>
          <a:p>
            <a:r>
              <a:rPr lang="en-US" b="1" i="1" dirty="0"/>
              <a:t>Component context: </a:t>
            </a:r>
            <a:r>
              <a:rPr lang="en-US" b="1" i="1" dirty="0" err="1"/>
              <a:t>rad.vol.dynBal.medium</a:t>
            </a:r>
            <a:endParaRPr lang="en-US" b="1" i="1" dirty="0"/>
          </a:p>
          <a:p>
            <a:r>
              <a:rPr lang="en-US" b="1" i="1" dirty="0"/>
              <a:t>Component declared as </a:t>
            </a:r>
            <a:r>
              <a:rPr lang="en-US" b="1" i="1" dirty="0" err="1"/>
              <a:t>Medium.BaseProperties</a:t>
            </a:r>
            <a:r>
              <a:rPr lang="en-US" b="1" i="1" dirty="0"/>
              <a:t> medium in </a:t>
            </a:r>
            <a:r>
              <a:rPr lang="en-US" b="1" i="1" dirty="0" err="1"/>
              <a:t>Modelica.Media.Interfaces.PartialMedium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78165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</a:t>
            </a:r>
          </a:p>
          <a:p>
            <a:pPr lvl="1"/>
            <a:r>
              <a:rPr lang="en-US" dirty="0" smtClean="0"/>
              <a:t>Inconsistent media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1336" y="2348880"/>
            <a:ext cx="8262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The quantity of </a:t>
            </a:r>
            <a:r>
              <a:rPr lang="en-US" b="1" i="1" dirty="0" err="1"/>
              <a:t>fan.port_b.m_flow</a:t>
            </a:r>
            <a:r>
              <a:rPr lang="en-US" b="1" i="1" dirty="0"/>
              <a:t> is "</a:t>
            </a:r>
            <a:r>
              <a:rPr lang="en-US" b="1" i="1" dirty="0" err="1"/>
              <a:t>MassFlowRate.SimpleLiquidWater</a:t>
            </a:r>
            <a:r>
              <a:rPr lang="en-US" b="1" i="1" dirty="0"/>
              <a:t>" and the quantity of </a:t>
            </a:r>
            <a:r>
              <a:rPr lang="en-US" b="1" i="1" dirty="0" err="1"/>
              <a:t>rad.port_a.m_flow</a:t>
            </a:r>
            <a:r>
              <a:rPr lang="en-US" b="1" i="1" dirty="0"/>
              <a:t> is "</a:t>
            </a:r>
            <a:r>
              <a:rPr lang="en-US" b="1" i="1" dirty="0" err="1"/>
              <a:t>MassFlowRate.SimpleAir</a:t>
            </a:r>
            <a:r>
              <a:rPr lang="en-US" b="1" i="1" dirty="0"/>
              <a:t>".</a:t>
            </a:r>
            <a:br>
              <a:rPr lang="en-US" b="1" i="1" dirty="0"/>
            </a:br>
            <a:r>
              <a:rPr lang="en-US" b="1" i="1" dirty="0"/>
              <a:t>In connect(</a:t>
            </a:r>
            <a:r>
              <a:rPr lang="en-US" b="1" i="1" dirty="0" err="1"/>
              <a:t>fan.port_b</a:t>
            </a:r>
            <a:r>
              <a:rPr lang="en-US" b="1" i="1" dirty="0"/>
              <a:t>, </a:t>
            </a:r>
            <a:r>
              <a:rPr lang="en-US" b="1" i="1" dirty="0" err="1"/>
              <a:t>rad.port_a</a:t>
            </a:r>
            <a:r>
              <a:rPr lang="en-US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823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Derivative of discontinuous change</a:t>
            </a:r>
            <a:endParaRPr lang="en-US" dirty="0"/>
          </a:p>
        </p:txBody>
      </p:sp>
      <p:pic>
        <p:nvPicPr>
          <p:cNvPr id="4" name="Picture 3" descr="Screen Shot 2015-10-12 at 12.17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8928992" cy="2232248"/>
          </a:xfrm>
          <a:prstGeom prst="rect">
            <a:avLst/>
          </a:prstGeom>
        </p:spPr>
      </p:pic>
      <p:pic>
        <p:nvPicPr>
          <p:cNvPr id="5" name="Picture 4" descr="Screen Shot 2015-10-12 at 12.18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74" y="2060848"/>
            <a:ext cx="8717526" cy="391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7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errors</a:t>
            </a:r>
          </a:p>
          <a:p>
            <a:pPr lvl="1"/>
            <a:r>
              <a:rPr lang="en-US" dirty="0" smtClean="0"/>
              <a:t>=&gt; Error message from </a:t>
            </a:r>
            <a:r>
              <a:rPr lang="en-US" dirty="0" err="1" smtClean="0"/>
              <a:t>Dymola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modref.xogeny.com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Code examples in IDEAS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book.xogeny.com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8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-KULeuven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86BCE5"/>
      </a:accent3>
      <a:accent4>
        <a:srgbClr val="00407A"/>
      </a:accent4>
      <a:accent5>
        <a:srgbClr val="7F7F7F"/>
      </a:accent5>
      <a:accent6>
        <a:srgbClr val="595959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corporate-KULeuven.potx</Template>
  <TotalTime>288</TotalTime>
  <Words>408</Words>
  <Application>Microsoft Macintosh PowerPoint</Application>
  <PresentationFormat>On-screen Show (4:3)</PresentationFormat>
  <Paragraphs>89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corporate-KULeuven</vt:lpstr>
      <vt:lpstr>Corporate-KU Leuven-Liggend-Achtergrond Wit en Watermerk</vt:lpstr>
      <vt:lpstr>Modelica Crash Course </vt:lpstr>
      <vt:lpstr>Content </vt:lpstr>
      <vt:lpstr>Typical mistakes</vt:lpstr>
      <vt:lpstr>Typical mistakes</vt:lpstr>
      <vt:lpstr>Typical mistakes</vt:lpstr>
      <vt:lpstr>Typical mistakes</vt:lpstr>
      <vt:lpstr>Typical mistakes</vt:lpstr>
      <vt:lpstr>Typical mistakes</vt:lpstr>
      <vt:lpstr>Typical mistakes</vt:lpstr>
      <vt:lpstr>Typical mistakes</vt:lpstr>
      <vt:lpstr>Typical mistakes</vt:lpstr>
      <vt:lpstr>Typical mistakes</vt:lpstr>
      <vt:lpstr>Content </vt:lpstr>
      <vt:lpstr>Debugging</vt:lpstr>
      <vt:lpstr>Debugging</vt:lpstr>
      <vt:lpstr>Debugging</vt:lpstr>
    </vt:vector>
  </TitlesOfParts>
  <Company>KULeuven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Filip Jorissen</cp:lastModifiedBy>
  <cp:revision>52</cp:revision>
  <dcterms:created xsi:type="dcterms:W3CDTF">2012-07-10T07:57:57Z</dcterms:created>
  <dcterms:modified xsi:type="dcterms:W3CDTF">2015-10-13T11:51:42Z</dcterms:modified>
</cp:coreProperties>
</file>