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44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68" r:id="rId13"/>
    <p:sldId id="369" r:id="rId14"/>
    <p:sldId id="370" r:id="rId15"/>
    <p:sldId id="371" r:id="rId16"/>
    <p:sldId id="372" r:id="rId17"/>
    <p:sldId id="366" r:id="rId18"/>
    <p:sldId id="373" r:id="rId19"/>
    <p:sldId id="374" r:id="rId20"/>
    <p:sldId id="375" r:id="rId21"/>
    <p:sldId id="376" r:id="rId22"/>
    <p:sldId id="377" r:id="rId23"/>
    <p:sldId id="386" r:id="rId24"/>
    <p:sldId id="387" r:id="rId25"/>
    <p:sldId id="401" r:id="rId26"/>
    <p:sldId id="396" r:id="rId27"/>
    <p:sldId id="399" r:id="rId28"/>
    <p:sldId id="385" r:id="rId29"/>
    <p:sldId id="378" r:id="rId30"/>
    <p:sldId id="379" r:id="rId31"/>
    <p:sldId id="395" r:id="rId32"/>
    <p:sldId id="398" r:id="rId33"/>
    <p:sldId id="388" r:id="rId34"/>
    <p:sldId id="389" r:id="rId35"/>
    <p:sldId id="391" r:id="rId36"/>
    <p:sldId id="393" r:id="rId37"/>
    <p:sldId id="400" r:id="rId38"/>
    <p:sldId id="380" r:id="rId39"/>
    <p:sldId id="381" r:id="rId40"/>
    <p:sldId id="382" r:id="rId41"/>
    <p:sldId id="383" r:id="rId42"/>
    <p:sldId id="384" r:id="rId4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79238" autoAdjust="0"/>
  </p:normalViewPr>
  <p:slideViewPr>
    <p:cSldViewPr>
      <p:cViewPr varScale="1">
        <p:scale>
          <a:sx n="78" d="100"/>
          <a:sy n="78" d="100"/>
        </p:scale>
        <p:origin x="16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This course is for YOU. We can drive the course towards your needs, or what you think it is better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8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We cannot connect,</a:t>
            </a:r>
            <a:r>
              <a:rPr lang="gl-ES" baseline="0" dirty="0" smtClean="0"/>
              <a:t> for example, an electrical line with a heat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1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Electrical:</a:t>
            </a:r>
            <a:r>
              <a:rPr lang="gl-ES" baseline="0" dirty="0" smtClean="0"/>
              <a:t> flow variable is current, potential variable is voltage</a:t>
            </a:r>
          </a:p>
          <a:p>
            <a:r>
              <a:rPr lang="gl-ES" baseline="0" dirty="0" smtClean="0"/>
              <a:t>Mechanical: flow variable is force, potential variable is position</a:t>
            </a:r>
          </a:p>
          <a:p>
            <a:r>
              <a:rPr lang="gl-ES" baseline="0" dirty="0" smtClean="0"/>
              <a:t>Thermal: flow variable is heat flow, potential variable is temperature</a:t>
            </a:r>
          </a:p>
          <a:p>
            <a:endParaRPr lang="gl-ES" baseline="0" dirty="0" smtClean="0"/>
          </a:p>
          <a:p>
            <a:r>
              <a:rPr lang="gl-ES" baseline="0" dirty="0" smtClean="0"/>
              <a:t>Connect two components is equal as applying Kirchoff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When we have a</a:t>
            </a:r>
            <a:r>
              <a:rPr lang="gl-ES" baseline="0" dirty="0" smtClean="0"/>
              <a:t> model defined, we can drag that model as a subcomponent to other model as an instance</a:t>
            </a:r>
            <a:endParaRPr lang="gl-ES" dirty="0" smtClean="0"/>
          </a:p>
          <a:p>
            <a:endParaRPr lang="gl-ES" dirty="0" smtClean="0"/>
          </a:p>
          <a:p>
            <a:r>
              <a:rPr lang="gl-ES" dirty="0" smtClean="0"/>
              <a:t>When defining variables and parameters, you can state a protected paragraph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67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With partial model we define</a:t>
            </a:r>
            <a:r>
              <a:rPr lang="gl-ES" baseline="0" dirty="0" smtClean="0"/>
              <a:t> a model that is not completed, thus when extending it will need some extra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7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For CelestialBody</a:t>
            </a:r>
            <a:r>
              <a:rPr lang="gl-ES" baseline="0" dirty="0" smtClean="0"/>
              <a:t> we will need equations for mass, name and radius</a:t>
            </a:r>
          </a:p>
          <a:p>
            <a:r>
              <a:rPr lang="gl-ES" baseline="0" dirty="0" smtClean="0"/>
              <a:t>For Rocket we will need 3 more equations: name, thrust and gravity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6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In</a:t>
            </a:r>
            <a:r>
              <a:rPr lang="gl-ES" baseline="0" dirty="0" smtClean="0"/>
              <a:t> moond landing we define the remaining parameters: both names, and thrust and gravity for Rocket</a:t>
            </a:r>
          </a:p>
          <a:p>
            <a:r>
              <a:rPr lang="gl-ES" baseline="0" dirty="0" smtClean="0"/>
              <a:t>Notice the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79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Another example of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67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Good code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38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This records can be instantiated in the model</a:t>
            </a:r>
            <a:r>
              <a:rPr lang="gl-ES" baseline="0" dirty="0" smtClean="0"/>
              <a:t> so that you can refer them afterwards with the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It is also possible to create</a:t>
            </a:r>
            <a:r>
              <a:rPr lang="gl-ES" baseline="0" dirty="0" smtClean="0"/>
              <a:t> your own functions for later code use</a:t>
            </a:r>
          </a:p>
          <a:p>
            <a:r>
              <a:rPr lang="gl-ES" baseline="0" dirty="0" smtClean="0"/>
              <a:t>Define inputs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Modelica is a language for modeling complex physical systems</a:t>
            </a:r>
          </a:p>
          <a:p>
            <a:r>
              <a:rPr lang="gl-ES" dirty="0" smtClean="0"/>
              <a:t>Model</a:t>
            </a:r>
            <a:r>
              <a:rPr lang="gl-ES" baseline="0" dirty="0" smtClean="0"/>
              <a:t> – a representation of the reality with equations</a:t>
            </a:r>
            <a:endParaRPr lang="gl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79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Modelica also</a:t>
            </a:r>
            <a:r>
              <a:rPr lang="gl-ES" baseline="0" dirty="0" smtClean="0"/>
              <a:t> have a series of blocks for causal modelling, used in the control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7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No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70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Use check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6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Modelica is a LANGUAGE!!!!</a:t>
            </a:r>
            <a:r>
              <a:rPr lang="gl-ES" baseline="0" dirty="0" smtClean="0"/>
              <a:t> – Important</a:t>
            </a:r>
          </a:p>
          <a:p>
            <a:r>
              <a:rPr lang="gl-ES" baseline="0" dirty="0" smtClean="0"/>
              <a:t>Tools that work using this language – Dymola, Openmodelica...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5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In Modelica Standard</a:t>
            </a:r>
            <a:r>
              <a:rPr lang="gl-ES" baseline="0" dirty="0" smtClean="0"/>
              <a:t> Library we can find Mechanical, Electrical, Thermal...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4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5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A-causal</a:t>
            </a:r>
            <a:r>
              <a:rPr lang="gl-ES" baseline="0" dirty="0" smtClean="0"/>
              <a:t> modeling: Declarative languages just require the developer to define the problem at a higher level and leaves the solution to the simulation tool</a:t>
            </a:r>
          </a:p>
          <a:p>
            <a:r>
              <a:rPr lang="gl-ES" baseline="0" dirty="0" smtClean="0"/>
              <a:t>Block-oriented modeling: Procedural programs require the developer to define the order that calculations are to be done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7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A-causal</a:t>
            </a:r>
            <a:r>
              <a:rPr lang="gl-ES" baseline="0" dirty="0" smtClean="0"/>
              <a:t> modeling: Declarative languages just require the developer to define the problem at a higher level and leaves the solution to the simulation tool</a:t>
            </a:r>
          </a:p>
          <a:p>
            <a:r>
              <a:rPr lang="gl-ES" baseline="0" dirty="0" smtClean="0"/>
              <a:t>Block-oriented modeling: Procedural programs require the developer to define the order that calculations are to be done 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</a:t>
            </a:r>
            <a:r>
              <a:rPr lang="gl-ES" baseline="0" dirty="0" smtClean="0"/>
              <a:t> lot of types defined in the Modelica standard library Modelica.SIunits.Type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2/05/2017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ok.xogeny.com/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</a:t>
            </a:r>
            <a:r>
              <a:rPr lang="en-US" sz="2400" dirty="0" err="1" smtClean="0">
                <a:latin typeface="+mj-lt"/>
              </a:rPr>
              <a:t>Jorissen</a:t>
            </a:r>
            <a:r>
              <a:rPr lang="en-US" sz="2400" dirty="0" smtClean="0">
                <a:latin typeface="+mj-lt"/>
              </a:rPr>
              <a:t>,   Bram van der </a:t>
            </a:r>
            <a:r>
              <a:rPr lang="en-US" sz="2400" dirty="0" err="1" smtClean="0">
                <a:latin typeface="+mj-lt"/>
              </a:rPr>
              <a:t>Heijde</a:t>
            </a:r>
            <a:r>
              <a:rPr lang="en-US" sz="2400" dirty="0" smtClean="0">
                <a:latin typeface="+mj-lt"/>
              </a:rPr>
              <a:t> &amp; Iago Cupeiro Figueroa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gl-ES" sz="1600" u="sng" dirty="0" smtClean="0">
                <a:solidFill>
                  <a:schemeClr val="tx1"/>
                </a:solidFill>
                <a:latin typeface="+mj-lt"/>
              </a:rPr>
              <a:t>Iago.cupeirofigueroa@kuleuven.be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May 3</a:t>
            </a:r>
            <a:r>
              <a:rPr lang="en-US" sz="2000" baseline="30000" dirty="0" smtClean="0">
                <a:latin typeface="+mj-lt"/>
              </a:rPr>
              <a:t>rd</a:t>
            </a:r>
            <a:r>
              <a:rPr lang="en-US" sz="2000" dirty="0" smtClean="0">
                <a:latin typeface="+mj-lt"/>
              </a:rPr>
              <a:t>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5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824" y="3926383"/>
            <a:ext cx="200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/>
              <a:t>e</a:t>
            </a:r>
            <a:r>
              <a:rPr lang="nl-NL" dirty="0" err="1" smtClean="0"/>
              <a:t>xtends</a:t>
            </a:r>
            <a:r>
              <a:rPr lang="nl-NL" dirty="0" smtClean="0"/>
              <a:t> </a:t>
            </a:r>
            <a:r>
              <a:rPr lang="nl-NL" dirty="0" err="1" smtClean="0"/>
              <a:t>keyword</a:t>
            </a:r>
            <a:endParaRPr lang="nl-NL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 records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created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collect parameter information </a:t>
            </a:r>
            <a:r>
              <a:rPr lang="nl-BE" dirty="0" err="1" smtClean="0"/>
              <a:t>regarding</a:t>
            </a:r>
            <a:r>
              <a:rPr lang="nl-BE" dirty="0" smtClean="0"/>
              <a:t> a model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Pros</a:t>
            </a:r>
          </a:p>
          <a:p>
            <a:pPr lvl="1"/>
            <a:r>
              <a:rPr lang="nl-BE" dirty="0" smtClean="0"/>
              <a:t>Keep data separate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endParaRPr lang="nl-BE" dirty="0" smtClean="0"/>
          </a:p>
          <a:p>
            <a:pPr lvl="1"/>
            <a:r>
              <a:rPr lang="nl-BE" dirty="0" smtClean="0"/>
              <a:t>Easy model </a:t>
            </a:r>
            <a:r>
              <a:rPr lang="nl-BE" dirty="0" err="1" smtClean="0"/>
              <a:t>parametrization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drop-down list</a:t>
            </a:r>
          </a:p>
          <a:p>
            <a:pPr lvl="1"/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see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 data is </a:t>
            </a:r>
            <a:r>
              <a:rPr lang="nl-BE" dirty="0" err="1" smtClean="0"/>
              <a:t>used</a:t>
            </a:r>
            <a:r>
              <a:rPr lang="nl-BE" dirty="0" smtClean="0"/>
              <a:t> in a </a:t>
            </a:r>
            <a:r>
              <a:rPr lang="nl-BE" dirty="0" err="1" smtClean="0"/>
              <a:t>particular</a:t>
            </a:r>
            <a:r>
              <a:rPr lang="nl-BE" dirty="0" smtClean="0"/>
              <a:t> model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60" y="2513856"/>
            <a:ext cx="76485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Modelica</a:t>
            </a:r>
            <a:r>
              <a:rPr lang="nl-BE" dirty="0" smtClean="0"/>
              <a:t>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allows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creation</a:t>
            </a:r>
            <a:r>
              <a:rPr lang="nl-BE" dirty="0" smtClean="0"/>
              <a:t> of </a:t>
            </a:r>
            <a:r>
              <a:rPr lang="nl-BE" dirty="0" err="1" smtClean="0"/>
              <a:t>functions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Calling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It is </a:t>
            </a:r>
            <a:r>
              <a:rPr lang="nl-BE" dirty="0" err="1" smtClean="0"/>
              <a:t>possible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have </a:t>
            </a:r>
            <a:r>
              <a:rPr lang="nl-BE" dirty="0" err="1" smtClean="0"/>
              <a:t>several</a:t>
            </a:r>
            <a:r>
              <a:rPr lang="nl-BE" dirty="0" smtClean="0"/>
              <a:t> </a:t>
            </a:r>
            <a:r>
              <a:rPr lang="nl-BE" dirty="0" err="1" smtClean="0"/>
              <a:t>outputs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pPr marL="399593" lvl="1" indent="0">
              <a:buNone/>
            </a:pP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52" y="193779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36" y="4871135"/>
            <a:ext cx="5133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For </a:t>
            </a:r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formalisms</a:t>
            </a:r>
            <a:endParaRPr lang="nl-BE" dirty="0" smtClean="0"/>
          </a:p>
          <a:p>
            <a:r>
              <a:rPr lang="nl-BE" dirty="0" err="1" smtClean="0"/>
              <a:t>Used</a:t>
            </a:r>
            <a:r>
              <a:rPr lang="nl-BE" dirty="0" smtClean="0"/>
              <a:t> in control systems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48" y="2693888"/>
            <a:ext cx="6088012" cy="3746783"/>
          </a:xfrm>
          <a:prstGeom prst="rect">
            <a:avLst/>
          </a:prstGeom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gl-ES" altLang="nl-BE" sz="1000" dirty="0">
                <a:latin typeface="Arial" charset="0"/>
                <a:cs typeface="Arial" charset="0"/>
              </a:rPr>
              <a:t>Picture from http://book.xogeny.com/components/components/block_comps</a:t>
            </a:r>
            <a:r>
              <a:rPr lang="gl-ES" altLang="nl-BE" sz="1000" dirty="0" smtClean="0">
                <a:latin typeface="Arial" charset="0"/>
                <a:cs typeface="Arial" charset="0"/>
              </a:rPr>
              <a:t>/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1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56833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11:00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11:30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11:45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12:00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Coffee 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 (in case)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12:00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12:45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dirty="0" smtClean="0"/>
                        <a:t>Basic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modelica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exercise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12:45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13:45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b="1" dirty="0" smtClean="0"/>
                        <a:t>LUNCH BREAK</a:t>
                      </a:r>
                      <a:endParaRPr lang="nl-BE" b="1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14:15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1015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What is IDEAS?</a:t>
                      </a:r>
                      <a:endParaRPr lang="nl-BE" dirty="0" smtClean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14:15 - 17:30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IDEAS guided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uilding model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600000" y="1200000"/>
            <a:ext cx="9199791" cy="54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00" y="1499999"/>
            <a:ext cx="6568232" cy="4920000"/>
          </a:xfrm>
        </p:spPr>
        <p:txBody>
          <a:bodyPr/>
          <a:lstStyle/>
          <a:p>
            <a:r>
              <a:rPr lang="nl-BE" dirty="0" smtClean="0"/>
              <a:t>Packages are a way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organize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r>
              <a:rPr lang="nl-BE" dirty="0" smtClean="0"/>
              <a:t> in a </a:t>
            </a:r>
            <a:r>
              <a:rPr lang="nl-BE" dirty="0" err="1" smtClean="0"/>
              <a:t>structured</a:t>
            </a:r>
            <a:r>
              <a:rPr lang="nl-BE" dirty="0" smtClean="0"/>
              <a:t> way</a:t>
            </a:r>
          </a:p>
          <a:p>
            <a:pPr lvl="1"/>
            <a:r>
              <a:rPr lang="nl-BE" dirty="0" err="1" smtClean="0"/>
              <a:t>Hierarchical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pPr lvl="1"/>
            <a:r>
              <a:rPr lang="nl-BE" dirty="0" err="1" smtClean="0"/>
              <a:t>Any</a:t>
            </a:r>
            <a:r>
              <a:rPr lang="nl-BE" dirty="0" smtClean="0"/>
              <a:t> </a:t>
            </a:r>
            <a:r>
              <a:rPr lang="nl-BE" dirty="0" err="1" smtClean="0"/>
              <a:t>number</a:t>
            </a:r>
            <a:r>
              <a:rPr lang="nl-BE" dirty="0" smtClean="0"/>
              <a:t> of levels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defined</a:t>
            </a:r>
            <a:endParaRPr lang="nl-BE" dirty="0" smtClean="0"/>
          </a:p>
          <a:p>
            <a:pPr lvl="1"/>
            <a:r>
              <a:rPr lang="nl-BE" dirty="0" smtClean="0"/>
              <a:t>A way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group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r>
              <a:rPr lang="nl-BE" dirty="0" smtClean="0"/>
              <a:t> of </a:t>
            </a:r>
            <a:r>
              <a:rPr lang="nl-BE" dirty="0" err="1" smtClean="0"/>
              <a:t>similar</a:t>
            </a:r>
            <a:r>
              <a:rPr lang="nl-BE" dirty="0" smtClean="0"/>
              <a:t> type in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place</a:t>
            </a:r>
            <a:endParaRPr lang="nl-BE" dirty="0" smtClean="0"/>
          </a:p>
          <a:p>
            <a:pPr lvl="1"/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a </a:t>
            </a:r>
            <a:r>
              <a:rPr lang="nl-BE" dirty="0" err="1" smtClean="0"/>
              <a:t>particular</a:t>
            </a:r>
            <a:r>
              <a:rPr lang="nl-BE" dirty="0" smtClean="0"/>
              <a:t> model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pPr marL="399593" lvl="1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11" y="1433736"/>
            <a:ext cx="2600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3536" y="582622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76" y="551844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Command Shell</a:t>
            </a:r>
            <a:endParaRPr lang="en-US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504" y="3882008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496" y="1649760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96224" y="3233936"/>
            <a:ext cx="2077418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10898" y="1208856"/>
            <a:ext cx="317374" cy="656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4655" y="3605009"/>
            <a:ext cx="1340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Variable Browser</a:t>
            </a:r>
            <a:endParaRPr lang="en-US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1361728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Main Menu Bar</a:t>
            </a:r>
            <a:endParaRPr lang="en-US" sz="1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2425" y="931857"/>
            <a:ext cx="783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Task Bar</a:t>
            </a:r>
            <a:endParaRPr lang="en-US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9626" y="2876073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Plot Diagrams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00" y="1499999"/>
            <a:ext cx="5272088" cy="4920000"/>
          </a:xfrm>
        </p:spPr>
        <p:txBody>
          <a:bodyPr/>
          <a:lstStyle/>
          <a:p>
            <a:r>
              <a:rPr lang="en-GB" dirty="0" smtClean="0"/>
              <a:t>All results in the Vari</a:t>
            </a:r>
            <a:r>
              <a:rPr lang="en-GB" b="1" dirty="0" smtClean="0"/>
              <a:t>able Browser </a:t>
            </a:r>
            <a:r>
              <a:rPr lang="en-GB" dirty="0" smtClean="0"/>
              <a:t>can be exported</a:t>
            </a:r>
          </a:p>
          <a:p>
            <a:r>
              <a:rPr lang="en-GB" dirty="0" smtClean="0"/>
              <a:t>To export a result, right-click the name of the result and select </a:t>
            </a:r>
            <a:r>
              <a:rPr lang="en-GB" b="1" dirty="0" smtClean="0"/>
              <a:t>Save As…</a:t>
            </a:r>
          </a:p>
          <a:p>
            <a:r>
              <a:rPr lang="en-GB" dirty="0" smtClean="0"/>
              <a:t>There are several formats to which the result can be saved</a:t>
            </a:r>
          </a:p>
          <a:p>
            <a:pPr lvl="1"/>
            <a:r>
              <a:rPr lang="en-GB" dirty="0" smtClean="0"/>
              <a:t>.mat (</a:t>
            </a:r>
            <a:r>
              <a:rPr lang="en-GB" dirty="0" err="1" smtClean="0"/>
              <a:t>Matlab</a:t>
            </a:r>
            <a:r>
              <a:rPr lang="en-GB" dirty="0" smtClean="0"/>
              <a:t> format can also be opened in </a:t>
            </a:r>
            <a:r>
              <a:rPr lang="en-GB" dirty="0" err="1" smtClean="0"/>
              <a:t>Dymola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.csv (for use in e.g. Excel)</a:t>
            </a:r>
          </a:p>
          <a:p>
            <a:pPr lvl="1"/>
            <a:r>
              <a:rPr lang="en-GB" dirty="0" smtClean="0"/>
              <a:t>.txt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8" y="1649760"/>
            <a:ext cx="3312368" cy="40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user guide</a:t>
            </a:r>
          </a:p>
          <a:p>
            <a:pPr>
              <a:defRPr/>
            </a:pPr>
            <a:r>
              <a:rPr lang="en-GB" altLang="nl-BE" sz="2000" dirty="0" smtClean="0"/>
              <a:t>Volume 1 &amp; 2: </a:t>
            </a:r>
            <a:r>
              <a:rPr lang="pt-BR" sz="2000" u="sng" dirty="0" smtClean="0">
                <a:solidFill>
                  <a:schemeClr val="accent2"/>
                </a:solidFill>
              </a:rPr>
              <a:t>C:\Program Files (x86)\Dymola 2017\Documentation\Dymola User Manual Volume 1</a:t>
            </a:r>
            <a:r>
              <a:rPr lang="pt-BR" sz="2000" dirty="0" smtClean="0"/>
              <a:t> or via Dymola &gt; help.</a:t>
            </a:r>
            <a:endParaRPr lang="en-GB" altLang="nl-BE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7337</TotalTime>
  <Words>1448</Words>
  <Application>Microsoft Office PowerPoint</Application>
  <PresentationFormat>Custom</PresentationFormat>
  <Paragraphs>273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Records</vt:lpstr>
      <vt:lpstr>Functions</vt:lpstr>
      <vt:lpstr>Blocks</vt:lpstr>
      <vt:lpstr>How does Dymola work?</vt:lpstr>
      <vt:lpstr>Modelica environments</vt:lpstr>
      <vt:lpstr>What does Dymola do?</vt:lpstr>
      <vt:lpstr>Graphical user interface</vt:lpstr>
      <vt:lpstr>Packages</vt:lpstr>
      <vt:lpstr>Graphical user interface</vt:lpstr>
      <vt:lpstr>Graphical user interface</vt:lpstr>
      <vt:lpstr>Graphical user interface</vt:lpstr>
      <vt:lpstr>Graphical user interface</vt:lpstr>
      <vt:lpstr>Exporting results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Iago Cupeiro Figueroa</cp:lastModifiedBy>
  <cp:revision>188</cp:revision>
  <dcterms:created xsi:type="dcterms:W3CDTF">2004-05-06T09:28:21Z</dcterms:created>
  <dcterms:modified xsi:type="dcterms:W3CDTF">2017-05-02T09:48:56Z</dcterms:modified>
</cp:coreProperties>
</file>