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p:scale>
          <a:sx n="85" d="100"/>
          <a:sy n="85" d="100"/>
        </p:scale>
        <p:origin x="48"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4A53978-7F9C-41E1-B858-0268A51C92F5}" type="datetimeFigureOut">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43FC126-3F93-4D12-8BDE-AB8823D6A85C}"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17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4A53978-7F9C-41E1-B858-0268A51C92F5}" type="datetimeFigureOut">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43FC126-3F93-4D12-8BDE-AB8823D6A85C}" type="slidenum">
              <a:rPr kumimoji="1" lang="ja-JP" altLang="en-US" smtClean="0"/>
              <a:t>‹#›</a:t>
            </a:fld>
            <a:endParaRPr kumimoji="1" lang="ja-JP" altLang="en-US"/>
          </a:p>
        </p:txBody>
      </p:sp>
    </p:spTree>
    <p:extLst>
      <p:ext uri="{BB962C8B-B14F-4D97-AF65-F5344CB8AC3E}">
        <p14:creationId xmlns:p14="http://schemas.microsoft.com/office/powerpoint/2010/main" val="761368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4A53978-7F9C-41E1-B858-0268A51C92F5}" type="datetimeFigureOut">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43FC126-3F93-4D12-8BDE-AB8823D6A85C}" type="slidenum">
              <a:rPr kumimoji="1" lang="ja-JP" altLang="en-US" smtClean="0"/>
              <a:t>‹#›</a:t>
            </a:fld>
            <a:endParaRPr kumimoji="1" lang="ja-JP" altLang="en-US"/>
          </a:p>
        </p:txBody>
      </p:sp>
    </p:spTree>
    <p:extLst>
      <p:ext uri="{BB962C8B-B14F-4D97-AF65-F5344CB8AC3E}">
        <p14:creationId xmlns:p14="http://schemas.microsoft.com/office/powerpoint/2010/main" val="1429054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4A53978-7F9C-41E1-B858-0268A51C92F5}" type="datetimeFigureOut">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43FC126-3F93-4D12-8BDE-AB8823D6A85C}" type="slidenum">
              <a:rPr kumimoji="1" lang="ja-JP" altLang="en-US" smtClean="0"/>
              <a:t>‹#›</a:t>
            </a:fld>
            <a:endParaRPr kumimoji="1" lang="ja-JP" altLang="en-US"/>
          </a:p>
        </p:txBody>
      </p:sp>
    </p:spTree>
    <p:extLst>
      <p:ext uri="{BB962C8B-B14F-4D97-AF65-F5344CB8AC3E}">
        <p14:creationId xmlns:p14="http://schemas.microsoft.com/office/powerpoint/2010/main" val="3169761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4A53978-7F9C-41E1-B858-0268A51C92F5}" type="datetimeFigureOut">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43FC126-3F93-4D12-8BDE-AB8823D6A85C}"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808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4A53978-7F9C-41E1-B858-0268A51C92F5}" type="datetimeFigureOut">
              <a:rPr kumimoji="1" lang="ja-JP" altLang="en-US" smtClean="0"/>
              <a:t>2020/7/8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43FC126-3F93-4D12-8BDE-AB8823D6A85C}" type="slidenum">
              <a:rPr kumimoji="1" lang="ja-JP" altLang="en-US" smtClean="0"/>
              <a:t>‹#›</a:t>
            </a:fld>
            <a:endParaRPr kumimoji="1" lang="ja-JP" altLang="en-US"/>
          </a:p>
        </p:txBody>
      </p:sp>
    </p:spTree>
    <p:extLst>
      <p:ext uri="{BB962C8B-B14F-4D97-AF65-F5344CB8AC3E}">
        <p14:creationId xmlns:p14="http://schemas.microsoft.com/office/powerpoint/2010/main" val="2312751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4A53978-7F9C-41E1-B858-0268A51C92F5}" type="datetimeFigureOut">
              <a:rPr kumimoji="1" lang="ja-JP" altLang="en-US" smtClean="0"/>
              <a:t>2020/7/8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43FC126-3F93-4D12-8BDE-AB8823D6A85C}" type="slidenum">
              <a:rPr kumimoji="1" lang="ja-JP" altLang="en-US" smtClean="0"/>
              <a:t>‹#›</a:t>
            </a:fld>
            <a:endParaRPr kumimoji="1" lang="ja-JP" altLang="en-US"/>
          </a:p>
        </p:txBody>
      </p:sp>
    </p:spTree>
    <p:extLst>
      <p:ext uri="{BB962C8B-B14F-4D97-AF65-F5344CB8AC3E}">
        <p14:creationId xmlns:p14="http://schemas.microsoft.com/office/powerpoint/2010/main" val="4093054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4A53978-7F9C-41E1-B858-0268A51C92F5}" type="datetimeFigureOut">
              <a:rPr kumimoji="1" lang="ja-JP" altLang="en-US" smtClean="0"/>
              <a:t>2020/7/8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43FC126-3F93-4D12-8BDE-AB8823D6A85C}" type="slidenum">
              <a:rPr kumimoji="1" lang="ja-JP" altLang="en-US" smtClean="0"/>
              <a:t>‹#›</a:t>
            </a:fld>
            <a:endParaRPr kumimoji="1" lang="ja-JP" altLang="en-US"/>
          </a:p>
        </p:txBody>
      </p:sp>
    </p:spTree>
    <p:extLst>
      <p:ext uri="{BB962C8B-B14F-4D97-AF65-F5344CB8AC3E}">
        <p14:creationId xmlns:p14="http://schemas.microsoft.com/office/powerpoint/2010/main" val="3394925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4A53978-7F9C-41E1-B858-0268A51C92F5}" type="datetimeFigureOut">
              <a:rPr kumimoji="1" lang="ja-JP" altLang="en-US" smtClean="0"/>
              <a:t>2020/7/8</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E43FC126-3F93-4D12-8BDE-AB8823D6A85C}" type="slidenum">
              <a:rPr kumimoji="1" lang="ja-JP" altLang="en-US" smtClean="0"/>
              <a:t>‹#›</a:t>
            </a:fld>
            <a:endParaRPr kumimoji="1" lang="ja-JP" altLang="en-US"/>
          </a:p>
        </p:txBody>
      </p:sp>
    </p:spTree>
    <p:extLst>
      <p:ext uri="{BB962C8B-B14F-4D97-AF65-F5344CB8AC3E}">
        <p14:creationId xmlns:p14="http://schemas.microsoft.com/office/powerpoint/2010/main" val="134523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4A53978-7F9C-41E1-B858-0268A51C92F5}" type="datetimeFigureOut">
              <a:rPr kumimoji="1" lang="ja-JP" altLang="en-US" smtClean="0"/>
              <a:t>2020/7/8</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3FC126-3F93-4D12-8BDE-AB8823D6A85C}" type="slidenum">
              <a:rPr kumimoji="1" lang="ja-JP" altLang="en-US" smtClean="0"/>
              <a:t>‹#›</a:t>
            </a:fld>
            <a:endParaRPr kumimoji="1" lang="ja-JP" altLang="en-US"/>
          </a:p>
        </p:txBody>
      </p:sp>
    </p:spTree>
    <p:extLst>
      <p:ext uri="{BB962C8B-B14F-4D97-AF65-F5344CB8AC3E}">
        <p14:creationId xmlns:p14="http://schemas.microsoft.com/office/powerpoint/2010/main" val="120239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4A53978-7F9C-41E1-B858-0268A51C92F5}" type="datetimeFigureOut">
              <a:rPr kumimoji="1" lang="ja-JP" altLang="en-US" smtClean="0"/>
              <a:t>2020/7/8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43FC126-3F93-4D12-8BDE-AB8823D6A85C}" type="slidenum">
              <a:rPr kumimoji="1" lang="ja-JP" altLang="en-US" smtClean="0"/>
              <a:t>‹#›</a:t>
            </a:fld>
            <a:endParaRPr kumimoji="1" lang="ja-JP" altLang="en-US"/>
          </a:p>
        </p:txBody>
      </p:sp>
    </p:spTree>
    <p:extLst>
      <p:ext uri="{BB962C8B-B14F-4D97-AF65-F5344CB8AC3E}">
        <p14:creationId xmlns:p14="http://schemas.microsoft.com/office/powerpoint/2010/main" val="216960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4A53978-7F9C-41E1-B858-0268A51C92F5}" type="datetimeFigureOut">
              <a:rPr kumimoji="1" lang="ja-JP" altLang="en-US" smtClean="0"/>
              <a:t>2020/7/8</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3FC126-3F93-4D12-8BDE-AB8823D6A85C}"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710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hazard.yahoo.co.jp/article/20200207"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who.int/docs/default-source/coronaviruse/who-china-joint-mission-on-covid-19-final-report.pdf" TargetMode="External"/><Relationship Id="rId3" Type="http://schemas.openxmlformats.org/officeDocument/2006/relationships/hyperlink" Target="http://acdc2007.free.fr/kermack1927.pdf" TargetMode="External"/><Relationship Id="rId7" Type="http://schemas.openxmlformats.org/officeDocument/2006/relationships/hyperlink" Target="https://www.ms.u-tokyo.ac.jp/~inaba/inaba_science_2008.pdf" TargetMode="External"/><Relationship Id="rId2" Type="http://schemas.openxmlformats.org/officeDocument/2006/relationships/hyperlink" Target="https://ja.wikipedia.org/wiki/SIR%E3%83%A2%E3%83%87%E3%83%AB" TargetMode="External"/><Relationship Id="rId1" Type="http://schemas.openxmlformats.org/officeDocument/2006/relationships/slideLayout" Target="../slideLayouts/slideLayout2.xml"/><Relationship Id="rId6" Type="http://schemas.openxmlformats.org/officeDocument/2006/relationships/hyperlink" Target="https://www.ms.u-tokyo.ac.jp/~inaba/inaba2002_KMmodel.pdf" TargetMode="External"/><Relationship Id="rId5" Type="http://schemas.openxmlformats.org/officeDocument/2006/relationships/hyperlink" Target="https://www.ism.ac.jp/editsec/toukei/pdf/54-2-461.pdf" TargetMode="External"/><Relationship Id="rId4" Type="http://schemas.openxmlformats.org/officeDocument/2006/relationships/hyperlink" Target="https://www.maa.org/press/periodicals/loci/joma/the-sir-model-for-spread-of-disease-the-contact-number" TargetMode="External"/><Relationship Id="rId9" Type="http://schemas.openxmlformats.org/officeDocument/2006/relationships/hyperlink" Target="https://www.healthknowledge.org.uk/public-health-textbook/research-methods/1a-epidemiology/epidemic-theo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648B97-25E4-4965-BFFB-C6F5D62DE6FE}"/>
              </a:ext>
            </a:extLst>
          </p:cNvPr>
          <p:cNvSpPr>
            <a:spLocks noGrp="1"/>
          </p:cNvSpPr>
          <p:nvPr>
            <p:ph type="ctrTitle"/>
          </p:nvPr>
        </p:nvSpPr>
        <p:spPr/>
        <p:txBody>
          <a:bodyPr>
            <a:normAutofit/>
          </a:bodyPr>
          <a:lstStyle/>
          <a:p>
            <a:r>
              <a:rPr lang="ja-JP" altLang="en-US" sz="7200" dirty="0"/>
              <a:t>基本再生産数</a:t>
            </a:r>
            <a:r>
              <a:rPr kumimoji="1" lang="ja-JP" altLang="en-US" sz="7200" dirty="0"/>
              <a:t>を理解する</a:t>
            </a:r>
          </a:p>
        </p:txBody>
      </p:sp>
      <p:sp>
        <p:nvSpPr>
          <p:cNvPr id="3" name="字幕 2">
            <a:extLst>
              <a:ext uri="{FF2B5EF4-FFF2-40B4-BE49-F238E27FC236}">
                <a16:creationId xmlns:a16="http://schemas.microsoft.com/office/drawing/2014/main" id="{25591EDD-BF04-4002-96A6-0A0A6AD53B32}"/>
              </a:ext>
            </a:extLst>
          </p:cNvPr>
          <p:cNvSpPr>
            <a:spLocks noGrp="1"/>
          </p:cNvSpPr>
          <p:nvPr>
            <p:ph type="subTitle" idx="1"/>
          </p:nvPr>
        </p:nvSpPr>
        <p:spPr/>
        <p:txBody>
          <a:bodyPr/>
          <a:lstStyle/>
          <a:p>
            <a:r>
              <a:rPr kumimoji="1" lang="en-US" altLang="ja-JP" dirty="0"/>
              <a:t>6317043 </a:t>
            </a:r>
            <a:r>
              <a:rPr kumimoji="1" lang="ja-JP" altLang="en-US" dirty="0"/>
              <a:t>郡 優介</a:t>
            </a:r>
          </a:p>
        </p:txBody>
      </p:sp>
    </p:spTree>
    <p:extLst>
      <p:ext uri="{BB962C8B-B14F-4D97-AF65-F5344CB8AC3E}">
        <p14:creationId xmlns:p14="http://schemas.microsoft.com/office/powerpoint/2010/main" val="378249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C893D-ED73-47B2-8528-C27B2F42E7D4}"/>
              </a:ext>
            </a:extLst>
          </p:cNvPr>
          <p:cNvSpPr>
            <a:spLocks noGrp="1"/>
          </p:cNvSpPr>
          <p:nvPr>
            <p:ph type="title"/>
          </p:nvPr>
        </p:nvSpPr>
        <p:spPr/>
        <p:txBody>
          <a:bodyPr/>
          <a:lstStyle/>
          <a:p>
            <a:r>
              <a:rPr kumimoji="1" lang="en-US" altLang="ja-JP" dirty="0"/>
              <a:t>SIR</a:t>
            </a:r>
            <a:r>
              <a:rPr kumimoji="1" lang="ja-JP" altLang="en-US" dirty="0"/>
              <a:t>モデルとは</a:t>
            </a:r>
          </a:p>
        </p:txBody>
      </p:sp>
      <p:sp>
        <p:nvSpPr>
          <p:cNvPr id="7" name="コンテンツ プレースホルダー 6">
            <a:extLst>
              <a:ext uri="{FF2B5EF4-FFF2-40B4-BE49-F238E27FC236}">
                <a16:creationId xmlns:a16="http://schemas.microsoft.com/office/drawing/2014/main" id="{BFE6C22A-7E4C-400F-9361-8253C9454DF1}"/>
              </a:ext>
            </a:extLst>
          </p:cNvPr>
          <p:cNvSpPr>
            <a:spLocks noGrp="1"/>
          </p:cNvSpPr>
          <p:nvPr>
            <p:ph idx="1"/>
          </p:nvPr>
        </p:nvSpPr>
        <p:spPr/>
        <p:txBody>
          <a:bodyPr>
            <a:normAutofit fontScale="92500" lnSpcReduction="10000"/>
          </a:bodyPr>
          <a:lstStyle/>
          <a:p>
            <a:r>
              <a:rPr lang="en-US" altLang="ja-JP" b="1" dirty="0"/>
              <a:t>SIR</a:t>
            </a:r>
            <a:r>
              <a:rPr lang="ja-JP" altLang="en-US" b="1" dirty="0"/>
              <a:t>モデル</a:t>
            </a:r>
            <a:r>
              <a:rPr lang="ja-JP" altLang="en-US" dirty="0"/>
              <a:t>は</a:t>
            </a:r>
            <a:r>
              <a:rPr lang="en-US" altLang="ja-JP" dirty="0"/>
              <a:t>A contribution to the mathematical theory of epidemics(1927 </a:t>
            </a:r>
            <a:r>
              <a:rPr lang="en-US" altLang="ja-JP" dirty="0" err="1"/>
              <a:t>Kermack,McKendrick</a:t>
            </a:r>
            <a:r>
              <a:rPr lang="en-US" altLang="ja-JP" dirty="0"/>
              <a:t>)</a:t>
            </a:r>
            <a:r>
              <a:rPr lang="ja-JP" altLang="en-US" dirty="0"/>
              <a:t>に登場する感染症の短期的な流行過程を決定論的に記述する古典的なモデル方程式であり、</a:t>
            </a:r>
            <a:endParaRPr lang="en-US" altLang="ja-JP" dirty="0"/>
          </a:p>
          <a:p>
            <a:endParaRPr lang="en-US" altLang="ja-JP" dirty="0"/>
          </a:p>
          <a:p>
            <a:pPr>
              <a:buFont typeface="Wingdings" panose="05000000000000000000" pitchFamily="2" charset="2"/>
              <a:buChar char="l"/>
            </a:pPr>
            <a:r>
              <a:rPr lang="ja-JP" altLang="en-US" dirty="0"/>
              <a:t>感受性保持者（</a:t>
            </a:r>
            <a:r>
              <a:rPr lang="en-US" altLang="ja-JP" b="1" dirty="0"/>
              <a:t>S</a:t>
            </a:r>
            <a:r>
              <a:rPr lang="en-US" altLang="ja-JP" dirty="0"/>
              <a:t>usceptible</a:t>
            </a:r>
            <a:r>
              <a:rPr lang="ja-JP" altLang="en-US" dirty="0"/>
              <a:t>）</a:t>
            </a:r>
          </a:p>
          <a:p>
            <a:pPr>
              <a:buFont typeface="Wingdings" panose="05000000000000000000" pitchFamily="2" charset="2"/>
              <a:buChar char="l"/>
            </a:pPr>
            <a:r>
              <a:rPr lang="ja-JP" altLang="en-US" dirty="0"/>
              <a:t>感染者（</a:t>
            </a:r>
            <a:r>
              <a:rPr lang="en-US" altLang="ja-JP" b="1" dirty="0"/>
              <a:t>I</a:t>
            </a:r>
            <a:r>
              <a:rPr lang="en-US" altLang="ja-JP" dirty="0"/>
              <a:t>nfected</a:t>
            </a:r>
            <a:r>
              <a:rPr lang="ja-JP" altLang="en-US" dirty="0"/>
              <a:t>）</a:t>
            </a:r>
          </a:p>
          <a:p>
            <a:pPr>
              <a:buFont typeface="Wingdings" panose="05000000000000000000" pitchFamily="2" charset="2"/>
              <a:buChar char="l"/>
            </a:pPr>
            <a:r>
              <a:rPr lang="ja-JP" altLang="en-US" dirty="0"/>
              <a:t>免疫保持者（</a:t>
            </a:r>
            <a:r>
              <a:rPr lang="en-US" altLang="ja-JP" b="1" dirty="0"/>
              <a:t>R</a:t>
            </a:r>
            <a:r>
              <a:rPr lang="en-US" altLang="ja-JP" dirty="0"/>
              <a:t>ecovered</a:t>
            </a:r>
            <a:r>
              <a:rPr lang="ja-JP" altLang="en-US" dirty="0"/>
              <a:t>、あるいは隔離者 </a:t>
            </a:r>
            <a:r>
              <a:rPr lang="en-US" altLang="ja-JP" b="1" dirty="0"/>
              <a:t>R</a:t>
            </a:r>
            <a:r>
              <a:rPr lang="en-US" altLang="ja-JP" dirty="0"/>
              <a:t>emoved</a:t>
            </a:r>
            <a:r>
              <a:rPr lang="ja-JP" altLang="en-US" dirty="0"/>
              <a:t>）</a:t>
            </a:r>
          </a:p>
          <a:p>
            <a:endParaRPr lang="en-US" altLang="ja-JP" dirty="0"/>
          </a:p>
          <a:p>
            <a:r>
              <a:rPr lang="ja-JP" altLang="en-US" dirty="0"/>
              <a:t>の頭文字から特徴づけられる。潜伏期間や出生・死亡などによる人口変動を考慮した派生モデル</a:t>
            </a:r>
            <a:endParaRPr lang="en-US" altLang="ja-JP" dirty="0"/>
          </a:p>
          <a:p>
            <a:r>
              <a:rPr lang="ja-JP" altLang="en-US" dirty="0"/>
              <a:t>が数多く存在する。</a:t>
            </a:r>
            <a:endParaRPr lang="en-US" altLang="ja-JP" dirty="0"/>
          </a:p>
          <a:p>
            <a:r>
              <a:rPr lang="ja-JP" altLang="en-US" dirty="0"/>
              <a:t>基本再生産数</a:t>
            </a:r>
            <a:r>
              <a:rPr lang="en-US" altLang="ja-JP" dirty="0"/>
              <a:t>(R0)</a:t>
            </a:r>
            <a:r>
              <a:rPr lang="ja-JP" altLang="en-US" dirty="0"/>
              <a:t> はこのモデルから導出できる。</a:t>
            </a:r>
          </a:p>
        </p:txBody>
      </p:sp>
    </p:spTree>
    <p:extLst>
      <p:ext uri="{BB962C8B-B14F-4D97-AF65-F5344CB8AC3E}">
        <p14:creationId xmlns:p14="http://schemas.microsoft.com/office/powerpoint/2010/main" val="342200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B629FA-FCE4-4C57-A649-8C4519AE1739}"/>
              </a:ext>
            </a:extLst>
          </p:cNvPr>
          <p:cNvSpPr>
            <a:spLocks noGrp="1"/>
          </p:cNvSpPr>
          <p:nvPr>
            <p:ph type="title"/>
          </p:nvPr>
        </p:nvSpPr>
        <p:spPr/>
        <p:txBody>
          <a:bodyPr/>
          <a:lstStyle/>
          <a:p>
            <a:r>
              <a:rPr kumimoji="1" lang="en-US" altLang="ja-JP" dirty="0"/>
              <a:t>SIR</a:t>
            </a:r>
            <a:r>
              <a:rPr kumimoji="1" lang="ja-JP" altLang="en-US" dirty="0"/>
              <a:t>モデルの概要</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D73079A-A1DB-480A-8A81-9DCA7870577A}"/>
                  </a:ext>
                </a:extLst>
              </p:cNvPr>
              <p:cNvSpPr>
                <a:spLocks noGrp="1"/>
              </p:cNvSpPr>
              <p:nvPr>
                <p:ph idx="1"/>
              </p:nvPr>
            </p:nvSpPr>
            <p:spPr/>
            <p:txBody>
              <a:bodyPr>
                <a:normAutofit fontScale="47500" lnSpcReduction="20000"/>
              </a:bodyPr>
              <a:lstStyle/>
              <a:p>
                <a:pPr marL="0" indent="0">
                  <a:buNone/>
                </a:pPr>
                <a:endParaRPr kumimoji="1" lang="en-US" altLang="ja-JP" sz="3600" i="1" dirty="0">
                  <a:latin typeface="Cambria Math" panose="02040503050406030204" pitchFamily="18" charset="0"/>
                </a:endParaRPr>
              </a:p>
              <a:p>
                <a:pPr>
                  <a:buFont typeface="Wingdings" panose="05000000000000000000" pitchFamily="2" charset="2"/>
                  <a:buChar char="l"/>
                </a:pPr>
                <a14:m>
                  <m:oMath xmlns:m="http://schemas.openxmlformats.org/officeDocument/2006/math">
                    <m:f>
                      <m:fPr>
                        <m:ctrlPr>
                          <a:rPr kumimoji="1" lang="ja-JP" altLang="en-US" sz="3600" i="1" smtClean="0">
                            <a:latin typeface="Cambria Math" panose="02040503050406030204" pitchFamily="18" charset="0"/>
                          </a:rPr>
                        </m:ctrlPr>
                      </m:fPr>
                      <m:num>
                        <m:r>
                          <a:rPr kumimoji="1" lang="ja-JP" altLang="en-US" sz="3600" i="1" smtClean="0">
                            <a:latin typeface="Cambria Math" panose="02040503050406030204" pitchFamily="18" charset="0"/>
                          </a:rPr>
                          <m:t>ⅆ</m:t>
                        </m:r>
                        <m:r>
                          <a:rPr kumimoji="1" lang="ja-JP" altLang="en-US" sz="3600" i="1" smtClean="0">
                            <a:latin typeface="Cambria Math" panose="02040503050406030204" pitchFamily="18" charset="0"/>
                          </a:rPr>
                          <m:t>𝑆</m:t>
                        </m:r>
                      </m:num>
                      <m:den>
                        <m:r>
                          <a:rPr kumimoji="1" lang="ja-JP" altLang="en-US" sz="3600" i="1" smtClean="0">
                            <a:latin typeface="Cambria Math" panose="02040503050406030204" pitchFamily="18" charset="0"/>
                          </a:rPr>
                          <m:t>ⅆ</m:t>
                        </m:r>
                        <m:r>
                          <a:rPr kumimoji="1" lang="ja-JP" altLang="en-US" sz="3600" i="1" smtClean="0">
                            <a:latin typeface="Cambria Math" panose="02040503050406030204" pitchFamily="18" charset="0"/>
                          </a:rPr>
                          <m:t>𝑡</m:t>
                        </m:r>
                      </m:den>
                    </m:f>
                    <m:d>
                      <m:dPr>
                        <m:ctrlPr>
                          <a:rPr kumimoji="1" lang="ja-JP" altLang="en-US" sz="3600" i="1" smtClean="0">
                            <a:latin typeface="Cambria Math" panose="02040503050406030204" pitchFamily="18" charset="0"/>
                          </a:rPr>
                        </m:ctrlPr>
                      </m:dPr>
                      <m:e>
                        <m:r>
                          <a:rPr kumimoji="1" lang="ja-JP" altLang="en-US" sz="3600" i="1" smtClean="0">
                            <a:latin typeface="Cambria Math" panose="02040503050406030204" pitchFamily="18" charset="0"/>
                          </a:rPr>
                          <m:t>𝑡</m:t>
                        </m:r>
                      </m:e>
                    </m:d>
                    <m:r>
                      <a:rPr kumimoji="1" lang="ja-JP" altLang="en-US" sz="3600" i="1" smtClean="0">
                        <a:latin typeface="Cambria Math" panose="02040503050406030204" pitchFamily="18" charset="0"/>
                      </a:rPr>
                      <m:t>=−</m:t>
                    </m:r>
                    <m:r>
                      <a:rPr kumimoji="1" lang="ja-JP" altLang="en-US" sz="3600" i="1" smtClean="0">
                        <a:latin typeface="Cambria Math" panose="02040503050406030204" pitchFamily="18" charset="0"/>
                      </a:rPr>
                      <m:t>𝛽</m:t>
                    </m:r>
                    <m:r>
                      <a:rPr kumimoji="1" lang="ja-JP" altLang="en-US" sz="3600" i="1" smtClean="0">
                        <a:latin typeface="Cambria Math" panose="02040503050406030204" pitchFamily="18" charset="0"/>
                      </a:rPr>
                      <m:t>𝑆</m:t>
                    </m:r>
                    <m:d>
                      <m:dPr>
                        <m:ctrlPr>
                          <a:rPr kumimoji="1" lang="ja-JP" altLang="en-US" sz="3600" i="1" smtClean="0">
                            <a:latin typeface="Cambria Math" panose="02040503050406030204" pitchFamily="18" charset="0"/>
                          </a:rPr>
                        </m:ctrlPr>
                      </m:dPr>
                      <m:e>
                        <m:r>
                          <a:rPr kumimoji="1" lang="ja-JP" altLang="en-US" sz="3600" i="1" smtClean="0">
                            <a:latin typeface="Cambria Math" panose="02040503050406030204" pitchFamily="18" charset="0"/>
                          </a:rPr>
                          <m:t>𝑡</m:t>
                        </m:r>
                      </m:e>
                    </m:d>
                    <m:r>
                      <a:rPr kumimoji="1" lang="ja-JP" altLang="en-US" sz="3600" i="1" smtClean="0">
                        <a:latin typeface="Cambria Math" panose="02040503050406030204" pitchFamily="18" charset="0"/>
                      </a:rPr>
                      <m:t>𝐼</m:t>
                    </m:r>
                    <m:d>
                      <m:dPr>
                        <m:ctrlPr>
                          <a:rPr kumimoji="1" lang="ja-JP" altLang="en-US" sz="3600" i="1" smtClean="0">
                            <a:latin typeface="Cambria Math" panose="02040503050406030204" pitchFamily="18" charset="0"/>
                          </a:rPr>
                        </m:ctrlPr>
                      </m:dPr>
                      <m:e>
                        <m:r>
                          <a:rPr kumimoji="1" lang="ja-JP" altLang="en-US" sz="3600" i="1" smtClean="0">
                            <a:latin typeface="Cambria Math" panose="02040503050406030204" pitchFamily="18" charset="0"/>
                          </a:rPr>
                          <m:t>𝑡</m:t>
                        </m:r>
                      </m:e>
                    </m:d>
                  </m:oMath>
                </a14:m>
                <a:r>
                  <a:rPr lang="en-US" altLang="ja-JP" sz="3600" dirty="0"/>
                  <a:t>	(</a:t>
                </a:r>
                <a:r>
                  <a:rPr lang="ja-JP" altLang="en-US" sz="3600" dirty="0"/>
                  <a:t>感受性保持者）</a:t>
                </a:r>
                <a:r>
                  <a:rPr lang="en-US" altLang="ja-JP" b="1" u="sng" dirty="0"/>
                  <a:t>S</a:t>
                </a:r>
                <a:r>
                  <a:rPr lang="en-US" altLang="ja-JP" u="sng" dirty="0"/>
                  <a:t>usceptible</a:t>
                </a:r>
              </a:p>
              <a:p>
                <a:pPr marL="0" indent="0">
                  <a:buNone/>
                </a:pPr>
                <a:endParaRPr lang="en-US" altLang="ja-JP" sz="3600" dirty="0"/>
              </a:p>
              <a:p>
                <a:pPr>
                  <a:buFont typeface="Wingdings" panose="05000000000000000000" pitchFamily="2" charset="2"/>
                  <a:buChar char="l"/>
                </a:pPr>
                <a14:m>
                  <m:oMath xmlns:m="http://schemas.openxmlformats.org/officeDocument/2006/math">
                    <m:f>
                      <m:fPr>
                        <m:ctrlPr>
                          <a:rPr lang="ja-JP" altLang="en-US" sz="3600" i="1">
                            <a:latin typeface="Cambria Math" panose="02040503050406030204" pitchFamily="18" charset="0"/>
                          </a:rPr>
                        </m:ctrlPr>
                      </m:fPr>
                      <m:num>
                        <m:r>
                          <a:rPr lang="ja-JP" altLang="en-US" sz="3600" i="1">
                            <a:latin typeface="Cambria Math" panose="02040503050406030204" pitchFamily="18" charset="0"/>
                          </a:rPr>
                          <m:t>ⅆ</m:t>
                        </m:r>
                        <m:r>
                          <a:rPr lang="en-US" altLang="ja-JP" sz="3600" b="0" i="1" smtClean="0">
                            <a:latin typeface="Cambria Math" panose="02040503050406030204" pitchFamily="18" charset="0"/>
                          </a:rPr>
                          <m:t>𝐼</m:t>
                        </m:r>
                      </m:num>
                      <m:den>
                        <m:r>
                          <a:rPr lang="ja-JP" altLang="en-US" sz="3600" i="1">
                            <a:latin typeface="Cambria Math" panose="02040503050406030204" pitchFamily="18" charset="0"/>
                          </a:rPr>
                          <m:t>ⅆ</m:t>
                        </m:r>
                        <m:r>
                          <a:rPr lang="ja-JP" altLang="en-US" sz="3600" i="1">
                            <a:latin typeface="Cambria Math" panose="02040503050406030204" pitchFamily="18" charset="0"/>
                          </a:rPr>
                          <m:t>𝑡</m:t>
                        </m:r>
                      </m:den>
                    </m:f>
                    <m:d>
                      <m:dPr>
                        <m:ctrlPr>
                          <a:rPr lang="ja-JP" altLang="en-US" sz="3600" i="1">
                            <a:latin typeface="Cambria Math" panose="02040503050406030204" pitchFamily="18" charset="0"/>
                          </a:rPr>
                        </m:ctrlPr>
                      </m:dPr>
                      <m:e>
                        <m:r>
                          <a:rPr lang="ja-JP" altLang="en-US" sz="3600" i="1">
                            <a:latin typeface="Cambria Math" panose="02040503050406030204" pitchFamily="18" charset="0"/>
                          </a:rPr>
                          <m:t>𝑡</m:t>
                        </m:r>
                      </m:e>
                    </m:d>
                    <m:r>
                      <a:rPr lang="ja-JP" altLang="en-US" sz="3600" i="1">
                        <a:latin typeface="Cambria Math" panose="02040503050406030204" pitchFamily="18" charset="0"/>
                      </a:rPr>
                      <m:t>=</m:t>
                    </m:r>
                    <m:r>
                      <a:rPr lang="ja-JP" altLang="en-US" sz="3600" i="1">
                        <a:latin typeface="Cambria Math" panose="02040503050406030204" pitchFamily="18" charset="0"/>
                      </a:rPr>
                      <m:t>𝛽</m:t>
                    </m:r>
                    <m:r>
                      <a:rPr lang="ja-JP" altLang="en-US" sz="3600" i="1">
                        <a:latin typeface="Cambria Math" panose="02040503050406030204" pitchFamily="18" charset="0"/>
                      </a:rPr>
                      <m:t>𝑆</m:t>
                    </m:r>
                    <m:d>
                      <m:dPr>
                        <m:ctrlPr>
                          <a:rPr lang="ja-JP" altLang="en-US" sz="3600" i="1">
                            <a:latin typeface="Cambria Math" panose="02040503050406030204" pitchFamily="18" charset="0"/>
                          </a:rPr>
                        </m:ctrlPr>
                      </m:dPr>
                      <m:e>
                        <m:r>
                          <a:rPr lang="ja-JP" altLang="en-US" sz="3600" i="1">
                            <a:latin typeface="Cambria Math" panose="02040503050406030204" pitchFamily="18" charset="0"/>
                          </a:rPr>
                          <m:t>𝑡</m:t>
                        </m:r>
                      </m:e>
                    </m:d>
                    <m:r>
                      <a:rPr lang="ja-JP" altLang="en-US" sz="3600" i="1">
                        <a:latin typeface="Cambria Math" panose="02040503050406030204" pitchFamily="18" charset="0"/>
                      </a:rPr>
                      <m:t>𝐼</m:t>
                    </m:r>
                    <m:d>
                      <m:dPr>
                        <m:ctrlPr>
                          <a:rPr lang="ja-JP" altLang="en-US" sz="3600" i="1">
                            <a:latin typeface="Cambria Math" panose="02040503050406030204" pitchFamily="18" charset="0"/>
                          </a:rPr>
                        </m:ctrlPr>
                      </m:dPr>
                      <m:e>
                        <m:r>
                          <a:rPr lang="ja-JP" altLang="en-US" sz="3600" i="1">
                            <a:latin typeface="Cambria Math" panose="02040503050406030204" pitchFamily="18" charset="0"/>
                          </a:rPr>
                          <m:t>𝑡</m:t>
                        </m:r>
                      </m:e>
                    </m:d>
                    <m:r>
                      <a:rPr lang="en-US" altLang="ja-JP" sz="3600" b="0" i="1" smtClean="0">
                        <a:latin typeface="Cambria Math" panose="02040503050406030204" pitchFamily="18" charset="0"/>
                      </a:rPr>
                      <m:t>−</m:t>
                    </m:r>
                    <m:r>
                      <a:rPr lang="ja-JP" altLang="en-US" sz="3600" b="0" i="1" smtClean="0">
                        <a:latin typeface="Cambria Math" panose="02040503050406030204" pitchFamily="18" charset="0"/>
                      </a:rPr>
                      <m:t>𝛾</m:t>
                    </m:r>
                    <m:r>
                      <a:rPr lang="en-US" altLang="ja-JP" sz="3600" b="0" i="1" smtClean="0">
                        <a:latin typeface="Cambria Math" panose="02040503050406030204" pitchFamily="18" charset="0"/>
                      </a:rPr>
                      <m:t>𝐼</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𝑡</m:t>
                    </m:r>
                    <m:r>
                      <a:rPr lang="en-US" altLang="ja-JP" sz="3600" b="0" i="1" smtClean="0">
                        <a:latin typeface="Cambria Math" panose="02040503050406030204" pitchFamily="18" charset="0"/>
                      </a:rPr>
                      <m:t>)</m:t>
                    </m:r>
                  </m:oMath>
                </a14:m>
                <a:r>
                  <a:rPr lang="en-US" altLang="ja-JP" sz="3600" dirty="0"/>
                  <a:t>	(</a:t>
                </a:r>
                <a:r>
                  <a:rPr lang="ja-JP" altLang="en-US" sz="3600" dirty="0"/>
                  <a:t>感染者）</a:t>
                </a:r>
                <a:r>
                  <a:rPr lang="en-US" altLang="ja-JP" b="1" u="sng" dirty="0"/>
                  <a:t> I</a:t>
                </a:r>
                <a:r>
                  <a:rPr lang="en-US" altLang="ja-JP" u="sng" dirty="0"/>
                  <a:t>nfected</a:t>
                </a:r>
                <a:endParaRPr lang="en-US" altLang="ja-JP" sz="3600" i="1" dirty="0">
                  <a:latin typeface="Cambria Math" panose="02040503050406030204" pitchFamily="18" charset="0"/>
                </a:endParaRPr>
              </a:p>
              <a:p>
                <a:pPr>
                  <a:buFont typeface="Wingdings" panose="05000000000000000000" pitchFamily="2" charset="2"/>
                  <a:buChar char="l"/>
                </a:pPr>
                <a:endParaRPr lang="en-US" altLang="ja-JP" sz="3600" i="1" dirty="0">
                  <a:latin typeface="Cambria Math" panose="02040503050406030204" pitchFamily="18" charset="0"/>
                </a:endParaRPr>
              </a:p>
              <a:p>
                <a:pPr>
                  <a:buFont typeface="Wingdings" panose="05000000000000000000" pitchFamily="2" charset="2"/>
                  <a:buChar char="l"/>
                </a:pPr>
                <a14:m>
                  <m:oMath xmlns:m="http://schemas.openxmlformats.org/officeDocument/2006/math">
                    <m:f>
                      <m:fPr>
                        <m:ctrlPr>
                          <a:rPr lang="ja-JP" altLang="en-US" sz="3600" i="1">
                            <a:latin typeface="Cambria Math" panose="02040503050406030204" pitchFamily="18" charset="0"/>
                          </a:rPr>
                        </m:ctrlPr>
                      </m:fPr>
                      <m:num>
                        <m:r>
                          <a:rPr lang="ja-JP" altLang="en-US" sz="3600" i="1">
                            <a:latin typeface="Cambria Math" panose="02040503050406030204" pitchFamily="18" charset="0"/>
                          </a:rPr>
                          <m:t>ⅆ</m:t>
                        </m:r>
                        <m:r>
                          <a:rPr lang="en-US" altLang="ja-JP" sz="3600" b="0" i="1" smtClean="0">
                            <a:latin typeface="Cambria Math" panose="02040503050406030204" pitchFamily="18" charset="0"/>
                          </a:rPr>
                          <m:t>𝑅</m:t>
                        </m:r>
                      </m:num>
                      <m:den>
                        <m:r>
                          <a:rPr lang="ja-JP" altLang="en-US" sz="3600" i="1">
                            <a:latin typeface="Cambria Math" panose="02040503050406030204" pitchFamily="18" charset="0"/>
                          </a:rPr>
                          <m:t>ⅆ</m:t>
                        </m:r>
                        <m:r>
                          <a:rPr lang="ja-JP" altLang="en-US" sz="3600" i="1">
                            <a:latin typeface="Cambria Math" panose="02040503050406030204" pitchFamily="18" charset="0"/>
                          </a:rPr>
                          <m:t>𝑡</m:t>
                        </m:r>
                      </m:den>
                    </m:f>
                    <m:d>
                      <m:dPr>
                        <m:ctrlPr>
                          <a:rPr lang="ja-JP" altLang="en-US" sz="3600" i="1">
                            <a:latin typeface="Cambria Math" panose="02040503050406030204" pitchFamily="18" charset="0"/>
                          </a:rPr>
                        </m:ctrlPr>
                      </m:dPr>
                      <m:e>
                        <m:r>
                          <a:rPr lang="ja-JP" altLang="en-US" sz="3600" i="1">
                            <a:latin typeface="Cambria Math" panose="02040503050406030204" pitchFamily="18" charset="0"/>
                          </a:rPr>
                          <m:t>𝑡</m:t>
                        </m:r>
                      </m:e>
                    </m:d>
                    <m:r>
                      <a:rPr lang="en-US" altLang="ja-JP" sz="3600" b="0" i="1" smtClean="0">
                        <a:latin typeface="Cambria Math" panose="02040503050406030204" pitchFamily="18" charset="0"/>
                      </a:rPr>
                      <m:t>=</m:t>
                    </m:r>
                    <m:r>
                      <a:rPr lang="ja-JP" altLang="en-US" sz="3600" b="0" i="1" smtClean="0">
                        <a:latin typeface="Cambria Math" panose="02040503050406030204" pitchFamily="18" charset="0"/>
                      </a:rPr>
                      <m:t>𝛾</m:t>
                    </m:r>
                    <m:r>
                      <a:rPr lang="ja-JP" altLang="en-US" sz="3600" i="1">
                        <a:latin typeface="Cambria Math" panose="02040503050406030204" pitchFamily="18" charset="0"/>
                      </a:rPr>
                      <m:t>𝐼</m:t>
                    </m:r>
                    <m:d>
                      <m:dPr>
                        <m:ctrlPr>
                          <a:rPr lang="ja-JP" altLang="en-US" sz="3600" i="1">
                            <a:latin typeface="Cambria Math" panose="02040503050406030204" pitchFamily="18" charset="0"/>
                          </a:rPr>
                        </m:ctrlPr>
                      </m:dPr>
                      <m:e>
                        <m:r>
                          <a:rPr lang="ja-JP" altLang="en-US" sz="3600" i="1">
                            <a:latin typeface="Cambria Math" panose="02040503050406030204" pitchFamily="18" charset="0"/>
                          </a:rPr>
                          <m:t>𝑡</m:t>
                        </m:r>
                      </m:e>
                    </m:d>
                  </m:oMath>
                </a14:m>
                <a:r>
                  <a:rPr kumimoji="1" lang="en-US" altLang="ja-JP" sz="3600" dirty="0"/>
                  <a:t>		</a:t>
                </a:r>
                <a:r>
                  <a:rPr kumimoji="1" lang="ja-JP" altLang="en-US" sz="3600" dirty="0"/>
                  <a:t>（免疫保持者）</a:t>
                </a:r>
                <a:r>
                  <a:rPr lang="en-US" altLang="ja-JP" b="1" u="sng" dirty="0"/>
                  <a:t> R</a:t>
                </a:r>
                <a:r>
                  <a:rPr lang="en-US" altLang="ja-JP" u="sng" dirty="0"/>
                  <a:t>ecovered</a:t>
                </a:r>
                <a:endParaRPr lang="en-US" altLang="ja-JP" sz="3600" u="sng" dirty="0"/>
              </a:p>
              <a:p>
                <a:pPr marL="0" indent="0">
                  <a:buNone/>
                </a:pPr>
                <a:endParaRPr kumimoji="1" lang="en-US" altLang="ja-JP" sz="2400" dirty="0"/>
              </a:p>
              <a:p>
                <a:pPr marL="0" indent="0">
                  <a:buNone/>
                </a:pPr>
                <a:r>
                  <a:rPr kumimoji="1" lang="en-US" altLang="ja-JP" sz="3200" dirty="0"/>
                  <a:t>S(t)+I(t)+R(t) = N</a:t>
                </a:r>
                <a:r>
                  <a:rPr lang="ja-JP" altLang="en-US" sz="3200" dirty="0"/>
                  <a:t>　で一定であり、 </a:t>
                </a:r>
                <a:r>
                  <a:rPr lang="en-US" altLang="ja-JP" sz="3200" dirty="0"/>
                  <a:t>S(0) </a:t>
                </a:r>
                <a14:m>
                  <m:oMath xmlns:m="http://schemas.openxmlformats.org/officeDocument/2006/math">
                    <m:r>
                      <a:rPr lang="en-US" altLang="ja-JP" sz="320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 </m:t>
                    </m:r>
                  </m:oMath>
                </a14:m>
                <a:r>
                  <a:rPr lang="en-US" altLang="ja-JP" sz="3200" dirty="0"/>
                  <a:t>N</a:t>
                </a:r>
                <a:r>
                  <a:rPr lang="ja-JP" altLang="en-US" sz="3200" dirty="0"/>
                  <a:t>。</a:t>
                </a:r>
                <a:endParaRPr kumimoji="1" lang="en-US" altLang="ja-JP" sz="3200" dirty="0"/>
              </a:p>
              <a:p>
                <a:pPr marL="0" indent="0">
                  <a:buNone/>
                </a:pPr>
                <a:r>
                  <a:rPr kumimoji="1" lang="ja-JP" altLang="en-US" sz="3200" dirty="0"/>
                  <a:t>また、</a:t>
                </a:r>
                <a:r>
                  <a:rPr kumimoji="1" lang="en-US" altLang="ja-JP" sz="3200" dirty="0"/>
                  <a:t>β</a:t>
                </a:r>
                <a:r>
                  <a:rPr kumimoji="1" lang="ja-JP" altLang="en-US" sz="3200" dirty="0"/>
                  <a:t>は感染率、</a:t>
                </a:r>
                <a:r>
                  <a:rPr kumimoji="1" lang="en-US" altLang="ja-JP" sz="3200" dirty="0"/>
                  <a:t>γ</a:t>
                </a:r>
                <a:r>
                  <a:rPr kumimoji="1" lang="ja-JP" altLang="en-US" sz="3200" dirty="0"/>
                  <a:t>は回復率（隔離率）</a:t>
                </a:r>
                <a:r>
                  <a:rPr lang="ja-JP" altLang="en-US" sz="3200" dirty="0"/>
                  <a:t>、</a:t>
                </a:r>
                <a:r>
                  <a:rPr lang="en-US" altLang="ja-JP" sz="3200" dirty="0"/>
                  <a:t> 1/γ</a:t>
                </a:r>
                <a:r>
                  <a:rPr lang="ja-JP" altLang="en-US" sz="3200" dirty="0"/>
                  <a:t>は感染者の平均感染期間、</a:t>
                </a:r>
                <a14:m>
                  <m:oMath xmlns:m="http://schemas.openxmlformats.org/officeDocument/2006/math">
                    <m:r>
                      <a:rPr lang="ja-JP" altLang="en-US" sz="3200" i="1">
                        <a:latin typeface="Cambria Math" panose="02040503050406030204" pitchFamily="18" charset="0"/>
                      </a:rPr>
                      <m:t>𝛽</m:t>
                    </m:r>
                    <m:r>
                      <a:rPr lang="ja-JP" altLang="en-US" sz="3200" i="1" smtClean="0">
                        <a:latin typeface="Cambria Math" panose="02040503050406030204" pitchFamily="18" charset="0"/>
                      </a:rPr>
                      <m:t>𝐼</m:t>
                    </m:r>
                    <m:d>
                      <m:dPr>
                        <m:ctrlPr>
                          <a:rPr lang="ja-JP" altLang="en-US" sz="3200" i="1">
                            <a:latin typeface="Cambria Math" panose="02040503050406030204" pitchFamily="18" charset="0"/>
                          </a:rPr>
                        </m:ctrlPr>
                      </m:dPr>
                      <m:e>
                        <m:r>
                          <a:rPr lang="ja-JP" altLang="en-US" sz="3200" i="1">
                            <a:latin typeface="Cambria Math" panose="02040503050406030204" pitchFamily="18" charset="0"/>
                          </a:rPr>
                          <m:t>𝑡</m:t>
                        </m:r>
                      </m:e>
                    </m:d>
                    <m:r>
                      <a:rPr lang="ja-JP" altLang="en-US" sz="3200" i="1">
                        <a:latin typeface="Cambria Math" panose="02040503050406030204" pitchFamily="18" charset="0"/>
                      </a:rPr>
                      <m:t> </m:t>
                    </m:r>
                  </m:oMath>
                </a14:m>
                <a:r>
                  <a:rPr kumimoji="1" lang="ja-JP" altLang="en-US" sz="3200" dirty="0"/>
                  <a:t>は感染力と呼ばれ</a:t>
                </a:r>
                <a:r>
                  <a:rPr lang="ja-JP" altLang="en-US" sz="3200" dirty="0"/>
                  <a:t>単位時間あたり</a:t>
                </a:r>
                <a:endParaRPr lang="en-US" altLang="ja-JP" sz="3200" dirty="0"/>
              </a:p>
              <a:p>
                <a:pPr marL="0" indent="0">
                  <a:buNone/>
                </a:pPr>
                <a:r>
                  <a:rPr lang="ja-JP" altLang="en-US" sz="3200" dirty="0"/>
                  <a:t>単位人口当たりの感受性人口感染率を表す。</a:t>
                </a:r>
                <a:endParaRPr kumimoji="1" lang="en-US" altLang="ja-JP" sz="3200" dirty="0"/>
              </a:p>
            </p:txBody>
          </p:sp>
        </mc:Choice>
        <mc:Fallback>
          <p:sp>
            <p:nvSpPr>
              <p:cNvPr id="3" name="コンテンツ プレースホルダー 2">
                <a:extLst>
                  <a:ext uri="{FF2B5EF4-FFF2-40B4-BE49-F238E27FC236}">
                    <a16:creationId xmlns:a16="http://schemas.microsoft.com/office/drawing/2014/main" id="{DD73079A-A1DB-480A-8A81-9DCA7870577A}"/>
                  </a:ext>
                </a:extLst>
              </p:cNvPr>
              <p:cNvSpPr>
                <a:spLocks noGrp="1" noRot="1" noChangeAspect="1" noMove="1" noResize="1" noEditPoints="1" noAdjustHandles="1" noChangeArrowheads="1" noChangeShapeType="1" noTextEdit="1"/>
              </p:cNvSpPr>
              <p:nvPr>
                <p:ph idx="1"/>
              </p:nvPr>
            </p:nvSpPr>
            <p:spPr>
              <a:blipFill>
                <a:blip r:embed="rId2"/>
                <a:stretch>
                  <a:fillRect l="-115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47735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983D9B-3AD6-4A7C-89B0-C369B97EC409}"/>
              </a:ext>
            </a:extLst>
          </p:cNvPr>
          <p:cNvSpPr>
            <a:spLocks noGrp="1"/>
          </p:cNvSpPr>
          <p:nvPr>
            <p:ph type="title"/>
          </p:nvPr>
        </p:nvSpPr>
        <p:spPr/>
        <p:txBody>
          <a:bodyPr/>
          <a:lstStyle/>
          <a:p>
            <a:r>
              <a:rPr lang="en-US" altLang="ja-JP" dirty="0"/>
              <a:t>SIR</a:t>
            </a:r>
            <a:r>
              <a:rPr lang="ja-JP" altLang="en-US" dirty="0"/>
              <a:t>モデルの図示</a:t>
            </a:r>
            <a:endParaRPr kumimoji="1" lang="ja-JP" altLang="en-US" dirty="0"/>
          </a:p>
        </p:txBody>
      </p:sp>
      <p:pic>
        <p:nvPicPr>
          <p:cNvPr id="5" name="コンテンツ プレースホルダー 4">
            <a:extLst>
              <a:ext uri="{FF2B5EF4-FFF2-40B4-BE49-F238E27FC236}">
                <a16:creationId xmlns:a16="http://schemas.microsoft.com/office/drawing/2014/main" id="{0F713A8F-480A-456C-AEED-FEAA508B206A}"/>
              </a:ext>
            </a:extLst>
          </p:cNvPr>
          <p:cNvPicPr>
            <a:picLocks noGrp="1" noChangeAspect="1"/>
          </p:cNvPicPr>
          <p:nvPr>
            <p:ph idx="1"/>
          </p:nvPr>
        </p:nvPicPr>
        <p:blipFill>
          <a:blip r:embed="rId2"/>
          <a:stretch>
            <a:fillRect/>
          </a:stretch>
        </p:blipFill>
        <p:spPr>
          <a:xfrm>
            <a:off x="1097280" y="1832727"/>
            <a:ext cx="5509969" cy="4022725"/>
          </a:xfrm>
          <a:prstGeom prst="rect">
            <a:avLst/>
          </a:prstGeom>
        </p:spPr>
      </p:pic>
      <p:sp>
        <p:nvSpPr>
          <p:cNvPr id="6" name="テキスト ボックス 5">
            <a:extLst>
              <a:ext uri="{FF2B5EF4-FFF2-40B4-BE49-F238E27FC236}">
                <a16:creationId xmlns:a16="http://schemas.microsoft.com/office/drawing/2014/main" id="{42A38395-3055-439F-9433-0F78AC4F0588}"/>
              </a:ext>
            </a:extLst>
          </p:cNvPr>
          <p:cNvSpPr txBox="1"/>
          <p:nvPr/>
        </p:nvSpPr>
        <p:spPr>
          <a:xfrm>
            <a:off x="6612859" y="1858812"/>
            <a:ext cx="4802002" cy="1200329"/>
          </a:xfrm>
          <a:prstGeom prst="rect">
            <a:avLst/>
          </a:prstGeom>
          <a:noFill/>
        </p:spPr>
        <p:txBody>
          <a:bodyPr wrap="square" rtlCol="0">
            <a:spAutoFit/>
          </a:bodyPr>
          <a:lstStyle/>
          <a:p>
            <a:r>
              <a:rPr kumimoji="1" lang="en-US" altLang="ja-JP" dirty="0"/>
              <a:t>1960</a:t>
            </a:r>
            <a:r>
              <a:rPr kumimoji="1" lang="ja-JP" altLang="en-US" dirty="0"/>
              <a:t>年代のニューヨークで起こった香港風邪のシミュレーション</a:t>
            </a:r>
            <a:endParaRPr kumimoji="1" lang="en-US" altLang="ja-JP" dirty="0"/>
          </a:p>
          <a:p>
            <a:r>
              <a:rPr kumimoji="1" lang="ja-JP" altLang="en-US" dirty="0"/>
              <a:t>以下のように</a:t>
            </a:r>
            <a:r>
              <a:rPr kumimoji="1" lang="en-US" altLang="ja-JP" dirty="0"/>
              <a:t>N</a:t>
            </a:r>
            <a:r>
              <a:rPr kumimoji="1" lang="ja-JP" altLang="en-US" dirty="0"/>
              <a:t>で割ってからシミュレーションしている。</a:t>
            </a:r>
            <a:endParaRPr kumimoji="1" lang="en-US" altLang="ja-JP" dirty="0"/>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4159C7EA-1903-4D34-B2F7-4B7F910AEE05}"/>
                  </a:ext>
                </a:extLst>
              </p:cNvPr>
              <p:cNvGraphicFramePr>
                <a:graphicFrameLocks noGrp="1"/>
              </p:cNvGraphicFramePr>
              <p:nvPr>
                <p:extLst>
                  <p:ext uri="{D42A27DB-BD31-4B8C-83A1-F6EECF244321}">
                    <p14:modId xmlns:p14="http://schemas.microsoft.com/office/powerpoint/2010/main" val="399660800"/>
                  </p:ext>
                </p:extLst>
              </p:nvPr>
            </p:nvGraphicFramePr>
            <p:xfrm>
              <a:off x="6680177" y="3170776"/>
              <a:ext cx="3400425" cy="1657731"/>
            </p:xfrm>
            <a:graphic>
              <a:graphicData uri="http://schemas.openxmlformats.org/drawingml/2006/table">
                <a:tbl>
                  <a:tblPr/>
                  <a:tblGrid>
                    <a:gridCol w="3400425">
                      <a:extLst>
                        <a:ext uri="{9D8B030D-6E8A-4147-A177-3AD203B41FA5}">
                          <a16:colId xmlns:a16="http://schemas.microsoft.com/office/drawing/2014/main" val="1185791948"/>
                        </a:ext>
                      </a:extLst>
                    </a:gridCol>
                  </a:tblGrid>
                  <a:tr h="0">
                    <a:tc>
                      <a:txBody>
                        <a:bodyPr/>
                        <a:lstStyle/>
                        <a:p>
                          <a:pPr marL="285750" indent="-285750">
                            <a:buFont typeface="Arial" panose="020B0604020202020204" pitchFamily="34" charset="0"/>
                            <a:buChar char="•"/>
                          </a:pPr>
                          <a:r>
                            <a:rPr lang="en-US" b="1" dirty="0">
                              <a:effectLst/>
                              <a:latin typeface="Helvetica, Arial, Arial Narrow"/>
                            </a:rPr>
                            <a:t>s(0) = 1</a:t>
                          </a:r>
                          <a:endParaRPr lang="en-US" dirty="0">
                            <a:effectLst/>
                          </a:endParaRPr>
                        </a:p>
                      </a:txBody>
                      <a:tcPr marL="19050" marR="19050" marT="47625" marB="47625" anchor="ctr">
                        <a:lnL>
                          <a:noFill/>
                        </a:lnL>
                        <a:lnR>
                          <a:noFill/>
                        </a:lnR>
                        <a:lnT>
                          <a:noFill/>
                        </a:lnT>
                        <a:lnB w="4763" cap="flat" cmpd="sng" algn="ctr">
                          <a:solidFill>
                            <a:srgbClr val="EFEFEF"/>
                          </a:solidFill>
                          <a:prstDash val="solid"/>
                          <a:round/>
                          <a:headEnd type="none" w="med" len="med"/>
                          <a:tailEnd type="none" w="med" len="med"/>
                        </a:lnB>
                        <a:solidFill>
                          <a:srgbClr val="FFFFFF"/>
                        </a:solidFill>
                      </a:tcPr>
                    </a:tc>
                    <a:extLst>
                      <a:ext uri="{0D108BD9-81ED-4DB2-BD59-A6C34878D82A}">
                        <a16:rowId xmlns:a16="http://schemas.microsoft.com/office/drawing/2014/main" val="2088130683"/>
                      </a:ext>
                    </a:extLst>
                  </a:tr>
                  <a:tr h="0">
                    <a:tc>
                      <a:txBody>
                        <a:bodyPr/>
                        <a:lstStyle/>
                        <a:p>
                          <a:pPr marL="285750" indent="-285750">
                            <a:buFont typeface="Arial" panose="020B0604020202020204" pitchFamily="34" charset="0"/>
                            <a:buChar char="•"/>
                          </a:pPr>
                          <a:r>
                            <a:rPr lang="nn-NO" b="1" dirty="0">
                              <a:effectLst/>
                              <a:latin typeface="Helvetica, Arial, Arial Narrow"/>
                            </a:rPr>
                            <a:t>i(0) = 1.27 x 10</a:t>
                          </a:r>
                          <a:r>
                            <a:rPr lang="nn-NO" b="1" baseline="30000" dirty="0">
                              <a:effectLst/>
                              <a:latin typeface="Helvetica, Arial, Arial Narrow"/>
                            </a:rPr>
                            <a:t>- 6</a:t>
                          </a:r>
                          <a:endParaRPr lang="nn-NO" dirty="0">
                            <a:effectLst/>
                          </a:endParaRPr>
                        </a:p>
                      </a:txBody>
                      <a:tcPr marL="19050" marR="19050" marT="47625" marB="47625" anchor="ctr">
                        <a:lnL>
                          <a:noFill/>
                        </a:lnL>
                        <a:lnR>
                          <a:noFill/>
                        </a:lnR>
                        <a:lnT w="4763" cap="flat" cmpd="sng" algn="ctr">
                          <a:solidFill>
                            <a:srgbClr val="EFEFEF"/>
                          </a:solidFill>
                          <a:prstDash val="solid"/>
                          <a:round/>
                          <a:headEnd type="none" w="med" len="med"/>
                          <a:tailEnd type="none" w="med" len="med"/>
                        </a:lnT>
                        <a:lnB w="4763" cap="flat" cmpd="sng" algn="ctr">
                          <a:solidFill>
                            <a:srgbClr val="EFEFEF"/>
                          </a:solidFill>
                          <a:prstDash val="solid"/>
                          <a:round/>
                          <a:headEnd type="none" w="med" len="med"/>
                          <a:tailEnd type="none" w="med" len="med"/>
                        </a:lnB>
                        <a:solidFill>
                          <a:srgbClr val="FFFFFF"/>
                        </a:solidFill>
                      </a:tcPr>
                    </a:tc>
                    <a:extLst>
                      <a:ext uri="{0D108BD9-81ED-4DB2-BD59-A6C34878D82A}">
                        <a16:rowId xmlns:a16="http://schemas.microsoft.com/office/drawing/2014/main" val="3325343993"/>
                      </a:ext>
                    </a:extLst>
                  </a:tr>
                  <a:tr h="890074">
                    <a:tc>
                      <a:txBody>
                        <a:bodyPr/>
                        <a:lstStyle/>
                        <a:p>
                          <a:pPr marL="285750" indent="-285750">
                            <a:buFont typeface="Arial" panose="020B0604020202020204" pitchFamily="34" charset="0"/>
                            <a:buChar char="•"/>
                          </a:pPr>
                          <a:r>
                            <a:rPr lang="en-US" b="1" dirty="0">
                              <a:effectLst/>
                              <a:latin typeface="Helvetica, Arial, Arial Narrow"/>
                            </a:rPr>
                            <a:t>r(0) = 0</a:t>
                          </a:r>
                        </a:p>
                        <a:p>
                          <a:pPr marL="285750" indent="-285750">
                            <a:buFont typeface="Arial" panose="020B0604020202020204" pitchFamily="34" charset="0"/>
                            <a:buChar char="•"/>
                          </a:pPr>
                          <a14:m>
                            <m:oMath xmlns:m="http://schemas.openxmlformats.org/officeDocument/2006/math">
                              <m:r>
                                <a:rPr lang="ja-JP" altLang="en-US" b="1" i="1" smtClean="0">
                                  <a:effectLst/>
                                  <a:latin typeface="Cambria Math" panose="02040503050406030204" pitchFamily="18" charset="0"/>
                                  <a:ea typeface="Cambria Math" panose="02040503050406030204" pitchFamily="18" charset="0"/>
                                </a:rPr>
                                <m:t>𝜷</m:t>
                              </m:r>
                              <m:r>
                                <a:rPr lang="en-US" altLang="ja-JP" b="1" i="1" smtClean="0">
                                  <a:effectLst/>
                                  <a:latin typeface="Cambria Math" panose="02040503050406030204" pitchFamily="18" charset="0"/>
                                  <a:ea typeface="Cambria Math" panose="02040503050406030204" pitchFamily="18" charset="0"/>
                                </a:rPr>
                                <m:t>=</m:t>
                              </m:r>
                              <m:f>
                                <m:fPr>
                                  <m:type m:val="skw"/>
                                  <m:ctrlPr>
                                    <a:rPr lang="en-US" altLang="ja-JP" b="1" i="1" smtClean="0">
                                      <a:effectLst/>
                                      <a:latin typeface="Cambria Math" panose="02040503050406030204" pitchFamily="18" charset="0"/>
                                      <a:ea typeface="Cambria Math" panose="02040503050406030204" pitchFamily="18" charset="0"/>
                                    </a:rPr>
                                  </m:ctrlPr>
                                </m:fPr>
                                <m:num>
                                  <m:r>
                                    <a:rPr lang="en-US" altLang="ja-JP" b="1" i="1" smtClean="0">
                                      <a:effectLst/>
                                      <a:latin typeface="Cambria Math" panose="02040503050406030204" pitchFamily="18" charset="0"/>
                                      <a:ea typeface="Cambria Math" panose="02040503050406030204" pitchFamily="18" charset="0"/>
                                    </a:rPr>
                                    <m:t>𝟏</m:t>
                                  </m:r>
                                </m:num>
                                <m:den>
                                  <m:r>
                                    <a:rPr lang="en-US" altLang="ja-JP" b="1" i="1" smtClean="0">
                                      <a:effectLst/>
                                      <a:latin typeface="Cambria Math" panose="02040503050406030204" pitchFamily="18" charset="0"/>
                                      <a:ea typeface="Cambria Math" panose="02040503050406030204" pitchFamily="18" charset="0"/>
                                    </a:rPr>
                                    <m:t>𝟐</m:t>
                                  </m:r>
                                </m:den>
                              </m:f>
                            </m:oMath>
                          </a14:m>
                          <a:endParaRPr lang="en-US" b="1" i="1" dirty="0">
                            <a:effectLst/>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b="1" i="1" smtClean="0">
                                  <a:effectLst/>
                                  <a:latin typeface="Cambria Math" panose="02040503050406030204" pitchFamily="18" charset="0"/>
                                  <a:ea typeface="Cambria Math" panose="02040503050406030204" pitchFamily="18" charset="0"/>
                                </a:rPr>
                                <m:t>𝜸</m:t>
                              </m:r>
                              <m:r>
                                <a:rPr lang="en-US" b="1" i="1" smtClean="0">
                                  <a:effectLst/>
                                  <a:latin typeface="Cambria Math" panose="02040503050406030204" pitchFamily="18" charset="0"/>
                                  <a:ea typeface="Cambria Math" panose="02040503050406030204" pitchFamily="18" charset="0"/>
                                </a:rPr>
                                <m:t>=</m:t>
                              </m:r>
                              <m:f>
                                <m:fPr>
                                  <m:type m:val="skw"/>
                                  <m:ctrlPr>
                                    <a:rPr lang="en-US" altLang="ja-JP" b="1" i="1" smtClean="0">
                                      <a:effectLst/>
                                      <a:latin typeface="Cambria Math" panose="02040503050406030204" pitchFamily="18" charset="0"/>
                                      <a:ea typeface="Cambria Math" panose="02040503050406030204" pitchFamily="18" charset="0"/>
                                    </a:rPr>
                                  </m:ctrlPr>
                                </m:fPr>
                                <m:num>
                                  <m:r>
                                    <a:rPr lang="en-US" altLang="ja-JP" b="1" i="1" smtClean="0">
                                      <a:effectLst/>
                                      <a:latin typeface="Cambria Math" panose="02040503050406030204" pitchFamily="18" charset="0"/>
                                      <a:ea typeface="Cambria Math" panose="02040503050406030204" pitchFamily="18" charset="0"/>
                                    </a:rPr>
                                    <m:t>𝟏</m:t>
                                  </m:r>
                                </m:num>
                                <m:den>
                                  <m:r>
                                    <a:rPr lang="en-US" altLang="ja-JP" b="1" i="1" smtClean="0">
                                      <a:effectLst/>
                                      <a:latin typeface="Cambria Math" panose="02040503050406030204" pitchFamily="18" charset="0"/>
                                      <a:ea typeface="Cambria Math" panose="02040503050406030204" pitchFamily="18" charset="0"/>
                                    </a:rPr>
                                    <m:t>𝟑</m:t>
                                  </m:r>
                                </m:den>
                              </m:f>
                            </m:oMath>
                          </a14:m>
                          <a:endParaRPr lang="en-US" b="1" dirty="0">
                            <a:effectLst/>
                            <a:ea typeface="Cambria Math" panose="02040503050406030204" pitchFamily="18" charset="0"/>
                          </a:endParaRPr>
                        </a:p>
                      </a:txBody>
                      <a:tcPr marL="19050" marR="19050" marT="47625" marB="47625" anchor="ctr">
                        <a:lnL>
                          <a:noFill/>
                        </a:lnL>
                        <a:lnR>
                          <a:noFill/>
                        </a:lnR>
                        <a:lnT w="4763" cap="flat" cmpd="sng" algn="ctr">
                          <a:solidFill>
                            <a:srgbClr val="EFEFEF"/>
                          </a:solidFill>
                          <a:prstDash val="solid"/>
                          <a:round/>
                          <a:headEnd type="none" w="med" len="med"/>
                          <a:tailEnd type="none" w="med" len="med"/>
                        </a:lnT>
                        <a:lnB w="4763" cap="flat" cmpd="sng" algn="ctr">
                          <a:solidFill>
                            <a:srgbClr val="EFEFEF"/>
                          </a:solidFill>
                          <a:prstDash val="solid"/>
                          <a:round/>
                          <a:headEnd type="none" w="med" len="med"/>
                          <a:tailEnd type="none" w="med" len="med"/>
                        </a:lnB>
                        <a:solidFill>
                          <a:srgbClr val="FFFFFF"/>
                        </a:solidFill>
                      </a:tcPr>
                    </a:tc>
                    <a:extLst>
                      <a:ext uri="{0D108BD9-81ED-4DB2-BD59-A6C34878D82A}">
                        <a16:rowId xmlns:a16="http://schemas.microsoft.com/office/drawing/2014/main" val="1077048434"/>
                      </a:ext>
                    </a:extLst>
                  </a:tr>
                </a:tbl>
              </a:graphicData>
            </a:graphic>
          </p:graphicFrame>
        </mc:Choice>
        <mc:Fallback xmlns="">
          <p:graphicFrame>
            <p:nvGraphicFramePr>
              <p:cNvPr id="8" name="表 7">
                <a:extLst>
                  <a:ext uri="{FF2B5EF4-FFF2-40B4-BE49-F238E27FC236}">
                    <a16:creationId xmlns:a16="http://schemas.microsoft.com/office/drawing/2014/main" id="{4159C7EA-1903-4D34-B2F7-4B7F910AEE05}"/>
                  </a:ext>
                </a:extLst>
              </p:cNvPr>
              <p:cNvGraphicFramePr>
                <a:graphicFrameLocks noGrp="1"/>
              </p:cNvGraphicFramePr>
              <p:nvPr>
                <p:extLst>
                  <p:ext uri="{D42A27DB-BD31-4B8C-83A1-F6EECF244321}">
                    <p14:modId xmlns:p14="http://schemas.microsoft.com/office/powerpoint/2010/main" val="399660800"/>
                  </p:ext>
                </p:extLst>
              </p:nvPr>
            </p:nvGraphicFramePr>
            <p:xfrm>
              <a:off x="6680177" y="3170776"/>
              <a:ext cx="3400425" cy="1657731"/>
            </p:xfrm>
            <a:graphic>
              <a:graphicData uri="http://schemas.openxmlformats.org/drawingml/2006/table">
                <a:tbl>
                  <a:tblPr/>
                  <a:tblGrid>
                    <a:gridCol w="3400425">
                      <a:extLst>
                        <a:ext uri="{9D8B030D-6E8A-4147-A177-3AD203B41FA5}">
                          <a16:colId xmlns:a16="http://schemas.microsoft.com/office/drawing/2014/main" val="1185791948"/>
                        </a:ext>
                      </a:extLst>
                    </a:gridCol>
                  </a:tblGrid>
                  <a:tr h="369570">
                    <a:tc>
                      <a:txBody>
                        <a:bodyPr/>
                        <a:lstStyle/>
                        <a:p>
                          <a:pPr marL="285750" indent="-285750">
                            <a:buFont typeface="Arial" panose="020B0604020202020204" pitchFamily="34" charset="0"/>
                            <a:buChar char="•"/>
                          </a:pPr>
                          <a:r>
                            <a:rPr lang="en-US" b="1" dirty="0">
                              <a:effectLst/>
                              <a:latin typeface="Helvetica, Arial, Arial Narrow"/>
                            </a:rPr>
                            <a:t>s(0) = 1</a:t>
                          </a:r>
                          <a:endParaRPr lang="en-US" dirty="0">
                            <a:effectLst/>
                          </a:endParaRPr>
                        </a:p>
                      </a:txBody>
                      <a:tcPr marL="19050" marR="19050" marT="47625" marB="47625" anchor="ctr">
                        <a:lnL>
                          <a:noFill/>
                        </a:lnL>
                        <a:lnR>
                          <a:noFill/>
                        </a:lnR>
                        <a:lnT>
                          <a:noFill/>
                        </a:lnT>
                        <a:lnB w="4763" cap="flat" cmpd="sng" algn="ctr">
                          <a:solidFill>
                            <a:srgbClr val="EFEFEF"/>
                          </a:solidFill>
                          <a:prstDash val="solid"/>
                          <a:round/>
                          <a:headEnd type="none" w="med" len="med"/>
                          <a:tailEnd type="none" w="med" len="med"/>
                        </a:lnB>
                        <a:solidFill>
                          <a:srgbClr val="FFFFFF"/>
                        </a:solidFill>
                      </a:tcPr>
                    </a:tc>
                    <a:extLst>
                      <a:ext uri="{0D108BD9-81ED-4DB2-BD59-A6C34878D82A}">
                        <a16:rowId xmlns:a16="http://schemas.microsoft.com/office/drawing/2014/main" val="2088130683"/>
                      </a:ext>
                    </a:extLst>
                  </a:tr>
                  <a:tr h="369570">
                    <a:tc>
                      <a:txBody>
                        <a:bodyPr/>
                        <a:lstStyle/>
                        <a:p>
                          <a:pPr marL="285750" indent="-285750">
                            <a:buFont typeface="Arial" panose="020B0604020202020204" pitchFamily="34" charset="0"/>
                            <a:buChar char="•"/>
                          </a:pPr>
                          <a:r>
                            <a:rPr lang="nn-NO" b="1" dirty="0">
                              <a:effectLst/>
                              <a:latin typeface="Helvetica, Arial, Arial Narrow"/>
                            </a:rPr>
                            <a:t>i(0) = 1.27 x 10</a:t>
                          </a:r>
                          <a:r>
                            <a:rPr lang="nn-NO" b="1" baseline="30000" dirty="0">
                              <a:effectLst/>
                              <a:latin typeface="Helvetica, Arial, Arial Narrow"/>
                            </a:rPr>
                            <a:t>- 6</a:t>
                          </a:r>
                          <a:endParaRPr lang="nn-NO" dirty="0">
                            <a:effectLst/>
                          </a:endParaRPr>
                        </a:p>
                      </a:txBody>
                      <a:tcPr marL="19050" marR="19050" marT="47625" marB="47625" anchor="ctr">
                        <a:lnL>
                          <a:noFill/>
                        </a:lnL>
                        <a:lnR>
                          <a:noFill/>
                        </a:lnR>
                        <a:lnT w="4763" cap="flat" cmpd="sng" algn="ctr">
                          <a:solidFill>
                            <a:srgbClr val="EFEFEF"/>
                          </a:solidFill>
                          <a:prstDash val="solid"/>
                          <a:round/>
                          <a:headEnd type="none" w="med" len="med"/>
                          <a:tailEnd type="none" w="med" len="med"/>
                        </a:lnT>
                        <a:lnB w="4763" cap="flat" cmpd="sng" algn="ctr">
                          <a:solidFill>
                            <a:srgbClr val="EFEFEF"/>
                          </a:solidFill>
                          <a:prstDash val="solid"/>
                          <a:round/>
                          <a:headEnd type="none" w="med" len="med"/>
                          <a:tailEnd type="none" w="med" len="med"/>
                        </a:lnB>
                        <a:solidFill>
                          <a:srgbClr val="FFFFFF"/>
                        </a:solidFill>
                      </a:tcPr>
                    </a:tc>
                    <a:extLst>
                      <a:ext uri="{0D108BD9-81ED-4DB2-BD59-A6C34878D82A}">
                        <a16:rowId xmlns:a16="http://schemas.microsoft.com/office/drawing/2014/main" val="3325343993"/>
                      </a:ext>
                    </a:extLst>
                  </a:tr>
                  <a:tr h="918591">
                    <a:tc>
                      <a:txBody>
                        <a:bodyPr/>
                        <a:lstStyle/>
                        <a:p>
                          <a:endParaRPr lang="ja-JP"/>
                        </a:p>
                      </a:txBody>
                      <a:tcPr marL="19050" marR="19050" marT="47625" marB="47625" anchor="ctr">
                        <a:lnL>
                          <a:noFill/>
                        </a:lnL>
                        <a:lnR>
                          <a:noFill/>
                        </a:lnR>
                        <a:lnT w="4763" cap="flat" cmpd="sng" algn="ctr">
                          <a:solidFill>
                            <a:srgbClr val="EFEFEF"/>
                          </a:solidFill>
                          <a:prstDash val="solid"/>
                          <a:round/>
                          <a:headEnd type="none" w="med" len="med"/>
                          <a:tailEnd type="none" w="med" len="med"/>
                        </a:lnT>
                        <a:lnB w="4763" cap="flat" cmpd="sng" algn="ctr">
                          <a:solidFill>
                            <a:srgbClr val="EFEFEF"/>
                          </a:solidFill>
                          <a:prstDash val="solid"/>
                          <a:round/>
                          <a:headEnd type="none" w="med" len="med"/>
                          <a:tailEnd type="none" w="med" len="med"/>
                        </a:lnB>
                        <a:blipFill>
                          <a:blip r:embed="rId3"/>
                          <a:stretch>
                            <a:fillRect t="-84768" r="-179" b="-70861"/>
                          </a:stretch>
                        </a:blipFill>
                      </a:tcPr>
                    </a:tc>
                    <a:extLst>
                      <a:ext uri="{0D108BD9-81ED-4DB2-BD59-A6C34878D82A}">
                        <a16:rowId xmlns:a16="http://schemas.microsoft.com/office/drawing/2014/main" val="1077048434"/>
                      </a:ext>
                    </a:extLst>
                  </a:tr>
                </a:tbl>
              </a:graphicData>
            </a:graphic>
          </p:graphicFrame>
        </mc:Fallback>
      </mc:AlternateContent>
    </p:spTree>
    <p:extLst>
      <p:ext uri="{BB962C8B-B14F-4D97-AF65-F5344CB8AC3E}">
        <p14:creationId xmlns:p14="http://schemas.microsoft.com/office/powerpoint/2010/main" val="3255488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9B4A3D-D7A7-46AE-B0F7-4B92917F02D9}"/>
              </a:ext>
            </a:extLst>
          </p:cNvPr>
          <p:cNvSpPr>
            <a:spLocks noGrp="1"/>
          </p:cNvSpPr>
          <p:nvPr>
            <p:ph type="title"/>
          </p:nvPr>
        </p:nvSpPr>
        <p:spPr/>
        <p:txBody>
          <a:bodyPr/>
          <a:lstStyle/>
          <a:p>
            <a:r>
              <a:rPr kumimoji="1" lang="en-US" altLang="ja-JP" dirty="0"/>
              <a:t>R0</a:t>
            </a:r>
            <a:r>
              <a:rPr kumimoji="1" lang="ja-JP" altLang="en-US" dirty="0"/>
              <a:t>と</a:t>
            </a:r>
            <a:r>
              <a:rPr kumimoji="1" lang="en-US" altLang="ja-JP" dirty="0"/>
              <a:t>Re</a:t>
            </a:r>
            <a:r>
              <a:rPr lang="ja-JP" altLang="en-US" dirty="0"/>
              <a:t>の導出</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708CCE60-4FF0-42FC-B233-EA2E1FCFC01D}"/>
                  </a:ext>
                </a:extLst>
              </p:cNvPr>
              <p:cNvSpPr>
                <a:spLocks noGrp="1"/>
              </p:cNvSpPr>
              <p:nvPr>
                <p:ph idx="1"/>
              </p:nvPr>
            </p:nvSpPr>
            <p:spPr/>
            <p:txBody>
              <a:bodyPr>
                <a:normAutofit fontScale="77500" lnSpcReduction="20000"/>
              </a:bodyPr>
              <a:lstStyle/>
              <a:p>
                <a:pPr marL="0" indent="0">
                  <a:buNone/>
                </a:pPr>
                <a:r>
                  <a:rPr lang="ja-JP" altLang="en-US" sz="2800" dirty="0">
                    <a:latin typeface="Cambria Math" panose="02040503050406030204" pitchFamily="18" charset="0"/>
                  </a:rPr>
                  <a:t>流行初期（</a:t>
                </a:r>
                <a:r>
                  <a:rPr lang="en-US" altLang="ja-JP" sz="2800" dirty="0">
                    <a:latin typeface="Cambria Math" panose="02040503050406030204" pitchFamily="18" charset="0"/>
                  </a:rPr>
                  <a:t>S(t) </a:t>
                </a: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𝑁</m:t>
                    </m:r>
                  </m:oMath>
                </a14:m>
                <a:r>
                  <a:rPr lang="ja-JP" altLang="en-US" sz="2800" dirty="0">
                    <a:latin typeface="Cambria Math" panose="02040503050406030204" pitchFamily="18" charset="0"/>
                  </a:rPr>
                  <a:t>）においては感染人口の成長は以下のように記述される。</a:t>
                </a:r>
                <a:endParaRPr lang="en-US" altLang="ja-JP" sz="2800" dirty="0">
                  <a:latin typeface="Cambria Math" panose="02040503050406030204" pitchFamily="18" charset="0"/>
                </a:endParaRPr>
              </a:p>
              <a:p>
                <a14:m>
                  <m:oMath xmlns:m="http://schemas.openxmlformats.org/officeDocument/2006/math">
                    <m:f>
                      <m:fPr>
                        <m:ctrlPr>
                          <a:rPr lang="ja-JP" altLang="en-US" sz="2800" i="1" smtClean="0">
                            <a:latin typeface="Cambria Math" panose="02040503050406030204" pitchFamily="18" charset="0"/>
                          </a:rPr>
                        </m:ctrlPr>
                      </m:fPr>
                      <m:num>
                        <m:r>
                          <a:rPr lang="ja-JP" altLang="en-US" sz="2800" i="1">
                            <a:latin typeface="Cambria Math" panose="02040503050406030204" pitchFamily="18" charset="0"/>
                          </a:rPr>
                          <m:t>ⅆ</m:t>
                        </m:r>
                        <m:r>
                          <a:rPr lang="en-US" altLang="ja-JP" sz="2800" i="1">
                            <a:latin typeface="Cambria Math" panose="02040503050406030204" pitchFamily="18" charset="0"/>
                          </a:rPr>
                          <m:t>𝐼</m:t>
                        </m:r>
                      </m:num>
                      <m:den>
                        <m:r>
                          <a:rPr lang="ja-JP" altLang="en-US" sz="2800" i="1">
                            <a:latin typeface="Cambria Math" panose="02040503050406030204" pitchFamily="18" charset="0"/>
                          </a:rPr>
                          <m:t>ⅆ</m:t>
                        </m:r>
                        <m:r>
                          <a:rPr lang="ja-JP" altLang="en-US" sz="2800" i="1">
                            <a:latin typeface="Cambria Math" panose="02040503050406030204" pitchFamily="18" charset="0"/>
                          </a:rPr>
                          <m:t>𝑡</m:t>
                        </m:r>
                      </m:den>
                    </m:f>
                    <m:d>
                      <m:dPr>
                        <m:ctrlPr>
                          <a:rPr lang="ja-JP" altLang="en-US" sz="2800" i="1">
                            <a:latin typeface="Cambria Math" panose="02040503050406030204" pitchFamily="18" charset="0"/>
                          </a:rPr>
                        </m:ctrlPr>
                      </m:dPr>
                      <m:e>
                        <m:r>
                          <a:rPr lang="ja-JP" altLang="en-US" sz="2800" i="1">
                            <a:latin typeface="Cambria Math" panose="02040503050406030204" pitchFamily="18" charset="0"/>
                          </a:rPr>
                          <m:t>𝑡</m:t>
                        </m:r>
                      </m:e>
                    </m:d>
                    <m:r>
                      <a:rPr lang="ja-JP" altLang="en-US" sz="2800" i="1">
                        <a:latin typeface="Cambria Math" panose="02040503050406030204" pitchFamily="18" charset="0"/>
                      </a:rPr>
                      <m:t>=</m:t>
                    </m:r>
                    <m:d>
                      <m:dPr>
                        <m:ctrlPr>
                          <a:rPr lang="en-US" altLang="ja-JP" sz="2800" b="0" i="1" smtClean="0">
                            <a:latin typeface="Cambria Math" panose="02040503050406030204" pitchFamily="18" charset="0"/>
                          </a:rPr>
                        </m:ctrlPr>
                      </m:dPr>
                      <m:e>
                        <m:r>
                          <a:rPr lang="ja-JP" altLang="en-US" sz="2800" i="1">
                            <a:latin typeface="Cambria Math" panose="02040503050406030204" pitchFamily="18" charset="0"/>
                          </a:rPr>
                          <m:t>𝛽</m:t>
                        </m:r>
                        <m:r>
                          <a:rPr lang="en-US" altLang="ja-JP" sz="2800" b="0" i="1" smtClean="0">
                            <a:latin typeface="Cambria Math" panose="02040503050406030204" pitchFamily="18" charset="0"/>
                          </a:rPr>
                          <m:t>𝑁</m:t>
                        </m:r>
                        <m:r>
                          <a:rPr lang="en-US" altLang="ja-JP" sz="2800" i="1">
                            <a:latin typeface="Cambria Math" panose="02040503050406030204" pitchFamily="18" charset="0"/>
                          </a:rPr>
                          <m:t>−</m:t>
                        </m:r>
                        <m:r>
                          <a:rPr lang="ja-JP" altLang="en-US" sz="2800" i="1">
                            <a:latin typeface="Cambria Math" panose="02040503050406030204" pitchFamily="18" charset="0"/>
                          </a:rPr>
                          <m:t>𝛾</m:t>
                        </m:r>
                      </m:e>
                    </m:d>
                    <m:r>
                      <a:rPr lang="en-US" altLang="ja-JP" sz="2800" i="1">
                        <a:latin typeface="Cambria Math" panose="02040503050406030204" pitchFamily="18" charset="0"/>
                      </a:rPr>
                      <m:t>𝐼</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𝑡</m:t>
                        </m:r>
                      </m:e>
                    </m:d>
                  </m:oMath>
                </a14:m>
                <a:endParaRPr lang="en-US" altLang="ja-JP" sz="2800" i="1" dirty="0">
                  <a:latin typeface="Cambria Math" panose="02040503050406030204" pitchFamily="18" charset="0"/>
                </a:endParaRPr>
              </a:p>
              <a:p>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𝐼</m:t>
                    </m:r>
                    <m:d>
                      <m:dPr>
                        <m:ctrlPr>
                          <a:rPr lang="ja-JP" altLang="en-US" sz="2800" i="1">
                            <a:latin typeface="Cambria Math" panose="02040503050406030204" pitchFamily="18" charset="0"/>
                          </a:rPr>
                        </m:ctrlPr>
                      </m:dPr>
                      <m:e>
                        <m:r>
                          <a:rPr lang="ja-JP" altLang="en-US" sz="2800" i="1">
                            <a:latin typeface="Cambria Math" panose="02040503050406030204" pitchFamily="18" charset="0"/>
                          </a:rPr>
                          <m:t>𝑡</m:t>
                        </m:r>
                      </m:e>
                    </m:d>
                    <m:r>
                      <a:rPr lang="ja-JP" altLang="en-US" sz="2800" i="1">
                        <a:latin typeface="Cambria Math" panose="02040503050406030204" pitchFamily="18" charset="0"/>
                      </a:rPr>
                      <m:t>=</m:t>
                    </m:r>
                    <m:r>
                      <m:rPr>
                        <m:sty m:val="p"/>
                      </m:rPr>
                      <a:rPr lang="en-US" altLang="ja-JP" sz="2800" b="0" i="0" smtClean="0">
                        <a:latin typeface="Cambria Math" panose="02040503050406030204" pitchFamily="18" charset="0"/>
                      </a:rPr>
                      <m:t>I</m:t>
                    </m:r>
                    <m:r>
                      <a:rPr lang="en-US" altLang="ja-JP" sz="2800" b="0" i="0" smtClean="0">
                        <a:latin typeface="Cambria Math" panose="02040503050406030204" pitchFamily="18" charset="0"/>
                      </a:rPr>
                      <m:t>(0)</m:t>
                    </m:r>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d>
                      <m:dPr>
                        <m:ctrlPr>
                          <a:rPr lang="en-US" altLang="ja-JP" sz="2800" b="0" i="1" smtClean="0">
                            <a:latin typeface="Cambria Math" panose="02040503050406030204" pitchFamily="18" charset="0"/>
                          </a:rPr>
                        </m:ctrlPr>
                      </m:dPr>
                      <m:e>
                        <m:r>
                          <a:rPr lang="ja-JP" altLang="en-US" sz="2800" i="1" smtClean="0">
                            <a:solidFill>
                              <a:srgbClr val="FF0000"/>
                            </a:solidFill>
                            <a:latin typeface="Cambria Math" panose="02040503050406030204" pitchFamily="18" charset="0"/>
                          </a:rPr>
                          <m:t>𝛽</m:t>
                        </m:r>
                        <m:r>
                          <a:rPr lang="en-US" altLang="ja-JP" sz="2800" b="0" i="1" smtClean="0">
                            <a:solidFill>
                              <a:srgbClr val="FF0000"/>
                            </a:solidFill>
                            <a:latin typeface="Cambria Math" panose="02040503050406030204" pitchFamily="18" charset="0"/>
                          </a:rPr>
                          <m:t>𝑁</m:t>
                        </m:r>
                        <m:r>
                          <a:rPr lang="en-US" altLang="ja-JP" sz="2800" b="0" i="1" smtClean="0">
                            <a:solidFill>
                              <a:srgbClr val="FF0000"/>
                            </a:solidFill>
                            <a:latin typeface="Cambria Math" panose="02040503050406030204" pitchFamily="18" charset="0"/>
                          </a:rPr>
                          <m:t>−</m:t>
                        </m:r>
                        <m:r>
                          <a:rPr lang="ja-JP" altLang="en-US" sz="2800" b="0" i="1" smtClean="0">
                            <a:solidFill>
                              <a:srgbClr val="FF0000"/>
                            </a:solidFill>
                            <a:latin typeface="Cambria Math" panose="02040503050406030204" pitchFamily="18" charset="0"/>
                          </a:rPr>
                          <m:t>𝛾</m:t>
                        </m:r>
                      </m:e>
                    </m:d>
                    <m:r>
                      <a:rPr lang="en-US" altLang="ja-JP" sz="2800" b="0" i="1" smtClean="0">
                        <a:latin typeface="Cambria Math" panose="02040503050406030204" pitchFamily="18" charset="0"/>
                      </a:rPr>
                      <m:t>𝑡</m:t>
                    </m:r>
                    <m:r>
                      <a:rPr lang="en-US" altLang="ja-JP" sz="2800" b="0" i="1" smtClean="0">
                        <a:latin typeface="Cambria Math" panose="02040503050406030204" pitchFamily="18" charset="0"/>
                      </a:rPr>
                      <m:t>)</m:t>
                    </m:r>
                  </m:oMath>
                </a14:m>
                <a:r>
                  <a:rPr kumimoji="1" lang="en-US" altLang="ja-JP" sz="2800" dirty="0"/>
                  <a:t>		</a:t>
                </a:r>
                <a14:m>
                  <m:oMath xmlns:m="http://schemas.openxmlformats.org/officeDocument/2006/math">
                    <m:r>
                      <a:rPr kumimoji="1" lang="en-US" altLang="ja-JP" sz="2800" i="1" smtClean="0">
                        <a:latin typeface="Cambria Math" panose="02040503050406030204" pitchFamily="18" charset="0"/>
                        <a:ea typeface="Cambria Math" panose="02040503050406030204" pitchFamily="18" charset="0"/>
                      </a:rPr>
                      <m:t>∴</m:t>
                    </m:r>
                  </m:oMath>
                </a14:m>
                <a:r>
                  <a:rPr kumimoji="1" lang="en-US" altLang="ja-JP" sz="2800" dirty="0"/>
                  <a:t>(</a:t>
                </a:r>
                <a:r>
                  <a:rPr lang="en-US" altLang="ja-JP" i="1" dirty="0"/>
                  <a:t> </a:t>
                </a:r>
                <a14:m>
                  <m:oMath xmlns:m="http://schemas.openxmlformats.org/officeDocument/2006/math">
                    <m:f>
                      <m:fPr>
                        <m:ctrlPr>
                          <a:rPr lang="ja-JP" altLang="en-US" i="1">
                            <a:latin typeface="Cambria Math" panose="02040503050406030204" pitchFamily="18" charset="0"/>
                          </a:rPr>
                        </m:ctrlPr>
                      </m:fPr>
                      <m:num>
                        <m:r>
                          <a:rPr lang="ja-JP" altLang="en-US" i="1">
                            <a:latin typeface="Cambria Math" panose="02040503050406030204" pitchFamily="18" charset="0"/>
                          </a:rPr>
                          <m:t>ⅆ</m:t>
                        </m:r>
                        <m:r>
                          <a:rPr lang="en-US" altLang="ja-JP" b="0" i="1" smtClean="0">
                            <a:latin typeface="Cambria Math" panose="02040503050406030204" pitchFamily="18" charset="0"/>
                          </a:rPr>
                          <m:t>𝑦</m:t>
                        </m:r>
                      </m:num>
                      <m:den>
                        <m:r>
                          <a:rPr lang="ja-JP" altLang="en-US" i="1">
                            <a:latin typeface="Cambria Math" panose="02040503050406030204" pitchFamily="18" charset="0"/>
                          </a:rPr>
                          <m:t>ⅆ</m:t>
                        </m:r>
                        <m:r>
                          <a:rPr lang="en-US" altLang="ja-JP" b="0" i="1" smtClean="0">
                            <a:latin typeface="Cambria Math" panose="02040503050406030204" pitchFamily="18" charset="0"/>
                          </a:rPr>
                          <m:t>𝑡</m:t>
                        </m:r>
                      </m:den>
                    </m:f>
                    <m:r>
                      <a:rPr lang="ja-JP" altLang="en-US" i="1">
                        <a:latin typeface="Cambria Math" panose="02040503050406030204" pitchFamily="18" charset="0"/>
                      </a:rPr>
                      <m:t>=</m:t>
                    </m:r>
                    <m:r>
                      <a:rPr lang="en-US" altLang="ja-JP" b="0" i="1" smtClean="0">
                        <a:latin typeface="Cambria Math" panose="02040503050406030204" pitchFamily="18" charset="0"/>
                      </a:rPr>
                      <m:t>𝑘𝑦</m:t>
                    </m:r>
                  </m:oMath>
                </a14:m>
                <a:r>
                  <a:rPr kumimoji="1" lang="ja-JP" altLang="en-US" sz="2800" dirty="0"/>
                  <a:t> </a:t>
                </a:r>
                <a:r>
                  <a:rPr kumimoji="1" lang="en-US" altLang="ja-JP" sz="2800" dirty="0"/>
                  <a:t>=&gt;</a:t>
                </a:r>
                <a:r>
                  <a:rPr lang="en-US" altLang="ja-JP" sz="2800" dirty="0"/>
                  <a:t> </a:t>
                </a:r>
                <a14:m>
                  <m:oMath xmlns:m="http://schemas.openxmlformats.org/officeDocument/2006/math">
                    <m:r>
                      <m:rPr>
                        <m:sty m:val="p"/>
                      </m:rPr>
                      <a:rPr lang="en-US" altLang="ja-JP" sz="2400" b="0" i="0" smtClean="0">
                        <a:latin typeface="Cambria Math" panose="02040503050406030204" pitchFamily="18" charset="0"/>
                      </a:rPr>
                      <m:t>y</m:t>
                    </m:r>
                    <m:r>
                      <a:rPr lang="en-US" altLang="ja-JP" sz="2400" b="0" i="0" smtClean="0">
                        <a:latin typeface="Cambria Math" panose="02040503050406030204" pitchFamily="18" charset="0"/>
                      </a:rPr>
                      <m:t>=</m:t>
                    </m:r>
                    <m:r>
                      <m:rPr>
                        <m:sty m:val="p"/>
                      </m:rPr>
                      <a:rPr lang="en-US" altLang="ja-JP" sz="2400" b="0" i="0" smtClean="0">
                        <a:latin typeface="Cambria Math" panose="02040503050406030204" pitchFamily="18" charset="0"/>
                      </a:rPr>
                      <m:t>Aexp</m:t>
                    </m:r>
                    <m:r>
                      <a:rPr lang="en-US" altLang="ja-JP" sz="2400" i="1">
                        <a:latin typeface="Cambria Math" panose="02040503050406030204" pitchFamily="18" charset="0"/>
                      </a:rPr>
                      <m:t>⁡</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𝑘𝑡</m:t>
                    </m:r>
                    <m:r>
                      <a:rPr lang="en-US" altLang="ja-JP" sz="2400" i="1">
                        <a:latin typeface="Cambria Math" panose="02040503050406030204" pitchFamily="18" charset="0"/>
                      </a:rPr>
                      <m:t>)</m:t>
                    </m:r>
                  </m:oMath>
                </a14:m>
                <a:r>
                  <a:rPr kumimoji="1" lang="en-US" altLang="ja-JP" sz="2800" dirty="0"/>
                  <a:t> </a:t>
                </a:r>
                <a:r>
                  <a:rPr kumimoji="1" lang="ja-JP" altLang="en-US" sz="2800" dirty="0"/>
                  <a:t>）</a:t>
                </a:r>
                <a:endParaRPr kumimoji="1" lang="en-US" altLang="ja-JP" sz="2800" dirty="0"/>
              </a:p>
              <a:p>
                <a:endParaRPr lang="en-US" altLang="ja-JP" sz="2800" dirty="0"/>
              </a:p>
              <a:p>
                <a:r>
                  <a:rPr kumimoji="1" lang="ja-JP" altLang="en-US" sz="2800" dirty="0"/>
                  <a:t>このとき、</a:t>
                </a:r>
                <a:r>
                  <a:rPr lang="en-US" altLang="ja-JP" sz="2800" dirty="0"/>
                  <a:t> </a:t>
                </a:r>
                <a14:m>
                  <m:oMath xmlns:m="http://schemas.openxmlformats.org/officeDocument/2006/math">
                    <m:f>
                      <m:fPr>
                        <m:ctrlPr>
                          <a:rPr lang="ja-JP" altLang="en-US" sz="2800" i="1" smtClean="0">
                            <a:latin typeface="Cambria Math" panose="02040503050406030204" pitchFamily="18" charset="0"/>
                          </a:rPr>
                        </m:ctrlPr>
                      </m:fPr>
                      <m:num>
                        <m:r>
                          <a:rPr lang="ja-JP" altLang="en-US" sz="2800" i="1">
                            <a:latin typeface="Cambria Math" panose="02040503050406030204" pitchFamily="18" charset="0"/>
                          </a:rPr>
                          <m:t>𝛽</m:t>
                        </m:r>
                        <m:r>
                          <a:rPr lang="en-US" altLang="ja-JP" sz="2800" b="0" i="1" smtClean="0">
                            <a:latin typeface="Cambria Math" panose="02040503050406030204" pitchFamily="18" charset="0"/>
                          </a:rPr>
                          <m:t>𝑁</m:t>
                        </m:r>
                      </m:num>
                      <m:den>
                        <m:r>
                          <a:rPr lang="ja-JP" altLang="en-US" sz="2800" i="1" smtClean="0">
                            <a:latin typeface="Cambria Math" panose="02040503050406030204" pitchFamily="18" charset="0"/>
                          </a:rPr>
                          <m:t>𝛾</m:t>
                        </m:r>
                      </m:den>
                    </m:f>
                    <m:r>
                      <a:rPr lang="en-US" altLang="ja-JP" sz="2800" b="0" i="1" smtClean="0">
                        <a:latin typeface="Cambria Math" panose="02040503050406030204" pitchFamily="18" charset="0"/>
                      </a:rPr>
                      <m:t>&gt;1</m:t>
                    </m:r>
                  </m:oMath>
                </a14:m>
                <a:r>
                  <a:rPr kumimoji="1" lang="ja-JP" altLang="en-US" sz="2800" dirty="0"/>
                  <a:t>ならば、</a:t>
                </a:r>
                <a:r>
                  <a:rPr kumimoji="1" lang="en-US" altLang="ja-JP" sz="2800" dirty="0"/>
                  <a:t>I(t)</a:t>
                </a:r>
                <a:r>
                  <a:rPr kumimoji="1" lang="ja-JP" altLang="en-US" sz="2800" dirty="0"/>
                  <a:t>は指数関数的に増大し、</a:t>
                </a:r>
                <a14:m>
                  <m:oMath xmlns:m="http://schemas.openxmlformats.org/officeDocument/2006/math">
                    <m:r>
                      <a:rPr lang="en-US" altLang="ja-JP" sz="2800" i="1" smtClean="0">
                        <a:latin typeface="Cambria Math" panose="02040503050406030204" pitchFamily="18" charset="0"/>
                      </a:rPr>
                      <m:t>&lt;</m:t>
                    </m:r>
                    <m:r>
                      <a:rPr lang="en-US" altLang="ja-JP" sz="2800" i="1">
                        <a:latin typeface="Cambria Math" panose="02040503050406030204" pitchFamily="18" charset="0"/>
                      </a:rPr>
                      <m:t>1</m:t>
                    </m:r>
                  </m:oMath>
                </a14:m>
                <a:r>
                  <a:rPr kumimoji="1" lang="ja-JP" altLang="en-US" sz="2800" dirty="0"/>
                  <a:t>ならば、</a:t>
                </a:r>
                <a:endParaRPr kumimoji="1" lang="en-US" altLang="ja-JP" sz="2800" dirty="0"/>
              </a:p>
              <a:p>
                <a:r>
                  <a:rPr kumimoji="1" lang="ja-JP" altLang="en-US" sz="2800" dirty="0"/>
                  <a:t>自然消滅する。</a:t>
                </a:r>
                <a:endParaRPr kumimoji="1" lang="en-US" altLang="ja-JP" sz="2800" dirty="0"/>
              </a:p>
              <a:p>
                <a:r>
                  <a:rPr lang="ja-JP" altLang="en-US" sz="2800" dirty="0"/>
                  <a:t>この値　</a:t>
                </a:r>
                <a14:m>
                  <m:oMath xmlns:m="http://schemas.openxmlformats.org/officeDocument/2006/math">
                    <m:r>
                      <a:rPr lang="en-US" altLang="ja-JP" sz="2800" b="1" i="1" dirty="0">
                        <a:latin typeface="Cambria Math" panose="02040503050406030204" pitchFamily="18" charset="0"/>
                      </a:rPr>
                      <m:t>𝐑</m:t>
                    </m:r>
                    <m:r>
                      <a:rPr lang="en-US" altLang="ja-JP" sz="2800" b="1" i="0" dirty="0" smtClean="0">
                        <a:latin typeface="Cambria Math" panose="02040503050406030204" pitchFamily="18" charset="0"/>
                      </a:rPr>
                      <m:t>𝟎</m:t>
                    </m:r>
                    <m:r>
                      <a:rPr lang="en-US" altLang="ja-JP" sz="2800" b="1">
                        <a:latin typeface="Cambria Math" panose="02040503050406030204" pitchFamily="18" charset="0"/>
                      </a:rPr>
                      <m:t>=</m:t>
                    </m:r>
                    <m:f>
                      <m:fPr>
                        <m:ctrlPr>
                          <a:rPr lang="ja-JP" altLang="en-US" sz="2800" b="1" i="1">
                            <a:latin typeface="Cambria Math" panose="02040503050406030204" pitchFamily="18" charset="0"/>
                          </a:rPr>
                        </m:ctrlPr>
                      </m:fPr>
                      <m:num>
                        <m:r>
                          <a:rPr lang="ja-JP" altLang="en-US" sz="2800" b="1" i="1">
                            <a:latin typeface="Cambria Math" panose="02040503050406030204" pitchFamily="18" charset="0"/>
                          </a:rPr>
                          <m:t>𝜷</m:t>
                        </m:r>
                        <m:r>
                          <a:rPr lang="en-US" altLang="ja-JP" sz="2800" b="1" i="1" smtClean="0">
                            <a:latin typeface="Cambria Math" panose="02040503050406030204" pitchFamily="18" charset="0"/>
                          </a:rPr>
                          <m:t>𝑵</m:t>
                        </m:r>
                      </m:num>
                      <m:den>
                        <m:r>
                          <a:rPr lang="ja-JP" altLang="en-US" sz="2800" b="1" i="1">
                            <a:latin typeface="Cambria Math" panose="02040503050406030204" pitchFamily="18" charset="0"/>
                          </a:rPr>
                          <m:t>𝜸</m:t>
                        </m:r>
                      </m:den>
                    </m:f>
                  </m:oMath>
                </a14:m>
                <a:r>
                  <a:rPr lang="ja-JP" altLang="en-US" sz="2800" b="1" dirty="0"/>
                  <a:t>　</a:t>
                </a:r>
                <a:r>
                  <a:rPr lang="ja-JP" altLang="en-US" sz="2800" dirty="0"/>
                  <a:t>を基本再生産数と呼ぶ。</a:t>
                </a:r>
                <a:endParaRPr lang="en-US" altLang="ja-JP" sz="2800" dirty="0"/>
              </a:p>
              <a:p>
                <a:r>
                  <a:rPr lang="ja-JP" altLang="en-US" sz="2800" dirty="0"/>
                  <a:t>また、効果係数</a:t>
                </a:r>
                <a:r>
                  <a:rPr lang="en-US" altLang="ja-JP" sz="2800" dirty="0"/>
                  <a:t>c(</a:t>
                </a:r>
                <a14:m>
                  <m:oMath xmlns:m="http://schemas.openxmlformats.org/officeDocument/2006/math">
                    <m:r>
                      <a:rPr lang="ja-JP" altLang="en-US" sz="2800" i="1" smtClean="0">
                        <a:latin typeface="Cambria Math" panose="02040503050406030204" pitchFamily="18" charset="0"/>
                      </a:rPr>
                      <m:t>∈</m:t>
                    </m:r>
                    <m:r>
                      <a:rPr lang="en-US" altLang="ja-JP" sz="2800" b="0" i="1" smtClean="0">
                        <a:latin typeface="Cambria Math" panose="02040503050406030204" pitchFamily="18" charset="0"/>
                      </a:rPr>
                      <m:t>(0,1)</m:t>
                    </m:r>
                  </m:oMath>
                </a14:m>
                <a:r>
                  <a:rPr lang="en-US" altLang="ja-JP" sz="2800" dirty="0"/>
                  <a:t>)</a:t>
                </a:r>
                <a:r>
                  <a:rPr lang="ja-JP" altLang="en-US" sz="2800" dirty="0"/>
                  <a:t>をかけた　</a:t>
                </a:r>
                <a14:m>
                  <m:oMath xmlns:m="http://schemas.openxmlformats.org/officeDocument/2006/math">
                    <m:r>
                      <a:rPr lang="en-US" altLang="ja-JP" sz="2800" b="1" i="1" dirty="0" smtClean="0">
                        <a:latin typeface="Cambria Math" panose="02040503050406030204" pitchFamily="18" charset="0"/>
                      </a:rPr>
                      <m:t>𝐑</m:t>
                    </m:r>
                    <m:r>
                      <a:rPr lang="en-US" altLang="ja-JP" sz="2800" b="1" i="0" dirty="0" smtClean="0">
                        <a:latin typeface="Cambria Math" panose="02040503050406030204" pitchFamily="18" charset="0"/>
                      </a:rPr>
                      <m:t>𝐞</m:t>
                    </m:r>
                    <m:r>
                      <a:rPr lang="en-US" altLang="ja-JP" sz="2800" b="1" i="0" smtClean="0">
                        <a:latin typeface="Cambria Math" panose="02040503050406030204" pitchFamily="18" charset="0"/>
                      </a:rPr>
                      <m:t>=</m:t>
                    </m:r>
                    <m:f>
                      <m:fPr>
                        <m:ctrlPr>
                          <a:rPr lang="ja-JP" altLang="en-US" sz="2800" b="1" i="1">
                            <a:latin typeface="Cambria Math" panose="02040503050406030204" pitchFamily="18" charset="0"/>
                          </a:rPr>
                        </m:ctrlPr>
                      </m:fPr>
                      <m:num>
                        <m:r>
                          <a:rPr lang="ja-JP" altLang="en-US" sz="2800" b="1" i="1">
                            <a:latin typeface="Cambria Math" panose="02040503050406030204" pitchFamily="18" charset="0"/>
                          </a:rPr>
                          <m:t>𝜷</m:t>
                        </m:r>
                        <m:r>
                          <a:rPr lang="en-US" altLang="ja-JP" sz="2800" b="1" i="1" smtClean="0">
                            <a:latin typeface="Cambria Math" panose="02040503050406030204" pitchFamily="18" charset="0"/>
                          </a:rPr>
                          <m:t>𝑵</m:t>
                        </m:r>
                      </m:num>
                      <m:den>
                        <m:r>
                          <a:rPr lang="ja-JP" altLang="en-US" sz="2800" b="1" i="1">
                            <a:latin typeface="Cambria Math" panose="02040503050406030204" pitchFamily="18" charset="0"/>
                          </a:rPr>
                          <m:t>𝜸</m:t>
                        </m:r>
                      </m:den>
                    </m:f>
                    <m:r>
                      <a:rPr lang="en-US" altLang="ja-JP" sz="2800" b="1" i="1" smtClean="0">
                        <a:latin typeface="Cambria Math" panose="02040503050406030204" pitchFamily="18" charset="0"/>
                        <a:ea typeface="Cambria Math" panose="02040503050406030204" pitchFamily="18" charset="0"/>
                      </a:rPr>
                      <m:t>×</m:t>
                    </m:r>
                    <m:d>
                      <m:dPr>
                        <m:ctrlPr>
                          <a:rPr lang="en-US" altLang="ja-JP" sz="2800" b="1" i="1" smtClean="0">
                            <a:latin typeface="Cambria Math" panose="02040503050406030204" pitchFamily="18" charset="0"/>
                            <a:ea typeface="Cambria Math" panose="02040503050406030204" pitchFamily="18" charset="0"/>
                          </a:rPr>
                        </m:ctrlPr>
                      </m:dPr>
                      <m:e>
                        <m:r>
                          <a:rPr lang="en-US" altLang="ja-JP" sz="2800" b="1" i="1" smtClean="0">
                            <a:latin typeface="Cambria Math" panose="02040503050406030204" pitchFamily="18" charset="0"/>
                            <a:ea typeface="Cambria Math" panose="02040503050406030204" pitchFamily="18" charset="0"/>
                          </a:rPr>
                          <m:t>𝟏</m:t>
                        </m:r>
                        <m:r>
                          <a:rPr lang="en-US" altLang="ja-JP" sz="2800" b="1" i="1" smtClean="0">
                            <a:latin typeface="Cambria Math" panose="02040503050406030204" pitchFamily="18" charset="0"/>
                            <a:ea typeface="Cambria Math" panose="02040503050406030204" pitchFamily="18" charset="0"/>
                          </a:rPr>
                          <m:t>−</m:t>
                        </m:r>
                        <m:r>
                          <a:rPr lang="en-US" altLang="ja-JP" sz="2800" b="1" i="1" smtClean="0">
                            <a:latin typeface="Cambria Math" panose="02040503050406030204" pitchFamily="18" charset="0"/>
                            <a:ea typeface="Cambria Math" panose="02040503050406030204" pitchFamily="18" charset="0"/>
                          </a:rPr>
                          <m:t>𝒄</m:t>
                        </m:r>
                      </m:e>
                    </m:d>
                  </m:oMath>
                </a14:m>
                <a:r>
                  <a:rPr kumimoji="1" lang="ja-JP" altLang="en-US" sz="2800" dirty="0"/>
                  <a:t>　を実効再生産数と呼ぶ。</a:t>
                </a:r>
                <a:endParaRPr kumimoji="1" lang="en-US" altLang="ja-JP" sz="2800" dirty="0"/>
              </a:p>
              <a:p>
                <a:endParaRPr kumimoji="1" lang="en-US" altLang="ja-JP" sz="2800" dirty="0"/>
              </a:p>
              <a:p>
                <a:endParaRPr kumimoji="1" lang="en-US" altLang="ja-JP" sz="2300" dirty="0"/>
              </a:p>
              <a:p>
                <a:endParaRPr kumimoji="1" lang="en-US" altLang="ja-JP" sz="2800" dirty="0"/>
              </a:p>
            </p:txBody>
          </p:sp>
        </mc:Choice>
        <mc:Fallback>
          <p:sp>
            <p:nvSpPr>
              <p:cNvPr id="3" name="コンテンツ プレースホルダー 2">
                <a:extLst>
                  <a:ext uri="{FF2B5EF4-FFF2-40B4-BE49-F238E27FC236}">
                    <a16:creationId xmlns:a16="http://schemas.microsoft.com/office/drawing/2014/main" id="{708CCE60-4FF0-42FC-B233-EA2E1FCFC01D}"/>
                  </a:ext>
                </a:extLst>
              </p:cNvPr>
              <p:cNvSpPr>
                <a:spLocks noGrp="1" noRot="1" noChangeAspect="1" noMove="1" noResize="1" noEditPoints="1" noAdjustHandles="1" noChangeArrowheads="1" noChangeShapeType="1" noTextEdit="1"/>
              </p:cNvSpPr>
              <p:nvPr>
                <p:ph idx="1"/>
              </p:nvPr>
            </p:nvSpPr>
            <p:spPr>
              <a:blipFill>
                <a:blip r:embed="rId2"/>
                <a:stretch>
                  <a:fillRect l="-1697" t="-39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05091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DF3FB-A337-4B42-909E-14B20622149D}"/>
              </a:ext>
            </a:extLst>
          </p:cNvPr>
          <p:cNvSpPr>
            <a:spLocks noGrp="1"/>
          </p:cNvSpPr>
          <p:nvPr>
            <p:ph type="title"/>
          </p:nvPr>
        </p:nvSpPr>
        <p:spPr/>
        <p:txBody>
          <a:bodyPr/>
          <a:lstStyle/>
          <a:p>
            <a:r>
              <a:rPr kumimoji="1" lang="en-US" altLang="ja-JP" dirty="0"/>
              <a:t>Covid-19</a:t>
            </a:r>
            <a:r>
              <a:rPr lang="ja-JP" altLang="en-US" dirty="0"/>
              <a:t>への適用</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BCBB67A8-F6D1-46B1-B63A-280085500DE2}"/>
                  </a:ext>
                </a:extLst>
              </p:cNvPr>
              <p:cNvSpPr>
                <a:spLocks noGrp="1"/>
              </p:cNvSpPr>
              <p:nvPr>
                <p:ph idx="1"/>
              </p:nvPr>
            </p:nvSpPr>
            <p:spPr/>
            <p:txBody>
              <a:bodyPr>
                <a:normAutofit fontScale="92500" lnSpcReduction="20000"/>
              </a:bodyPr>
              <a:lstStyle/>
              <a:p>
                <a:r>
                  <a:rPr kumimoji="1" lang="ja-JP" altLang="en-US" dirty="0"/>
                  <a:t>注意点</a:t>
                </a:r>
                <a:endParaRPr kumimoji="1" lang="en-US" altLang="ja-JP" dirty="0"/>
              </a:p>
              <a:p>
                <a:pPr>
                  <a:buFont typeface="Wingdings" panose="05000000000000000000" pitchFamily="2" charset="2"/>
                  <a:buChar char="l"/>
                </a:pPr>
                <a:r>
                  <a:rPr lang="ja-JP" altLang="en-US" dirty="0"/>
                  <a:t>コロナは現在進行形で流行しているため、</a:t>
                </a:r>
                <a:r>
                  <a:rPr lang="en-US" altLang="ja-JP" dirty="0"/>
                  <a:t>β</a:t>
                </a:r>
                <a:r>
                  <a:rPr lang="ja-JP" altLang="en-US" dirty="0"/>
                  <a:t>と</a:t>
                </a:r>
                <a:r>
                  <a:rPr lang="en-US" altLang="ja-JP" dirty="0"/>
                  <a:t>γ</a:t>
                </a:r>
                <a:r>
                  <a:rPr lang="ja-JP" altLang="en-US" dirty="0"/>
                  <a:t>の算出が難しいため、推定する必要がある。</a:t>
                </a:r>
                <a:endParaRPr lang="en-US" altLang="ja-JP" dirty="0"/>
              </a:p>
              <a:p>
                <a:pPr>
                  <a:buFont typeface="Wingdings" panose="05000000000000000000" pitchFamily="2" charset="2"/>
                  <a:buChar char="l"/>
                </a:pPr>
                <a:r>
                  <a:rPr lang="ja-JP" altLang="en-US" dirty="0"/>
                  <a:t>今回は</a:t>
                </a:r>
                <a:r>
                  <a:rPr lang="en-US" altLang="ja-JP" dirty="0"/>
                  <a:t>WHO</a:t>
                </a:r>
                <a:r>
                  <a:rPr lang="ja-JP" altLang="en-US" dirty="0"/>
                  <a:t>のデータから得られた平均感染期間</a:t>
                </a:r>
                <a:r>
                  <a:rPr lang="en-US" altLang="ja-JP" dirty="0"/>
                  <a:t>1/γ</a:t>
                </a:r>
                <a:r>
                  <a:rPr lang="ja-JP" altLang="en-US" dirty="0"/>
                  <a:t>と、</a:t>
                </a:r>
                <a:r>
                  <a:rPr lang="en-US" altLang="ja-JP" dirty="0"/>
                  <a:t>R0</a:t>
                </a:r>
                <a:r>
                  <a:rPr lang="ja-JP" altLang="en-US" dirty="0"/>
                  <a:t>の推定値から</a:t>
                </a:r>
                <a:r>
                  <a:rPr lang="en-US" altLang="ja-JP" dirty="0"/>
                  <a:t>β</a:t>
                </a:r>
                <a:r>
                  <a:rPr lang="ja-JP" altLang="en-US" dirty="0"/>
                  <a:t>を求めた。</a:t>
                </a:r>
                <a:endParaRPr lang="en-US" altLang="ja-JP" dirty="0"/>
              </a:p>
              <a:p>
                <a:pPr>
                  <a:buFont typeface="Wingdings" panose="05000000000000000000" pitchFamily="2" charset="2"/>
                  <a:buChar char="l"/>
                </a:pPr>
                <a:r>
                  <a:rPr lang="ja-JP" altLang="en-US" dirty="0"/>
                  <a:t>結果は</a:t>
                </a:r>
                <a:r>
                  <a:rPr lang="en-US" altLang="ja-JP" dirty="0"/>
                  <a:t>1/16</a:t>
                </a:r>
                <a:r>
                  <a:rPr lang="ja-JP" altLang="en-US" dirty="0"/>
                  <a:t>から</a:t>
                </a:r>
                <a:r>
                  <a:rPr lang="en-US" altLang="ja-JP" dirty="0"/>
                  <a:t>240</a:t>
                </a:r>
                <a:r>
                  <a:rPr lang="ja-JP" altLang="en-US" dirty="0"/>
                  <a:t>日の推移を</a:t>
                </a:r>
                <a:r>
                  <a:rPr lang="en-US" altLang="ja-JP" dirty="0"/>
                  <a:t>SIR</a:t>
                </a:r>
                <a:r>
                  <a:rPr lang="ja-JP" altLang="en-US" dirty="0"/>
                  <a:t>モデルで予測したものである。</a:t>
                </a:r>
                <a:endParaRPr lang="en-US" altLang="ja-JP" dirty="0"/>
              </a:p>
              <a:p>
                <a:pPr>
                  <a:buFont typeface="Wingdings" panose="05000000000000000000" pitchFamily="2" charset="2"/>
                  <a:buChar char="l"/>
                </a:pPr>
                <a:r>
                  <a:rPr lang="ja-JP" altLang="en-US" dirty="0"/>
                  <a:t>各パラメータ</a:t>
                </a:r>
                <a:endParaRPr lang="en-US" altLang="ja-JP" dirty="0"/>
              </a:p>
              <a:p>
                <a:pPr fontAlgn="ctr"/>
                <a:r>
                  <a:rPr lang="en-US" altLang="ja-JP" b="1" dirty="0"/>
                  <a:t>s(0) = 1</a:t>
                </a:r>
                <a:endParaRPr lang="ja-JP" altLang="ja-JP" dirty="0"/>
              </a:p>
              <a:p>
                <a:pPr fontAlgn="ctr"/>
                <a:r>
                  <a:rPr lang="nn-NO" altLang="ja-JP" b="1" dirty="0"/>
                  <a:t>i(0) = 7.93 x 10</a:t>
                </a:r>
                <a:r>
                  <a:rPr lang="nn-NO" altLang="ja-JP" b="1" baseline="30000" dirty="0"/>
                  <a:t>- 9</a:t>
                </a:r>
                <a:endParaRPr lang="ja-JP" altLang="ja-JP" dirty="0"/>
              </a:p>
              <a:p>
                <a:pPr fontAlgn="ctr"/>
                <a:r>
                  <a:rPr lang="en-US" altLang="ja-JP" b="1" dirty="0"/>
                  <a:t>r(0) = 0</a:t>
                </a:r>
                <a:endParaRPr lang="ja-JP" altLang="ja-JP" dirty="0"/>
              </a:p>
              <a:p>
                <a:pPr fontAlgn="ctr"/>
                <a14:m>
                  <m:oMath xmlns:m="http://schemas.openxmlformats.org/officeDocument/2006/math">
                    <m:r>
                      <a:rPr lang="ja-JP" altLang="ja-JP" b="1" i="1"/>
                      <m:t>𝜷</m:t>
                    </m:r>
                    <m:r>
                      <a:rPr lang="en-US" altLang="ja-JP" b="1" i="1"/>
                      <m:t>=</m:t>
                    </m:r>
                    <m:r>
                      <a:rPr lang="en-US" altLang="ja-JP" b="1" i="1" smtClean="0">
                        <a:latin typeface="Cambria Math" panose="02040503050406030204" pitchFamily="18" charset="0"/>
                      </a:rPr>
                      <m:t>𝟐</m:t>
                    </m:r>
                    <m:r>
                      <a:rPr lang="en-US" altLang="ja-JP" b="1" i="1" smtClean="0">
                        <a:latin typeface="Cambria Math" panose="02040503050406030204" pitchFamily="18" charset="0"/>
                      </a:rPr>
                      <m:t>.</m:t>
                    </m:r>
                    <m:r>
                      <a:rPr lang="en-US" altLang="ja-JP" b="1" i="1" smtClean="0">
                        <a:latin typeface="Cambria Math" panose="02040503050406030204" pitchFamily="18" charset="0"/>
                      </a:rPr>
                      <m:t>𝟖𝟗</m:t>
                    </m:r>
                    <m:r>
                      <a:rPr lang="en-US" altLang="ja-JP" b="1" i="1" smtClean="0">
                        <a:latin typeface="Cambria Math" panose="02040503050406030204" pitchFamily="18" charset="0"/>
                      </a:rPr>
                      <m:t>∗</m:t>
                    </m:r>
                    <m:f>
                      <m:fPr>
                        <m:type m:val="skw"/>
                        <m:ctrlPr>
                          <a:rPr lang="en-US" altLang="ja-JP" b="1" i="1">
                            <a:latin typeface="Cambria Math" panose="02040503050406030204" pitchFamily="18" charset="0"/>
                          </a:rPr>
                        </m:ctrlPr>
                      </m:fPr>
                      <m:num>
                        <m:r>
                          <a:rPr lang="en-US" altLang="ja-JP" b="1" i="1">
                            <a:latin typeface="Cambria Math" panose="02040503050406030204" pitchFamily="18" charset="0"/>
                          </a:rPr>
                          <m:t>𝟏</m:t>
                        </m:r>
                      </m:num>
                      <m:den>
                        <m:r>
                          <a:rPr lang="en-US" altLang="ja-JP" b="1" i="1">
                            <a:latin typeface="Cambria Math" panose="02040503050406030204" pitchFamily="18" charset="0"/>
                          </a:rPr>
                          <m:t>𝟏𝟒</m:t>
                        </m:r>
                      </m:den>
                    </m:f>
                  </m:oMath>
                </a14:m>
                <a:endParaRPr lang="ja-JP" altLang="ja-JP" dirty="0"/>
              </a:p>
              <a:p>
                <a:pPr fontAlgn="ctr"/>
                <a14:m>
                  <m:oMath xmlns:m="http://schemas.openxmlformats.org/officeDocument/2006/math">
                    <m:r>
                      <a:rPr lang="en-US" altLang="ja-JP" b="1" i="1"/>
                      <m:t>𝜸</m:t>
                    </m:r>
                    <m:r>
                      <a:rPr lang="en-US" altLang="ja-JP" b="1" i="1"/>
                      <m:t>=</m:t>
                    </m:r>
                    <m:f>
                      <m:fPr>
                        <m:type m:val="skw"/>
                        <m:ctrlPr>
                          <a:rPr lang="en-US" altLang="ja-JP" b="1" i="1"/>
                        </m:ctrlPr>
                      </m:fPr>
                      <m:num>
                        <m:r>
                          <a:rPr lang="en-US" altLang="ja-JP" b="1" i="1"/>
                          <m:t>𝟏</m:t>
                        </m:r>
                      </m:num>
                      <m:den>
                        <m:r>
                          <a:rPr lang="en-US" altLang="ja-JP" b="1" i="1" smtClean="0">
                            <a:latin typeface="Cambria Math" panose="02040503050406030204" pitchFamily="18" charset="0"/>
                          </a:rPr>
                          <m:t>𝟏𝟒</m:t>
                        </m:r>
                      </m:den>
                    </m:f>
                  </m:oMath>
                </a14:m>
                <a:endParaRPr lang="ja-JP" altLang="ja-JP" dirty="0"/>
              </a:p>
              <a:p>
                <a:pPr marL="0" indent="0">
                  <a:buNone/>
                </a:pPr>
                <a:endParaRPr lang="en-US" altLang="ja-JP" dirty="0"/>
              </a:p>
              <a:p>
                <a:pPr marL="0" indent="0">
                  <a:buNone/>
                </a:pPr>
                <a:endParaRPr lang="en-US" altLang="ja-JP" dirty="0"/>
              </a:p>
              <a:p>
                <a:pPr marL="0" indent="0">
                  <a:buNone/>
                </a:pPr>
                <a:endParaRPr kumimoji="1" lang="en-US" altLang="ja-JP" dirty="0"/>
              </a:p>
            </p:txBody>
          </p:sp>
        </mc:Choice>
        <mc:Fallback>
          <p:sp>
            <p:nvSpPr>
              <p:cNvPr id="3" name="コンテンツ プレースホルダー 2">
                <a:extLst>
                  <a:ext uri="{FF2B5EF4-FFF2-40B4-BE49-F238E27FC236}">
                    <a16:creationId xmlns:a16="http://schemas.microsoft.com/office/drawing/2014/main" id="{BCBB67A8-F6D1-46B1-B63A-280085500DE2}"/>
                  </a:ext>
                </a:extLst>
              </p:cNvPr>
              <p:cNvSpPr>
                <a:spLocks noGrp="1" noRot="1" noChangeAspect="1" noMove="1" noResize="1" noEditPoints="1" noAdjustHandles="1" noChangeArrowheads="1" noChangeShapeType="1" noTextEdit="1"/>
              </p:cNvSpPr>
              <p:nvPr>
                <p:ph idx="1"/>
              </p:nvPr>
            </p:nvSpPr>
            <p:spPr>
              <a:blipFill>
                <a:blip r:embed="rId2"/>
                <a:stretch>
                  <a:fillRect l="-1455" t="-3182" b="-125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2517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15473F-2BDA-4E9F-9332-486522F4D1E6}"/>
              </a:ext>
            </a:extLst>
          </p:cNvPr>
          <p:cNvSpPr>
            <a:spLocks noGrp="1"/>
          </p:cNvSpPr>
          <p:nvPr>
            <p:ph type="title"/>
          </p:nvPr>
        </p:nvSpPr>
        <p:spPr/>
        <p:txBody>
          <a:bodyPr/>
          <a:lstStyle/>
          <a:p>
            <a:r>
              <a:rPr kumimoji="1" lang="ja-JP" altLang="en-US" dirty="0"/>
              <a:t>結果</a:t>
            </a:r>
          </a:p>
        </p:txBody>
      </p:sp>
      <p:sp>
        <p:nvSpPr>
          <p:cNvPr id="9" name="テキスト ボックス 8">
            <a:extLst>
              <a:ext uri="{FF2B5EF4-FFF2-40B4-BE49-F238E27FC236}">
                <a16:creationId xmlns:a16="http://schemas.microsoft.com/office/drawing/2014/main" id="{37A9FADF-1496-42DE-A19E-9D1FF56B9184}"/>
              </a:ext>
            </a:extLst>
          </p:cNvPr>
          <p:cNvSpPr txBox="1"/>
          <p:nvPr/>
        </p:nvSpPr>
        <p:spPr>
          <a:xfrm>
            <a:off x="6372751" y="2002704"/>
            <a:ext cx="4721969" cy="646331"/>
          </a:xfrm>
          <a:prstGeom prst="rect">
            <a:avLst/>
          </a:prstGeom>
          <a:noFill/>
        </p:spPr>
        <p:txBody>
          <a:bodyPr wrap="square" rtlCol="0">
            <a:spAutoFit/>
          </a:bodyPr>
          <a:lstStyle/>
          <a:p>
            <a:r>
              <a:rPr kumimoji="1" lang="ja-JP" altLang="en-US" dirty="0"/>
              <a:t>感染者数の推移</a:t>
            </a:r>
            <a:endParaRPr kumimoji="1" lang="en-US" altLang="ja-JP" dirty="0"/>
          </a:p>
          <a:p>
            <a:r>
              <a:rPr kumimoji="1" lang="ja-JP" altLang="en-US" dirty="0"/>
              <a:t>（</a:t>
            </a:r>
            <a:r>
              <a:rPr lang="en-US" altLang="ja-JP" dirty="0">
                <a:hlinkClick r:id="rId2"/>
              </a:rPr>
              <a:t>https://hazard.yahoo.co.jp/article/20200207</a:t>
            </a:r>
            <a:r>
              <a:rPr kumimoji="1" lang="ja-JP" altLang="en-US" dirty="0"/>
              <a:t>）</a:t>
            </a:r>
          </a:p>
        </p:txBody>
      </p:sp>
      <p:pic>
        <p:nvPicPr>
          <p:cNvPr id="7" name="コンテンツ プレースホルダー 6">
            <a:extLst>
              <a:ext uri="{FF2B5EF4-FFF2-40B4-BE49-F238E27FC236}">
                <a16:creationId xmlns:a16="http://schemas.microsoft.com/office/drawing/2014/main" id="{A5E7BA73-EAA5-49DF-9979-138A2BF2FE17}"/>
              </a:ext>
            </a:extLst>
          </p:cNvPr>
          <p:cNvPicPr>
            <a:picLocks noGrp="1" noChangeAspect="1"/>
          </p:cNvPicPr>
          <p:nvPr>
            <p:ph idx="1"/>
          </p:nvPr>
        </p:nvPicPr>
        <p:blipFill>
          <a:blip r:embed="rId3"/>
          <a:stretch>
            <a:fillRect/>
          </a:stretch>
        </p:blipFill>
        <p:spPr>
          <a:xfrm>
            <a:off x="1097281" y="1879922"/>
            <a:ext cx="5365228" cy="4022725"/>
          </a:xfrm>
          <a:prstGeom prst="rect">
            <a:avLst/>
          </a:prstGeom>
        </p:spPr>
      </p:pic>
      <p:pic>
        <p:nvPicPr>
          <p:cNvPr id="8" name="図 7" descr="文字と写真のスクリーンショット&#10;&#10;自動的に生成された説明">
            <a:extLst>
              <a:ext uri="{FF2B5EF4-FFF2-40B4-BE49-F238E27FC236}">
                <a16:creationId xmlns:a16="http://schemas.microsoft.com/office/drawing/2014/main" id="{C236C563-EC34-4211-937F-64714D61F49C}"/>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64334" y="2829639"/>
            <a:ext cx="5563496" cy="2950763"/>
          </a:xfrm>
          <a:prstGeom prst="rect">
            <a:avLst/>
          </a:prstGeom>
        </p:spPr>
      </p:pic>
    </p:spTree>
    <p:extLst>
      <p:ext uri="{BB962C8B-B14F-4D97-AF65-F5344CB8AC3E}">
        <p14:creationId xmlns:p14="http://schemas.microsoft.com/office/powerpoint/2010/main" val="2289798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B8548C-CCA0-453D-A9BC-EF9720A049E8}"/>
              </a:ext>
            </a:extLst>
          </p:cNvPr>
          <p:cNvSpPr>
            <a:spLocks noGrp="1"/>
          </p:cNvSpPr>
          <p:nvPr>
            <p:ph type="title"/>
          </p:nvPr>
        </p:nvSpPr>
        <p:spPr/>
        <p:txBody>
          <a:bodyPr/>
          <a:lstStyle/>
          <a:p>
            <a:r>
              <a:rPr lang="ja-JP" altLang="en-US" dirty="0"/>
              <a:t>考察</a:t>
            </a:r>
            <a:endParaRPr kumimoji="1" lang="ja-JP" altLang="en-US" dirty="0"/>
          </a:p>
        </p:txBody>
      </p:sp>
      <p:sp>
        <p:nvSpPr>
          <p:cNvPr id="3" name="コンテンツ プレースホルダー 2">
            <a:extLst>
              <a:ext uri="{FF2B5EF4-FFF2-40B4-BE49-F238E27FC236}">
                <a16:creationId xmlns:a16="http://schemas.microsoft.com/office/drawing/2014/main" id="{65D0C2B3-DDD4-4D68-9A3D-96ECEDE2E585}"/>
              </a:ext>
            </a:extLst>
          </p:cNvPr>
          <p:cNvSpPr>
            <a:spLocks noGrp="1"/>
          </p:cNvSpPr>
          <p:nvPr>
            <p:ph idx="1"/>
          </p:nvPr>
        </p:nvSpPr>
        <p:spPr/>
        <p:txBody>
          <a:bodyPr/>
          <a:lstStyle/>
          <a:p>
            <a:pPr>
              <a:buFont typeface="Wingdings" panose="05000000000000000000" pitchFamily="2" charset="2"/>
              <a:buChar char="l"/>
            </a:pPr>
            <a:r>
              <a:rPr lang="ja-JP" altLang="en-US" sz="2400" dirty="0"/>
              <a:t>日本外への人口流出がそもそも起こりうる。⇒渡航制限がかけられた期間なら精度が上がるかも。</a:t>
            </a:r>
            <a:endParaRPr lang="en-US" altLang="ja-JP" sz="2400" dirty="0"/>
          </a:p>
          <a:p>
            <a:pPr marL="0" indent="0">
              <a:buNone/>
            </a:pPr>
            <a:endParaRPr lang="en-US" altLang="ja-JP" sz="2400" dirty="0"/>
          </a:p>
          <a:p>
            <a:pPr>
              <a:buFont typeface="Wingdings" panose="05000000000000000000" pitchFamily="2" charset="2"/>
              <a:buChar char="l"/>
            </a:pPr>
            <a:r>
              <a:rPr kumimoji="1" lang="en-US" altLang="ja-JP" sz="2400" dirty="0"/>
              <a:t>SIR</a:t>
            </a:r>
            <a:r>
              <a:rPr kumimoji="1" lang="ja-JP" altLang="en-US" sz="2400" dirty="0"/>
              <a:t>モデルではコロナウイルスの特性を表すには単純すぎた。⇒潜伏期間を反映した</a:t>
            </a:r>
            <a:r>
              <a:rPr kumimoji="1" lang="en-US" altLang="ja-JP" sz="2400" dirty="0"/>
              <a:t>SEIR</a:t>
            </a:r>
            <a:r>
              <a:rPr kumimoji="1" lang="ja-JP" altLang="en-US" sz="2400" dirty="0"/>
              <a:t>モデルや確率的</a:t>
            </a:r>
            <a:r>
              <a:rPr kumimoji="1" lang="en-US" altLang="ja-JP" sz="2400" dirty="0"/>
              <a:t>SIR</a:t>
            </a:r>
            <a:r>
              <a:rPr kumimoji="1" lang="ja-JP" altLang="en-US" sz="2400" dirty="0"/>
              <a:t>モデルなど様々な種類があるため、それらを用いた方が良いかもしれない。</a:t>
            </a:r>
            <a:endParaRPr lang="en-US" altLang="ja-JP" sz="2400" dirty="0"/>
          </a:p>
          <a:p>
            <a:pPr marL="0" indent="0">
              <a:buNone/>
            </a:pPr>
            <a:endParaRPr kumimoji="1" lang="en-US" altLang="ja-JP" dirty="0"/>
          </a:p>
          <a:p>
            <a:pPr marL="0" indent="0">
              <a:buNone/>
            </a:pPr>
            <a:endParaRPr lang="en-US" altLang="ja-JP" dirty="0"/>
          </a:p>
        </p:txBody>
      </p:sp>
    </p:spTree>
    <p:extLst>
      <p:ext uri="{BB962C8B-B14F-4D97-AF65-F5344CB8AC3E}">
        <p14:creationId xmlns:p14="http://schemas.microsoft.com/office/powerpoint/2010/main" val="809405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893165-6A6A-455E-80D6-EE13FB070231}"/>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5BE3F075-44D1-48BA-8665-E240A3736688}"/>
              </a:ext>
            </a:extLst>
          </p:cNvPr>
          <p:cNvSpPr>
            <a:spLocks noGrp="1"/>
          </p:cNvSpPr>
          <p:nvPr>
            <p:ph idx="1"/>
          </p:nvPr>
        </p:nvSpPr>
        <p:spPr/>
        <p:txBody>
          <a:bodyPr>
            <a:normAutofit fontScale="55000" lnSpcReduction="20000"/>
          </a:bodyPr>
          <a:lstStyle/>
          <a:p>
            <a:pPr>
              <a:buFont typeface="Wingdings" panose="05000000000000000000" pitchFamily="2" charset="2"/>
              <a:buChar char="l"/>
            </a:pPr>
            <a:r>
              <a:rPr lang="en-US" altLang="ja-JP" dirty="0">
                <a:solidFill>
                  <a:schemeClr val="tx1"/>
                </a:solidFill>
                <a:hlinkClick r:id="rId2">
                  <a:extLst>
                    <a:ext uri="{A12FA001-AC4F-418D-AE19-62706E023703}">
                      <ahyp:hlinkClr xmlns:ahyp="http://schemas.microsoft.com/office/drawing/2018/hyperlinkcolor" val="tx"/>
                    </a:ext>
                  </a:extLst>
                </a:hlinkClick>
              </a:rPr>
              <a:t>SIR</a:t>
            </a:r>
            <a:r>
              <a:rPr lang="ja-JP" altLang="en-US" dirty="0">
                <a:solidFill>
                  <a:schemeClr val="tx1"/>
                </a:solidFill>
                <a:hlinkClick r:id="rId2">
                  <a:extLst>
                    <a:ext uri="{A12FA001-AC4F-418D-AE19-62706E023703}">
                      <ahyp:hlinkClr xmlns:ahyp="http://schemas.microsoft.com/office/drawing/2018/hyperlinkcolor" val="tx"/>
                    </a:ext>
                  </a:extLst>
                </a:hlinkClick>
              </a:rPr>
              <a:t>モデルについて参考にしたもの</a:t>
            </a:r>
            <a:endParaRPr lang="en-US" altLang="ja-JP" dirty="0">
              <a:solidFill>
                <a:schemeClr val="tx1"/>
              </a:solidFill>
              <a:hlinkClick r:id="rId2">
                <a:extLst>
                  <a:ext uri="{A12FA001-AC4F-418D-AE19-62706E023703}">
                    <ahyp:hlinkClr xmlns:ahyp="http://schemas.microsoft.com/office/drawing/2018/hyperlinkcolor" val="tx"/>
                  </a:ext>
                </a:extLst>
              </a:hlinkClick>
            </a:endParaRPr>
          </a:p>
          <a:p>
            <a:pPr>
              <a:buFont typeface="Wingdings" panose="05000000000000000000" pitchFamily="2" charset="2"/>
              <a:buChar char="l"/>
            </a:pPr>
            <a:r>
              <a:rPr lang="en-US" altLang="ja-JP" dirty="0">
                <a:hlinkClick r:id="rId3"/>
              </a:rPr>
              <a:t>http://acdc2007.free.fr/kermack1927.pdf</a:t>
            </a:r>
            <a:r>
              <a:rPr lang="en-US" altLang="ja-JP" dirty="0"/>
              <a:t> (</a:t>
            </a:r>
            <a:r>
              <a:rPr lang="ja-JP" altLang="en-US" dirty="0"/>
              <a:t>元の論文</a:t>
            </a:r>
            <a:r>
              <a:rPr lang="en-US" altLang="ja-JP" dirty="0"/>
              <a:t>)</a:t>
            </a:r>
            <a:endParaRPr lang="en-US" altLang="ja-JP" dirty="0">
              <a:solidFill>
                <a:schemeClr val="tx1"/>
              </a:solidFill>
              <a:hlinkClick r:id="rId2">
                <a:extLst>
                  <a:ext uri="{A12FA001-AC4F-418D-AE19-62706E023703}">
                    <ahyp:hlinkClr xmlns:ahyp="http://schemas.microsoft.com/office/drawing/2018/hyperlinkcolor" val="tx"/>
                  </a:ext>
                </a:extLst>
              </a:hlinkClick>
            </a:endParaRPr>
          </a:p>
          <a:p>
            <a:pPr>
              <a:buFont typeface="Wingdings" panose="05000000000000000000" pitchFamily="2" charset="2"/>
              <a:buChar char="l"/>
            </a:pPr>
            <a:r>
              <a:rPr lang="en-US" altLang="ja-JP" dirty="0">
                <a:solidFill>
                  <a:srgbClr val="2998E3"/>
                </a:solidFill>
                <a:hlinkClick r:id="rId2">
                  <a:extLst>
                    <a:ext uri="{A12FA001-AC4F-418D-AE19-62706E023703}">
                      <ahyp:hlinkClr xmlns:ahyp="http://schemas.microsoft.com/office/drawing/2018/hyperlinkcolor" val="tx"/>
                    </a:ext>
                  </a:extLst>
                </a:hlinkClick>
              </a:rPr>
              <a:t>https://ja.wikipedia.org/wiki/SIR%E3%83%A2%E3%83%87%E3%83%AB</a:t>
            </a:r>
            <a:r>
              <a:rPr lang="ja-JP" altLang="en-US" dirty="0">
                <a:solidFill>
                  <a:srgbClr val="2998E3"/>
                </a:solidFill>
              </a:rPr>
              <a:t> </a:t>
            </a:r>
            <a:r>
              <a:rPr lang="en-US" altLang="ja-JP" dirty="0">
                <a:solidFill>
                  <a:schemeClr val="tx1"/>
                </a:solidFill>
              </a:rPr>
              <a:t>(wiki)</a:t>
            </a:r>
            <a:endParaRPr lang="en-US" altLang="ja-JP" dirty="0"/>
          </a:p>
          <a:p>
            <a:pPr>
              <a:buFont typeface="Wingdings" panose="05000000000000000000" pitchFamily="2" charset="2"/>
              <a:buChar char="l"/>
            </a:pPr>
            <a:r>
              <a:rPr lang="en-US" altLang="ja-JP" dirty="0">
                <a:hlinkClick r:id="rId4"/>
              </a:rPr>
              <a:t>https://www.maa.org/press/periodicals/loci/joma/the-sir-model-for-spread-of-disease-the-contact-number</a:t>
            </a:r>
            <a:r>
              <a:rPr lang="en-US" altLang="ja-JP" dirty="0"/>
              <a:t> (</a:t>
            </a:r>
            <a:r>
              <a:rPr lang="ja-JP" altLang="en-US" dirty="0"/>
              <a:t>解説</a:t>
            </a:r>
            <a:r>
              <a:rPr lang="en-US" altLang="ja-JP" dirty="0"/>
              <a:t>)</a:t>
            </a:r>
          </a:p>
          <a:p>
            <a:pPr>
              <a:buFont typeface="Wingdings" panose="05000000000000000000" pitchFamily="2" charset="2"/>
              <a:buChar char="l"/>
            </a:pPr>
            <a:r>
              <a:rPr lang="en-US" altLang="ja-JP" dirty="0">
                <a:hlinkClick r:id="rId5"/>
              </a:rPr>
              <a:t>https://www.ism.ac.jp/editsec/toukei/pdf/54-2-461.pdf</a:t>
            </a:r>
            <a:r>
              <a:rPr lang="en-US" altLang="ja-JP" dirty="0"/>
              <a:t> (</a:t>
            </a:r>
            <a:r>
              <a:rPr lang="ja-JP" altLang="en-US" dirty="0"/>
              <a:t>解説</a:t>
            </a:r>
            <a:r>
              <a:rPr lang="en-US" altLang="ja-JP" dirty="0"/>
              <a:t>)</a:t>
            </a:r>
          </a:p>
          <a:p>
            <a:pPr>
              <a:buFont typeface="Wingdings" panose="05000000000000000000" pitchFamily="2" charset="2"/>
              <a:buChar char="l"/>
            </a:pPr>
            <a:r>
              <a:rPr lang="en-US" altLang="ja-JP" dirty="0">
                <a:hlinkClick r:id="rId6"/>
              </a:rPr>
              <a:t>https://www.ms.u-tokyo.ac.jp/~inaba/inaba2002_KMmodel.pdf</a:t>
            </a:r>
            <a:r>
              <a:rPr lang="ja-JP" altLang="en-US" dirty="0"/>
              <a:t> </a:t>
            </a:r>
            <a:r>
              <a:rPr lang="en-US" altLang="ja-JP" dirty="0"/>
              <a:t>(</a:t>
            </a:r>
            <a:r>
              <a:rPr lang="ja-JP" altLang="en-US" dirty="0"/>
              <a:t>解説</a:t>
            </a:r>
            <a:r>
              <a:rPr lang="en-US" altLang="ja-JP" dirty="0"/>
              <a:t>)</a:t>
            </a:r>
          </a:p>
          <a:p>
            <a:pPr>
              <a:buFont typeface="Wingdings" panose="05000000000000000000" pitchFamily="2" charset="2"/>
              <a:buChar char="l"/>
            </a:pPr>
            <a:r>
              <a:rPr lang="en-US" altLang="ja-JP" dirty="0">
                <a:hlinkClick r:id="rId7"/>
              </a:rPr>
              <a:t>https://www.ms.u-tokyo.ac.jp/~inaba/inaba_science_2008.pdf</a:t>
            </a:r>
            <a:r>
              <a:rPr lang="en-US" altLang="ja-JP" dirty="0"/>
              <a:t> (</a:t>
            </a:r>
            <a:r>
              <a:rPr lang="ja-JP" altLang="en-US" dirty="0"/>
              <a:t>解説</a:t>
            </a:r>
            <a:r>
              <a:rPr lang="en-US" altLang="ja-JP" dirty="0"/>
              <a:t>)</a:t>
            </a:r>
          </a:p>
          <a:p>
            <a:pPr>
              <a:buFont typeface="Wingdings" panose="05000000000000000000" pitchFamily="2" charset="2"/>
              <a:buChar char="l"/>
            </a:pPr>
            <a:r>
              <a:rPr lang="ja-JP" altLang="en-US" dirty="0"/>
              <a:t>日本の基本再生産数の予測</a:t>
            </a:r>
            <a:endParaRPr lang="en-US" altLang="ja-JP" dirty="0"/>
          </a:p>
          <a:p>
            <a:pPr>
              <a:buFont typeface="Wingdings" panose="05000000000000000000" pitchFamily="2" charset="2"/>
              <a:buChar char="l"/>
            </a:pPr>
            <a:r>
              <a:rPr lang="en-US" altLang="ja-JP" dirty="0"/>
              <a:t>https://www.mdpi.com/2077-0383/9/3/789/pdf</a:t>
            </a:r>
          </a:p>
          <a:p>
            <a:pPr>
              <a:buFont typeface="Wingdings" panose="05000000000000000000" pitchFamily="2" charset="2"/>
              <a:buChar char="l"/>
            </a:pPr>
            <a:r>
              <a:rPr lang="ja-JP" altLang="en-US" dirty="0"/>
              <a:t>平均感染期間</a:t>
            </a:r>
            <a:endParaRPr lang="en-US" altLang="ja-JP" dirty="0"/>
          </a:p>
          <a:p>
            <a:pPr>
              <a:buFont typeface="Wingdings" panose="05000000000000000000" pitchFamily="2" charset="2"/>
              <a:buChar char="l"/>
            </a:pPr>
            <a:r>
              <a:rPr lang="en-US" altLang="ja-JP" dirty="0">
                <a:hlinkClick r:id="rId8"/>
              </a:rPr>
              <a:t>https://www.who.int/docs/default-source/coronaviruse/who-china-joint-mission-on-covid-19-final-report.pdf</a:t>
            </a:r>
            <a:endParaRPr lang="en-US" altLang="ja-JP" dirty="0"/>
          </a:p>
          <a:p>
            <a:pPr>
              <a:buFont typeface="Wingdings" panose="05000000000000000000" pitchFamily="2" charset="2"/>
              <a:buChar char="l"/>
            </a:pPr>
            <a:r>
              <a:rPr lang="ja-JP" altLang="en-US" dirty="0">
                <a:solidFill>
                  <a:schemeClr val="tx1"/>
                </a:solidFill>
                <a:hlinkClick r:id="rId9">
                  <a:extLst>
                    <a:ext uri="{A12FA001-AC4F-418D-AE19-62706E023703}">
                      <ahyp:hlinkClr xmlns:ahyp="http://schemas.microsoft.com/office/drawing/2018/hyperlinkcolor" val="tx"/>
                    </a:ext>
                  </a:extLst>
                </a:hlinkClick>
              </a:rPr>
              <a:t>実効再生産数について</a:t>
            </a:r>
            <a:endParaRPr lang="en-US" altLang="ja-JP" dirty="0">
              <a:solidFill>
                <a:schemeClr val="tx1"/>
              </a:solidFill>
              <a:hlinkClick r:id="rId9">
                <a:extLst>
                  <a:ext uri="{A12FA001-AC4F-418D-AE19-62706E023703}">
                    <ahyp:hlinkClr xmlns:ahyp="http://schemas.microsoft.com/office/drawing/2018/hyperlinkcolor" val="tx"/>
                  </a:ext>
                </a:extLst>
              </a:hlinkClick>
            </a:endParaRPr>
          </a:p>
          <a:p>
            <a:pPr>
              <a:buFont typeface="Wingdings" panose="05000000000000000000" pitchFamily="2" charset="2"/>
              <a:buChar char="l"/>
            </a:pPr>
            <a:r>
              <a:rPr lang="en-US" altLang="ja-JP" dirty="0">
                <a:solidFill>
                  <a:srgbClr val="2998E3"/>
                </a:solidFill>
                <a:hlinkClick r:id="rId9">
                  <a:extLst>
                    <a:ext uri="{A12FA001-AC4F-418D-AE19-62706E023703}">
                      <ahyp:hlinkClr xmlns:ahyp="http://schemas.microsoft.com/office/drawing/2018/hyperlinkcolor" val="tx"/>
                    </a:ext>
                  </a:extLst>
                </a:hlinkClick>
              </a:rPr>
              <a:t>https://www.healthknowledge.org.uk/public-health-textbook/research-methods/1a-epidemiology/epidemic-theory</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1756959407"/>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1069</TotalTime>
  <Words>778</Words>
  <Application>Microsoft Office PowerPoint</Application>
  <PresentationFormat>ワイド画面</PresentationFormat>
  <Paragraphs>74</Paragraphs>
  <Slides>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Helvetica, Arial, Arial Narrow</vt:lpstr>
      <vt:lpstr>Arial</vt:lpstr>
      <vt:lpstr>Calibri</vt:lpstr>
      <vt:lpstr>Calibri Light</vt:lpstr>
      <vt:lpstr>Cambria Math</vt:lpstr>
      <vt:lpstr>Wingdings</vt:lpstr>
      <vt:lpstr>レトロスペクト</vt:lpstr>
      <vt:lpstr>基本再生産数を理解する</vt:lpstr>
      <vt:lpstr>SIRモデルとは</vt:lpstr>
      <vt:lpstr>SIRモデルの概要</vt:lpstr>
      <vt:lpstr>SIRモデルの図示</vt:lpstr>
      <vt:lpstr>R0とReの導出</vt:lpstr>
      <vt:lpstr>Covid-19への適用</vt:lpstr>
      <vt:lpstr>結果</vt:lpstr>
      <vt:lpstr>考察</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SIRモデルを理解する</dc:title>
  <dc:creator>優介 郡</dc:creator>
  <cp:lastModifiedBy>優介 郡</cp:lastModifiedBy>
  <cp:revision>45</cp:revision>
  <dcterms:created xsi:type="dcterms:W3CDTF">2020-06-29T00:29:41Z</dcterms:created>
  <dcterms:modified xsi:type="dcterms:W3CDTF">2020-07-08T02:30:28Z</dcterms:modified>
</cp:coreProperties>
</file>