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Lst>
  <p:notesMasterIdLst>
    <p:notesMasterId r:id="rId23"/>
  </p:notesMasterIdLst>
  <p:sldIdLst>
    <p:sldId id="256" r:id="rId3"/>
    <p:sldId id="265" r:id="rId4"/>
    <p:sldId id="267" r:id="rId5"/>
    <p:sldId id="266" r:id="rId6"/>
    <p:sldId id="260" r:id="rId7"/>
    <p:sldId id="259" r:id="rId8"/>
    <p:sldId id="270" r:id="rId9"/>
    <p:sldId id="268" r:id="rId10"/>
    <p:sldId id="272" r:id="rId11"/>
    <p:sldId id="274" r:id="rId12"/>
    <p:sldId id="261" r:id="rId13"/>
    <p:sldId id="262" r:id="rId14"/>
    <p:sldId id="263" r:id="rId15"/>
    <p:sldId id="264" r:id="rId16"/>
    <p:sldId id="277" r:id="rId17"/>
    <p:sldId id="275" r:id="rId18"/>
    <p:sldId id="276"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94660"/>
  </p:normalViewPr>
  <p:slideViewPr>
    <p:cSldViewPr snapToGrid="0">
      <p:cViewPr varScale="1">
        <p:scale>
          <a:sx n="85" d="100"/>
          <a:sy n="85" d="100"/>
        </p:scale>
        <p:origin x="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ED794-2A5C-4D4A-A758-97ECBE156589}" type="datetimeFigureOut">
              <a:rPr kumimoji="1" lang="ja-JP" altLang="en-US" smtClean="0"/>
              <a:t>2021/3/11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7952D-99A8-4033-A045-A28DC8E6353D}" type="slidenum">
              <a:rPr kumimoji="1" lang="ja-JP" altLang="en-US" smtClean="0"/>
              <a:t>‹#›</a:t>
            </a:fld>
            <a:endParaRPr kumimoji="1" lang="ja-JP" altLang="en-US"/>
          </a:p>
        </p:txBody>
      </p:sp>
    </p:spTree>
    <p:extLst>
      <p:ext uri="{BB962C8B-B14F-4D97-AF65-F5344CB8AC3E}">
        <p14:creationId xmlns:p14="http://schemas.microsoft.com/office/powerpoint/2010/main" val="25596271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B67952D-99A8-4033-A045-A28DC8E6353D}" type="slidenum">
              <a:rPr kumimoji="1" lang="ja-JP" altLang="en-US" smtClean="0"/>
              <a:t>2</a:t>
            </a:fld>
            <a:endParaRPr kumimoji="1" lang="ja-JP" altLang="en-US"/>
          </a:p>
        </p:txBody>
      </p:sp>
    </p:spTree>
    <p:extLst>
      <p:ext uri="{BB962C8B-B14F-4D97-AF65-F5344CB8AC3E}">
        <p14:creationId xmlns:p14="http://schemas.microsoft.com/office/powerpoint/2010/main" val="440877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27688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163387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220775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709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3218265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755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2454911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3099992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3300585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1510551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B75C66-CB37-4269-9852-D7E11C151803}" type="datetimeFigureOut">
              <a:rPr kumimoji="1" lang="ja-JP" altLang="en-US" smtClean="0"/>
              <a:t>2021/3/11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31242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2129264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20508765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28141942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275708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346332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3696025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1152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38766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51960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483837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1B75C66-CB37-4269-9852-D7E11C151803}" type="datetimeFigureOut">
              <a:rPr kumimoji="1" lang="ja-JP" altLang="en-US" smtClean="0"/>
              <a:t>2021/3/11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183320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11B75C66-CB37-4269-9852-D7E11C151803}" type="datetimeFigureOut">
              <a:rPr kumimoji="1" lang="ja-JP" altLang="en-US" smtClean="0"/>
              <a:t>2021/3/11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2D9A3A1-3F7E-4B5C-8217-845D13940A02}" type="slidenum">
              <a:rPr kumimoji="1" lang="ja-JP" altLang="en-US" smtClean="0"/>
              <a:t>‹#›</a:t>
            </a:fld>
            <a:endParaRPr kumimoji="1" lang="ja-JP" altLang="en-US"/>
          </a:p>
        </p:txBody>
      </p:sp>
    </p:spTree>
    <p:extLst>
      <p:ext uri="{BB962C8B-B14F-4D97-AF65-F5344CB8AC3E}">
        <p14:creationId xmlns:p14="http://schemas.microsoft.com/office/powerpoint/2010/main" val="26878572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B75C66-CB37-4269-9852-D7E11C151803}" type="datetimeFigureOut">
              <a:rPr kumimoji="1" lang="ja-JP" altLang="en-US" smtClean="0"/>
              <a:t>2021/3/11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D9A3A1-3F7E-4B5C-8217-845D13940A02}"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2900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eatmygoose/cnn-detection-of-wheezes-and-crackles" TargetMode="External"/><Relationship Id="rId2" Type="http://schemas.openxmlformats.org/officeDocument/2006/relationships/hyperlink" Target="https://arxiv.org/pdf/2004.08287.pdf"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bhichallenge.med.auth.gr/"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052007-AEAB-4C91-ACC0-3C03145CD4FA}"/>
              </a:ext>
            </a:extLst>
          </p:cNvPr>
          <p:cNvSpPr>
            <a:spLocks noGrp="1"/>
          </p:cNvSpPr>
          <p:nvPr>
            <p:ph type="ctrTitle"/>
          </p:nvPr>
        </p:nvSpPr>
        <p:spPr/>
        <p:txBody>
          <a:bodyPr>
            <a:normAutofit fontScale="90000"/>
          </a:bodyPr>
          <a:lstStyle/>
          <a:p>
            <a:pPr algn="ctr"/>
            <a:br>
              <a:rPr lang="ja-JP" altLang="en-US" dirty="0"/>
            </a:br>
            <a:r>
              <a:rPr lang="ja-JP" altLang="en-US" sz="6700" b="0" i="0" dirty="0">
                <a:solidFill>
                  <a:srgbClr val="202124"/>
                </a:solidFill>
                <a:effectLst/>
                <a:latin typeface="Roboto"/>
              </a:rPr>
              <a:t>メルスペクトログラムと</a:t>
            </a:r>
            <a:r>
              <a:rPr lang="en-US" altLang="ja-JP" sz="6700" b="0" i="0" dirty="0">
                <a:solidFill>
                  <a:srgbClr val="202124"/>
                </a:solidFill>
                <a:effectLst/>
                <a:latin typeface="Roboto"/>
              </a:rPr>
              <a:t>CNN</a:t>
            </a:r>
            <a:r>
              <a:rPr lang="ja-JP" altLang="en-US" sz="6700" dirty="0">
                <a:solidFill>
                  <a:srgbClr val="202124"/>
                </a:solidFill>
                <a:latin typeface="Roboto"/>
              </a:rPr>
              <a:t>による</a:t>
            </a:r>
            <a:r>
              <a:rPr lang="ja-JP" altLang="en-US" sz="6700" b="0" i="0" dirty="0">
                <a:solidFill>
                  <a:srgbClr val="202124"/>
                </a:solidFill>
                <a:effectLst/>
                <a:latin typeface="Roboto"/>
              </a:rPr>
              <a:t>肺音における異常音有無の分類</a:t>
            </a:r>
            <a:endParaRPr kumimoji="1" lang="ja-JP" altLang="en-US" sz="6700" dirty="0"/>
          </a:p>
        </p:txBody>
      </p:sp>
      <p:sp>
        <p:nvSpPr>
          <p:cNvPr id="3" name="字幕 2">
            <a:extLst>
              <a:ext uri="{FF2B5EF4-FFF2-40B4-BE49-F238E27FC236}">
                <a16:creationId xmlns:a16="http://schemas.microsoft.com/office/drawing/2014/main" id="{A8BEE7E9-14FB-4E62-8DE9-62A3E888023B}"/>
              </a:ext>
            </a:extLst>
          </p:cNvPr>
          <p:cNvSpPr>
            <a:spLocks noGrp="1"/>
          </p:cNvSpPr>
          <p:nvPr>
            <p:ph type="subTitle" idx="1"/>
          </p:nvPr>
        </p:nvSpPr>
        <p:spPr/>
        <p:txBody>
          <a:bodyPr>
            <a:normAutofit/>
          </a:bodyPr>
          <a:lstStyle/>
          <a:p>
            <a:pPr algn="ctr"/>
            <a:r>
              <a:rPr kumimoji="1" lang="ja-JP" altLang="en-US" dirty="0"/>
              <a:t>田畑研究室</a:t>
            </a:r>
            <a:endParaRPr kumimoji="1" lang="en-US" altLang="ja-JP" dirty="0"/>
          </a:p>
          <a:p>
            <a:pPr algn="ctr"/>
            <a:r>
              <a:rPr kumimoji="1" lang="en-US" altLang="ja-JP" dirty="0"/>
              <a:t>6317043</a:t>
            </a:r>
            <a:r>
              <a:rPr kumimoji="1" lang="ja-JP" altLang="en-US" dirty="0"/>
              <a:t>　郡　優介</a:t>
            </a:r>
          </a:p>
        </p:txBody>
      </p:sp>
    </p:spTree>
    <p:extLst>
      <p:ext uri="{BB962C8B-B14F-4D97-AF65-F5344CB8AC3E}">
        <p14:creationId xmlns:p14="http://schemas.microsoft.com/office/powerpoint/2010/main" val="1104848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AA7146-B9B0-44F1-A1FC-AC255C794598}"/>
              </a:ext>
            </a:extLst>
          </p:cNvPr>
          <p:cNvSpPr>
            <a:spLocks noGrp="1"/>
          </p:cNvSpPr>
          <p:nvPr>
            <p:ph type="title"/>
          </p:nvPr>
        </p:nvSpPr>
        <p:spPr/>
        <p:txBody>
          <a:bodyPr/>
          <a:lstStyle/>
          <a:p>
            <a:r>
              <a:rPr kumimoji="1" lang="ja-JP" altLang="en-US" dirty="0"/>
              <a:t>患者データの加工</a:t>
            </a:r>
          </a:p>
        </p:txBody>
      </p:sp>
      <p:sp>
        <p:nvSpPr>
          <p:cNvPr id="3" name="コンテンツ プレースホルダー 2">
            <a:extLst>
              <a:ext uri="{FF2B5EF4-FFF2-40B4-BE49-F238E27FC236}">
                <a16:creationId xmlns:a16="http://schemas.microsoft.com/office/drawing/2014/main" id="{465CD1E4-7166-4914-B87F-282FBFD58CA1}"/>
              </a:ext>
            </a:extLst>
          </p:cNvPr>
          <p:cNvSpPr>
            <a:spLocks noGrp="1"/>
          </p:cNvSpPr>
          <p:nvPr>
            <p:ph idx="1"/>
          </p:nvPr>
        </p:nvSpPr>
        <p:spPr/>
        <p:txBody>
          <a:bodyPr/>
          <a:lstStyle/>
          <a:p>
            <a:r>
              <a:rPr kumimoji="1" lang="ja-JP" altLang="en-US" dirty="0"/>
              <a:t>病名のデータは肺音の異常から判断されるものなので、使用</a:t>
            </a:r>
            <a:r>
              <a:rPr lang="ja-JP" altLang="en-US" dirty="0"/>
              <a:t>しない。</a:t>
            </a:r>
            <a:endParaRPr lang="en-US" altLang="ja-JP" dirty="0"/>
          </a:p>
          <a:p>
            <a:r>
              <a:rPr lang="en-US" altLang="ja-JP" dirty="0"/>
              <a:t>BMI</a:t>
            </a:r>
            <a:r>
              <a:rPr lang="ja-JP" altLang="en-US" dirty="0"/>
              <a:t>、体重、身長のデータは欠損が多かったため、今回は使用しない。</a:t>
            </a:r>
            <a:endParaRPr lang="en-US" altLang="ja-JP" dirty="0"/>
          </a:p>
          <a:p>
            <a:r>
              <a:rPr lang="ja-JP" altLang="en-US" dirty="0"/>
              <a:t>よって今回は、年齢と性別のデータを使用する。</a:t>
            </a:r>
            <a:endParaRPr lang="en-US" altLang="ja-JP" dirty="0"/>
          </a:p>
          <a:p>
            <a:r>
              <a:rPr lang="ja-JP" altLang="en-US" dirty="0"/>
              <a:t>ニューラルネットワークに与える前に、性別は０・１に変換し、年齢は０～１に正規化する。</a:t>
            </a:r>
            <a:endParaRPr lang="en-US" altLang="ja-JP" dirty="0"/>
          </a:p>
        </p:txBody>
      </p:sp>
    </p:spTree>
    <p:extLst>
      <p:ext uri="{BB962C8B-B14F-4D97-AF65-F5344CB8AC3E}">
        <p14:creationId xmlns:p14="http://schemas.microsoft.com/office/powerpoint/2010/main" val="46538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36E3E-912C-4E06-8479-2244D63469D5}"/>
              </a:ext>
            </a:extLst>
          </p:cNvPr>
          <p:cNvSpPr>
            <a:spLocks noGrp="1"/>
          </p:cNvSpPr>
          <p:nvPr>
            <p:ph type="title"/>
          </p:nvPr>
        </p:nvSpPr>
        <p:spPr/>
        <p:txBody>
          <a:bodyPr/>
          <a:lstStyle/>
          <a:p>
            <a:r>
              <a:rPr lang="ja-JP" altLang="en-US" dirty="0"/>
              <a:t>ニューラルネットワークの構成</a:t>
            </a:r>
            <a:endParaRPr kumimoji="1" lang="ja-JP" altLang="en-US" dirty="0"/>
          </a:p>
        </p:txBody>
      </p:sp>
      <p:sp>
        <p:nvSpPr>
          <p:cNvPr id="3" name="コンテンツ プレースホルダー 2">
            <a:extLst>
              <a:ext uri="{FF2B5EF4-FFF2-40B4-BE49-F238E27FC236}">
                <a16:creationId xmlns:a16="http://schemas.microsoft.com/office/drawing/2014/main" id="{BB478E08-8B7F-4264-BA8B-0A9938EBA0B3}"/>
              </a:ext>
            </a:extLst>
          </p:cNvPr>
          <p:cNvSpPr>
            <a:spLocks noGrp="1"/>
          </p:cNvSpPr>
          <p:nvPr>
            <p:ph idx="1"/>
          </p:nvPr>
        </p:nvSpPr>
        <p:spPr>
          <a:xfrm>
            <a:off x="1097280" y="1845734"/>
            <a:ext cx="10058400" cy="368112"/>
          </a:xfrm>
        </p:spPr>
        <p:txBody>
          <a:bodyPr/>
          <a:lstStyle/>
          <a:p>
            <a:pPr marL="0" indent="0">
              <a:buNone/>
            </a:pPr>
            <a:r>
              <a:rPr lang="ja-JP" altLang="en-US" dirty="0"/>
              <a:t>・メルスペクトログラムと患者データをネットワークに与える</a:t>
            </a:r>
            <a:endParaRPr kumimoji="1" lang="en-US" altLang="ja-JP" dirty="0"/>
          </a:p>
        </p:txBody>
      </p:sp>
      <p:sp>
        <p:nvSpPr>
          <p:cNvPr id="13" name="正方形/長方形 12">
            <a:extLst>
              <a:ext uri="{FF2B5EF4-FFF2-40B4-BE49-F238E27FC236}">
                <a16:creationId xmlns:a16="http://schemas.microsoft.com/office/drawing/2014/main" id="{CA15BFEF-79CA-40F4-991F-7F6F6F8F9A53}"/>
              </a:ext>
            </a:extLst>
          </p:cNvPr>
          <p:cNvSpPr/>
          <p:nvPr/>
        </p:nvSpPr>
        <p:spPr>
          <a:xfrm>
            <a:off x="4519431" y="2324204"/>
            <a:ext cx="2321782" cy="1794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6BED2A0-D6BC-4496-9AC0-7F3ADABBB88C}"/>
              </a:ext>
            </a:extLst>
          </p:cNvPr>
          <p:cNvSpPr/>
          <p:nvPr/>
        </p:nvSpPr>
        <p:spPr>
          <a:xfrm>
            <a:off x="1906606" y="2532487"/>
            <a:ext cx="1485898" cy="646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BA0A740-A6B1-41CE-BC30-8BD503569558}"/>
              </a:ext>
            </a:extLst>
          </p:cNvPr>
          <p:cNvSpPr txBox="1"/>
          <p:nvPr/>
        </p:nvSpPr>
        <p:spPr>
          <a:xfrm>
            <a:off x="1906606" y="2532478"/>
            <a:ext cx="1443036" cy="646331"/>
          </a:xfrm>
          <a:prstGeom prst="rect">
            <a:avLst/>
          </a:prstGeom>
          <a:noFill/>
        </p:spPr>
        <p:txBody>
          <a:bodyPr wrap="square" rtlCol="0">
            <a:spAutoFit/>
          </a:bodyPr>
          <a:lstStyle/>
          <a:p>
            <a:r>
              <a:rPr kumimoji="1" lang="ja-JP" altLang="en-US" dirty="0"/>
              <a:t>音声ファイル</a:t>
            </a:r>
            <a:r>
              <a:rPr kumimoji="1" lang="en-US" altLang="ja-JP" dirty="0"/>
              <a:t>(.wav)</a:t>
            </a:r>
            <a:endParaRPr kumimoji="1" lang="ja-JP" altLang="en-US" dirty="0"/>
          </a:p>
        </p:txBody>
      </p:sp>
      <p:cxnSp>
        <p:nvCxnSpPr>
          <p:cNvPr id="8" name="直線矢印コネクタ 7">
            <a:extLst>
              <a:ext uri="{FF2B5EF4-FFF2-40B4-BE49-F238E27FC236}">
                <a16:creationId xmlns:a16="http://schemas.microsoft.com/office/drawing/2014/main" id="{9CD03996-BE54-49AB-82BF-72D2540F6695}"/>
              </a:ext>
            </a:extLst>
          </p:cNvPr>
          <p:cNvCxnSpPr>
            <a:cxnSpLocks/>
          </p:cNvCxnSpPr>
          <p:nvPr/>
        </p:nvCxnSpPr>
        <p:spPr>
          <a:xfrm>
            <a:off x="3392504" y="2832524"/>
            <a:ext cx="1185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93135CD-DC76-4692-BBB9-CA779BD13C24}"/>
              </a:ext>
            </a:extLst>
          </p:cNvPr>
          <p:cNvSpPr txBox="1"/>
          <p:nvPr/>
        </p:nvSpPr>
        <p:spPr>
          <a:xfrm>
            <a:off x="3506805" y="2837977"/>
            <a:ext cx="1052512" cy="461665"/>
          </a:xfrm>
          <a:prstGeom prst="rect">
            <a:avLst/>
          </a:prstGeom>
          <a:noFill/>
        </p:spPr>
        <p:txBody>
          <a:bodyPr wrap="square" rtlCol="0">
            <a:spAutoFit/>
          </a:bodyPr>
          <a:lstStyle/>
          <a:p>
            <a:r>
              <a:rPr kumimoji="1" lang="ja-JP" altLang="en-US" sz="1200" dirty="0"/>
              <a:t>短時間</a:t>
            </a:r>
            <a:endParaRPr kumimoji="1" lang="en-US" altLang="ja-JP" sz="1200" dirty="0"/>
          </a:p>
          <a:p>
            <a:r>
              <a:rPr kumimoji="1" lang="ja-JP" altLang="en-US" sz="1200" dirty="0"/>
              <a:t>フーリエ変換</a:t>
            </a:r>
          </a:p>
        </p:txBody>
      </p:sp>
      <p:sp>
        <p:nvSpPr>
          <p:cNvPr id="23" name="正方形/長方形 22">
            <a:extLst>
              <a:ext uri="{FF2B5EF4-FFF2-40B4-BE49-F238E27FC236}">
                <a16:creationId xmlns:a16="http://schemas.microsoft.com/office/drawing/2014/main" id="{0C006CE4-7CB1-4C7E-81F9-31780095F93D}"/>
              </a:ext>
            </a:extLst>
          </p:cNvPr>
          <p:cNvSpPr/>
          <p:nvPr/>
        </p:nvSpPr>
        <p:spPr>
          <a:xfrm>
            <a:off x="4331658" y="5222254"/>
            <a:ext cx="2425644" cy="4723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23B0C4E-F082-4FFB-BC1D-C3C32E712E35}"/>
              </a:ext>
            </a:extLst>
          </p:cNvPr>
          <p:cNvSpPr/>
          <p:nvPr/>
        </p:nvSpPr>
        <p:spPr>
          <a:xfrm>
            <a:off x="7759430" y="2322220"/>
            <a:ext cx="2334146" cy="38148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A14EC02-69C2-4735-846C-62A9B832E506}"/>
              </a:ext>
            </a:extLst>
          </p:cNvPr>
          <p:cNvSpPr txBox="1"/>
          <p:nvPr/>
        </p:nvSpPr>
        <p:spPr>
          <a:xfrm>
            <a:off x="4693700" y="3743651"/>
            <a:ext cx="2063602" cy="338554"/>
          </a:xfrm>
          <a:prstGeom prst="rect">
            <a:avLst/>
          </a:prstGeom>
          <a:noFill/>
        </p:spPr>
        <p:txBody>
          <a:bodyPr wrap="square" rtlCol="0">
            <a:spAutoFit/>
          </a:bodyPr>
          <a:lstStyle/>
          <a:p>
            <a:r>
              <a:rPr kumimoji="1" lang="ja-JP" altLang="en-US" sz="1600" dirty="0"/>
              <a:t>メルスペクトログラム</a:t>
            </a:r>
          </a:p>
        </p:txBody>
      </p:sp>
      <p:cxnSp>
        <p:nvCxnSpPr>
          <p:cNvPr id="31" name="直線矢印コネクタ 30">
            <a:extLst>
              <a:ext uri="{FF2B5EF4-FFF2-40B4-BE49-F238E27FC236}">
                <a16:creationId xmlns:a16="http://schemas.microsoft.com/office/drawing/2014/main" id="{382E2E1D-A6BE-45C4-922F-125FEF79D353}"/>
              </a:ext>
            </a:extLst>
          </p:cNvPr>
          <p:cNvCxnSpPr/>
          <p:nvPr/>
        </p:nvCxnSpPr>
        <p:spPr>
          <a:xfrm>
            <a:off x="6757302" y="2832524"/>
            <a:ext cx="961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8" name="テキスト ボックス 2047">
            <a:extLst>
              <a:ext uri="{FF2B5EF4-FFF2-40B4-BE49-F238E27FC236}">
                <a16:creationId xmlns:a16="http://schemas.microsoft.com/office/drawing/2014/main" id="{4DBA10FC-85DE-41CF-9B24-885C8984A829}"/>
              </a:ext>
            </a:extLst>
          </p:cNvPr>
          <p:cNvSpPr txBox="1"/>
          <p:nvPr/>
        </p:nvSpPr>
        <p:spPr>
          <a:xfrm>
            <a:off x="4248273" y="5272510"/>
            <a:ext cx="2653888" cy="338554"/>
          </a:xfrm>
          <a:prstGeom prst="rect">
            <a:avLst/>
          </a:prstGeom>
          <a:noFill/>
        </p:spPr>
        <p:txBody>
          <a:bodyPr wrap="square" rtlCol="0">
            <a:spAutoFit/>
          </a:bodyPr>
          <a:lstStyle/>
          <a:p>
            <a:r>
              <a:rPr kumimoji="1" lang="ja-JP" altLang="en-US" sz="1600" dirty="0"/>
              <a:t>患者データ</a:t>
            </a:r>
            <a:r>
              <a:rPr kumimoji="1" lang="en-US" altLang="ja-JP" sz="1600" dirty="0"/>
              <a:t>(</a:t>
            </a:r>
            <a:r>
              <a:rPr kumimoji="1" lang="ja-JP" altLang="en-US" sz="1600" dirty="0"/>
              <a:t>年齢・性別など</a:t>
            </a:r>
            <a:r>
              <a:rPr kumimoji="1" lang="en-US" altLang="ja-JP" sz="1600" dirty="0"/>
              <a:t>)</a:t>
            </a:r>
            <a:endParaRPr kumimoji="1" lang="ja-JP" altLang="en-US" sz="1600" dirty="0"/>
          </a:p>
        </p:txBody>
      </p:sp>
      <p:cxnSp>
        <p:nvCxnSpPr>
          <p:cNvPr id="35" name="直線矢印コネクタ 34">
            <a:extLst>
              <a:ext uri="{FF2B5EF4-FFF2-40B4-BE49-F238E27FC236}">
                <a16:creationId xmlns:a16="http://schemas.microsoft.com/office/drawing/2014/main" id="{D4CF66F6-8DE3-483F-A2B3-FCF778A5D146}"/>
              </a:ext>
            </a:extLst>
          </p:cNvPr>
          <p:cNvCxnSpPr/>
          <p:nvPr/>
        </p:nvCxnSpPr>
        <p:spPr>
          <a:xfrm>
            <a:off x="6757302" y="5417653"/>
            <a:ext cx="961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9" name="テキスト ボックス 2048">
            <a:extLst>
              <a:ext uri="{FF2B5EF4-FFF2-40B4-BE49-F238E27FC236}">
                <a16:creationId xmlns:a16="http://schemas.microsoft.com/office/drawing/2014/main" id="{EE6BC465-0DB9-4E27-8519-8F3D78F241A6}"/>
              </a:ext>
            </a:extLst>
          </p:cNvPr>
          <p:cNvSpPr txBox="1"/>
          <p:nvPr/>
        </p:nvSpPr>
        <p:spPr>
          <a:xfrm>
            <a:off x="8122290" y="3299642"/>
            <a:ext cx="1881775" cy="1754326"/>
          </a:xfrm>
          <a:prstGeom prst="rect">
            <a:avLst/>
          </a:prstGeom>
          <a:noFill/>
        </p:spPr>
        <p:txBody>
          <a:bodyPr wrap="square" rtlCol="0">
            <a:spAutoFit/>
          </a:bodyPr>
          <a:lstStyle/>
          <a:p>
            <a:endParaRPr kumimoji="1" lang="en-US" altLang="ja-JP" dirty="0"/>
          </a:p>
          <a:p>
            <a:r>
              <a:rPr kumimoji="1" lang="ja-JP" altLang="en-US" dirty="0"/>
              <a:t>出力</a:t>
            </a:r>
            <a:r>
              <a:rPr kumimoji="1" lang="en-US" altLang="ja-JP" dirty="0"/>
              <a:t>:</a:t>
            </a:r>
          </a:p>
          <a:p>
            <a:r>
              <a:rPr kumimoji="1" lang="en-US" altLang="ja-JP" dirty="0"/>
              <a:t>Noise </a:t>
            </a:r>
            <a:r>
              <a:rPr kumimoji="1" lang="ja-JP" altLang="en-US" dirty="0"/>
              <a:t>・・・１</a:t>
            </a:r>
            <a:endParaRPr kumimoji="1" lang="en-US" altLang="ja-JP" dirty="0"/>
          </a:p>
          <a:p>
            <a:r>
              <a:rPr kumimoji="1" lang="en-US" altLang="ja-JP" dirty="0"/>
              <a:t>None </a:t>
            </a:r>
            <a:r>
              <a:rPr kumimoji="1" lang="ja-JP" altLang="en-US" dirty="0"/>
              <a:t>・・・０</a:t>
            </a:r>
            <a:endParaRPr kumimoji="1" lang="en-US" altLang="ja-JP" dirty="0"/>
          </a:p>
          <a:p>
            <a:r>
              <a:rPr kumimoji="1" lang="en-US" altLang="ja-JP" dirty="0"/>
              <a:t>2</a:t>
            </a:r>
            <a:r>
              <a:rPr kumimoji="1" lang="ja-JP" altLang="en-US" dirty="0"/>
              <a:t>クラス分類</a:t>
            </a:r>
            <a:endParaRPr kumimoji="1" lang="en-US" altLang="ja-JP" dirty="0"/>
          </a:p>
          <a:p>
            <a:endParaRPr kumimoji="1" lang="en-US" altLang="ja-JP" dirty="0"/>
          </a:p>
        </p:txBody>
      </p:sp>
      <p:sp>
        <p:nvSpPr>
          <p:cNvPr id="2051" name="テキスト ボックス 2050">
            <a:extLst>
              <a:ext uri="{FF2B5EF4-FFF2-40B4-BE49-F238E27FC236}">
                <a16:creationId xmlns:a16="http://schemas.microsoft.com/office/drawing/2014/main" id="{D912CF9E-7790-4925-8E30-9F79F6192CF7}"/>
              </a:ext>
            </a:extLst>
          </p:cNvPr>
          <p:cNvSpPr txBox="1"/>
          <p:nvPr/>
        </p:nvSpPr>
        <p:spPr>
          <a:xfrm>
            <a:off x="7718316" y="2377788"/>
            <a:ext cx="2567078" cy="369332"/>
          </a:xfrm>
          <a:prstGeom prst="rect">
            <a:avLst/>
          </a:prstGeom>
          <a:noFill/>
        </p:spPr>
        <p:txBody>
          <a:bodyPr wrap="square" rtlCol="0">
            <a:spAutoFit/>
          </a:bodyPr>
          <a:lstStyle/>
          <a:p>
            <a:r>
              <a:rPr kumimoji="1" lang="ja-JP" altLang="en-US" dirty="0">
                <a:solidFill>
                  <a:srgbClr val="FF0000"/>
                </a:solidFill>
              </a:rPr>
              <a:t>ニューラルネットワーク</a:t>
            </a:r>
          </a:p>
        </p:txBody>
      </p:sp>
      <p:pic>
        <p:nvPicPr>
          <p:cNvPr id="18" name="Picture 4">
            <a:extLst>
              <a:ext uri="{FF2B5EF4-FFF2-40B4-BE49-F238E27FC236}">
                <a16:creationId xmlns:a16="http://schemas.microsoft.com/office/drawing/2014/main" id="{1DB898AA-0A5D-4BBB-8987-473B66F48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507067" y="2213846"/>
            <a:ext cx="2334146" cy="158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43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E9A464-8E20-4EBF-9681-349E89EF07B8}"/>
              </a:ext>
            </a:extLst>
          </p:cNvPr>
          <p:cNvSpPr>
            <a:spLocks noGrp="1"/>
          </p:cNvSpPr>
          <p:nvPr>
            <p:ph type="title"/>
          </p:nvPr>
        </p:nvSpPr>
        <p:spPr/>
        <p:txBody>
          <a:bodyPr/>
          <a:lstStyle/>
          <a:p>
            <a:r>
              <a:rPr lang="ja-JP" altLang="en-US" dirty="0"/>
              <a:t>ニューラルネットワークの構成</a:t>
            </a:r>
            <a:endParaRPr kumimoji="1" lang="ja-JP" altLang="en-US" dirty="0"/>
          </a:p>
        </p:txBody>
      </p:sp>
      <p:sp>
        <p:nvSpPr>
          <p:cNvPr id="3" name="コンテンツ プレースホルダー 2">
            <a:extLst>
              <a:ext uri="{FF2B5EF4-FFF2-40B4-BE49-F238E27FC236}">
                <a16:creationId xmlns:a16="http://schemas.microsoft.com/office/drawing/2014/main" id="{85C65423-8CD0-4EBD-AFD8-5BFC9A68D103}"/>
              </a:ext>
            </a:extLst>
          </p:cNvPr>
          <p:cNvSpPr>
            <a:spLocks noGrp="1"/>
          </p:cNvSpPr>
          <p:nvPr>
            <p:ph idx="1"/>
          </p:nvPr>
        </p:nvSpPr>
        <p:spPr/>
        <p:txBody>
          <a:bodyPr/>
          <a:lstStyle/>
          <a:p>
            <a:pPr marL="0" indent="0">
              <a:buNone/>
            </a:pPr>
            <a:endParaRPr kumimoji="1" lang="en-US" altLang="ja-JP" dirty="0"/>
          </a:p>
          <a:p>
            <a:pPr marL="0" indent="0">
              <a:buNone/>
            </a:pPr>
            <a:endParaRPr kumimoji="1" lang="en-US" altLang="ja-JP" dirty="0"/>
          </a:p>
          <a:p>
            <a:endParaRPr kumimoji="1" lang="ja-JP" altLang="en-US" sz="3200" dirty="0"/>
          </a:p>
        </p:txBody>
      </p:sp>
      <p:pic>
        <p:nvPicPr>
          <p:cNvPr id="7" name="図 6" descr="グラフ&#10;&#10;中程度の精度で自動的に生成された説明">
            <a:extLst>
              <a:ext uri="{FF2B5EF4-FFF2-40B4-BE49-F238E27FC236}">
                <a16:creationId xmlns:a16="http://schemas.microsoft.com/office/drawing/2014/main" id="{CBB67B39-6510-4E21-8A98-80058458C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1737360"/>
            <a:ext cx="11150600" cy="4502422"/>
          </a:xfrm>
          <a:prstGeom prst="rect">
            <a:avLst/>
          </a:prstGeom>
        </p:spPr>
      </p:pic>
    </p:spTree>
    <p:extLst>
      <p:ext uri="{BB962C8B-B14F-4D97-AF65-F5344CB8AC3E}">
        <p14:creationId xmlns:p14="http://schemas.microsoft.com/office/powerpoint/2010/main" val="64716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81683-A83E-42E3-B788-D90F4FD8BDA5}"/>
              </a:ext>
            </a:extLst>
          </p:cNvPr>
          <p:cNvSpPr>
            <a:spLocks noGrp="1"/>
          </p:cNvSpPr>
          <p:nvPr>
            <p:ph type="title"/>
          </p:nvPr>
        </p:nvSpPr>
        <p:spPr/>
        <p:txBody>
          <a:bodyPr/>
          <a:lstStyle/>
          <a:p>
            <a:r>
              <a:rPr kumimoji="1" lang="ja-JP" altLang="en-US" dirty="0"/>
              <a:t>訓練結果</a:t>
            </a:r>
          </a:p>
        </p:txBody>
      </p:sp>
      <p:pic>
        <p:nvPicPr>
          <p:cNvPr id="5" name="コンテンツ プレースホルダー 4" descr="グラフ, 折れ線グラフ&#10;&#10;自動的に生成された説明">
            <a:extLst>
              <a:ext uri="{FF2B5EF4-FFF2-40B4-BE49-F238E27FC236}">
                <a16:creationId xmlns:a16="http://schemas.microsoft.com/office/drawing/2014/main" id="{186BDA8B-7CD5-4B00-9983-8411B43461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34541"/>
            <a:ext cx="10058400" cy="3646169"/>
          </a:xfrm>
        </p:spPr>
      </p:pic>
      <p:sp>
        <p:nvSpPr>
          <p:cNvPr id="6" name="テキスト ボックス 5">
            <a:extLst>
              <a:ext uri="{FF2B5EF4-FFF2-40B4-BE49-F238E27FC236}">
                <a16:creationId xmlns:a16="http://schemas.microsoft.com/office/drawing/2014/main" id="{FEB128F4-60B5-4541-B3BA-E936701BF221}"/>
              </a:ext>
            </a:extLst>
          </p:cNvPr>
          <p:cNvSpPr txBox="1"/>
          <p:nvPr/>
        </p:nvSpPr>
        <p:spPr>
          <a:xfrm>
            <a:off x="2866616" y="5650338"/>
            <a:ext cx="3825894" cy="369332"/>
          </a:xfrm>
          <a:prstGeom prst="rect">
            <a:avLst/>
          </a:prstGeom>
          <a:noFill/>
        </p:spPr>
        <p:txBody>
          <a:bodyPr wrap="square" rtlCol="0">
            <a:spAutoFit/>
          </a:bodyPr>
          <a:lstStyle/>
          <a:p>
            <a:r>
              <a:rPr kumimoji="1" lang="ja-JP" altLang="en-US" dirty="0"/>
              <a:t>最良は</a:t>
            </a:r>
            <a:r>
              <a:rPr kumimoji="1" lang="en-US" altLang="ja-JP" dirty="0"/>
              <a:t>0.81</a:t>
            </a:r>
            <a:endParaRPr kumimoji="1" lang="ja-JP" altLang="en-US" dirty="0"/>
          </a:p>
        </p:txBody>
      </p:sp>
      <p:sp>
        <p:nvSpPr>
          <p:cNvPr id="9" name="テキスト ボックス 8">
            <a:extLst>
              <a:ext uri="{FF2B5EF4-FFF2-40B4-BE49-F238E27FC236}">
                <a16:creationId xmlns:a16="http://schemas.microsoft.com/office/drawing/2014/main" id="{A4D6E4B3-4A53-4919-9948-BB48A74D6560}"/>
              </a:ext>
            </a:extLst>
          </p:cNvPr>
          <p:cNvSpPr txBox="1"/>
          <p:nvPr/>
        </p:nvSpPr>
        <p:spPr>
          <a:xfrm>
            <a:off x="8246429" y="5655779"/>
            <a:ext cx="2659053" cy="369332"/>
          </a:xfrm>
          <a:prstGeom prst="rect">
            <a:avLst/>
          </a:prstGeom>
          <a:noFill/>
        </p:spPr>
        <p:txBody>
          <a:bodyPr wrap="square" rtlCol="0">
            <a:spAutoFit/>
          </a:bodyPr>
          <a:lstStyle/>
          <a:p>
            <a:r>
              <a:rPr kumimoji="1" lang="ja-JP" altLang="en-US" dirty="0"/>
              <a:t>最良は</a:t>
            </a:r>
            <a:r>
              <a:rPr kumimoji="1" lang="en-US" altLang="ja-JP" dirty="0"/>
              <a:t>0.45</a:t>
            </a:r>
            <a:endParaRPr kumimoji="1" lang="ja-JP" altLang="en-US" dirty="0"/>
          </a:p>
        </p:txBody>
      </p:sp>
    </p:spTree>
    <p:extLst>
      <p:ext uri="{BB962C8B-B14F-4D97-AF65-F5344CB8AC3E}">
        <p14:creationId xmlns:p14="http://schemas.microsoft.com/office/powerpoint/2010/main" val="317004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C4B28-F9B5-48AC-A3CD-3E564F9FBD88}"/>
              </a:ext>
            </a:extLst>
          </p:cNvPr>
          <p:cNvSpPr>
            <a:spLocks noGrp="1"/>
          </p:cNvSpPr>
          <p:nvPr>
            <p:ph type="title"/>
          </p:nvPr>
        </p:nvSpPr>
        <p:spPr/>
        <p:txBody>
          <a:bodyPr/>
          <a:lstStyle/>
          <a:p>
            <a:r>
              <a:rPr lang="ja-JP" altLang="en-US" dirty="0"/>
              <a:t>テストデータでの評価</a:t>
            </a:r>
            <a:endParaRPr kumimoji="1" lang="ja-JP" altLang="en-US" dirty="0"/>
          </a:p>
        </p:txBody>
      </p:sp>
      <p:sp>
        <p:nvSpPr>
          <p:cNvPr id="3" name="コンテンツ プレースホルダー 2">
            <a:extLst>
              <a:ext uri="{FF2B5EF4-FFF2-40B4-BE49-F238E27FC236}">
                <a16:creationId xmlns:a16="http://schemas.microsoft.com/office/drawing/2014/main" id="{9289CAA2-10A6-4590-BB62-88BFC8C92645}"/>
              </a:ext>
            </a:extLst>
          </p:cNvPr>
          <p:cNvSpPr>
            <a:spLocks noGrp="1"/>
          </p:cNvSpPr>
          <p:nvPr>
            <p:ph idx="1"/>
          </p:nvPr>
        </p:nvSpPr>
        <p:spPr/>
        <p:txBody>
          <a:bodyPr/>
          <a:lstStyle/>
          <a:p>
            <a:r>
              <a:rPr kumimoji="1" lang="ja-JP" altLang="en-US" dirty="0"/>
              <a:t>予め訓練データと分けておいた、正常な肺音データ（</a:t>
            </a:r>
            <a:r>
              <a:rPr kumimoji="1" lang="en-US" altLang="ja-JP" dirty="0"/>
              <a:t>none</a:t>
            </a:r>
            <a:r>
              <a:rPr kumimoji="1" lang="ja-JP" altLang="en-US" dirty="0"/>
              <a:t>）</a:t>
            </a:r>
            <a:r>
              <a:rPr kumimoji="1" lang="en-US" altLang="ja-JP" dirty="0"/>
              <a:t>758</a:t>
            </a:r>
            <a:r>
              <a:rPr kumimoji="1" lang="ja-JP" altLang="en-US" dirty="0"/>
              <a:t>個と</a:t>
            </a:r>
            <a:r>
              <a:rPr kumimoji="1" lang="en-US" altLang="ja-JP" dirty="0"/>
              <a:t>crackling</a:t>
            </a:r>
            <a:r>
              <a:rPr kumimoji="1" lang="ja-JP" altLang="en-US" dirty="0"/>
              <a:t>と</a:t>
            </a:r>
            <a:r>
              <a:rPr kumimoji="1" lang="en-US" altLang="ja-JP" dirty="0"/>
              <a:t>wheezing</a:t>
            </a:r>
            <a:r>
              <a:rPr kumimoji="1" lang="ja-JP" altLang="en-US" dirty="0"/>
              <a:t>を含む肺音データ（</a:t>
            </a:r>
            <a:r>
              <a:rPr kumimoji="1" lang="en-US" altLang="ja-JP" dirty="0"/>
              <a:t>noise</a:t>
            </a:r>
            <a:r>
              <a:rPr kumimoji="1" lang="ja-JP" altLang="en-US" dirty="0"/>
              <a:t>）</a:t>
            </a:r>
            <a:r>
              <a:rPr kumimoji="1" lang="en-US" altLang="ja-JP" dirty="0"/>
              <a:t>667</a:t>
            </a:r>
            <a:r>
              <a:rPr kumimoji="1" lang="ja-JP" altLang="en-US" dirty="0"/>
              <a:t>個をテストデータとしてモデルに適用し、結果を評価する。結果は以下の表の通りである。</a:t>
            </a:r>
          </a:p>
        </p:txBody>
      </p:sp>
      <p:graphicFrame>
        <p:nvGraphicFramePr>
          <p:cNvPr id="4" name="表 4">
            <a:extLst>
              <a:ext uri="{FF2B5EF4-FFF2-40B4-BE49-F238E27FC236}">
                <a16:creationId xmlns:a16="http://schemas.microsoft.com/office/drawing/2014/main" id="{F7D00CA8-B450-4D5E-950E-C35D30DE0A95}"/>
              </a:ext>
            </a:extLst>
          </p:cNvPr>
          <p:cNvGraphicFramePr>
            <a:graphicFrameLocks noGrp="1"/>
          </p:cNvGraphicFramePr>
          <p:nvPr>
            <p:extLst>
              <p:ext uri="{D42A27DB-BD31-4B8C-83A1-F6EECF244321}">
                <p14:modId xmlns:p14="http://schemas.microsoft.com/office/powerpoint/2010/main" val="140310464"/>
              </p:ext>
            </p:extLst>
          </p:nvPr>
        </p:nvGraphicFramePr>
        <p:xfrm>
          <a:off x="2110538" y="330115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37202173"/>
                    </a:ext>
                  </a:extLst>
                </a:gridCol>
                <a:gridCol w="2709333">
                  <a:extLst>
                    <a:ext uri="{9D8B030D-6E8A-4147-A177-3AD203B41FA5}">
                      <a16:colId xmlns:a16="http://schemas.microsoft.com/office/drawing/2014/main" val="1641006583"/>
                    </a:ext>
                  </a:extLst>
                </a:gridCol>
                <a:gridCol w="2709333">
                  <a:extLst>
                    <a:ext uri="{9D8B030D-6E8A-4147-A177-3AD203B41FA5}">
                      <a16:colId xmlns:a16="http://schemas.microsoft.com/office/drawing/2014/main" val="231112266"/>
                    </a:ext>
                  </a:extLst>
                </a:gridCol>
              </a:tblGrid>
              <a:tr h="370840">
                <a:tc>
                  <a:txBody>
                    <a:bodyPr/>
                    <a:lstStyle/>
                    <a:p>
                      <a:pPr algn="ctr"/>
                      <a:r>
                        <a:rPr kumimoji="1" lang="ja-JP" altLang="en-US" b="0" dirty="0"/>
                        <a:t>テストラベル</a:t>
                      </a:r>
                      <a:r>
                        <a:rPr kumimoji="1" lang="en-US" altLang="ja-JP" b="0" dirty="0"/>
                        <a:t>/</a:t>
                      </a:r>
                      <a:r>
                        <a:rPr kumimoji="1" lang="ja-JP" altLang="en-US" b="1" dirty="0"/>
                        <a:t>予測ラベル</a:t>
                      </a:r>
                      <a:endParaRPr kumimoji="1" lang="ja-JP" altLang="en-US" b="0" dirty="0"/>
                    </a:p>
                  </a:txBody>
                  <a:tcPr/>
                </a:tc>
                <a:tc>
                  <a:txBody>
                    <a:bodyPr/>
                    <a:lstStyle/>
                    <a:p>
                      <a:pPr algn="ctr"/>
                      <a:r>
                        <a:rPr kumimoji="1" lang="en-US" altLang="ja-JP" dirty="0">
                          <a:solidFill>
                            <a:schemeClr val="tx1"/>
                          </a:solidFill>
                        </a:rPr>
                        <a:t>none</a:t>
                      </a:r>
                      <a:endParaRPr kumimoji="1" lang="ja-JP" altLang="en-US" dirty="0">
                        <a:solidFill>
                          <a:schemeClr val="tx1"/>
                        </a:solidFill>
                      </a:endParaRPr>
                    </a:p>
                  </a:txBody>
                  <a:tcPr/>
                </a:tc>
                <a:tc>
                  <a:txBody>
                    <a:bodyPr/>
                    <a:lstStyle/>
                    <a:p>
                      <a:pPr algn="ctr"/>
                      <a:r>
                        <a:rPr kumimoji="1" lang="en-US" altLang="ja-JP" dirty="0">
                          <a:solidFill>
                            <a:schemeClr val="tx1"/>
                          </a:solidFill>
                        </a:rPr>
                        <a:t>noise</a:t>
                      </a:r>
                      <a:endParaRPr kumimoji="1" lang="ja-JP" altLang="en-US" dirty="0">
                        <a:solidFill>
                          <a:schemeClr val="tx1"/>
                        </a:solidFill>
                      </a:endParaRPr>
                    </a:p>
                  </a:txBody>
                  <a:tcPr/>
                </a:tc>
                <a:extLst>
                  <a:ext uri="{0D108BD9-81ED-4DB2-BD59-A6C34878D82A}">
                    <a16:rowId xmlns:a16="http://schemas.microsoft.com/office/drawing/2014/main" val="3260262958"/>
                  </a:ext>
                </a:extLst>
              </a:tr>
              <a:tr h="370840">
                <a:tc>
                  <a:txBody>
                    <a:bodyPr/>
                    <a:lstStyle/>
                    <a:p>
                      <a:pPr algn="ctr"/>
                      <a:r>
                        <a:rPr kumimoji="1" lang="en-US" altLang="ja-JP" dirty="0"/>
                        <a:t>none</a:t>
                      </a:r>
                      <a:endParaRPr kumimoji="1" lang="ja-JP" altLang="en-US" dirty="0"/>
                    </a:p>
                  </a:txBody>
                  <a:tcPr/>
                </a:tc>
                <a:tc>
                  <a:txBody>
                    <a:bodyPr/>
                    <a:lstStyle/>
                    <a:p>
                      <a:pPr algn="ctr"/>
                      <a:r>
                        <a:rPr kumimoji="1" lang="en-US" altLang="ja-JP" dirty="0"/>
                        <a:t>562</a:t>
                      </a:r>
                      <a:endParaRPr kumimoji="1" lang="ja-JP" altLang="en-US" dirty="0"/>
                    </a:p>
                  </a:txBody>
                  <a:tcPr/>
                </a:tc>
                <a:tc>
                  <a:txBody>
                    <a:bodyPr/>
                    <a:lstStyle/>
                    <a:p>
                      <a:pPr algn="ctr"/>
                      <a:r>
                        <a:rPr kumimoji="1" lang="en-US" altLang="ja-JP" dirty="0"/>
                        <a:t>196</a:t>
                      </a:r>
                      <a:endParaRPr kumimoji="1" lang="ja-JP" altLang="en-US" dirty="0"/>
                    </a:p>
                  </a:txBody>
                  <a:tcPr/>
                </a:tc>
                <a:extLst>
                  <a:ext uri="{0D108BD9-81ED-4DB2-BD59-A6C34878D82A}">
                    <a16:rowId xmlns:a16="http://schemas.microsoft.com/office/drawing/2014/main" val="2043538727"/>
                  </a:ext>
                </a:extLst>
              </a:tr>
              <a:tr h="370840">
                <a:tc>
                  <a:txBody>
                    <a:bodyPr/>
                    <a:lstStyle/>
                    <a:p>
                      <a:pPr algn="ctr"/>
                      <a:r>
                        <a:rPr kumimoji="1" lang="en-US" altLang="ja-JP" dirty="0"/>
                        <a:t>noise</a:t>
                      </a:r>
                      <a:endParaRPr kumimoji="1" lang="ja-JP" altLang="en-US" dirty="0"/>
                    </a:p>
                  </a:txBody>
                  <a:tcPr/>
                </a:tc>
                <a:tc>
                  <a:txBody>
                    <a:bodyPr/>
                    <a:lstStyle/>
                    <a:p>
                      <a:pPr algn="ctr"/>
                      <a:r>
                        <a:rPr kumimoji="1" lang="en-US" altLang="ja-JP" dirty="0"/>
                        <a:t>88</a:t>
                      </a:r>
                      <a:endParaRPr kumimoji="1" lang="ja-JP" altLang="en-US" dirty="0"/>
                    </a:p>
                  </a:txBody>
                  <a:tcPr/>
                </a:tc>
                <a:tc>
                  <a:txBody>
                    <a:bodyPr/>
                    <a:lstStyle/>
                    <a:p>
                      <a:pPr algn="ctr"/>
                      <a:r>
                        <a:rPr kumimoji="1" lang="en-US" altLang="ja-JP" dirty="0"/>
                        <a:t>579</a:t>
                      </a:r>
                      <a:endParaRPr kumimoji="1" lang="ja-JP" altLang="en-US" dirty="0"/>
                    </a:p>
                  </a:txBody>
                  <a:tcPr/>
                </a:tc>
                <a:extLst>
                  <a:ext uri="{0D108BD9-81ED-4DB2-BD59-A6C34878D82A}">
                    <a16:rowId xmlns:a16="http://schemas.microsoft.com/office/drawing/2014/main" val="1079217534"/>
                  </a:ext>
                </a:extLst>
              </a:tr>
            </a:tbl>
          </a:graphicData>
        </a:graphic>
      </p:graphicFrame>
      <p:graphicFrame>
        <p:nvGraphicFramePr>
          <p:cNvPr id="5" name="表 5">
            <a:extLst>
              <a:ext uri="{FF2B5EF4-FFF2-40B4-BE49-F238E27FC236}">
                <a16:creationId xmlns:a16="http://schemas.microsoft.com/office/drawing/2014/main" id="{49BE917E-67ED-4179-9385-BD059FFF7EDC}"/>
              </a:ext>
            </a:extLst>
          </p:cNvPr>
          <p:cNvGraphicFramePr>
            <a:graphicFrameLocks noGrp="1"/>
          </p:cNvGraphicFramePr>
          <p:nvPr>
            <p:extLst>
              <p:ext uri="{D42A27DB-BD31-4B8C-83A1-F6EECF244321}">
                <p14:modId xmlns:p14="http://schemas.microsoft.com/office/powerpoint/2010/main" val="3435149275"/>
              </p:ext>
            </p:extLst>
          </p:nvPr>
        </p:nvGraphicFramePr>
        <p:xfrm>
          <a:off x="2110538" y="4904588"/>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86508798"/>
                    </a:ext>
                  </a:extLst>
                </a:gridCol>
                <a:gridCol w="2032000">
                  <a:extLst>
                    <a:ext uri="{9D8B030D-6E8A-4147-A177-3AD203B41FA5}">
                      <a16:colId xmlns:a16="http://schemas.microsoft.com/office/drawing/2014/main" val="3713003784"/>
                    </a:ext>
                  </a:extLst>
                </a:gridCol>
                <a:gridCol w="2032000">
                  <a:extLst>
                    <a:ext uri="{9D8B030D-6E8A-4147-A177-3AD203B41FA5}">
                      <a16:colId xmlns:a16="http://schemas.microsoft.com/office/drawing/2014/main" val="1609924548"/>
                    </a:ext>
                  </a:extLst>
                </a:gridCol>
                <a:gridCol w="2032000">
                  <a:extLst>
                    <a:ext uri="{9D8B030D-6E8A-4147-A177-3AD203B41FA5}">
                      <a16:colId xmlns:a16="http://schemas.microsoft.com/office/drawing/2014/main" val="1152039911"/>
                    </a:ext>
                  </a:extLst>
                </a:gridCol>
              </a:tblGrid>
              <a:tr h="370840">
                <a:tc>
                  <a:txBody>
                    <a:bodyPr/>
                    <a:lstStyle/>
                    <a:p>
                      <a:pPr algn="ctr"/>
                      <a:r>
                        <a:rPr kumimoji="1" lang="ja-JP" altLang="en-US" dirty="0"/>
                        <a:t>正解率</a:t>
                      </a:r>
                    </a:p>
                  </a:txBody>
                  <a:tcPr/>
                </a:tc>
                <a:tc>
                  <a:txBody>
                    <a:bodyPr/>
                    <a:lstStyle/>
                    <a:p>
                      <a:pPr algn="ctr"/>
                      <a:r>
                        <a:rPr kumimoji="1" lang="ja-JP" altLang="en-US" dirty="0"/>
                        <a:t>適合率</a:t>
                      </a:r>
                    </a:p>
                  </a:txBody>
                  <a:tcPr/>
                </a:tc>
                <a:tc>
                  <a:txBody>
                    <a:bodyPr/>
                    <a:lstStyle/>
                    <a:p>
                      <a:pPr algn="ctr"/>
                      <a:r>
                        <a:rPr kumimoji="1" lang="ja-JP" altLang="en-US" dirty="0"/>
                        <a:t>再現率</a:t>
                      </a:r>
                    </a:p>
                  </a:txBody>
                  <a:tcPr/>
                </a:tc>
                <a:tc>
                  <a:txBody>
                    <a:bodyPr/>
                    <a:lstStyle/>
                    <a:p>
                      <a:pPr algn="ctr"/>
                      <a:r>
                        <a:rPr kumimoji="1" lang="en-US" altLang="ja-JP" dirty="0"/>
                        <a:t>F1</a:t>
                      </a:r>
                      <a:r>
                        <a:rPr kumimoji="1" lang="ja-JP" altLang="en-US" dirty="0"/>
                        <a:t>値</a:t>
                      </a:r>
                    </a:p>
                  </a:txBody>
                  <a:tcPr/>
                </a:tc>
                <a:extLst>
                  <a:ext uri="{0D108BD9-81ED-4DB2-BD59-A6C34878D82A}">
                    <a16:rowId xmlns:a16="http://schemas.microsoft.com/office/drawing/2014/main" val="902637002"/>
                  </a:ext>
                </a:extLst>
              </a:tr>
              <a:tr h="370840">
                <a:tc>
                  <a:txBody>
                    <a:bodyPr/>
                    <a:lstStyle/>
                    <a:p>
                      <a:pPr algn="ctr"/>
                      <a:r>
                        <a:rPr kumimoji="1" lang="en-US" altLang="ja-JP" dirty="0"/>
                        <a:t>0.80</a:t>
                      </a:r>
                      <a:endParaRPr kumimoji="1" lang="ja-JP" altLang="en-US" dirty="0"/>
                    </a:p>
                  </a:txBody>
                  <a:tcPr/>
                </a:tc>
                <a:tc>
                  <a:txBody>
                    <a:bodyPr/>
                    <a:lstStyle/>
                    <a:p>
                      <a:pPr algn="ctr"/>
                      <a:r>
                        <a:rPr kumimoji="1" lang="en-US" altLang="ja-JP" dirty="0"/>
                        <a:t>0.74</a:t>
                      </a:r>
                      <a:endParaRPr kumimoji="1" lang="ja-JP" altLang="en-US" dirty="0"/>
                    </a:p>
                  </a:txBody>
                  <a:tcPr/>
                </a:tc>
                <a:tc>
                  <a:txBody>
                    <a:bodyPr/>
                    <a:lstStyle/>
                    <a:p>
                      <a:pPr algn="ctr"/>
                      <a:r>
                        <a:rPr kumimoji="1" lang="en-US" altLang="ja-JP" dirty="0"/>
                        <a:t>0.86</a:t>
                      </a:r>
                      <a:endParaRPr kumimoji="1" lang="ja-JP" altLang="en-US" dirty="0"/>
                    </a:p>
                  </a:txBody>
                  <a:tcPr/>
                </a:tc>
                <a:tc>
                  <a:txBody>
                    <a:bodyPr/>
                    <a:lstStyle/>
                    <a:p>
                      <a:pPr algn="ctr"/>
                      <a:r>
                        <a:rPr kumimoji="1" lang="en-US" altLang="ja-JP" dirty="0"/>
                        <a:t>0.80</a:t>
                      </a:r>
                      <a:endParaRPr kumimoji="1" lang="ja-JP" altLang="en-US" dirty="0"/>
                    </a:p>
                  </a:txBody>
                  <a:tcPr/>
                </a:tc>
                <a:extLst>
                  <a:ext uri="{0D108BD9-81ED-4DB2-BD59-A6C34878D82A}">
                    <a16:rowId xmlns:a16="http://schemas.microsoft.com/office/drawing/2014/main" val="2501544627"/>
                  </a:ext>
                </a:extLst>
              </a:tr>
            </a:tbl>
          </a:graphicData>
        </a:graphic>
      </p:graphicFrame>
    </p:spTree>
    <p:extLst>
      <p:ext uri="{BB962C8B-B14F-4D97-AF65-F5344CB8AC3E}">
        <p14:creationId xmlns:p14="http://schemas.microsoft.com/office/powerpoint/2010/main" val="75164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7B6D9E-CE7D-4F0A-B746-F895C1DC1791}"/>
              </a:ext>
            </a:extLst>
          </p:cNvPr>
          <p:cNvSpPr>
            <a:spLocks noGrp="1"/>
          </p:cNvSpPr>
          <p:nvPr>
            <p:ph type="title"/>
          </p:nvPr>
        </p:nvSpPr>
        <p:spPr/>
        <p:txBody>
          <a:bodyPr/>
          <a:lstStyle/>
          <a:p>
            <a:r>
              <a:rPr kumimoji="1" lang="ja-JP" altLang="en-US" dirty="0"/>
              <a:t>考察・正解率と患者の背景データ</a:t>
            </a:r>
          </a:p>
        </p:txBody>
      </p:sp>
      <p:sp>
        <p:nvSpPr>
          <p:cNvPr id="3" name="コンテンツ プレースホルダー 2">
            <a:extLst>
              <a:ext uri="{FF2B5EF4-FFF2-40B4-BE49-F238E27FC236}">
                <a16:creationId xmlns:a16="http://schemas.microsoft.com/office/drawing/2014/main" id="{AD6B7DD4-3334-4D12-B2EF-0905E0EB7854}"/>
              </a:ext>
            </a:extLst>
          </p:cNvPr>
          <p:cNvSpPr>
            <a:spLocks noGrp="1"/>
          </p:cNvSpPr>
          <p:nvPr>
            <p:ph idx="1"/>
          </p:nvPr>
        </p:nvSpPr>
        <p:spPr/>
        <p:txBody>
          <a:bodyPr/>
          <a:lstStyle/>
          <a:p>
            <a:r>
              <a:rPr kumimoji="1" lang="ja-JP" altLang="en-US" dirty="0"/>
              <a:t>結果は適合率が低く、再現率が高かった。これは偽陽性が多く、偽陰性が少ないことを意味すし、正解率、</a:t>
            </a:r>
            <a:r>
              <a:rPr kumimoji="1" lang="en-US" altLang="ja-JP" dirty="0"/>
              <a:t>F1</a:t>
            </a:r>
            <a:r>
              <a:rPr kumimoji="1" lang="ja-JP" altLang="en-US" dirty="0"/>
              <a:t>スコアとしては</a:t>
            </a:r>
            <a:r>
              <a:rPr kumimoji="1" lang="en-US" altLang="ja-JP" dirty="0"/>
              <a:t>8</a:t>
            </a:r>
            <a:r>
              <a:rPr kumimoji="1" lang="ja-JP" altLang="en-US" dirty="0"/>
              <a:t>割程度となった。これは参考にした先行研究のノイズ無しの</a:t>
            </a:r>
            <a:r>
              <a:rPr kumimoji="1" lang="en-US" altLang="ja-JP" dirty="0"/>
              <a:t>F1</a:t>
            </a:r>
            <a:r>
              <a:rPr kumimoji="1" lang="ja-JP" altLang="en-US" dirty="0"/>
              <a:t>スコアとほとんど変わらない。</a:t>
            </a:r>
            <a:endParaRPr kumimoji="1" lang="en-US" altLang="ja-JP" dirty="0"/>
          </a:p>
          <a:p>
            <a:r>
              <a:rPr kumimoji="1" lang="ja-JP" altLang="en-US" dirty="0"/>
              <a:t>先行研究が今回の研究と異なる点は、先行研究が</a:t>
            </a:r>
            <a:r>
              <a:rPr lang="en-US" altLang="ja-JP" dirty="0"/>
              <a:t>none, crackling, wheezing, both</a:t>
            </a:r>
            <a:r>
              <a:rPr kumimoji="1" lang="ja-JP" altLang="en-US" dirty="0"/>
              <a:t>の</a:t>
            </a:r>
            <a:r>
              <a:rPr lang="en-US" altLang="ja-JP" dirty="0"/>
              <a:t>4</a:t>
            </a:r>
            <a:r>
              <a:rPr kumimoji="1" lang="ja-JP" altLang="en-US" dirty="0"/>
              <a:t>クラス分類である点と、患者の背景データである年齢と性別を使用していない点である。</a:t>
            </a:r>
            <a:endParaRPr kumimoji="1" lang="en-US" altLang="ja-JP" dirty="0"/>
          </a:p>
          <a:p>
            <a:r>
              <a:rPr kumimoji="1" lang="ja-JP" altLang="en-US" dirty="0"/>
              <a:t>使える情報が年齢と性別の分だけ増えているため正答率が上昇することが期待されるが、今回の結果だけで判断するとそうはなっていない。あくまでも今回の研究の結果だけで判断すると、肺の異常音の判別には性別や年齢は</a:t>
            </a:r>
            <a:r>
              <a:rPr lang="ja-JP" altLang="en-US" dirty="0"/>
              <a:t>あまり重要ではない</a:t>
            </a:r>
            <a:r>
              <a:rPr kumimoji="1" lang="ja-JP" altLang="en-US" dirty="0"/>
              <a:t>と思われる。</a:t>
            </a:r>
          </a:p>
        </p:txBody>
      </p:sp>
    </p:spTree>
    <p:extLst>
      <p:ext uri="{BB962C8B-B14F-4D97-AF65-F5344CB8AC3E}">
        <p14:creationId xmlns:p14="http://schemas.microsoft.com/office/powerpoint/2010/main" val="4061976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AFAC5-B2E1-492B-A6F6-6B5692F23E99}"/>
              </a:ext>
            </a:extLst>
          </p:cNvPr>
          <p:cNvSpPr>
            <a:spLocks noGrp="1"/>
          </p:cNvSpPr>
          <p:nvPr>
            <p:ph type="title"/>
          </p:nvPr>
        </p:nvSpPr>
        <p:spPr/>
        <p:txBody>
          <a:bodyPr/>
          <a:lstStyle/>
          <a:p>
            <a:r>
              <a:rPr kumimoji="1" lang="en-US" altLang="ja-JP" dirty="0"/>
              <a:t>Grad-CAM</a:t>
            </a:r>
            <a:r>
              <a:rPr kumimoji="1" lang="ja-JP" altLang="en-US" dirty="0"/>
              <a:t>での評価</a:t>
            </a:r>
          </a:p>
        </p:txBody>
      </p:sp>
      <p:sp>
        <p:nvSpPr>
          <p:cNvPr id="3" name="コンテンツ プレースホルダー 2">
            <a:extLst>
              <a:ext uri="{FF2B5EF4-FFF2-40B4-BE49-F238E27FC236}">
                <a16:creationId xmlns:a16="http://schemas.microsoft.com/office/drawing/2014/main" id="{51316622-83BC-4EBF-ADB5-57500B1409AD}"/>
              </a:ext>
            </a:extLst>
          </p:cNvPr>
          <p:cNvSpPr>
            <a:spLocks noGrp="1"/>
          </p:cNvSpPr>
          <p:nvPr>
            <p:ph idx="1"/>
          </p:nvPr>
        </p:nvSpPr>
        <p:spPr/>
        <p:txBody>
          <a:bodyPr/>
          <a:lstStyle/>
          <a:p>
            <a:r>
              <a:rPr kumimoji="1" lang="ja-JP" altLang="en-US" dirty="0"/>
              <a:t>ネットワークが何を重要視しているのかを理解する手がかりとして</a:t>
            </a:r>
            <a:r>
              <a:rPr kumimoji="1" lang="en-US" altLang="ja-JP" dirty="0"/>
              <a:t>Grad-CAM</a:t>
            </a:r>
            <a:r>
              <a:rPr lang="ja-JP" altLang="en-US" dirty="0"/>
              <a:t>による</a:t>
            </a:r>
            <a:r>
              <a:rPr kumimoji="1" lang="ja-JP" altLang="en-US" dirty="0"/>
              <a:t>ネットワークの可視化を考える。</a:t>
            </a:r>
            <a:endParaRPr kumimoji="1" lang="en-US" altLang="ja-JP" dirty="0"/>
          </a:p>
          <a:p>
            <a:r>
              <a:rPr kumimoji="1" lang="en-US" altLang="ja-JP" dirty="0"/>
              <a:t>Grad-CAM</a:t>
            </a:r>
            <a:r>
              <a:rPr lang="ja-JP" altLang="en-US" dirty="0"/>
              <a:t>とは</a:t>
            </a:r>
            <a:r>
              <a:rPr lang="en-US" altLang="ja-JP" dirty="0"/>
              <a:t>Ramprasaath R.Selvaraju</a:t>
            </a:r>
            <a:r>
              <a:rPr lang="ja-JP" altLang="en-US" dirty="0"/>
              <a:t>らが提案した多クラス分類</a:t>
            </a:r>
            <a:r>
              <a:rPr lang="en-US" altLang="ja-JP" dirty="0"/>
              <a:t>CNN</a:t>
            </a:r>
            <a:r>
              <a:rPr lang="ja-JP" altLang="en-US" dirty="0"/>
              <a:t>モデルにおける「視覚的な説明」手法である。</a:t>
            </a:r>
            <a:endParaRPr lang="en-US" altLang="ja-JP" dirty="0"/>
          </a:p>
          <a:p>
            <a:r>
              <a:rPr kumimoji="1" lang="ja-JP" altLang="en-US" dirty="0"/>
              <a:t>損失関数の勾配とレイヤーの出力を掛け合わせることで、勾配が急峻なレイヤーの出力が強調される。それをヒートマップとして変換した後にテスト画像と重ね合わせれば、テスト画像のどの部分が損失値減少に寄与したのか分かる。</a:t>
            </a:r>
            <a:endParaRPr kumimoji="1" lang="en-US" altLang="ja-JP" dirty="0"/>
          </a:p>
          <a:p>
            <a:endParaRPr kumimoji="1" lang="ja-JP" altLang="en-US" dirty="0"/>
          </a:p>
        </p:txBody>
      </p:sp>
      <p:pic>
        <p:nvPicPr>
          <p:cNvPr id="6146" name="Picture 2">
            <a:extLst>
              <a:ext uri="{FF2B5EF4-FFF2-40B4-BE49-F238E27FC236}">
                <a16:creationId xmlns:a16="http://schemas.microsoft.com/office/drawing/2014/main" id="{11B5DDB7-32EE-4AAC-868F-F72A0FCB4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880" y="4230269"/>
            <a:ext cx="42672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85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A5056B-4549-45D7-96D2-82D29185AAFF}"/>
              </a:ext>
            </a:extLst>
          </p:cNvPr>
          <p:cNvSpPr>
            <a:spLocks noGrp="1"/>
          </p:cNvSpPr>
          <p:nvPr>
            <p:ph type="title"/>
          </p:nvPr>
        </p:nvSpPr>
        <p:spPr/>
        <p:txBody>
          <a:bodyPr/>
          <a:lstStyle/>
          <a:p>
            <a:r>
              <a:rPr kumimoji="1" lang="en-US" altLang="ja-JP" dirty="0"/>
              <a:t>Grad-CAM</a:t>
            </a:r>
            <a:r>
              <a:rPr kumimoji="1" lang="ja-JP" altLang="en-US" dirty="0"/>
              <a:t>での評価</a:t>
            </a:r>
          </a:p>
        </p:txBody>
      </p:sp>
      <p:sp>
        <p:nvSpPr>
          <p:cNvPr id="3" name="コンテンツ プレースホルダー 2">
            <a:extLst>
              <a:ext uri="{FF2B5EF4-FFF2-40B4-BE49-F238E27FC236}">
                <a16:creationId xmlns:a16="http://schemas.microsoft.com/office/drawing/2014/main" id="{228577D4-CD29-448F-864F-6D234BC1923F}"/>
              </a:ext>
            </a:extLst>
          </p:cNvPr>
          <p:cNvSpPr>
            <a:spLocks noGrp="1"/>
          </p:cNvSpPr>
          <p:nvPr>
            <p:ph idx="1"/>
          </p:nvPr>
        </p:nvSpPr>
        <p:spPr/>
        <p:txBody>
          <a:bodyPr/>
          <a:lstStyle/>
          <a:p>
            <a:r>
              <a:rPr kumimoji="1" lang="ja-JP" altLang="en-US" dirty="0"/>
              <a:t>ヒートマップを重ね合わせるにはデータを画像として扱わなければならないので、チャンネル数３の画像をネットワークに与える。そのためにネットワークにも手を加えた。</a:t>
            </a:r>
            <a:endParaRPr kumimoji="1" lang="en-US" altLang="ja-JP" dirty="0"/>
          </a:p>
          <a:p>
            <a:r>
              <a:rPr lang="ja-JP" altLang="en-US" dirty="0"/>
              <a:t>実装する上で、前の例とスペクトログラムの形が異なってしまったが、表現としては変わらない。以下は、ノイズ有りのスペクトログラムに対してヒートマップを重ね合わせたものである。</a:t>
            </a:r>
            <a:endParaRPr lang="en-US" altLang="ja-JP" dirty="0"/>
          </a:p>
          <a:p>
            <a:pPr marL="0" indent="0">
              <a:buNone/>
            </a:pPr>
            <a:endParaRPr kumimoji="1" lang="ja-JP" altLang="en-US" dirty="0"/>
          </a:p>
        </p:txBody>
      </p:sp>
      <p:pic>
        <p:nvPicPr>
          <p:cNvPr id="7172" name="Picture 4">
            <a:extLst>
              <a:ext uri="{FF2B5EF4-FFF2-40B4-BE49-F238E27FC236}">
                <a16:creationId xmlns:a16="http://schemas.microsoft.com/office/drawing/2014/main" id="{979B8A9D-4F06-421F-A497-65CC5D00C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837" y="3248667"/>
            <a:ext cx="4640326" cy="3028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99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4C2F1D-8BB0-492D-828F-CFD0361AFD68}"/>
              </a:ext>
            </a:extLst>
          </p:cNvPr>
          <p:cNvSpPr>
            <a:spLocks noGrp="1"/>
          </p:cNvSpPr>
          <p:nvPr>
            <p:ph type="title"/>
          </p:nvPr>
        </p:nvSpPr>
        <p:spPr/>
        <p:txBody>
          <a:bodyPr/>
          <a:lstStyle/>
          <a:p>
            <a:r>
              <a:rPr kumimoji="1" lang="ja-JP" altLang="en-US" dirty="0"/>
              <a:t>考察・ネットワークの可視化</a:t>
            </a:r>
          </a:p>
        </p:txBody>
      </p:sp>
      <p:sp>
        <p:nvSpPr>
          <p:cNvPr id="3" name="コンテンツ プレースホルダー 2">
            <a:extLst>
              <a:ext uri="{FF2B5EF4-FFF2-40B4-BE49-F238E27FC236}">
                <a16:creationId xmlns:a16="http://schemas.microsoft.com/office/drawing/2014/main" id="{609DD33E-6E6D-4417-A73B-A27CA0288C21}"/>
              </a:ext>
            </a:extLst>
          </p:cNvPr>
          <p:cNvSpPr>
            <a:spLocks noGrp="1"/>
          </p:cNvSpPr>
          <p:nvPr>
            <p:ph idx="1"/>
          </p:nvPr>
        </p:nvSpPr>
        <p:spPr/>
        <p:txBody>
          <a:bodyPr/>
          <a:lstStyle/>
          <a:p>
            <a:r>
              <a:rPr kumimoji="1" lang="ja-JP" altLang="en-US" dirty="0"/>
              <a:t>モデルが</a:t>
            </a:r>
            <a:r>
              <a:rPr kumimoji="1" lang="en-US" altLang="ja-JP" dirty="0"/>
              <a:t>CNN</a:t>
            </a:r>
            <a:r>
              <a:rPr kumimoji="1" lang="ja-JP" altLang="en-US" dirty="0"/>
              <a:t>を通じて画像からどのような学習をしているのかを把握すべく、</a:t>
            </a:r>
            <a:r>
              <a:rPr kumimoji="1" lang="en-US" altLang="ja-JP" dirty="0"/>
              <a:t>Grad-CAM</a:t>
            </a:r>
            <a:r>
              <a:rPr kumimoji="1" lang="ja-JP" altLang="en-US" dirty="0"/>
              <a:t>を使用してヒートマップを作成した。</a:t>
            </a:r>
            <a:endParaRPr kumimoji="1" lang="en-US" altLang="ja-JP" dirty="0"/>
          </a:p>
          <a:p>
            <a:pPr marL="0" indent="0">
              <a:buNone/>
            </a:pPr>
            <a:r>
              <a:rPr kumimoji="1" lang="ja-JP" altLang="en-US" dirty="0"/>
              <a:t>ヒートマップを見ると、高周波数部分や低周波数部分に赤い部分が広がっており、特に規則性が無いように思われる。</a:t>
            </a:r>
            <a:endParaRPr kumimoji="1" lang="en-US" altLang="ja-JP" dirty="0"/>
          </a:p>
          <a:p>
            <a:pPr marL="0" indent="0">
              <a:buNone/>
            </a:pPr>
            <a:r>
              <a:rPr kumimoji="1" lang="ja-JP" altLang="en-US" dirty="0"/>
              <a:t>私は肺音診察の専門家ではないので、専門家が見れば有意な部分が赤くマッピングされているのかもしれないが、いくつかのヒートマップでは右半分の黒い部分が赤くなっている。</a:t>
            </a:r>
            <a:endParaRPr kumimoji="1" lang="en-US" altLang="ja-JP" dirty="0"/>
          </a:p>
          <a:p>
            <a:pPr marL="0" indent="0">
              <a:buNone/>
            </a:pPr>
            <a:r>
              <a:rPr kumimoji="1" lang="ja-JP" altLang="en-US" dirty="0"/>
              <a:t>今回の研究では全ての肺音を</a:t>
            </a:r>
            <a:r>
              <a:rPr kumimoji="1" lang="en-US" altLang="ja-JP" dirty="0"/>
              <a:t>5</a:t>
            </a:r>
            <a:r>
              <a:rPr kumimoji="1" lang="ja-JP" altLang="en-US" dirty="0"/>
              <a:t>秒の音声に編集しており、</a:t>
            </a:r>
            <a:r>
              <a:rPr kumimoji="1" lang="en-US" altLang="ja-JP" dirty="0"/>
              <a:t>5</a:t>
            </a:r>
            <a:r>
              <a:rPr kumimoji="1" lang="ja-JP" altLang="en-US" dirty="0"/>
              <a:t>秒に満たない音声では無音な部分が生じる。その無音な部分がスペクトログラム右半分の黒い部分である。その場合、異常音有無の判別の根拠としてその部分が赤くマッピングされるのは適当ではないのは明らかである。</a:t>
            </a:r>
          </a:p>
        </p:txBody>
      </p:sp>
    </p:spTree>
    <p:extLst>
      <p:ext uri="{BB962C8B-B14F-4D97-AF65-F5344CB8AC3E}">
        <p14:creationId xmlns:p14="http://schemas.microsoft.com/office/powerpoint/2010/main" val="44234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07F7A0-F3F8-493E-B42A-639881EA96E9}"/>
              </a:ext>
            </a:extLst>
          </p:cNvPr>
          <p:cNvSpPr>
            <a:spLocks noGrp="1"/>
          </p:cNvSpPr>
          <p:nvPr>
            <p:ph type="title"/>
          </p:nvPr>
        </p:nvSpPr>
        <p:spPr/>
        <p:txBody>
          <a:bodyPr/>
          <a:lstStyle/>
          <a:p>
            <a:r>
              <a:rPr kumimoji="1" lang="ja-JP" altLang="en-US" dirty="0"/>
              <a:t>今後の方針検討</a:t>
            </a:r>
          </a:p>
        </p:txBody>
      </p:sp>
      <p:sp>
        <p:nvSpPr>
          <p:cNvPr id="3" name="コンテンツ プレースホルダー 2">
            <a:extLst>
              <a:ext uri="{FF2B5EF4-FFF2-40B4-BE49-F238E27FC236}">
                <a16:creationId xmlns:a16="http://schemas.microsoft.com/office/drawing/2014/main" id="{52D8F561-4F25-4C42-AF96-8635CB65547A}"/>
              </a:ext>
            </a:extLst>
          </p:cNvPr>
          <p:cNvSpPr>
            <a:spLocks noGrp="1"/>
          </p:cNvSpPr>
          <p:nvPr>
            <p:ph idx="1"/>
          </p:nvPr>
        </p:nvSpPr>
        <p:spPr/>
        <p:txBody>
          <a:bodyPr/>
          <a:lstStyle/>
          <a:p>
            <a:pPr>
              <a:buFont typeface="Wingdings" panose="05000000000000000000" pitchFamily="2" charset="2"/>
              <a:buChar char="l"/>
            </a:pPr>
            <a:r>
              <a:rPr lang="en-US" altLang="ja-JP" dirty="0"/>
              <a:t>RNN-CNN</a:t>
            </a:r>
            <a:r>
              <a:rPr lang="ja-JP" altLang="en-US" dirty="0"/>
              <a:t>アーキテクチャを使用したモデルで精度が向上したとの論文を見つけたので、実装する。</a:t>
            </a:r>
            <a:endParaRPr lang="en-US" altLang="ja-JP" dirty="0"/>
          </a:p>
          <a:p>
            <a:pPr>
              <a:buFont typeface="Wingdings" panose="05000000000000000000" pitchFamily="2" charset="2"/>
              <a:buChar char="l"/>
            </a:pPr>
            <a:r>
              <a:rPr kumimoji="1" lang="ja-JP" altLang="en-US" dirty="0"/>
              <a:t>使用してない患者データを使用する。</a:t>
            </a:r>
            <a:endParaRPr kumimoji="1" lang="en-US" altLang="ja-JP" dirty="0"/>
          </a:p>
          <a:p>
            <a:pPr>
              <a:buFont typeface="Wingdings" panose="05000000000000000000" pitchFamily="2" charset="2"/>
              <a:buChar char="l"/>
            </a:pPr>
            <a:r>
              <a:rPr lang="ja-JP" altLang="en-US" dirty="0"/>
              <a:t>短時間フーリエ変換や、その他の関数のパラメータを変更し、訓練する。</a:t>
            </a:r>
            <a:endParaRPr lang="en-US" altLang="ja-JP" dirty="0"/>
          </a:p>
          <a:p>
            <a:pPr>
              <a:buFont typeface="Wingdings" panose="05000000000000000000" pitchFamily="2" charset="2"/>
              <a:buChar char="l"/>
            </a:pPr>
            <a:r>
              <a:rPr lang="ja-JP" altLang="en-US" dirty="0"/>
              <a:t>メル尺度や</a:t>
            </a:r>
            <a:r>
              <a:rPr lang="en-US" altLang="ja-JP" dirty="0"/>
              <a:t>MFCC</a:t>
            </a:r>
            <a:r>
              <a:rPr lang="ja-JP" altLang="en-US" dirty="0"/>
              <a:t>を使用せず、そのままで訓練する。</a:t>
            </a:r>
            <a:endParaRPr lang="en-US" altLang="ja-JP" dirty="0"/>
          </a:p>
          <a:p>
            <a:pPr>
              <a:buFont typeface="Wingdings" panose="05000000000000000000" pitchFamily="2" charset="2"/>
              <a:buChar char="l"/>
            </a:pPr>
            <a:r>
              <a:rPr lang="ja-JP" altLang="en-US" dirty="0"/>
              <a:t>ゼロパディングではなく、何らかの音声を加える。</a:t>
            </a:r>
            <a:endParaRPr lang="en-US" altLang="ja-JP" dirty="0"/>
          </a:p>
          <a:p>
            <a:pPr>
              <a:buFont typeface="Wingdings" panose="05000000000000000000" pitchFamily="2" charset="2"/>
              <a:buChar char="l"/>
            </a:pPr>
            <a:r>
              <a:rPr lang="ja-JP" altLang="en-US" dirty="0"/>
              <a:t>データ数をもっと増やす。</a:t>
            </a:r>
            <a:endParaRPr lang="en-US" altLang="ja-JP" dirty="0"/>
          </a:p>
          <a:p>
            <a:pPr>
              <a:buFont typeface="Wingdings" panose="05000000000000000000" pitchFamily="2" charset="2"/>
              <a:buChar char="l"/>
            </a:pPr>
            <a:r>
              <a:rPr lang="ja-JP" altLang="en-US" dirty="0"/>
              <a:t>誤分類したデータを吟味する。</a:t>
            </a:r>
            <a:endParaRPr lang="en-US" altLang="ja-JP" dirty="0"/>
          </a:p>
          <a:p>
            <a:pPr>
              <a:buFont typeface="Wingdings" panose="05000000000000000000" pitchFamily="2" charset="2"/>
              <a:buChar char="l"/>
            </a:pPr>
            <a:endParaRPr kumimoji="1" lang="ja-JP" altLang="en-US" dirty="0"/>
          </a:p>
        </p:txBody>
      </p:sp>
    </p:spTree>
    <p:extLst>
      <p:ext uri="{BB962C8B-B14F-4D97-AF65-F5344CB8AC3E}">
        <p14:creationId xmlns:p14="http://schemas.microsoft.com/office/powerpoint/2010/main" val="307167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7A71C-4AB7-4645-8C67-D54B64CFC910}"/>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1721B31D-4BC9-4E98-AFBD-ED12DCB14022}"/>
              </a:ext>
            </a:extLst>
          </p:cNvPr>
          <p:cNvSpPr>
            <a:spLocks noGrp="1"/>
          </p:cNvSpPr>
          <p:nvPr>
            <p:ph idx="1"/>
          </p:nvPr>
        </p:nvSpPr>
        <p:spPr/>
        <p:txBody>
          <a:bodyPr/>
          <a:lstStyle/>
          <a:p>
            <a:pPr marL="0" indent="0">
              <a:buNone/>
            </a:pPr>
            <a:r>
              <a:rPr lang="ja-JP" altLang="en-US" sz="2800" dirty="0">
                <a:solidFill>
                  <a:srgbClr val="202124"/>
                </a:solidFill>
                <a:latin typeface="Roboto"/>
              </a:rPr>
              <a:t> 在宅療養中の肺炎、</a:t>
            </a:r>
            <a:r>
              <a:rPr lang="en-US" altLang="ja-JP" sz="2800" dirty="0">
                <a:solidFill>
                  <a:srgbClr val="202124"/>
                </a:solidFill>
                <a:latin typeface="Roboto"/>
              </a:rPr>
              <a:t>COPD</a:t>
            </a:r>
            <a:r>
              <a:rPr lang="ja-JP" altLang="en-US" sz="2800" dirty="0">
                <a:solidFill>
                  <a:srgbClr val="202124"/>
                </a:solidFill>
                <a:latin typeface="Roboto"/>
              </a:rPr>
              <a:t>（慢性閉塞性肺疾患）、肺がん患者は高齢化等の理由によって増加している。</a:t>
            </a:r>
            <a:endParaRPr lang="en-US" altLang="ja-JP" sz="2800" dirty="0">
              <a:solidFill>
                <a:srgbClr val="202124"/>
              </a:solidFill>
              <a:latin typeface="Roboto"/>
            </a:endParaRPr>
          </a:p>
          <a:p>
            <a:pPr marL="0" indent="0">
              <a:buNone/>
            </a:pPr>
            <a:r>
              <a:rPr lang="ja-JP" altLang="en-US" sz="2800" dirty="0">
                <a:solidFill>
                  <a:srgbClr val="202124"/>
                </a:solidFill>
                <a:latin typeface="Roboto"/>
              </a:rPr>
              <a:t> また現在、コロナウイルスの影響により病院の受診控えも増え、医療機関への受診・相談が遅れる場合も多く、受診時には病状がすでに進行してしまっていることがある。</a:t>
            </a:r>
            <a:endParaRPr lang="en-US" altLang="ja-JP" sz="2800" dirty="0">
              <a:solidFill>
                <a:srgbClr val="202124"/>
              </a:solidFill>
              <a:latin typeface="Roboto"/>
            </a:endParaRPr>
          </a:p>
          <a:p>
            <a:pPr marL="0" indent="0">
              <a:buNone/>
            </a:pPr>
            <a:endParaRPr lang="en-US" altLang="ja-JP" sz="2800" dirty="0">
              <a:solidFill>
                <a:srgbClr val="202124"/>
              </a:solidFill>
              <a:latin typeface="Roboto"/>
            </a:endParaRPr>
          </a:p>
        </p:txBody>
      </p:sp>
    </p:spTree>
    <p:extLst>
      <p:ext uri="{BB962C8B-B14F-4D97-AF65-F5344CB8AC3E}">
        <p14:creationId xmlns:p14="http://schemas.microsoft.com/office/powerpoint/2010/main" val="3103423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2DD585-310E-444A-B543-EF64F003CC2A}"/>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353A2999-9888-4504-920E-A0C3161CBDBD}"/>
              </a:ext>
            </a:extLst>
          </p:cNvPr>
          <p:cNvSpPr>
            <a:spLocks noGrp="1"/>
          </p:cNvSpPr>
          <p:nvPr>
            <p:ph idx="1"/>
          </p:nvPr>
        </p:nvSpPr>
        <p:spPr/>
        <p:txBody>
          <a:bodyPr/>
          <a:lstStyle/>
          <a:p>
            <a:pPr>
              <a:buFont typeface="Wingdings" panose="05000000000000000000" pitchFamily="2" charset="2"/>
              <a:buChar char="l"/>
            </a:pPr>
            <a:r>
              <a:rPr lang="en-US" altLang="ja-JP" dirty="0"/>
              <a:t>Deep Neural Network for Respiratory Sound Classification in Wearable Devices Enabled by Patient Specific Model Tuning</a:t>
            </a:r>
            <a:r>
              <a:rPr lang="ja-JP" altLang="en-US" dirty="0"/>
              <a:t>　</a:t>
            </a:r>
            <a:r>
              <a:rPr lang="en-US" altLang="ja-JP" dirty="0"/>
              <a:t>(</a:t>
            </a:r>
            <a:r>
              <a:rPr lang="en-US" altLang="ja-JP" dirty="0">
                <a:hlinkClick r:id="rId2"/>
              </a:rPr>
              <a:t>https://arxiv.org/pdf/2004.08287.pdf</a:t>
            </a:r>
            <a:r>
              <a:rPr lang="en-US" altLang="ja-JP" dirty="0"/>
              <a:t>)</a:t>
            </a:r>
          </a:p>
          <a:p>
            <a:pPr>
              <a:buFont typeface="Wingdings" panose="05000000000000000000" pitchFamily="2" charset="2"/>
              <a:buChar char="l"/>
            </a:pPr>
            <a:r>
              <a:rPr lang="en-US" altLang="ja-JP" i="0" dirty="0">
                <a:solidFill>
                  <a:srgbClr val="000000"/>
                </a:solidFill>
                <a:effectLst/>
                <a:latin typeface="zeitung"/>
              </a:rPr>
              <a:t>CNN: Detection of wheezes and crackles (</a:t>
            </a:r>
            <a:r>
              <a:rPr lang="en-US" altLang="ja-JP" i="0" dirty="0">
                <a:solidFill>
                  <a:srgbClr val="000000"/>
                </a:solidFill>
                <a:effectLst/>
                <a:latin typeface="zeitung"/>
                <a:hlinkClick r:id="rId3"/>
              </a:rPr>
              <a:t>https://www.kaggle.com/eatmygoose/cnn-detection-of-wheezes-and-crackles</a:t>
            </a:r>
            <a:r>
              <a:rPr lang="en-US" altLang="ja-JP" i="0" dirty="0">
                <a:solidFill>
                  <a:srgbClr val="000000"/>
                </a:solidFill>
                <a:effectLst/>
                <a:latin typeface="zeitung"/>
              </a:rPr>
              <a:t>)</a:t>
            </a:r>
          </a:p>
          <a:p>
            <a:pPr>
              <a:buFont typeface="Wingdings" panose="05000000000000000000" pitchFamily="2" charset="2"/>
              <a:buChar char="l"/>
            </a:pPr>
            <a:r>
              <a:rPr lang="en-US" altLang="ja-JP" dirty="0"/>
              <a:t>Grad-CAM: Visual Explanations from Deep </a:t>
            </a:r>
            <a:r>
              <a:rPr lang="en-US" altLang="ja-JP" dirty="0" err="1"/>
              <a:t>Networksvia</a:t>
            </a:r>
            <a:r>
              <a:rPr lang="en-US" altLang="ja-JP" dirty="0"/>
              <a:t> Gradient-based Localization</a:t>
            </a:r>
            <a:r>
              <a:rPr lang="ja-JP" altLang="en-US" dirty="0">
                <a:solidFill>
                  <a:srgbClr val="000000"/>
                </a:solidFill>
                <a:latin typeface="zeitung"/>
              </a:rPr>
              <a:t> </a:t>
            </a:r>
            <a:r>
              <a:rPr lang="en-US" altLang="ja-JP">
                <a:solidFill>
                  <a:srgbClr val="000000"/>
                </a:solidFill>
                <a:latin typeface="zeitung"/>
              </a:rPr>
              <a:t>(https://arxiv.org/pdf/1610.02391.pdf)</a:t>
            </a:r>
            <a:endParaRPr lang="en-US" altLang="ja-JP" dirty="0"/>
          </a:p>
        </p:txBody>
      </p:sp>
    </p:spTree>
    <p:extLst>
      <p:ext uri="{BB962C8B-B14F-4D97-AF65-F5344CB8AC3E}">
        <p14:creationId xmlns:p14="http://schemas.microsoft.com/office/powerpoint/2010/main" val="154977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A7CAA-FD4C-4079-A128-3283A9A84608}"/>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69FC5DFC-C80C-4742-8A16-EA2971A0C33F}"/>
              </a:ext>
            </a:extLst>
          </p:cNvPr>
          <p:cNvSpPr>
            <a:spLocks noGrp="1"/>
          </p:cNvSpPr>
          <p:nvPr>
            <p:ph idx="1"/>
          </p:nvPr>
        </p:nvSpPr>
        <p:spPr/>
        <p:txBody>
          <a:bodyPr>
            <a:normAutofit/>
          </a:bodyPr>
          <a:lstStyle/>
          <a:p>
            <a:r>
              <a:rPr lang="ja-JP" altLang="en-US" sz="2800" b="0" i="0" dirty="0">
                <a:solidFill>
                  <a:srgbClr val="202124"/>
                </a:solidFill>
                <a:effectLst/>
                <a:latin typeface="Roboto"/>
              </a:rPr>
              <a:t>在宅でも肺に異常があれば分かるようなシステムを構築したい。</a:t>
            </a:r>
            <a:r>
              <a:rPr lang="en-US" altLang="ja-JP" sz="2800" dirty="0">
                <a:solidFill>
                  <a:srgbClr val="202124"/>
                </a:solidFill>
                <a:latin typeface="Roboto"/>
              </a:rPr>
              <a:t>  </a:t>
            </a:r>
            <a:r>
              <a:rPr lang="ja-JP" altLang="en-US" sz="2800" b="0" i="0" dirty="0">
                <a:solidFill>
                  <a:srgbClr val="202124"/>
                </a:solidFill>
                <a:effectLst/>
                <a:latin typeface="Roboto"/>
              </a:rPr>
              <a:t>そのための基礎研究と</a:t>
            </a:r>
            <a:r>
              <a:rPr lang="ja-JP" altLang="en-US" sz="2800" b="0" i="0">
                <a:solidFill>
                  <a:srgbClr val="202124"/>
                </a:solidFill>
                <a:effectLst/>
                <a:latin typeface="Roboto"/>
              </a:rPr>
              <a:t>して、本研究</a:t>
            </a:r>
            <a:r>
              <a:rPr lang="ja-JP" altLang="en-US" sz="2800" b="0" i="0" dirty="0">
                <a:solidFill>
                  <a:srgbClr val="202124"/>
                </a:solidFill>
                <a:effectLst/>
                <a:latin typeface="Roboto"/>
              </a:rPr>
              <a:t>では肺音の異常音分類を行う。</a:t>
            </a:r>
            <a:endParaRPr lang="en-US" altLang="ja-JP" sz="2800" b="0" i="0" dirty="0">
              <a:solidFill>
                <a:srgbClr val="202124"/>
              </a:solidFill>
              <a:effectLst/>
              <a:latin typeface="Roboto"/>
            </a:endParaRPr>
          </a:p>
          <a:p>
            <a:r>
              <a:rPr lang="ja-JP" altLang="en-US" sz="2800" b="0" i="0" dirty="0">
                <a:solidFill>
                  <a:srgbClr val="202124"/>
                </a:solidFill>
                <a:effectLst/>
                <a:latin typeface="Roboto"/>
              </a:rPr>
              <a:t>肺音に異常音</a:t>
            </a:r>
            <a:r>
              <a:rPr lang="en-US" altLang="ja-JP" sz="2800" b="0" i="0" dirty="0">
                <a:solidFill>
                  <a:srgbClr val="202124"/>
                </a:solidFill>
                <a:effectLst/>
                <a:latin typeface="Roboto"/>
              </a:rPr>
              <a:t>(Crackling, Wheezing)</a:t>
            </a:r>
            <a:r>
              <a:rPr lang="ja-JP" altLang="en-US" sz="2800" b="0" i="0" dirty="0">
                <a:solidFill>
                  <a:srgbClr val="202124"/>
                </a:solidFill>
                <a:effectLst/>
                <a:latin typeface="Roboto"/>
              </a:rPr>
              <a:t>が含まれていた場合、高い精度でノイズ有りとして</a:t>
            </a:r>
            <a:r>
              <a:rPr lang="ja-JP" altLang="en-US" sz="2800" dirty="0">
                <a:solidFill>
                  <a:srgbClr val="202124"/>
                </a:solidFill>
                <a:latin typeface="Roboto"/>
              </a:rPr>
              <a:t>分類することを目標とする</a:t>
            </a:r>
            <a:r>
              <a:rPr lang="ja-JP" altLang="en-US" sz="2800" b="0" i="0" dirty="0">
                <a:solidFill>
                  <a:srgbClr val="202124"/>
                </a:solidFill>
                <a:effectLst/>
                <a:latin typeface="Roboto"/>
              </a:rPr>
              <a:t>。</a:t>
            </a:r>
            <a:endParaRPr lang="en-US" altLang="ja-JP" sz="2800" dirty="0">
              <a:solidFill>
                <a:srgbClr val="202124"/>
              </a:solidFill>
              <a:latin typeface="Roboto"/>
            </a:endParaRPr>
          </a:p>
          <a:p>
            <a:r>
              <a:rPr lang="ja-JP" altLang="en-US" sz="2800" b="0" i="0" dirty="0">
                <a:solidFill>
                  <a:srgbClr val="202124"/>
                </a:solidFill>
                <a:effectLst/>
                <a:latin typeface="Roboto"/>
              </a:rPr>
              <a:t>そのために、音声データである肺音をメルスペクトログラムとして視覚化し、そのスペクトログラムに対し、画像データに対して定評がある</a:t>
            </a:r>
            <a:r>
              <a:rPr lang="en-US" altLang="ja-JP" sz="2800" b="0" i="0" dirty="0">
                <a:solidFill>
                  <a:srgbClr val="202124"/>
                </a:solidFill>
                <a:effectLst/>
                <a:latin typeface="Roboto"/>
              </a:rPr>
              <a:t>CNN</a:t>
            </a:r>
            <a:r>
              <a:rPr lang="ja-JP" altLang="en-US" sz="2800" b="0" i="0" dirty="0">
                <a:solidFill>
                  <a:srgbClr val="202124"/>
                </a:solidFill>
                <a:effectLst/>
                <a:latin typeface="Roboto"/>
              </a:rPr>
              <a:t>を</a:t>
            </a:r>
            <a:r>
              <a:rPr lang="ja-JP" altLang="en-US" sz="2800" dirty="0">
                <a:solidFill>
                  <a:srgbClr val="202124"/>
                </a:solidFill>
                <a:latin typeface="Roboto"/>
              </a:rPr>
              <a:t>使用して、肺音を</a:t>
            </a:r>
            <a:r>
              <a:rPr lang="ja-JP" altLang="en-US" sz="2800" b="0" i="0" dirty="0">
                <a:solidFill>
                  <a:srgbClr val="202124"/>
                </a:solidFill>
                <a:effectLst/>
                <a:latin typeface="Roboto"/>
              </a:rPr>
              <a:t>ノイズ有りとノイズ無しに分類する。</a:t>
            </a:r>
            <a:endParaRPr lang="en-US" altLang="ja-JP" sz="2800" b="0" i="0" dirty="0">
              <a:solidFill>
                <a:srgbClr val="202124"/>
              </a:solidFill>
              <a:effectLst/>
              <a:latin typeface="Roboto"/>
            </a:endParaRPr>
          </a:p>
          <a:p>
            <a:endParaRPr kumimoji="1" lang="ja-JP" altLang="en-US" sz="2800" dirty="0"/>
          </a:p>
        </p:txBody>
      </p:sp>
    </p:spTree>
    <p:extLst>
      <p:ext uri="{BB962C8B-B14F-4D97-AF65-F5344CB8AC3E}">
        <p14:creationId xmlns:p14="http://schemas.microsoft.com/office/powerpoint/2010/main" val="207309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995E2-4CEF-4316-B197-34419A35D143}"/>
              </a:ext>
            </a:extLst>
          </p:cNvPr>
          <p:cNvSpPr>
            <a:spLocks noGrp="1"/>
          </p:cNvSpPr>
          <p:nvPr>
            <p:ph type="title"/>
          </p:nvPr>
        </p:nvSpPr>
        <p:spPr/>
        <p:txBody>
          <a:bodyPr/>
          <a:lstStyle/>
          <a:p>
            <a:r>
              <a:rPr kumimoji="1" lang="ja-JP" altLang="en-US" dirty="0"/>
              <a:t>使用するデータ</a:t>
            </a:r>
          </a:p>
        </p:txBody>
      </p:sp>
      <p:sp>
        <p:nvSpPr>
          <p:cNvPr id="3" name="コンテンツ プレースホルダー 2">
            <a:extLst>
              <a:ext uri="{FF2B5EF4-FFF2-40B4-BE49-F238E27FC236}">
                <a16:creationId xmlns:a16="http://schemas.microsoft.com/office/drawing/2014/main" id="{295919A6-8A7F-4DD3-9A2E-D04991BBEC0A}"/>
              </a:ext>
            </a:extLst>
          </p:cNvPr>
          <p:cNvSpPr>
            <a:spLocks noGrp="1"/>
          </p:cNvSpPr>
          <p:nvPr>
            <p:ph idx="1"/>
          </p:nvPr>
        </p:nvSpPr>
        <p:spPr/>
        <p:txBody>
          <a:bodyPr/>
          <a:lstStyle/>
          <a:p>
            <a:pPr algn="ctr"/>
            <a:r>
              <a:rPr lang="en-US" altLang="ja-JP" sz="3200" b="0" i="0" dirty="0">
                <a:solidFill>
                  <a:srgbClr val="202124"/>
                </a:solidFill>
                <a:effectLst/>
                <a:latin typeface="Roboto"/>
              </a:rPr>
              <a:t>ICBHI 2017 Challenge</a:t>
            </a:r>
            <a:br>
              <a:rPr lang="en-US" altLang="ja-JP" sz="3200" dirty="0"/>
            </a:br>
            <a:r>
              <a:rPr lang="en-US" altLang="ja-JP" sz="3200" b="0" i="0" dirty="0">
                <a:solidFill>
                  <a:srgbClr val="202124"/>
                </a:solidFill>
                <a:effectLst/>
                <a:latin typeface="Roboto"/>
              </a:rPr>
              <a:t>Respiratory Sound Database</a:t>
            </a:r>
            <a:br>
              <a:rPr lang="en-US" altLang="ja-JP" sz="3200" dirty="0"/>
            </a:br>
            <a:r>
              <a:rPr lang="en-US" altLang="ja-JP" b="0" i="0" dirty="0">
                <a:solidFill>
                  <a:srgbClr val="6611CC"/>
                </a:solidFill>
                <a:effectLst/>
                <a:latin typeface="Roboto"/>
                <a:hlinkClick r:id="rId2"/>
              </a:rPr>
              <a:t>https://bhichallenge.med.auth.gr/</a:t>
            </a:r>
            <a:br>
              <a:rPr lang="en-US" altLang="ja-JP" dirty="0"/>
            </a:br>
            <a:endParaRPr kumimoji="1" lang="ja-JP" altLang="en-US" dirty="0"/>
          </a:p>
        </p:txBody>
      </p:sp>
    </p:spTree>
    <p:extLst>
      <p:ext uri="{BB962C8B-B14F-4D97-AF65-F5344CB8AC3E}">
        <p14:creationId xmlns:p14="http://schemas.microsoft.com/office/powerpoint/2010/main" val="207702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A28D49-F1A9-48A8-AEAB-CDB4BA92AA4F}"/>
              </a:ext>
            </a:extLst>
          </p:cNvPr>
          <p:cNvSpPr>
            <a:spLocks noGrp="1"/>
          </p:cNvSpPr>
          <p:nvPr>
            <p:ph type="title"/>
          </p:nvPr>
        </p:nvSpPr>
        <p:spPr/>
        <p:txBody>
          <a:bodyPr/>
          <a:lstStyle/>
          <a:p>
            <a:r>
              <a:rPr lang="ja-JP" altLang="en-US" dirty="0"/>
              <a:t>使用する</a:t>
            </a:r>
            <a:r>
              <a:rPr kumimoji="1" lang="ja-JP" altLang="en-US" dirty="0"/>
              <a:t>データ</a:t>
            </a:r>
          </a:p>
        </p:txBody>
      </p:sp>
      <p:sp>
        <p:nvSpPr>
          <p:cNvPr id="3" name="コンテンツ プレースホルダー 2">
            <a:extLst>
              <a:ext uri="{FF2B5EF4-FFF2-40B4-BE49-F238E27FC236}">
                <a16:creationId xmlns:a16="http://schemas.microsoft.com/office/drawing/2014/main" id="{355A4A2E-BF2A-4219-82D4-842FBADF9737}"/>
              </a:ext>
            </a:extLst>
          </p:cNvPr>
          <p:cNvSpPr>
            <a:spLocks noGrp="1"/>
          </p:cNvSpPr>
          <p:nvPr>
            <p:ph idx="1"/>
          </p:nvPr>
        </p:nvSpPr>
        <p:spPr>
          <a:xfrm>
            <a:off x="1097280" y="1845733"/>
            <a:ext cx="10058400" cy="4023360"/>
          </a:xfrm>
        </p:spPr>
        <p:txBody>
          <a:bodyPr>
            <a:normAutofit/>
          </a:bodyPr>
          <a:lstStyle/>
          <a:p>
            <a:pPr marL="0" indent="0">
              <a:buNone/>
            </a:pPr>
            <a:r>
              <a:rPr lang="ja-JP" altLang="en-US" sz="2400" b="0" i="0" dirty="0">
                <a:solidFill>
                  <a:srgbClr val="202124"/>
                </a:solidFill>
                <a:effectLst/>
                <a:latin typeface="Roboto"/>
              </a:rPr>
              <a:t> 肺音に関わるものたち</a:t>
            </a:r>
            <a:endParaRPr lang="en-US" altLang="ja-JP" sz="2400" b="0" i="0" dirty="0">
              <a:solidFill>
                <a:srgbClr val="202124"/>
              </a:solidFill>
              <a:effectLst/>
              <a:latin typeface="Roboto"/>
            </a:endParaRPr>
          </a:p>
          <a:p>
            <a:r>
              <a:rPr lang="ja-JP" altLang="en-US" sz="2000" b="0" i="0" dirty="0">
                <a:solidFill>
                  <a:srgbClr val="202124"/>
                </a:solidFill>
                <a:effectLst/>
                <a:latin typeface="Roboto"/>
              </a:rPr>
              <a:t>・肺音のデータ</a:t>
            </a:r>
            <a:r>
              <a:rPr lang="en-US" altLang="ja-JP" sz="2000" b="0" i="0" dirty="0">
                <a:solidFill>
                  <a:srgbClr val="202124"/>
                </a:solidFill>
                <a:effectLst/>
                <a:latin typeface="Roboto"/>
              </a:rPr>
              <a:t>(.wav)</a:t>
            </a:r>
            <a:br>
              <a:rPr lang="en-US" altLang="ja-JP" sz="2000" dirty="0"/>
            </a:br>
            <a:r>
              <a:rPr lang="ja-JP" altLang="en-US" sz="2000" b="0" i="0" dirty="0">
                <a:solidFill>
                  <a:srgbClr val="202124"/>
                </a:solidFill>
                <a:effectLst/>
                <a:latin typeface="Roboto"/>
              </a:rPr>
              <a:t>　</a:t>
            </a:r>
            <a:r>
              <a:rPr lang="en-US" altLang="ja-JP" sz="2000" b="0" i="0" dirty="0">
                <a:solidFill>
                  <a:srgbClr val="202124"/>
                </a:solidFill>
                <a:effectLst/>
                <a:latin typeface="Roboto"/>
              </a:rPr>
              <a:t>- </a:t>
            </a:r>
            <a:r>
              <a:rPr lang="ja-JP" altLang="en-US" sz="2000" b="0" i="0" dirty="0">
                <a:solidFill>
                  <a:srgbClr val="202124"/>
                </a:solidFill>
                <a:effectLst/>
                <a:latin typeface="Roboto"/>
              </a:rPr>
              <a:t>肺音を聴取した部位</a:t>
            </a:r>
            <a:br>
              <a:rPr lang="ja-JP" altLang="en-US" sz="2000" dirty="0"/>
            </a:br>
            <a:r>
              <a:rPr lang="ja-JP" altLang="en-US" sz="2000" b="0" i="0" dirty="0">
                <a:solidFill>
                  <a:srgbClr val="202124"/>
                </a:solidFill>
                <a:effectLst/>
                <a:latin typeface="Roboto"/>
              </a:rPr>
              <a:t>　　* 気管 左肺前方 右肺前方 左肺後方 右肺後方 左肺側面 右肺側面</a:t>
            </a:r>
            <a:br>
              <a:rPr lang="en-US" altLang="ja-JP" sz="2000" dirty="0"/>
            </a:br>
            <a:r>
              <a:rPr lang="ja-JP" altLang="en-US" sz="2000" b="0" i="0" dirty="0">
                <a:solidFill>
                  <a:srgbClr val="202124"/>
                </a:solidFill>
                <a:effectLst/>
                <a:latin typeface="Roboto"/>
              </a:rPr>
              <a:t>　</a:t>
            </a:r>
            <a:r>
              <a:rPr lang="en-US" altLang="ja-JP" sz="2000" b="0" i="0" dirty="0">
                <a:solidFill>
                  <a:srgbClr val="202124"/>
                </a:solidFill>
                <a:effectLst/>
                <a:latin typeface="Roboto"/>
              </a:rPr>
              <a:t>- </a:t>
            </a:r>
            <a:r>
              <a:rPr lang="ja-JP" altLang="en-US" sz="2000" b="0" i="0" dirty="0">
                <a:solidFill>
                  <a:srgbClr val="202124"/>
                </a:solidFill>
                <a:effectLst/>
                <a:latin typeface="Roboto"/>
              </a:rPr>
              <a:t>聴取モード</a:t>
            </a:r>
            <a:br>
              <a:rPr lang="ja-JP" altLang="en-US" sz="2000" dirty="0"/>
            </a:br>
            <a:r>
              <a:rPr lang="ja-JP" altLang="en-US" sz="2000" b="0" i="0" dirty="0">
                <a:solidFill>
                  <a:srgbClr val="202124"/>
                </a:solidFill>
                <a:effectLst/>
                <a:latin typeface="Roboto"/>
              </a:rPr>
              <a:t>　　* </a:t>
            </a:r>
            <a:r>
              <a:rPr lang="en-US" altLang="ja-JP" sz="2000" b="0" i="0" dirty="0">
                <a:solidFill>
                  <a:srgbClr val="202124"/>
                </a:solidFill>
                <a:effectLst/>
                <a:latin typeface="Roboto"/>
              </a:rPr>
              <a:t>single channel</a:t>
            </a:r>
            <a:br>
              <a:rPr lang="en-US" altLang="ja-JP" sz="2000" dirty="0"/>
            </a:br>
            <a:r>
              <a:rPr lang="ja-JP" altLang="en-US" sz="2000" b="0" i="0" dirty="0">
                <a:solidFill>
                  <a:srgbClr val="202124"/>
                </a:solidFill>
                <a:effectLst/>
                <a:latin typeface="Roboto"/>
              </a:rPr>
              <a:t>　　* </a:t>
            </a:r>
            <a:r>
              <a:rPr lang="en-US" altLang="ja-JP" sz="2000" b="0" i="0" dirty="0">
                <a:solidFill>
                  <a:srgbClr val="202124"/>
                </a:solidFill>
                <a:effectLst/>
                <a:latin typeface="Roboto"/>
              </a:rPr>
              <a:t>multi channel</a:t>
            </a:r>
            <a:br>
              <a:rPr lang="en-US" altLang="ja-JP" sz="2000" dirty="0"/>
            </a:br>
            <a:r>
              <a:rPr lang="ja-JP" altLang="en-US" sz="2000" b="0" i="0" dirty="0">
                <a:solidFill>
                  <a:srgbClr val="202124"/>
                </a:solidFill>
                <a:effectLst/>
                <a:latin typeface="Roboto"/>
              </a:rPr>
              <a:t>　</a:t>
            </a:r>
            <a:r>
              <a:rPr lang="en-US" altLang="ja-JP" sz="2000" b="0" i="0" dirty="0">
                <a:solidFill>
                  <a:srgbClr val="202124"/>
                </a:solidFill>
                <a:effectLst/>
                <a:latin typeface="Roboto"/>
              </a:rPr>
              <a:t>- </a:t>
            </a:r>
            <a:r>
              <a:rPr lang="ja-JP" altLang="en-US" sz="2000" b="0" i="0" dirty="0">
                <a:solidFill>
                  <a:srgbClr val="202124"/>
                </a:solidFill>
                <a:effectLst/>
                <a:latin typeface="Roboto"/>
              </a:rPr>
              <a:t>使用した機材</a:t>
            </a:r>
            <a:br>
              <a:rPr lang="ja-JP" altLang="en-US" sz="2000" dirty="0"/>
            </a:br>
            <a:r>
              <a:rPr lang="ja-JP" altLang="en-US" sz="2000" b="0" i="0" dirty="0">
                <a:solidFill>
                  <a:srgbClr val="202124"/>
                </a:solidFill>
                <a:effectLst/>
                <a:latin typeface="Roboto"/>
              </a:rPr>
              <a:t>　　* 各種メーカー</a:t>
            </a:r>
            <a:br>
              <a:rPr lang="ja-JP" altLang="en-US" sz="2000" dirty="0"/>
            </a:br>
            <a:r>
              <a:rPr lang="ja-JP" altLang="en-US" sz="2000" b="0" i="0" dirty="0">
                <a:solidFill>
                  <a:srgbClr val="202124"/>
                </a:solidFill>
                <a:effectLst/>
                <a:latin typeface="Roboto"/>
              </a:rPr>
              <a:t>　</a:t>
            </a:r>
            <a:r>
              <a:rPr lang="en-US" altLang="ja-JP" sz="2000" b="0" i="0" dirty="0">
                <a:solidFill>
                  <a:srgbClr val="202124"/>
                </a:solidFill>
                <a:effectLst/>
                <a:latin typeface="Roboto"/>
              </a:rPr>
              <a:t>- </a:t>
            </a:r>
            <a:r>
              <a:rPr lang="ja-JP" altLang="en-US" sz="2000" b="0" i="0" dirty="0">
                <a:solidFill>
                  <a:srgbClr val="202124"/>
                </a:solidFill>
                <a:effectLst/>
                <a:latin typeface="Roboto"/>
              </a:rPr>
              <a:t>呼吸周期の始まり</a:t>
            </a:r>
            <a:r>
              <a:rPr lang="en-US" altLang="ja-JP" sz="2000" b="0" i="0" dirty="0">
                <a:solidFill>
                  <a:srgbClr val="202124"/>
                </a:solidFill>
                <a:effectLst/>
                <a:latin typeface="Roboto"/>
              </a:rPr>
              <a:t>[s]</a:t>
            </a:r>
            <a:r>
              <a:rPr lang="ja-JP" altLang="en-US" sz="2000" b="0" i="0" dirty="0">
                <a:solidFill>
                  <a:srgbClr val="202124"/>
                </a:solidFill>
                <a:effectLst/>
                <a:latin typeface="Roboto"/>
              </a:rPr>
              <a:t>と終わり</a:t>
            </a:r>
            <a:r>
              <a:rPr lang="en-US" altLang="ja-JP" sz="2000" b="0" i="0" dirty="0">
                <a:solidFill>
                  <a:srgbClr val="202124"/>
                </a:solidFill>
                <a:effectLst/>
                <a:latin typeface="Roboto"/>
              </a:rPr>
              <a:t>[s]</a:t>
            </a:r>
            <a:br>
              <a:rPr lang="en-US" altLang="ja-JP" sz="2000" dirty="0"/>
            </a:br>
            <a:r>
              <a:rPr lang="ja-JP" altLang="en-US" sz="2000" b="0" i="0" dirty="0">
                <a:solidFill>
                  <a:srgbClr val="202124"/>
                </a:solidFill>
                <a:effectLst/>
                <a:latin typeface="Roboto"/>
              </a:rPr>
              <a:t>　</a:t>
            </a:r>
            <a:r>
              <a:rPr lang="en-US" altLang="ja-JP" sz="2000" b="0" i="0" dirty="0">
                <a:solidFill>
                  <a:srgbClr val="202124"/>
                </a:solidFill>
                <a:effectLst/>
                <a:latin typeface="Roboto"/>
              </a:rPr>
              <a:t>- (crackling)</a:t>
            </a:r>
            <a:r>
              <a:rPr lang="ja-JP" altLang="en-US" dirty="0">
                <a:solidFill>
                  <a:srgbClr val="202124"/>
                </a:solidFill>
                <a:latin typeface="Roboto"/>
              </a:rPr>
              <a:t>破裂</a:t>
            </a:r>
            <a:r>
              <a:rPr lang="ja-JP" altLang="en-US" sz="2000" b="0" i="0" dirty="0">
                <a:solidFill>
                  <a:srgbClr val="202124"/>
                </a:solidFill>
                <a:effectLst/>
                <a:latin typeface="Roboto"/>
              </a:rPr>
              <a:t>音の有無</a:t>
            </a:r>
            <a:br>
              <a:rPr lang="en-US" altLang="ja-JP" sz="2000" dirty="0"/>
            </a:br>
            <a:r>
              <a:rPr lang="ja-JP" altLang="en-US" sz="2000" b="0" i="0" dirty="0">
                <a:solidFill>
                  <a:srgbClr val="202124"/>
                </a:solidFill>
                <a:effectLst/>
                <a:latin typeface="Roboto"/>
              </a:rPr>
              <a:t>　</a:t>
            </a:r>
            <a:r>
              <a:rPr lang="en-US" altLang="ja-JP" sz="2000" b="0" i="0" dirty="0">
                <a:solidFill>
                  <a:srgbClr val="202124"/>
                </a:solidFill>
                <a:effectLst/>
                <a:latin typeface="Roboto"/>
              </a:rPr>
              <a:t>- (wheezing)</a:t>
            </a:r>
            <a:r>
              <a:rPr lang="ja-JP" altLang="en-US" sz="2000" b="0" i="0" dirty="0">
                <a:solidFill>
                  <a:srgbClr val="202124"/>
                </a:solidFill>
                <a:effectLst/>
                <a:latin typeface="Roboto"/>
              </a:rPr>
              <a:t>ホイッスル音の有無</a:t>
            </a:r>
            <a:endParaRPr kumimoji="1" lang="ja-JP" altLang="en-US" sz="2400" dirty="0"/>
          </a:p>
        </p:txBody>
      </p:sp>
      <p:pic>
        <p:nvPicPr>
          <p:cNvPr id="1030" name="Picture 6" descr="聴診器と医者のイラスト（健康診断） | かわいいフリー素材集 いらすとや">
            <a:extLst>
              <a:ext uri="{FF2B5EF4-FFF2-40B4-BE49-F238E27FC236}">
                <a16:creationId xmlns:a16="http://schemas.microsoft.com/office/drawing/2014/main" id="{64F75E47-E222-4215-846F-D6507F1D5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436" y="3736108"/>
            <a:ext cx="2419457" cy="224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12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360DD-A250-4303-A131-55DE31D6EF3E}"/>
              </a:ext>
            </a:extLst>
          </p:cNvPr>
          <p:cNvSpPr>
            <a:spLocks noGrp="1"/>
          </p:cNvSpPr>
          <p:nvPr>
            <p:ph type="title"/>
          </p:nvPr>
        </p:nvSpPr>
        <p:spPr/>
        <p:txBody>
          <a:bodyPr/>
          <a:lstStyle/>
          <a:p>
            <a:r>
              <a:rPr lang="ja-JP" altLang="en-US" dirty="0"/>
              <a:t>使用するデータ</a:t>
            </a:r>
            <a:endParaRPr kumimoji="1" lang="ja-JP" altLang="en-US" dirty="0"/>
          </a:p>
        </p:txBody>
      </p:sp>
      <p:sp>
        <p:nvSpPr>
          <p:cNvPr id="3" name="コンテンツ プレースホルダー 2">
            <a:extLst>
              <a:ext uri="{FF2B5EF4-FFF2-40B4-BE49-F238E27FC236}">
                <a16:creationId xmlns:a16="http://schemas.microsoft.com/office/drawing/2014/main" id="{4F111576-411E-4F77-A980-3E0F66DFD9F8}"/>
              </a:ext>
            </a:extLst>
          </p:cNvPr>
          <p:cNvSpPr>
            <a:spLocks noGrp="1"/>
          </p:cNvSpPr>
          <p:nvPr>
            <p:ph idx="1"/>
          </p:nvPr>
        </p:nvSpPr>
        <p:spPr/>
        <p:txBody>
          <a:bodyPr>
            <a:normAutofit fontScale="92500" lnSpcReduction="10000"/>
          </a:bodyPr>
          <a:lstStyle/>
          <a:p>
            <a:r>
              <a:rPr lang="ja-JP" altLang="en-US" sz="2600" b="0" i="0" dirty="0">
                <a:solidFill>
                  <a:srgbClr val="202124"/>
                </a:solidFill>
                <a:effectLst/>
                <a:latin typeface="Roboto"/>
              </a:rPr>
              <a:t>患者にかかわるものたち</a:t>
            </a:r>
            <a:endParaRPr lang="en-US" altLang="ja-JP" sz="2600" b="0" i="0" dirty="0">
              <a:solidFill>
                <a:srgbClr val="202124"/>
              </a:solidFill>
              <a:effectLst/>
              <a:latin typeface="Roboto"/>
            </a:endParaRPr>
          </a:p>
          <a:p>
            <a:r>
              <a:rPr lang="ja-JP" altLang="en-US" sz="2000" b="0" i="0" dirty="0">
                <a:solidFill>
                  <a:srgbClr val="202124"/>
                </a:solidFill>
                <a:effectLst/>
                <a:latin typeface="Roboto"/>
              </a:rPr>
              <a:t>・患者データ</a:t>
            </a:r>
            <a:br>
              <a:rPr lang="ja-JP" altLang="en-US" sz="2000" dirty="0"/>
            </a:br>
            <a:r>
              <a:rPr lang="ja-JP" altLang="en-US" sz="2000" b="0" i="0" dirty="0">
                <a:solidFill>
                  <a:srgbClr val="202124"/>
                </a:solidFill>
                <a:effectLst/>
                <a:latin typeface="Roboto"/>
              </a:rPr>
              <a:t>　</a:t>
            </a:r>
            <a:r>
              <a:rPr lang="en-US" altLang="ja-JP" sz="2000" b="0" i="0" dirty="0">
                <a:solidFill>
                  <a:srgbClr val="202124"/>
                </a:solidFill>
                <a:effectLst/>
                <a:latin typeface="Roboto"/>
              </a:rPr>
              <a:t>-id</a:t>
            </a:r>
            <a:br>
              <a:rPr lang="en-US" altLang="ja-JP" sz="2000" dirty="0"/>
            </a:br>
            <a:r>
              <a:rPr lang="ja-JP" altLang="en-US" sz="2000" b="0" i="0" dirty="0">
                <a:solidFill>
                  <a:srgbClr val="202124"/>
                </a:solidFill>
                <a:effectLst/>
                <a:latin typeface="Roboto"/>
              </a:rPr>
              <a:t>　</a:t>
            </a:r>
            <a:r>
              <a:rPr lang="en-US" altLang="ja-JP" sz="2000" b="0" i="0" dirty="0">
                <a:solidFill>
                  <a:srgbClr val="202124"/>
                </a:solidFill>
                <a:effectLst/>
                <a:latin typeface="Roboto"/>
              </a:rPr>
              <a:t>-</a:t>
            </a:r>
            <a:r>
              <a:rPr lang="ja-JP" altLang="en-US" sz="2000" b="0" i="0" dirty="0">
                <a:solidFill>
                  <a:srgbClr val="202124"/>
                </a:solidFill>
                <a:effectLst/>
                <a:latin typeface="Roboto"/>
              </a:rPr>
              <a:t>年齢</a:t>
            </a:r>
            <a:br>
              <a:rPr lang="ja-JP" altLang="en-US" sz="2000" dirty="0"/>
            </a:br>
            <a:r>
              <a:rPr lang="ja-JP" altLang="en-US" sz="2000" b="0" i="0" dirty="0">
                <a:solidFill>
                  <a:srgbClr val="202124"/>
                </a:solidFill>
                <a:effectLst/>
                <a:latin typeface="Roboto"/>
              </a:rPr>
              <a:t>　</a:t>
            </a:r>
            <a:r>
              <a:rPr lang="en-US" altLang="ja-JP" sz="2000" b="0" i="0" dirty="0">
                <a:solidFill>
                  <a:srgbClr val="202124"/>
                </a:solidFill>
                <a:effectLst/>
                <a:latin typeface="Roboto"/>
              </a:rPr>
              <a:t>-</a:t>
            </a:r>
            <a:r>
              <a:rPr lang="ja-JP" altLang="en-US" sz="2000" b="0" i="0" dirty="0">
                <a:solidFill>
                  <a:srgbClr val="202124"/>
                </a:solidFill>
                <a:effectLst/>
                <a:latin typeface="Roboto"/>
              </a:rPr>
              <a:t>性別</a:t>
            </a:r>
            <a:br>
              <a:rPr lang="ja-JP" altLang="en-US" sz="2000" dirty="0"/>
            </a:br>
            <a:r>
              <a:rPr lang="ja-JP" altLang="en-US" sz="2000" b="0" i="0" dirty="0">
                <a:solidFill>
                  <a:srgbClr val="202124"/>
                </a:solidFill>
                <a:effectLst/>
                <a:latin typeface="Roboto"/>
              </a:rPr>
              <a:t>　</a:t>
            </a:r>
            <a:r>
              <a:rPr lang="en-US" altLang="ja-JP" sz="2000" b="0" i="0" dirty="0">
                <a:solidFill>
                  <a:srgbClr val="202124"/>
                </a:solidFill>
                <a:effectLst/>
                <a:latin typeface="Roboto"/>
              </a:rPr>
              <a:t>-BMI [kg/m^2] (</a:t>
            </a:r>
            <a:r>
              <a:rPr lang="ja-JP" altLang="en-US" sz="2000" b="0" i="0" dirty="0">
                <a:solidFill>
                  <a:srgbClr val="202124"/>
                </a:solidFill>
                <a:effectLst/>
                <a:latin typeface="Roboto"/>
              </a:rPr>
              <a:t>大人の場合</a:t>
            </a:r>
            <a:r>
              <a:rPr lang="en-US" altLang="ja-JP" sz="2000" b="0" i="0" dirty="0">
                <a:solidFill>
                  <a:srgbClr val="202124"/>
                </a:solidFill>
                <a:effectLst/>
                <a:latin typeface="Roboto"/>
              </a:rPr>
              <a:t>)</a:t>
            </a:r>
            <a:br>
              <a:rPr lang="ja-JP" altLang="en-US" sz="2000" dirty="0"/>
            </a:br>
            <a:r>
              <a:rPr lang="ja-JP" altLang="en-US" sz="2000" b="0" i="0" dirty="0">
                <a:solidFill>
                  <a:srgbClr val="202124"/>
                </a:solidFill>
                <a:effectLst/>
                <a:latin typeface="Roboto"/>
              </a:rPr>
              <a:t>　</a:t>
            </a:r>
            <a:r>
              <a:rPr lang="en-US" altLang="ja-JP" sz="2000" b="0" i="0" dirty="0">
                <a:solidFill>
                  <a:srgbClr val="202124"/>
                </a:solidFill>
                <a:effectLst/>
                <a:latin typeface="Roboto"/>
              </a:rPr>
              <a:t>-</a:t>
            </a:r>
            <a:r>
              <a:rPr lang="ja-JP" altLang="en-US" sz="2000" b="0" i="0" dirty="0">
                <a:solidFill>
                  <a:srgbClr val="202124"/>
                </a:solidFill>
                <a:effectLst/>
                <a:latin typeface="Roboto"/>
              </a:rPr>
              <a:t>体重 </a:t>
            </a:r>
            <a:r>
              <a:rPr lang="en-US" altLang="ja-JP" sz="2000" b="0" i="0" dirty="0">
                <a:solidFill>
                  <a:srgbClr val="202124"/>
                </a:solidFill>
                <a:effectLst/>
                <a:latin typeface="Roboto"/>
              </a:rPr>
              <a:t>[kg] (</a:t>
            </a:r>
            <a:r>
              <a:rPr lang="ja-JP" altLang="en-US" sz="2000" b="0" i="0" dirty="0">
                <a:solidFill>
                  <a:srgbClr val="202124"/>
                </a:solidFill>
                <a:effectLst/>
                <a:latin typeface="Roboto"/>
              </a:rPr>
              <a:t>子供の場合</a:t>
            </a:r>
            <a:r>
              <a:rPr lang="en-US" altLang="ja-JP" sz="2000" b="0" i="0" dirty="0">
                <a:solidFill>
                  <a:srgbClr val="202124"/>
                </a:solidFill>
                <a:effectLst/>
                <a:latin typeface="Roboto"/>
              </a:rPr>
              <a:t>)</a:t>
            </a:r>
            <a:br>
              <a:rPr lang="ja-JP" altLang="en-US" sz="2000" dirty="0"/>
            </a:br>
            <a:r>
              <a:rPr lang="ja-JP" altLang="en-US" sz="2000" b="0" i="0" dirty="0">
                <a:solidFill>
                  <a:srgbClr val="202124"/>
                </a:solidFill>
                <a:effectLst/>
                <a:latin typeface="Roboto"/>
              </a:rPr>
              <a:t>　</a:t>
            </a:r>
            <a:r>
              <a:rPr lang="en-US" altLang="ja-JP" sz="2000" b="0" i="0" dirty="0">
                <a:solidFill>
                  <a:srgbClr val="202124"/>
                </a:solidFill>
                <a:effectLst/>
                <a:latin typeface="Roboto"/>
              </a:rPr>
              <a:t>-</a:t>
            </a:r>
            <a:r>
              <a:rPr lang="ja-JP" altLang="en-US" sz="2000" b="0" i="0" dirty="0">
                <a:solidFill>
                  <a:srgbClr val="202124"/>
                </a:solidFill>
                <a:effectLst/>
                <a:latin typeface="Roboto"/>
              </a:rPr>
              <a:t>身長 </a:t>
            </a:r>
            <a:r>
              <a:rPr lang="en-US" altLang="ja-JP" sz="2000" b="0" i="0" dirty="0">
                <a:solidFill>
                  <a:srgbClr val="202124"/>
                </a:solidFill>
                <a:effectLst/>
                <a:latin typeface="Roboto"/>
              </a:rPr>
              <a:t>[cm] (</a:t>
            </a:r>
            <a:r>
              <a:rPr lang="ja-JP" altLang="en-US" sz="2000" b="0" i="0" dirty="0">
                <a:solidFill>
                  <a:srgbClr val="202124"/>
                </a:solidFill>
                <a:effectLst/>
                <a:latin typeface="Roboto"/>
              </a:rPr>
              <a:t>子供の場合</a:t>
            </a:r>
            <a:r>
              <a:rPr lang="en-US" altLang="ja-JP" sz="2000" b="0" i="0" dirty="0">
                <a:solidFill>
                  <a:srgbClr val="202124"/>
                </a:solidFill>
                <a:effectLst/>
                <a:latin typeface="Roboto"/>
              </a:rPr>
              <a:t>)</a:t>
            </a:r>
            <a:br>
              <a:rPr lang="ja-JP" altLang="en-US" sz="2000" dirty="0"/>
            </a:br>
            <a:r>
              <a:rPr lang="ja-JP" altLang="en-US" sz="2000" b="0" i="0" dirty="0">
                <a:solidFill>
                  <a:srgbClr val="202124"/>
                </a:solidFill>
                <a:effectLst/>
                <a:latin typeface="Roboto"/>
              </a:rPr>
              <a:t>　</a:t>
            </a:r>
            <a:r>
              <a:rPr lang="en-US" altLang="ja-JP" sz="2000" b="0" i="0" dirty="0">
                <a:solidFill>
                  <a:srgbClr val="202124"/>
                </a:solidFill>
                <a:effectLst/>
                <a:latin typeface="Roboto"/>
              </a:rPr>
              <a:t>- </a:t>
            </a:r>
            <a:r>
              <a:rPr lang="ja-JP" altLang="en-US" sz="2000" b="0" i="0" dirty="0">
                <a:solidFill>
                  <a:srgbClr val="202124"/>
                </a:solidFill>
                <a:effectLst/>
                <a:latin typeface="Roboto"/>
              </a:rPr>
              <a:t>病名</a:t>
            </a:r>
            <a:br>
              <a:rPr lang="ja-JP" altLang="en-US" sz="2000" dirty="0"/>
            </a:br>
            <a:r>
              <a:rPr lang="ja-JP" altLang="en-US" sz="2000" b="0" i="0" dirty="0">
                <a:solidFill>
                  <a:srgbClr val="202124"/>
                </a:solidFill>
                <a:effectLst/>
                <a:latin typeface="Roboto"/>
              </a:rPr>
              <a:t>　　* 健康</a:t>
            </a:r>
            <a:br>
              <a:rPr lang="ja-JP" altLang="en-US" sz="2000" dirty="0"/>
            </a:br>
            <a:r>
              <a:rPr lang="ja-JP" altLang="en-US" sz="2000" b="0" i="0" dirty="0">
                <a:solidFill>
                  <a:srgbClr val="202124"/>
                </a:solidFill>
                <a:effectLst/>
                <a:latin typeface="Roboto"/>
              </a:rPr>
              <a:t>　　* </a:t>
            </a:r>
            <a:r>
              <a:rPr lang="en-US" altLang="ja-JP" sz="2000" b="0" i="0" dirty="0">
                <a:solidFill>
                  <a:srgbClr val="202124"/>
                </a:solidFill>
                <a:effectLst/>
                <a:latin typeface="Roboto"/>
              </a:rPr>
              <a:t>COPD(</a:t>
            </a:r>
            <a:r>
              <a:rPr lang="ja-JP" altLang="en-US" sz="2000" b="0" i="0" dirty="0">
                <a:solidFill>
                  <a:srgbClr val="202124"/>
                </a:solidFill>
                <a:effectLst/>
                <a:latin typeface="Roboto"/>
              </a:rPr>
              <a:t>慢性閉塞性肺疾患</a:t>
            </a:r>
            <a:r>
              <a:rPr lang="en-US" altLang="ja-JP" sz="2000" b="0" i="0" dirty="0">
                <a:solidFill>
                  <a:srgbClr val="202124"/>
                </a:solidFill>
                <a:effectLst/>
                <a:latin typeface="Roboto"/>
              </a:rPr>
              <a:t>)</a:t>
            </a:r>
            <a:br>
              <a:rPr lang="ja-JP" altLang="en-US" sz="2000" dirty="0"/>
            </a:br>
            <a:r>
              <a:rPr lang="ja-JP" altLang="en-US" sz="2000" b="0" i="0" dirty="0">
                <a:solidFill>
                  <a:srgbClr val="202124"/>
                </a:solidFill>
                <a:effectLst/>
                <a:latin typeface="Roboto"/>
              </a:rPr>
              <a:t>　　* </a:t>
            </a:r>
            <a:r>
              <a:rPr lang="en-US" altLang="ja-JP" sz="2000" b="0" i="0" dirty="0">
                <a:solidFill>
                  <a:srgbClr val="202124"/>
                </a:solidFill>
                <a:effectLst/>
                <a:latin typeface="Roboto"/>
              </a:rPr>
              <a:t>LRTI(</a:t>
            </a:r>
            <a:r>
              <a:rPr lang="ja-JP" altLang="en-US" sz="2000" b="0" i="0" dirty="0">
                <a:solidFill>
                  <a:srgbClr val="202124"/>
                </a:solidFill>
                <a:effectLst/>
                <a:latin typeface="Roboto"/>
              </a:rPr>
              <a:t>下気道感染症</a:t>
            </a:r>
            <a:r>
              <a:rPr lang="en-US" altLang="ja-JP" sz="2000" b="0" i="0" dirty="0">
                <a:solidFill>
                  <a:srgbClr val="202124"/>
                </a:solidFill>
                <a:effectLst/>
                <a:latin typeface="Roboto"/>
              </a:rPr>
              <a:t>)</a:t>
            </a:r>
            <a:br>
              <a:rPr lang="ja-JP" altLang="en-US" sz="2000" dirty="0"/>
            </a:br>
            <a:r>
              <a:rPr lang="ja-JP" altLang="en-US" sz="2000" b="0" i="0" dirty="0">
                <a:solidFill>
                  <a:srgbClr val="202124"/>
                </a:solidFill>
                <a:effectLst/>
                <a:latin typeface="Roboto"/>
              </a:rPr>
              <a:t>　　* </a:t>
            </a:r>
            <a:r>
              <a:rPr lang="en-US" altLang="ja-JP" sz="2000" b="0" i="0" dirty="0">
                <a:solidFill>
                  <a:srgbClr val="202124"/>
                </a:solidFill>
                <a:effectLst/>
                <a:latin typeface="Roboto"/>
              </a:rPr>
              <a:t>URTI(</a:t>
            </a:r>
            <a:r>
              <a:rPr lang="ja-JP" altLang="en-US" sz="2000" b="0" i="0" dirty="0">
                <a:solidFill>
                  <a:srgbClr val="202124"/>
                </a:solidFill>
                <a:effectLst/>
                <a:latin typeface="Roboto"/>
              </a:rPr>
              <a:t>上気道感染症</a:t>
            </a:r>
            <a:r>
              <a:rPr lang="en-US" altLang="ja-JP" sz="2000" b="0" i="0" dirty="0">
                <a:solidFill>
                  <a:srgbClr val="202124"/>
                </a:solidFill>
                <a:effectLst/>
                <a:latin typeface="Roboto"/>
              </a:rPr>
              <a:t>)</a:t>
            </a:r>
            <a:br>
              <a:rPr lang="ja-JP" altLang="en-US" sz="2000" dirty="0"/>
            </a:br>
            <a:r>
              <a:rPr lang="ja-JP" altLang="en-US" sz="2000" b="0" i="0" dirty="0">
                <a:solidFill>
                  <a:srgbClr val="202124"/>
                </a:solidFill>
                <a:effectLst/>
                <a:latin typeface="Roboto"/>
              </a:rPr>
              <a:t>　　* </a:t>
            </a:r>
            <a:r>
              <a:rPr lang="en-US" altLang="ja-JP" sz="2000" b="0" i="0" dirty="0">
                <a:solidFill>
                  <a:srgbClr val="202124"/>
                </a:solidFill>
                <a:effectLst/>
                <a:latin typeface="Roboto"/>
              </a:rPr>
              <a:t>Bronchiectasis(</a:t>
            </a:r>
            <a:r>
              <a:rPr lang="ja-JP" altLang="en-US" sz="2000" b="0" i="0" dirty="0">
                <a:solidFill>
                  <a:srgbClr val="202124"/>
                </a:solidFill>
                <a:effectLst/>
                <a:latin typeface="Roboto"/>
              </a:rPr>
              <a:t>気管支拡張症</a:t>
            </a:r>
            <a:r>
              <a:rPr lang="en-US" altLang="ja-JP" sz="2000" b="0" i="0" dirty="0">
                <a:solidFill>
                  <a:srgbClr val="202124"/>
                </a:solidFill>
                <a:effectLst/>
                <a:latin typeface="Roboto"/>
              </a:rPr>
              <a:t>)</a:t>
            </a:r>
            <a:br>
              <a:rPr lang="ja-JP" altLang="en-US" sz="2000" dirty="0"/>
            </a:br>
            <a:r>
              <a:rPr lang="ja-JP" altLang="en-US" sz="2000" b="0" i="0" dirty="0">
                <a:solidFill>
                  <a:srgbClr val="202124"/>
                </a:solidFill>
                <a:effectLst/>
                <a:latin typeface="Roboto"/>
              </a:rPr>
              <a:t>　　* </a:t>
            </a:r>
            <a:r>
              <a:rPr lang="en-US" altLang="ja-JP" sz="2000" b="0" i="0" dirty="0">
                <a:solidFill>
                  <a:srgbClr val="202124"/>
                </a:solidFill>
                <a:effectLst/>
                <a:latin typeface="Roboto"/>
              </a:rPr>
              <a:t>Pneumonia(</a:t>
            </a:r>
            <a:r>
              <a:rPr lang="ja-JP" altLang="en-US" sz="2000" b="0" i="0" dirty="0">
                <a:solidFill>
                  <a:srgbClr val="202124"/>
                </a:solidFill>
                <a:effectLst/>
                <a:latin typeface="Roboto"/>
              </a:rPr>
              <a:t>肺炎</a:t>
            </a:r>
            <a:r>
              <a:rPr lang="en-US" altLang="ja-JP" sz="2000" b="0" i="0" dirty="0">
                <a:solidFill>
                  <a:srgbClr val="202124"/>
                </a:solidFill>
                <a:effectLst/>
                <a:latin typeface="Roboto"/>
              </a:rPr>
              <a:t>)</a:t>
            </a:r>
            <a:endParaRPr lang="en-US" altLang="ja-JP" sz="2000" dirty="0"/>
          </a:p>
        </p:txBody>
      </p:sp>
      <p:pic>
        <p:nvPicPr>
          <p:cNvPr id="5" name="Picture 6" descr="聴診器と医者のイラスト（健康診断） | かわいいフリー素材集 いらすとや">
            <a:extLst>
              <a:ext uri="{FF2B5EF4-FFF2-40B4-BE49-F238E27FC236}">
                <a16:creationId xmlns:a16="http://schemas.microsoft.com/office/drawing/2014/main" id="{B647E1C3-73A9-49A2-85CF-B7120AD30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263" y="3354640"/>
            <a:ext cx="2419457" cy="224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39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C0955-D380-4D22-AD31-17B876D0CFF2}"/>
              </a:ext>
            </a:extLst>
          </p:cNvPr>
          <p:cNvSpPr>
            <a:spLocks noGrp="1"/>
          </p:cNvSpPr>
          <p:nvPr>
            <p:ph type="title"/>
          </p:nvPr>
        </p:nvSpPr>
        <p:spPr/>
        <p:txBody>
          <a:bodyPr/>
          <a:lstStyle/>
          <a:p>
            <a:r>
              <a:rPr kumimoji="1" lang="ja-JP" altLang="en-US" dirty="0"/>
              <a:t>肺音データの加工</a:t>
            </a:r>
          </a:p>
        </p:txBody>
      </p:sp>
      <p:sp>
        <p:nvSpPr>
          <p:cNvPr id="3" name="コンテンツ プレースホルダー 2">
            <a:extLst>
              <a:ext uri="{FF2B5EF4-FFF2-40B4-BE49-F238E27FC236}">
                <a16:creationId xmlns:a16="http://schemas.microsoft.com/office/drawing/2014/main" id="{2C0C8AF8-5FFE-4475-B54E-977ECF414036}"/>
              </a:ext>
            </a:extLst>
          </p:cNvPr>
          <p:cNvSpPr>
            <a:spLocks noGrp="1"/>
          </p:cNvSpPr>
          <p:nvPr>
            <p:ph idx="1"/>
          </p:nvPr>
        </p:nvSpPr>
        <p:spPr/>
        <p:txBody>
          <a:bodyPr/>
          <a:lstStyle/>
          <a:p>
            <a:r>
              <a:rPr kumimoji="1" lang="ja-JP" altLang="en-US" dirty="0"/>
              <a:t>横軸が時間、縦軸が周波数</a:t>
            </a:r>
            <a:r>
              <a:rPr kumimoji="1" lang="en-US" altLang="ja-JP" dirty="0"/>
              <a:t>Hz</a:t>
            </a:r>
            <a:r>
              <a:rPr kumimoji="1" lang="ja-JP" altLang="en-US" dirty="0"/>
              <a:t>、色が振幅</a:t>
            </a:r>
            <a:r>
              <a:rPr kumimoji="1" lang="en-US" altLang="ja-JP" dirty="0" err="1"/>
              <a:t>db</a:t>
            </a:r>
            <a:r>
              <a:rPr kumimoji="1" lang="ja-JP" altLang="en-US" dirty="0"/>
              <a:t>を表すスペクトログラムを作成する。</a:t>
            </a:r>
            <a:r>
              <a:rPr lang="ja-JP" altLang="en-US" dirty="0"/>
              <a:t>なお、周波数</a:t>
            </a:r>
            <a:r>
              <a:rPr lang="en-US" altLang="ja-JP" dirty="0"/>
              <a:t>Hz</a:t>
            </a:r>
            <a:r>
              <a:rPr lang="ja-JP" altLang="en-US" dirty="0"/>
              <a:t>をメル尺度</a:t>
            </a:r>
            <a:r>
              <a:rPr lang="en-US" altLang="ja-JP" dirty="0" err="1"/>
              <a:t>mel</a:t>
            </a:r>
            <a:r>
              <a:rPr lang="ja-JP" altLang="en-US" dirty="0"/>
              <a:t>に置換したメルスペクトログラムを本研究では扱う。</a:t>
            </a:r>
            <a:endParaRPr lang="en-US" altLang="ja-JP" dirty="0"/>
          </a:p>
          <a:p>
            <a:r>
              <a:rPr kumimoji="1" lang="ja-JP" altLang="en-US" dirty="0"/>
              <a:t>メル尺度は人間が感じる周波数の高低を反映した尺度であり、周波数が</a:t>
            </a:r>
            <a:r>
              <a:rPr kumimoji="1" lang="en-US" altLang="ja-JP" dirty="0"/>
              <a:t>1000Hz-2000Hz-3000Hz</a:t>
            </a:r>
            <a:r>
              <a:rPr kumimoji="1" lang="ja-JP" altLang="en-US" dirty="0"/>
              <a:t>と変化しても、メル尺度では</a:t>
            </a:r>
            <a:r>
              <a:rPr kumimoji="1" lang="en-US" altLang="ja-JP" dirty="0"/>
              <a:t>1000mel-1521mel-1876mel</a:t>
            </a:r>
            <a:r>
              <a:rPr kumimoji="1" lang="ja-JP" altLang="en-US" dirty="0"/>
              <a:t>しか変化しない。</a:t>
            </a:r>
          </a:p>
        </p:txBody>
      </p:sp>
      <p:pic>
        <p:nvPicPr>
          <p:cNvPr id="3074" name="Picture 2">
            <a:extLst>
              <a:ext uri="{FF2B5EF4-FFF2-40B4-BE49-F238E27FC236}">
                <a16:creationId xmlns:a16="http://schemas.microsoft.com/office/drawing/2014/main" id="{A3250441-1779-422F-846C-9CF90B0EB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037315" y="3429000"/>
            <a:ext cx="3848100" cy="2790825"/>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011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BC0A74-F79E-4AB4-AB53-E45DD22EEDE6}"/>
              </a:ext>
            </a:extLst>
          </p:cNvPr>
          <p:cNvSpPr>
            <a:spLocks noGrp="1"/>
          </p:cNvSpPr>
          <p:nvPr>
            <p:ph type="title"/>
          </p:nvPr>
        </p:nvSpPr>
        <p:spPr/>
        <p:txBody>
          <a:bodyPr/>
          <a:lstStyle/>
          <a:p>
            <a:r>
              <a:rPr kumimoji="1" lang="ja-JP" altLang="en-US" dirty="0"/>
              <a:t>肺音データの加工</a:t>
            </a:r>
          </a:p>
        </p:txBody>
      </p:sp>
      <p:sp>
        <p:nvSpPr>
          <p:cNvPr id="3" name="コンテンツ プレースホルダー 2">
            <a:extLst>
              <a:ext uri="{FF2B5EF4-FFF2-40B4-BE49-F238E27FC236}">
                <a16:creationId xmlns:a16="http://schemas.microsoft.com/office/drawing/2014/main" id="{309192C1-6CD0-48B0-ABD5-647910BA7313}"/>
              </a:ext>
            </a:extLst>
          </p:cNvPr>
          <p:cNvSpPr>
            <a:spLocks noGrp="1"/>
          </p:cNvSpPr>
          <p:nvPr>
            <p:ph idx="1"/>
          </p:nvPr>
        </p:nvSpPr>
        <p:spPr/>
        <p:txBody>
          <a:bodyPr/>
          <a:lstStyle/>
          <a:p>
            <a:pPr marL="0" indent="0">
              <a:buNone/>
            </a:pPr>
            <a:r>
              <a:rPr lang="ja-JP" altLang="en-US" dirty="0"/>
              <a:t>  肺音データを</a:t>
            </a:r>
            <a:r>
              <a:rPr lang="en-US" altLang="ja-JP" dirty="0"/>
              <a:t>5</a:t>
            </a:r>
            <a:r>
              <a:rPr lang="ja-JP" altLang="en-US" dirty="0"/>
              <a:t>秒間のデータに編集する。</a:t>
            </a:r>
            <a:r>
              <a:rPr lang="en-US" altLang="ja-JP" dirty="0"/>
              <a:t>2.5</a:t>
            </a:r>
            <a:r>
              <a:rPr lang="ja-JP" altLang="en-US" dirty="0"/>
              <a:t>秒未満のデータは</a:t>
            </a:r>
            <a:r>
              <a:rPr lang="en-US" altLang="ja-JP" dirty="0"/>
              <a:t>5</a:t>
            </a:r>
            <a:r>
              <a:rPr lang="ja-JP" altLang="en-US" dirty="0"/>
              <a:t>秒を超えない限り、コピーして</a:t>
            </a:r>
            <a:r>
              <a:rPr lang="en-US" altLang="ja-JP" dirty="0"/>
              <a:t>5</a:t>
            </a:r>
            <a:r>
              <a:rPr lang="ja-JP" altLang="en-US" dirty="0"/>
              <a:t>秒に近づける。</a:t>
            </a:r>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11" name="矢印: 右 10">
            <a:extLst>
              <a:ext uri="{FF2B5EF4-FFF2-40B4-BE49-F238E27FC236}">
                <a16:creationId xmlns:a16="http://schemas.microsoft.com/office/drawing/2014/main" id="{C4DF90EC-B1EC-4494-BD6D-4C9D6F886D5D}"/>
              </a:ext>
            </a:extLst>
          </p:cNvPr>
          <p:cNvSpPr/>
          <p:nvPr/>
        </p:nvSpPr>
        <p:spPr>
          <a:xfrm>
            <a:off x="4640449" y="3502700"/>
            <a:ext cx="1024936" cy="1243204"/>
          </a:xfrm>
          <a:prstGeom prst="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0" name="Picture 16">
            <a:extLst>
              <a:ext uri="{FF2B5EF4-FFF2-40B4-BE49-F238E27FC236}">
                <a16:creationId xmlns:a16="http://schemas.microsoft.com/office/drawing/2014/main" id="{C899F65B-E364-4223-9F41-02739A76F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2103620" y="2792701"/>
            <a:ext cx="1619250" cy="271649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7CFC7A7C-C477-4BBC-8105-826A390AA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6486482" y="2792701"/>
            <a:ext cx="38481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BC0A74-F79E-4AB4-AB53-E45DD22EEDE6}"/>
              </a:ext>
            </a:extLst>
          </p:cNvPr>
          <p:cNvSpPr>
            <a:spLocks noGrp="1"/>
          </p:cNvSpPr>
          <p:nvPr>
            <p:ph type="title"/>
          </p:nvPr>
        </p:nvSpPr>
        <p:spPr/>
        <p:txBody>
          <a:bodyPr/>
          <a:lstStyle/>
          <a:p>
            <a:r>
              <a:rPr kumimoji="1" lang="ja-JP" altLang="en-US" dirty="0"/>
              <a:t>肺音データの加工</a:t>
            </a:r>
          </a:p>
        </p:txBody>
      </p:sp>
      <p:sp>
        <p:nvSpPr>
          <p:cNvPr id="3" name="コンテンツ プレースホルダー 2">
            <a:extLst>
              <a:ext uri="{FF2B5EF4-FFF2-40B4-BE49-F238E27FC236}">
                <a16:creationId xmlns:a16="http://schemas.microsoft.com/office/drawing/2014/main" id="{309192C1-6CD0-48B0-ABD5-647910BA7313}"/>
              </a:ext>
            </a:extLst>
          </p:cNvPr>
          <p:cNvSpPr>
            <a:spLocks noGrp="1"/>
          </p:cNvSpPr>
          <p:nvPr>
            <p:ph idx="1"/>
          </p:nvPr>
        </p:nvSpPr>
        <p:spPr/>
        <p:txBody>
          <a:bodyPr>
            <a:normAutofit lnSpcReduction="10000"/>
          </a:bodyPr>
          <a:lstStyle/>
          <a:p>
            <a:pPr marL="0" indent="0">
              <a:buNone/>
            </a:pPr>
            <a:r>
              <a:rPr lang="ja-JP" altLang="en-US" dirty="0"/>
              <a:t>  情報圧縮と特徴抽出のために</a:t>
            </a:r>
            <a:r>
              <a:rPr lang="en-US" altLang="ja-JP" dirty="0"/>
              <a:t>MFCC(</a:t>
            </a:r>
            <a:r>
              <a:rPr lang="ja-JP" altLang="en-US" dirty="0"/>
              <a:t>振幅に三角窓をかけて対数をとる</a:t>
            </a:r>
            <a:r>
              <a:rPr lang="en-US" altLang="ja-JP" dirty="0"/>
              <a:t>)</a:t>
            </a:r>
            <a:r>
              <a:rPr lang="ja-JP" altLang="en-US" dirty="0"/>
              <a:t>という手法を用いてスペクトログラムを変換する。</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　　　　　　　　</a:t>
            </a:r>
            <a:r>
              <a:rPr lang="en-US" altLang="ja-JP" b="0" i="0" dirty="0">
                <a:solidFill>
                  <a:srgbClr val="212121"/>
                </a:solidFill>
                <a:effectLst/>
                <a:latin typeface="+mn-ea"/>
              </a:rPr>
              <a:t>(257, 245, 1) </a:t>
            </a:r>
            <a:r>
              <a:rPr lang="ja-JP" altLang="en-US" dirty="0"/>
              <a:t>　　　　　　　　　　　　　　　　　　　　　　　　　</a:t>
            </a:r>
            <a:r>
              <a:rPr lang="en-US" altLang="ja-JP" b="0" i="0" dirty="0">
                <a:solidFill>
                  <a:srgbClr val="212121"/>
                </a:solidFill>
                <a:effectLst/>
                <a:latin typeface="+mn-ea"/>
              </a:rPr>
              <a:t>(50, 245, 1)</a:t>
            </a:r>
            <a:endParaRPr lang="en-US" altLang="ja-JP" dirty="0">
              <a:latin typeface="+mn-ea"/>
            </a:endParaRPr>
          </a:p>
        </p:txBody>
      </p:sp>
      <p:sp>
        <p:nvSpPr>
          <p:cNvPr id="11" name="矢印: 右 10">
            <a:extLst>
              <a:ext uri="{FF2B5EF4-FFF2-40B4-BE49-F238E27FC236}">
                <a16:creationId xmlns:a16="http://schemas.microsoft.com/office/drawing/2014/main" id="{C4DF90EC-B1EC-4494-BD6D-4C9D6F886D5D}"/>
              </a:ext>
            </a:extLst>
          </p:cNvPr>
          <p:cNvSpPr/>
          <p:nvPr/>
        </p:nvSpPr>
        <p:spPr>
          <a:xfrm>
            <a:off x="5457178" y="3429000"/>
            <a:ext cx="1024936" cy="1243204"/>
          </a:xfrm>
          <a:prstGeom prst="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98" name="Picture 2">
            <a:extLst>
              <a:ext uri="{FF2B5EF4-FFF2-40B4-BE49-F238E27FC236}">
                <a16:creationId xmlns:a16="http://schemas.microsoft.com/office/drawing/2014/main" id="{C7AA6599-ED49-4398-85DC-E5768AD61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320673" y="2728889"/>
            <a:ext cx="38481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8E5F7FD-94F7-4C9C-AD48-62A8A2CEF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6770519" y="4624364"/>
            <a:ext cx="3848100"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16317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TM02892315[[fn=ウィスプ]]</Template>
  <TotalTime>4145</TotalTime>
  <Words>1522</Words>
  <Application>Microsoft Office PowerPoint</Application>
  <PresentationFormat>ワイド画面</PresentationFormat>
  <Paragraphs>107</Paragraphs>
  <Slides>20</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20</vt:i4>
      </vt:variant>
    </vt:vector>
  </HeadingPairs>
  <TitlesOfParts>
    <vt:vector size="30" baseType="lpstr">
      <vt:lpstr>ＭＳ Ｐゴシック</vt:lpstr>
      <vt:lpstr>Roboto</vt:lpstr>
      <vt:lpstr>zeitung</vt:lpstr>
      <vt:lpstr>游ゴシック</vt:lpstr>
      <vt:lpstr>Calibri</vt:lpstr>
      <vt:lpstr>Calibri Light</vt:lpstr>
      <vt:lpstr>Wingdings</vt:lpstr>
      <vt:lpstr>Wingdings 2</vt:lpstr>
      <vt:lpstr>HDOfficeLightV0</vt:lpstr>
      <vt:lpstr>レトロスペクト</vt:lpstr>
      <vt:lpstr> メルスペクトログラムとCNNによる肺音における異常音有無の分類</vt:lpstr>
      <vt:lpstr>背景</vt:lpstr>
      <vt:lpstr>目的</vt:lpstr>
      <vt:lpstr>使用するデータ</vt:lpstr>
      <vt:lpstr>使用するデータ</vt:lpstr>
      <vt:lpstr>使用するデータ</vt:lpstr>
      <vt:lpstr>肺音データの加工</vt:lpstr>
      <vt:lpstr>肺音データの加工</vt:lpstr>
      <vt:lpstr>肺音データの加工</vt:lpstr>
      <vt:lpstr>患者データの加工</vt:lpstr>
      <vt:lpstr>ニューラルネットワークの構成</vt:lpstr>
      <vt:lpstr>ニューラルネットワークの構成</vt:lpstr>
      <vt:lpstr>訓練結果</vt:lpstr>
      <vt:lpstr>テストデータでの評価</vt:lpstr>
      <vt:lpstr>考察・正解率と患者の背景データ</vt:lpstr>
      <vt:lpstr>Grad-CAMでの評価</vt:lpstr>
      <vt:lpstr>Grad-CAMでの評価</vt:lpstr>
      <vt:lpstr>考察・ネットワークの可視化</vt:lpstr>
      <vt:lpstr>今後の方針検討</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卒論のテーマについて</dc:title>
  <dc:creator>優介 郡</dc:creator>
  <cp:lastModifiedBy>優介 郡</cp:lastModifiedBy>
  <cp:revision>102</cp:revision>
  <dcterms:created xsi:type="dcterms:W3CDTF">2020-08-11T12:59:02Z</dcterms:created>
  <dcterms:modified xsi:type="dcterms:W3CDTF">2021-03-11T01:13:34Z</dcterms:modified>
</cp:coreProperties>
</file>