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56" r:id="rId2"/>
    <p:sldId id="889" r:id="rId3"/>
    <p:sldId id="751" r:id="rId4"/>
    <p:sldId id="752" r:id="rId5"/>
    <p:sldId id="753" r:id="rId6"/>
    <p:sldId id="754" r:id="rId7"/>
    <p:sldId id="755" r:id="rId8"/>
    <p:sldId id="756" r:id="rId9"/>
    <p:sldId id="757" r:id="rId10"/>
    <p:sldId id="758" r:id="rId11"/>
    <p:sldId id="759" r:id="rId12"/>
    <p:sldId id="760" r:id="rId13"/>
    <p:sldId id="891" r:id="rId14"/>
    <p:sldId id="892" r:id="rId15"/>
    <p:sldId id="761" r:id="rId16"/>
    <p:sldId id="893" r:id="rId17"/>
    <p:sldId id="762" r:id="rId18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63" d="100"/>
          <a:sy n="63" d="100"/>
        </p:scale>
        <p:origin x="152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35313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70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143375" y="0"/>
            <a:ext cx="3136900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algn="r"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56" name="Rectangle 2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87900" cy="35909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2" name="Rectangle 24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18187" cy="431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ftr"/>
          </p:nvPr>
        </p:nvSpPr>
        <p:spPr bwMode="auto">
          <a:xfrm>
            <a:off x="0" y="9120188"/>
            <a:ext cx="3135313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36900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4C8AA8BB-99E7-4648-BB08-A261E9BEDA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613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54866E-55A0-425D-A239-0E98A11CADCC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450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31838" y="4560888"/>
            <a:ext cx="5819775" cy="4313237"/>
          </a:xfrm>
          <a:noFill/>
          <a:ln/>
        </p:spPr>
        <p:txBody>
          <a:bodyPr wrap="none" lIns="96661" tIns="48331" rIns="96661" bIns="4833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008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8AA8BB-99E7-4648-BB08-A261E9BEDA34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363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B32D12-27B8-4784-9A85-A3A493F6454C}" type="slidenum">
              <a:rPr lang="en-GB"/>
              <a:pPr/>
              <a:t>10</a:t>
            </a:fld>
            <a:endParaRPr lang="en-GB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21362" cy="43164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6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2F1A20-2CE5-4E8E-9F8A-ED0AF8F69D7D}" type="slidenum">
              <a:rPr lang="en-GB"/>
              <a:pPr/>
              <a:t>11</a:t>
            </a:fld>
            <a:endParaRPr lang="en-GB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21362" cy="43164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4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DC7AD9-E370-4AC4-9F2A-6BB053906B94}" type="slidenum">
              <a:rPr lang="en-GB"/>
              <a:pPr/>
              <a:t>12</a:t>
            </a:fld>
            <a:endParaRPr lang="en-GB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21362" cy="43164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25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65ECFC-F881-4C41-8C7C-EE39FE783B99}" type="slidenum">
              <a:rPr lang="en-GB"/>
              <a:pPr/>
              <a:t>15</a:t>
            </a:fld>
            <a:endParaRPr lang="en-GB"/>
          </a:p>
        </p:txBody>
      </p:sp>
      <p:sp>
        <p:nvSpPr>
          <p:cNvPr id="1167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21362" cy="43164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1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3124200" y="6400800"/>
            <a:ext cx="2863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965950" y="6397625"/>
            <a:ext cx="2101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1A23D-B3FF-4502-901F-6DD3E2262D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850" cy="855662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3124200" y="6397625"/>
            <a:ext cx="2863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889750" y="6397625"/>
            <a:ext cx="2101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42161-B637-446D-9919-7C3A5524E6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197850" cy="85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197850" cy="4872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638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018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97F4F442-ECC2-4426-9D1B-1D6079B1B5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3816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7" descr="ns-3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52400" y="6204277"/>
            <a:ext cx="1143000" cy="6537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</p:sldLayoutIdLst>
  <p:hf hdr="0" dt="0"/>
  <p:txStyles>
    <p:titleStyle>
      <a:lvl1pPr algn="l" defTabSz="4572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2pPr>
      <a:lvl3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3pPr>
      <a:lvl4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4pPr>
      <a:lvl5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5pPr>
      <a:lvl6pPr marL="4572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6pPr>
      <a:lvl7pPr marL="9144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7pPr>
      <a:lvl8pPr marL="13716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8pPr>
      <a:lvl9pPr marL="18288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9pPr>
    </p:titleStyle>
    <p:bodyStyle>
      <a:lvl1pPr marL="311150" indent="-311150" algn="l" defTabSz="457200" rtl="0" eaLnBrk="0" fontAlgn="base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11200" indent="-254000" algn="l" defTabSz="457200" rtl="0" eaLnBrk="0" fontAlgn="base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Footer Placeholder 3"/>
          <p:cNvSpPr>
            <a:spLocks noGrp="1"/>
          </p:cNvSpPr>
          <p:nvPr>
            <p:ph type="ftr" idx="10"/>
          </p:nvPr>
        </p:nvSpPr>
        <p:spPr>
          <a:xfrm>
            <a:off x="914400" y="3657600"/>
            <a:ext cx="7239000" cy="1752600"/>
          </a:xfrm>
        </p:spPr>
        <p:txBody>
          <a:bodyPr/>
          <a:lstStyle/>
          <a:p>
            <a:pPr>
              <a:defRPr/>
            </a:pPr>
            <a:r>
              <a:rPr lang="en-GB" sz="2400" dirty="0" smtClean="0"/>
              <a:t>Simulator core</a:t>
            </a:r>
          </a:p>
          <a:p>
            <a:pPr>
              <a:defRPr/>
            </a:pPr>
            <a:endParaRPr lang="en-GB" sz="2400" dirty="0"/>
          </a:p>
          <a:p>
            <a:pPr>
              <a:defRPr/>
            </a:pPr>
            <a:r>
              <a:rPr lang="en-GB" sz="2400" dirty="0" smtClean="0"/>
              <a:t>ns-3 </a:t>
            </a:r>
            <a:r>
              <a:rPr lang="en-GB" sz="2400" dirty="0" smtClean="0"/>
              <a:t>training, June 2016</a:t>
            </a:r>
            <a:endParaRPr lang="en-GB" sz="3200" dirty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idx="11"/>
          </p:nvPr>
        </p:nvSpPr>
        <p:spPr>
          <a:noFill/>
        </p:spPr>
        <p:txBody>
          <a:bodyPr/>
          <a:lstStyle/>
          <a:p>
            <a:fld id="{A03D83E0-59C4-4B67-B75E-BBECB8AFFDAF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514600"/>
            <a:ext cx="7620000" cy="1676400"/>
          </a:xfrm>
        </p:spPr>
        <p:txBody>
          <a:bodyPr anchor="t"/>
          <a:lstStyle/>
          <a:p>
            <a:pPr marL="0" indent="0" algn="ctr" eaLnBrk="1" hangingPunct="1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b="1" dirty="0" smtClean="0">
                <a:solidFill>
                  <a:srgbClr val="006600"/>
                </a:solidFill>
                <a:ea typeface="+mj-ea"/>
                <a:cs typeface="+mj-cs"/>
              </a:rPr>
              <a:t>ns-3 Training</a:t>
            </a:r>
            <a:endParaRPr lang="en-GB" dirty="0"/>
          </a:p>
          <a:p>
            <a:pPr algn="ctr" eaLnBrk="1" hangingPunct="1">
              <a:spcBef>
                <a:spcPts val="800"/>
              </a:spcBef>
              <a:buClr>
                <a:srgbClr val="000000"/>
              </a:buCl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01025" cy="8588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Random Variables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201025" cy="4875213"/>
          </a:xfrm>
          <a:ln/>
        </p:spPr>
        <p:txBody>
          <a:bodyPr/>
          <a:lstStyle/>
          <a:p>
            <a:pPr marL="312738" indent="-312738">
              <a:lnSpc>
                <a:spcPct val="90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/>
          </a:p>
          <a:p>
            <a:pPr marL="312738" indent="-312738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/>
              <a:t>Currently implemented distributions</a:t>
            </a:r>
          </a:p>
          <a:p>
            <a:pPr marL="712788" lvl="1" indent="-255588">
              <a:lnSpc>
                <a:spcPct val="90000"/>
              </a:lnSpc>
              <a:spcBef>
                <a:spcPct val="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/>
              <a:t>Uniform: values uniformly distributed in an interval</a:t>
            </a:r>
          </a:p>
          <a:p>
            <a:pPr marL="712788" lvl="1" indent="-255588">
              <a:lnSpc>
                <a:spcPct val="90000"/>
              </a:lnSpc>
              <a:spcBef>
                <a:spcPct val="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/>
              <a:t>Constant: value is always the same (not really random)</a:t>
            </a:r>
          </a:p>
          <a:p>
            <a:pPr marL="712788" lvl="1" indent="-255588">
              <a:lnSpc>
                <a:spcPct val="90000"/>
              </a:lnSpc>
              <a:spcBef>
                <a:spcPct val="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/>
              <a:t>Sequential: return a sequential list of predefined values</a:t>
            </a:r>
          </a:p>
          <a:p>
            <a:pPr marL="712788" lvl="1" indent="-255588">
              <a:lnSpc>
                <a:spcPct val="90000"/>
              </a:lnSpc>
              <a:spcBef>
                <a:spcPct val="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/>
              <a:t>Exponential: exponential distribution (poisson process)</a:t>
            </a:r>
          </a:p>
          <a:p>
            <a:pPr marL="712788" lvl="1" indent="-255588">
              <a:lnSpc>
                <a:spcPct val="90000"/>
              </a:lnSpc>
              <a:spcBef>
                <a:spcPct val="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/>
              <a:t>Normal (gaussian</a:t>
            </a:r>
            <a:r>
              <a:rPr lang="en-US" sz="2000" smtClean="0"/>
              <a:t>), Log-Normal, Pareto, Weibull, triangular</a:t>
            </a:r>
            <a:endParaRPr lang="en-US" sz="2000"/>
          </a:p>
          <a:p>
            <a:pPr marL="712788" lvl="1" indent="-255588">
              <a:lnSpc>
                <a:spcPct val="90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/>
          </a:p>
          <a:p>
            <a:pPr marL="712788" lvl="1" indent="-255588">
              <a:lnSpc>
                <a:spcPct val="90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/>
          </a:p>
          <a:p>
            <a:pPr marL="712788" lvl="1" indent="-255588">
              <a:lnSpc>
                <a:spcPct val="90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/>
          </a:p>
          <a:p>
            <a:pPr marL="712788" lvl="1" indent="-255588">
              <a:lnSpc>
                <a:spcPct val="90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6AF14414-261A-405C-B6B8-0F11E4AE15E2}" type="slidenum">
              <a:rPr lang="en-GB"/>
              <a:pPr/>
              <a:t>10</a:t>
            </a:fld>
            <a:endParaRPr lang="en-GB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343400" y="304800"/>
            <a:ext cx="455475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from </a:t>
            </a:r>
            <a:r>
              <a:rPr lang="en-US" smtClean="0">
                <a:solidFill>
                  <a:srgbClr val="000000"/>
                </a:solidFill>
              </a:rPr>
              <a:t>src/core/examples/sample-rng-plot.py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505200"/>
            <a:ext cx="329269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57600"/>
            <a:ext cx="4495800" cy="2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080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30188"/>
            <a:ext cx="8201025" cy="9477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/>
              <a:t>Random variables and independent replications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01025" cy="4875213"/>
          </a:xfrm>
          <a:ln/>
        </p:spPr>
        <p:txBody>
          <a:bodyPr/>
          <a:lstStyle/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Many simulation uses involve running a number of </a:t>
            </a:r>
            <a:r>
              <a:rPr lang="en-US" i="1"/>
              <a:t>independent replications</a:t>
            </a:r>
            <a:r>
              <a:rPr lang="en-US"/>
              <a:t> of the same scenario</a:t>
            </a:r>
          </a:p>
          <a:p>
            <a:pPr marL="312738" indent="-312738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/>
          </a:p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In ns-3, this is typically performed by incrementing the simulation </a:t>
            </a:r>
            <a:r>
              <a:rPr lang="en-US" i="1"/>
              <a:t>run number</a:t>
            </a:r>
          </a:p>
          <a:p>
            <a:pPr marL="712788" lvl="1" indent="-255588"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i="1"/>
              <a:t>not by changing seeds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6AF14414-261A-405C-B6B8-0F11E4AE15E2}" type="slidenum">
              <a:rPr lang="en-GB"/>
              <a:pPr/>
              <a:t>11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534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01025" cy="8588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ns-3 random number generator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01025" cy="4875213"/>
          </a:xfrm>
          <a:ln/>
        </p:spPr>
        <p:txBody>
          <a:bodyPr/>
          <a:lstStyle/>
          <a:p>
            <a:pPr marL="312738" indent="-312738">
              <a:lnSpc>
                <a:spcPct val="90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/>
              <a:t>Uses the MRG32k3a generator from Pierre L'Ecuyer </a:t>
            </a:r>
          </a:p>
          <a:p>
            <a:pPr marL="712788" lvl="1" indent="-255588">
              <a:lnSpc>
                <a:spcPct val="90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/>
              <a:t>http://www.iro.umontreal.ca/~lecuyer/myftp/papers/streams00.pdf</a:t>
            </a:r>
          </a:p>
          <a:p>
            <a:pPr marL="712788" lvl="1" indent="-255588">
              <a:lnSpc>
                <a:spcPct val="90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/>
              <a:t>Period of PRNG is 3.1x10^57</a:t>
            </a:r>
          </a:p>
          <a:p>
            <a:pPr marL="312738" indent="-312738">
              <a:lnSpc>
                <a:spcPct val="90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/>
              <a:t>Partitions a pseudo-random number generator into </a:t>
            </a:r>
            <a:r>
              <a:rPr lang="en-US" sz="2800" u="sng"/>
              <a:t>uncorrelated</a:t>
            </a:r>
            <a:r>
              <a:rPr lang="en-US" sz="2800"/>
              <a:t> </a:t>
            </a:r>
            <a:r>
              <a:rPr lang="en-US" sz="2800" i="1"/>
              <a:t>streams</a:t>
            </a:r>
            <a:r>
              <a:rPr lang="en-US" sz="2800"/>
              <a:t> and </a:t>
            </a:r>
            <a:r>
              <a:rPr lang="en-US" sz="2800" i="1"/>
              <a:t>substreams</a:t>
            </a:r>
          </a:p>
          <a:p>
            <a:pPr marL="712788" lvl="1" indent="-255588">
              <a:lnSpc>
                <a:spcPct val="90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/>
              <a:t>Each </a:t>
            </a:r>
            <a:r>
              <a:rPr lang="en-US" sz="2400" smtClean="0"/>
              <a:t>RandomVariableStream </a:t>
            </a:r>
            <a:r>
              <a:rPr lang="en-US" sz="2400"/>
              <a:t>gets its own stream</a:t>
            </a:r>
          </a:p>
          <a:p>
            <a:pPr marL="712788" lvl="1" indent="-255588">
              <a:lnSpc>
                <a:spcPct val="90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/>
              <a:t>This stream partitioned into substreams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6AF14414-261A-405C-B6B8-0F11E4AE15E2}" type="slidenum">
              <a:rPr lang="en-GB"/>
              <a:pPr/>
              <a:t>12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3856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Seed:  </a:t>
            </a:r>
            <a:r>
              <a:rPr lang="en-US" sz="2800" dirty="0" smtClean="0"/>
              <a:t>A set of values that generates an entirely new PRNG sequence</a:t>
            </a:r>
          </a:p>
          <a:p>
            <a:r>
              <a:rPr lang="en-US" sz="2800" b="1" dirty="0" smtClean="0"/>
              <a:t>Stream:  </a:t>
            </a:r>
            <a:r>
              <a:rPr lang="en-US" sz="2800" dirty="0" smtClean="0"/>
              <a:t>The PRNG sequence is divided into non-overlapping intervals called streams</a:t>
            </a:r>
          </a:p>
          <a:p>
            <a:r>
              <a:rPr lang="en-US" sz="2800" b="1" dirty="0" smtClean="0"/>
              <a:t>Run Number (</a:t>
            </a:r>
            <a:r>
              <a:rPr lang="en-US" sz="2800" b="1" dirty="0" err="1"/>
              <a:t>s</a:t>
            </a:r>
            <a:r>
              <a:rPr lang="en-US" sz="2800" b="1" dirty="0" err="1" smtClean="0"/>
              <a:t>ubstream</a:t>
            </a:r>
            <a:r>
              <a:rPr lang="en-US" sz="2800" b="1" dirty="0" smtClean="0"/>
              <a:t>):  </a:t>
            </a:r>
            <a:r>
              <a:rPr lang="en-US" sz="2800" dirty="0" smtClean="0"/>
              <a:t>Each stream is further divided to </a:t>
            </a:r>
            <a:r>
              <a:rPr lang="en-US" sz="2800" dirty="0" err="1" smtClean="0"/>
              <a:t>substreams</a:t>
            </a:r>
            <a:r>
              <a:rPr lang="en-US" sz="2800" dirty="0" smtClean="0"/>
              <a:t>, indexed by a variable called the run number.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32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and </a:t>
            </a:r>
            <a:r>
              <a:rPr lang="en-US" dirty="0" err="1" smtClean="0"/>
              <a:t>Substreams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36" y="1289128"/>
            <a:ext cx="5486400" cy="4726379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 bwMode="auto">
          <a:xfrm>
            <a:off x="4571282" y="2187823"/>
            <a:ext cx="794090" cy="465346"/>
          </a:xfrm>
          <a:custGeom>
            <a:avLst/>
            <a:gdLst>
              <a:gd name="connsiteX0" fmla="*/ 0 w 794090"/>
              <a:gd name="connsiteY0" fmla="*/ 92812 h 465346"/>
              <a:gd name="connsiteX1" fmla="*/ 778933 w 794090"/>
              <a:gd name="connsiteY1" fmla="*/ 25079 h 465346"/>
              <a:gd name="connsiteX2" fmla="*/ 440266 w 794090"/>
              <a:gd name="connsiteY2" fmla="*/ 465346 h 46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4090" h="465346">
                <a:moveTo>
                  <a:pt x="0" y="92812"/>
                </a:moveTo>
                <a:cubicBezTo>
                  <a:pt x="352777" y="27901"/>
                  <a:pt x="705555" y="-37010"/>
                  <a:pt x="778933" y="25079"/>
                </a:cubicBezTo>
                <a:cubicBezTo>
                  <a:pt x="852311" y="87168"/>
                  <a:pt x="646288" y="276257"/>
                  <a:pt x="440266" y="465346"/>
                </a:cubicBezTo>
              </a:path>
            </a:pathLst>
          </a:cu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1696403"/>
            <a:ext cx="2505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Incrementing the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Run Number will move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all</a:t>
            </a:r>
            <a:r>
              <a:rPr lang="en-US" dirty="0" smtClean="0">
                <a:solidFill>
                  <a:schemeClr val="tx1"/>
                </a:solidFill>
              </a:rPr>
              <a:t> streams to a new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substream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81728" flipH="1">
            <a:off x="4953742" y="4127400"/>
            <a:ext cx="533400" cy="1524000"/>
          </a:xfrm>
          <a:prstGeom prst="leftBrace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26296" y="4268190"/>
            <a:ext cx="26297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Each ns-3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RandomVariableStream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object is assigned to 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stream (by default,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randomly)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8733" y="5890864"/>
            <a:ext cx="8015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Figure source:  </a:t>
            </a:r>
            <a:r>
              <a:rPr lang="en-US" sz="1200" dirty="0">
                <a:solidFill>
                  <a:schemeClr val="tx1"/>
                </a:solidFill>
              </a:rPr>
              <a:t>Pierre </a:t>
            </a:r>
            <a:r>
              <a:rPr lang="en-US" sz="1200" dirty="0" err="1">
                <a:solidFill>
                  <a:schemeClr val="tx1"/>
                </a:solidFill>
              </a:rPr>
              <a:t>L’Ecuyer</a:t>
            </a:r>
            <a:r>
              <a:rPr lang="en-US" sz="1200" dirty="0">
                <a:solidFill>
                  <a:schemeClr val="tx1"/>
                </a:solidFill>
              </a:rPr>
              <a:t>, Richard Simard, E. Jack Chen, and  </a:t>
            </a:r>
            <a:r>
              <a:rPr lang="en-US" sz="1200" dirty="0" smtClean="0">
                <a:solidFill>
                  <a:schemeClr val="tx1"/>
                </a:solidFill>
              </a:rPr>
              <a:t>W</a:t>
            </a:r>
            <a:r>
              <a:rPr lang="en-US" sz="1200" dirty="0">
                <a:solidFill>
                  <a:schemeClr val="tx1"/>
                </a:solidFill>
              </a:rPr>
              <a:t>. David Kelton. 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An </a:t>
            </a:r>
            <a:r>
              <a:rPr lang="en-US" sz="1200" dirty="0">
                <a:solidFill>
                  <a:schemeClr val="tx1"/>
                </a:solidFill>
              </a:rPr>
              <a:t>object-oriented random number package with  </a:t>
            </a:r>
            <a:r>
              <a:rPr lang="en-US" sz="1200" dirty="0" smtClean="0">
                <a:solidFill>
                  <a:schemeClr val="tx1"/>
                </a:solidFill>
              </a:rPr>
              <a:t>many </a:t>
            </a:r>
            <a:r>
              <a:rPr lang="en-US" sz="1200" dirty="0">
                <a:solidFill>
                  <a:schemeClr val="tx1"/>
                </a:solidFill>
              </a:rPr>
              <a:t>long streams and </a:t>
            </a:r>
            <a:r>
              <a:rPr lang="en-US" sz="1200" dirty="0" err="1">
                <a:solidFill>
                  <a:schemeClr val="tx1"/>
                </a:solidFill>
              </a:rPr>
              <a:t>substreams</a:t>
            </a:r>
            <a:r>
              <a:rPr lang="en-US" sz="1200" dirty="0">
                <a:solidFill>
                  <a:schemeClr val="tx1"/>
                </a:solidFill>
              </a:rPr>
              <a:t>. Operations Research, 2001.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841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01025" cy="8588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Run number vs. seed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1"/>
            <a:ext cx="8201025" cy="2895600"/>
          </a:xfrm>
          <a:ln/>
        </p:spPr>
        <p:txBody>
          <a:bodyPr/>
          <a:lstStyle/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If you increment the seed of the PRNG, the </a:t>
            </a:r>
            <a:r>
              <a:rPr lang="en-US" sz="2800" dirty="0" smtClean="0"/>
              <a:t>streams of random variable objects across </a:t>
            </a:r>
            <a:r>
              <a:rPr lang="en-US" sz="2800" dirty="0"/>
              <a:t>different runs are not guaranteed to be uncorrelated</a:t>
            </a:r>
          </a:p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If you fix the seed, but increment the run number, you will get </a:t>
            </a:r>
            <a:r>
              <a:rPr lang="en-US" sz="2800" dirty="0" smtClean="0"/>
              <a:t>uncorrelated streams</a:t>
            </a:r>
            <a:endParaRPr lang="en-US" sz="28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6AF14414-261A-405C-B6B8-0F11E4AE15E2}" type="slidenum">
              <a:rPr lang="en-GB"/>
              <a:pPr/>
              <a:t>15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315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stream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ns-3 implementation provides access to 2^64 streams</a:t>
            </a:r>
          </a:p>
          <a:p>
            <a:r>
              <a:rPr lang="en-US" sz="2400" dirty="0" smtClean="0"/>
              <a:t>2^63 are placed in a pool for automatic assignment, and 2^63 are reserved for fixed assignment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Users may optionally assign a stream number index to a random variable using the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SetStream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400" dirty="0" smtClean="0"/>
              <a:t>method.</a:t>
            </a:r>
          </a:p>
          <a:p>
            <a:pPr lvl="1"/>
            <a:r>
              <a:rPr lang="en-US" sz="2000" dirty="0" smtClean="0"/>
              <a:t>This allows better control over selected random variables</a:t>
            </a:r>
          </a:p>
          <a:p>
            <a:pPr lvl="1"/>
            <a:r>
              <a:rPr lang="en-US" sz="2000" dirty="0" smtClean="0"/>
              <a:t>Many helpers have </a:t>
            </a:r>
            <a:r>
              <a:rPr lang="en-US" sz="2000" dirty="0" err="1" smtClean="0"/>
              <a:t>AssignStreams</a:t>
            </a:r>
            <a:r>
              <a:rPr lang="en-US" sz="2000" dirty="0" smtClean="0"/>
              <a:t> () methods to do this across many such random variables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8000"/>
            <a:ext cx="7477125" cy="114920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112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Putting it together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Example of scheduled event</a:t>
            </a:r>
            <a:endParaRPr lang="en-US" sz="280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6AF14414-261A-405C-B6B8-0F11E4AE15E2}" type="slidenum">
              <a:rPr lang="en-GB"/>
              <a:pPr/>
              <a:t>17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5867400" cy="116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200400"/>
            <a:ext cx="6305550" cy="244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le 6"/>
          <p:cNvSpPr/>
          <p:nvPr/>
        </p:nvSpPr>
        <p:spPr bwMode="auto">
          <a:xfrm>
            <a:off x="533400" y="5791200"/>
            <a:ext cx="7848600" cy="5334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smtClean="0">
                <a:solidFill>
                  <a:schemeClr val="tx1"/>
                </a:solidFill>
              </a:rPr>
              <a:t>Demo real-time, command-line, random variables...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4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time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Simulator and Scheduler</a:t>
            </a:r>
          </a:p>
          <a:p>
            <a:r>
              <a:rPr lang="en-US" dirty="0" smtClean="0"/>
              <a:t>Command line arguments</a:t>
            </a:r>
          </a:p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952500" y="5461961"/>
            <a:ext cx="7391400" cy="45878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485900" y="4625348"/>
            <a:ext cx="228600" cy="22860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>
            <a:off x="1485900" y="4625348"/>
            <a:ext cx="228600" cy="22860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1600200" y="4601535"/>
            <a:ext cx="4762" cy="252413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H="1" flipV="1">
            <a:off x="1457325" y="4738855"/>
            <a:ext cx="285750" cy="793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595437" y="5577054"/>
            <a:ext cx="0" cy="2286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171700" y="5577054"/>
            <a:ext cx="0" cy="2286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400300" y="5581022"/>
            <a:ext cx="0" cy="2286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314700" y="5577054"/>
            <a:ext cx="0" cy="2286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467100" y="5577054"/>
            <a:ext cx="0" cy="2286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752600" y="4465457"/>
            <a:ext cx="24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Execute a function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(may generate additional events)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595437" y="4927122"/>
            <a:ext cx="0" cy="6126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878806" y="4945776"/>
            <a:ext cx="302419" cy="63127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943100" y="4945776"/>
            <a:ext cx="1381124" cy="58935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9" name="Freeform 18"/>
          <p:cNvSpPr/>
          <p:nvPr/>
        </p:nvSpPr>
        <p:spPr bwMode="auto">
          <a:xfrm>
            <a:off x="1595438" y="5887411"/>
            <a:ext cx="504825" cy="347664"/>
          </a:xfrm>
          <a:custGeom>
            <a:avLst/>
            <a:gdLst>
              <a:gd name="connsiteX0" fmla="*/ 0 w 504825"/>
              <a:gd name="connsiteY0" fmla="*/ 0 h 347664"/>
              <a:gd name="connsiteX1" fmla="*/ 185737 w 504825"/>
              <a:gd name="connsiteY1" fmla="*/ 347662 h 347664"/>
              <a:gd name="connsiteX2" fmla="*/ 504825 w 504825"/>
              <a:gd name="connsiteY2" fmla="*/ 4762 h 34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25" h="347664">
                <a:moveTo>
                  <a:pt x="0" y="0"/>
                </a:moveTo>
                <a:cubicBezTo>
                  <a:pt x="50800" y="173434"/>
                  <a:pt x="101600" y="346868"/>
                  <a:pt x="185737" y="347662"/>
                </a:cubicBezTo>
                <a:cubicBezTo>
                  <a:pt x="269874" y="348456"/>
                  <a:pt x="387349" y="176609"/>
                  <a:pt x="504825" y="4762"/>
                </a:cubicBezTo>
              </a:path>
            </a:pathLst>
          </a:cu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3352" y="5862406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Advance the virtual time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to the next event (function)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94032" y="5490020"/>
            <a:ext cx="13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time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8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Simulator example</a:t>
            </a:r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84542"/>
            <a:ext cx="3581400" cy="1399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6AF14414-261A-405C-B6B8-0F11E4AE15E2}" type="slidenum">
              <a:rPr lang="en-GB"/>
              <a:pPr/>
              <a:t>3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819400"/>
            <a:ext cx="6125112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0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Simulator example (in Python)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6AF14414-261A-405C-B6B8-0F11E4AE15E2}" type="slidenum">
              <a:rPr lang="en-GB"/>
              <a:pPr/>
              <a:t>4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14600"/>
            <a:ext cx="7324725" cy="374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00200"/>
            <a:ext cx="3571875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8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program flow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85800" y="1371600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0481" y="1611054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Handle program inputs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268974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0481" y="2929195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Configure 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2019300" y="233362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85800" y="4077513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0481" y="431696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Run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2019300" y="3721396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800" y="5347771"/>
            <a:ext cx="3048000" cy="848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0481" y="558722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Process outputs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2019300" y="4991654"/>
            <a:ext cx="381000" cy="25134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3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Command-line arguments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Add CommandLine to your program if you want command-line argument parsing</a:t>
            </a:r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400" smtClean="0"/>
              <a:t>Passing --PrintHelp to programs will display command line options, if CommandLine is enabled</a:t>
            </a:r>
          </a:p>
          <a:p>
            <a:pPr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./waf --run "sample-simulator --PrintHelp"</a:t>
            </a:r>
            <a:endParaRPr lang="en-US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6AF14414-261A-405C-B6B8-0F11E4AE15E2}" type="slidenum">
              <a:rPr lang="en-GB"/>
              <a:pPr/>
              <a:t>6</a:t>
            </a:fld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0"/>
            <a:ext cx="5229225" cy="100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3105150" cy="85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9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in ns-3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Time is stored as a large integer in ns-3</a:t>
            </a:r>
          </a:p>
          <a:p>
            <a:pPr lvl="1"/>
            <a:r>
              <a:rPr lang="en-US" sz="2000" dirty="0" smtClean="0"/>
              <a:t>Minimize floating point discrepancies across platforms</a:t>
            </a:r>
          </a:p>
          <a:p>
            <a:r>
              <a:rPr lang="en-US" sz="2400" dirty="0" smtClean="0"/>
              <a:t>Special Time classes are provided to manipulate time (such as standard operators)</a:t>
            </a:r>
          </a:p>
          <a:p>
            <a:r>
              <a:rPr lang="en-US" sz="2400" dirty="0" smtClean="0"/>
              <a:t>Default time resolution is nanoseconds, but can be set to other resolutions</a:t>
            </a:r>
          </a:p>
          <a:p>
            <a:pPr lvl="1"/>
            <a:r>
              <a:rPr lang="en-US" sz="2000" dirty="0" smtClean="0"/>
              <a:t>Note:  Changing resolution is not well used/tested</a:t>
            </a:r>
          </a:p>
          <a:p>
            <a:r>
              <a:rPr lang="en-US" sz="2400" dirty="0" smtClean="0"/>
              <a:t>Time objects can be set by floating-point values and can export floating-point values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timeDouble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t.GetSeconds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sz="2000" dirty="0" smtClean="0"/>
              <a:t>Best practice is to avoid floating point conversions where possible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6AF14414-261A-405C-B6B8-0F11E4AE15E2}" type="slidenum">
              <a:rPr lang="en-GB"/>
              <a:pPr/>
              <a:t>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84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 in ns-3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are just function calls that execute at a simulated time</a:t>
            </a:r>
          </a:p>
          <a:p>
            <a:pPr lvl="1"/>
            <a:r>
              <a:rPr lang="en-US" dirty="0" smtClean="0"/>
              <a:t>i.e. callbacks</a:t>
            </a:r>
          </a:p>
          <a:p>
            <a:pPr lvl="1"/>
            <a:r>
              <a:rPr lang="en-US" dirty="0" smtClean="0"/>
              <a:t>this is another difference compared to other simulators, which often use special "event handlers" in each model</a:t>
            </a:r>
          </a:p>
          <a:p>
            <a:r>
              <a:rPr lang="en-US" dirty="0" smtClean="0"/>
              <a:t>Events have IDs to allow them to be cancelled or to test their status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6AF14414-261A-405C-B6B8-0F11E4AE15E2}" type="slidenum">
              <a:rPr lang="en-GB"/>
              <a:pPr/>
              <a:t>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Simulator and Schedulers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Simulator class holds a scheduler, and provides the API to schedule events, start, stop, and cleanup memory</a:t>
            </a:r>
          </a:p>
          <a:p>
            <a:r>
              <a:rPr lang="en-US" dirty="0" smtClean="0"/>
              <a:t>Several scheduler data structures (calendar, heap, list, map) are possible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RealTime</a:t>
            </a:r>
            <a:r>
              <a:rPr lang="en-US" dirty="0" smtClean="0"/>
              <a:t>" simulation implementation aligns the simulation time to wall-clock time</a:t>
            </a:r>
          </a:p>
          <a:p>
            <a:pPr lvl="1"/>
            <a:r>
              <a:rPr lang="en-US" dirty="0" smtClean="0"/>
              <a:t>two policies (hard and soft limit) available when the simulation and real time diverge</a:t>
            </a:r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03438" cy="461963"/>
          </a:xfrm>
          <a:prstGeom prst="rect">
            <a:avLst/>
          </a:prstGeom>
        </p:spPr>
        <p:txBody>
          <a:bodyPr/>
          <a:lstStyle/>
          <a:p>
            <a:fld id="{6AF14414-261A-405C-B6B8-0F11E4AE15E2}" type="slidenum">
              <a:rPr lang="en-GB"/>
              <a:pPr/>
              <a:t>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8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007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2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2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2393</TotalTime>
  <Words>783</Words>
  <Application>Microsoft Office PowerPoint</Application>
  <PresentationFormat>On-screen Show (4:3)</PresentationFormat>
  <Paragraphs>140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Times New Roman</vt:lpstr>
      <vt:lpstr>Default Design</vt:lpstr>
      <vt:lpstr>PowerPoint Presentation</vt:lpstr>
      <vt:lpstr>Simulator core</vt:lpstr>
      <vt:lpstr>Simulator example</vt:lpstr>
      <vt:lpstr>Simulator example (in Python)</vt:lpstr>
      <vt:lpstr>Simulation program flow</vt:lpstr>
      <vt:lpstr>Command-line arguments</vt:lpstr>
      <vt:lpstr>Time in ns-3</vt:lpstr>
      <vt:lpstr>Events in ns-3</vt:lpstr>
      <vt:lpstr>Simulator and Schedulers</vt:lpstr>
      <vt:lpstr>Random Variables</vt:lpstr>
      <vt:lpstr>Random variables and independent replications</vt:lpstr>
      <vt:lpstr>ns-3 random number generator</vt:lpstr>
      <vt:lpstr>Key Terminology</vt:lpstr>
      <vt:lpstr>Streams and Substreams</vt:lpstr>
      <vt:lpstr>Run number vs. seed</vt:lpstr>
      <vt:lpstr>Setting the stream number</vt:lpstr>
      <vt:lpstr>Putting it together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ns-3 overview for WiFi-Alliance June 2008  prepared by Tom Henderson (tomhend@u.washington.edu)‏</dc:title>
  <dc:creator>Henderson, Thomas R</dc:creator>
  <cp:lastModifiedBy>tomh</cp:lastModifiedBy>
  <cp:revision>237</cp:revision>
  <dcterms:modified xsi:type="dcterms:W3CDTF">2016-06-13T13:47:15Z</dcterms:modified>
</cp:coreProperties>
</file>