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60"/>
  </p:notesMasterIdLst>
  <p:sldIdLst>
    <p:sldId id="256" r:id="rId2"/>
    <p:sldId id="622" r:id="rId3"/>
    <p:sldId id="851" r:id="rId4"/>
    <p:sldId id="852" r:id="rId5"/>
    <p:sldId id="853" r:id="rId6"/>
    <p:sldId id="876" r:id="rId7"/>
    <p:sldId id="873" r:id="rId8"/>
    <p:sldId id="872" r:id="rId9"/>
    <p:sldId id="857" r:id="rId10"/>
    <p:sldId id="879" r:id="rId11"/>
    <p:sldId id="880" r:id="rId12"/>
    <p:sldId id="885" r:id="rId13"/>
    <p:sldId id="883" r:id="rId14"/>
    <p:sldId id="884" r:id="rId15"/>
    <p:sldId id="881" r:id="rId16"/>
    <p:sldId id="882" r:id="rId17"/>
    <p:sldId id="867" r:id="rId18"/>
    <p:sldId id="709" r:id="rId19"/>
    <p:sldId id="878" r:id="rId20"/>
    <p:sldId id="860" r:id="rId21"/>
    <p:sldId id="886" r:id="rId22"/>
    <p:sldId id="863" r:id="rId23"/>
    <p:sldId id="651" r:id="rId24"/>
    <p:sldId id="874" r:id="rId25"/>
    <p:sldId id="855" r:id="rId26"/>
    <p:sldId id="888" r:id="rId27"/>
    <p:sldId id="652" r:id="rId28"/>
    <p:sldId id="866" r:id="rId29"/>
    <p:sldId id="691" r:id="rId30"/>
    <p:sldId id="657" r:id="rId31"/>
    <p:sldId id="864" r:id="rId32"/>
    <p:sldId id="685" r:id="rId33"/>
    <p:sldId id="877" r:id="rId34"/>
    <p:sldId id="889" r:id="rId35"/>
    <p:sldId id="686" r:id="rId36"/>
    <p:sldId id="861" r:id="rId37"/>
    <p:sldId id="734" r:id="rId38"/>
    <p:sldId id="706" r:id="rId39"/>
    <p:sldId id="689" r:id="rId40"/>
    <p:sldId id="639" r:id="rId41"/>
    <p:sldId id="643" r:id="rId42"/>
    <p:sldId id="640" r:id="rId43"/>
    <p:sldId id="641" r:id="rId44"/>
    <p:sldId id="642" r:id="rId45"/>
    <p:sldId id="661" r:id="rId46"/>
    <p:sldId id="662" r:id="rId47"/>
    <p:sldId id="663" r:id="rId48"/>
    <p:sldId id="664" r:id="rId49"/>
    <p:sldId id="871" r:id="rId50"/>
    <p:sldId id="710" r:id="rId51"/>
    <p:sldId id="707" r:id="rId52"/>
    <p:sldId id="725" r:id="rId53"/>
    <p:sldId id="713" r:id="rId54"/>
    <p:sldId id="714" r:id="rId55"/>
    <p:sldId id="647" r:id="rId56"/>
    <p:sldId id="711" r:id="rId57"/>
    <p:sldId id="716" r:id="rId58"/>
    <p:sldId id="887" r:id="rId59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57" d="100"/>
          <a:sy n="57" d="100"/>
        </p:scale>
        <p:origin x="1266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66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35313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0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36900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>
            <a:lvl1pPr algn="r"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56" name="Rectangle 2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87900" cy="35909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2" name="Rectangle 24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18187" cy="431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35313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36900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482600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82600" algn="l"/>
                <a:tab pos="966788" algn="l"/>
                <a:tab pos="1449388" algn="l"/>
                <a:tab pos="1933575" algn="l"/>
                <a:tab pos="2416175" algn="l"/>
                <a:tab pos="2900363" algn="l"/>
                <a:tab pos="3382963" algn="l"/>
                <a:tab pos="3867150" algn="l"/>
                <a:tab pos="4349750" algn="l"/>
                <a:tab pos="4832350" algn="l"/>
                <a:tab pos="5316538" algn="l"/>
                <a:tab pos="5799138" algn="l"/>
                <a:tab pos="6283325" algn="l"/>
                <a:tab pos="6765925" algn="l"/>
                <a:tab pos="7250113" algn="l"/>
                <a:tab pos="7732713" algn="l"/>
                <a:tab pos="8216900" algn="l"/>
                <a:tab pos="8699500" algn="l"/>
                <a:tab pos="9182100" algn="l"/>
                <a:tab pos="9666288" algn="l"/>
              </a:tabLst>
              <a:defRPr sz="13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4C8AA8BB-99E7-4648-BB08-A261E9BEDA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13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54866E-55A0-425D-A239-0E98A11CADCC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4506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731838" y="4560888"/>
            <a:ext cx="5819775" cy="4313237"/>
          </a:xfrm>
          <a:noFill/>
          <a:ln/>
        </p:spPr>
        <p:txBody>
          <a:bodyPr wrap="none" lIns="96661" tIns="48331" rIns="96661" bIns="48331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0089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3CAA00-CBDB-4957-9904-FCF5A16615BE}" type="slidenum">
              <a:rPr lang="en-GB"/>
              <a:pPr/>
              <a:t>40</a:t>
            </a:fld>
            <a:endParaRPr lang="en-GB"/>
          </a:p>
        </p:txBody>
      </p:sp>
      <p:sp>
        <p:nvSpPr>
          <p:cNvPr id="1177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42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B32D12-27B8-4784-9A85-A3A493F6454C}" type="slidenum">
              <a:rPr lang="en-GB"/>
              <a:pPr/>
              <a:t>44</a:t>
            </a:fld>
            <a:endParaRPr lang="en-GB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63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8AA8BB-99E7-4648-BB08-A261E9BEDA34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62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3CAA00-CBDB-4957-9904-FCF5A16615BE}" type="slidenum">
              <a:rPr lang="en-GB"/>
              <a:pPr/>
              <a:t>52</a:t>
            </a:fld>
            <a:endParaRPr lang="en-GB"/>
          </a:p>
        </p:txBody>
      </p:sp>
      <p:sp>
        <p:nvSpPr>
          <p:cNvPr id="1177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6188" y="720725"/>
            <a:ext cx="4792662" cy="3594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79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F5591D-5606-4F61-B643-7EFA780F04AD}" type="slidenum">
              <a:rPr lang="en-GB"/>
              <a:pPr/>
              <a:t>53</a:t>
            </a:fld>
            <a:endParaRPr lang="en-GB"/>
          </a:p>
        </p:txBody>
      </p:sp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82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731838" y="4560888"/>
            <a:ext cx="5819775" cy="4313237"/>
          </a:xfrm>
          <a:noFill/>
          <a:ln/>
        </p:spPr>
        <p:txBody>
          <a:bodyPr wrap="none" lIns="96647" tIns="48324" rIns="96647" bIns="4832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31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EAF6FC-52F6-46F8-9717-40FF07DA8C6A}" type="slidenum">
              <a:rPr lang="en-GB"/>
              <a:pPr/>
              <a:t>55</a:t>
            </a:fld>
            <a:endParaRPr lang="en-GB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0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8AA8BB-99E7-4648-BB08-A261E9BEDA34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048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8AA8BB-99E7-4648-BB08-A261E9BEDA34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414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8AA8BB-99E7-4648-BB08-A261E9BEDA34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0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C8AA8BB-99E7-4648-BB08-A261E9BEDA3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7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E3845C-0E4A-4448-9CFA-EC6B4FEBE48E}" type="slidenum">
              <a:rPr lang="en-GB"/>
              <a:pPr/>
              <a:t>18</a:t>
            </a:fld>
            <a:endParaRPr lang="en-GB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29300" cy="431958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8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040023-EE75-4567-A7EB-CAA78EBBD6BF}" type="slidenum">
              <a:rPr lang="en-GB"/>
              <a:pPr/>
              <a:t>29</a:t>
            </a:fld>
            <a:endParaRPr lang="en-GB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6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69D802-9303-4B9D-93E7-CBB9CB72E1B0}" type="slidenum">
              <a:rPr lang="en-GB"/>
              <a:pPr/>
              <a:t>30</a:t>
            </a:fld>
            <a:endParaRPr lang="en-GB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9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35912E-9BA6-48BC-94C2-96BC282DE35D}" type="slidenum">
              <a:rPr lang="en-GB"/>
              <a:pPr/>
              <a:t>31</a:t>
            </a:fld>
            <a:endParaRPr lang="en-GB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21362" cy="43164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124200" y="6400800"/>
            <a:ext cx="2863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965950" y="6397625"/>
            <a:ext cx="2101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1A23D-B3FF-4502-901F-6DD3E2262D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7850" cy="855662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3124200" y="6397625"/>
            <a:ext cx="2863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6889750" y="6397625"/>
            <a:ext cx="2101850" cy="4603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42161-B637-446D-9919-7C3A5524E6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197850" cy="85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197850" cy="4872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63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01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97F4F442-ECC2-4426-9D1B-1D6079B1B5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304800" y="1219200"/>
            <a:ext cx="8534400" cy="1588"/>
          </a:xfrm>
          <a:prstGeom prst="line">
            <a:avLst/>
          </a:prstGeom>
          <a:noFill/>
          <a:ln w="3816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27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7" descr="ns-3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2400" y="6204277"/>
            <a:ext cx="1143000" cy="653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hf sldNum="0" hdr="0" dt="0"/>
  <p:txStyles>
    <p:titleStyle>
      <a:lvl1pPr algn="l" defTabSz="4572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2pPr>
      <a:lvl3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3pPr>
      <a:lvl4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4pPr>
      <a:lvl5pPr algn="l" defTabSz="457200" rtl="0" eaLnBrk="0" fontAlgn="base" hangingPunct="0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5pPr>
      <a:lvl6pPr marL="4572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6pPr>
      <a:lvl7pPr marL="9144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7pPr>
      <a:lvl8pPr marL="13716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8pPr>
      <a:lvl9pPr marL="1828800" algn="l" defTabSz="457200" rtl="0" fontAlgn="base">
        <a:lnSpc>
          <a:spcPct val="27000"/>
        </a:lnSpc>
        <a:spcBef>
          <a:spcPct val="0"/>
        </a:spcBef>
        <a:spcAft>
          <a:spcPct val="0"/>
        </a:spcAft>
        <a:buClr>
          <a:srgbClr val="6600FF"/>
        </a:buClr>
        <a:buSzPct val="100000"/>
        <a:buFont typeface="Arial" charset="0"/>
        <a:defRPr sz="3200" b="1">
          <a:solidFill>
            <a:srgbClr val="6600FF"/>
          </a:solidFill>
          <a:latin typeface="Arial" charset="0"/>
        </a:defRPr>
      </a:lvl9pPr>
    </p:titleStyle>
    <p:bodyStyle>
      <a:lvl1pPr marL="311150" indent="-311150" algn="l" defTabSz="457200" rtl="0" eaLnBrk="0" fontAlgn="base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defTabSz="457200" rtl="0" eaLnBrk="0" fontAlgn="base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defTabSz="457200" rtl="0" eaLnBrk="0" fontAlgn="base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57200" rtl="0" fontAlgn="base">
        <a:lnSpc>
          <a:spcPct val="2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nsnam.org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sol.com/comsol-multiphysic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h.ieee.org/soc/es/Nov1999/18/ned.htm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nam.org/wiki/HOWTO_configure_Eclipse_with_ns-3" TargetMode="External"/><Relationship Id="rId2" Type="http://schemas.openxmlformats.org/officeDocument/2006/relationships/hyperlink" Target="http://www.nsnam.org/wiki/Ns-3_on_Visual_Studio_2012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nam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snam.org/docs/tutorial/tutorial.html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nam.org/consortium/activities/training/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nam.org/doxyge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nsnam.org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2590800"/>
            <a:ext cx="7620000" cy="1676400"/>
          </a:xfrm>
        </p:spPr>
        <p:txBody>
          <a:bodyPr anchor="t"/>
          <a:lstStyle/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b="1" dirty="0" smtClean="0">
                <a:solidFill>
                  <a:srgbClr val="006600"/>
                </a:solidFill>
                <a:ea typeface="+mj-ea"/>
                <a:cs typeface="+mj-cs"/>
              </a:rPr>
              <a:t>ns-3 Training</a:t>
            </a:r>
          </a:p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endParaRPr lang="en-US" b="1" dirty="0">
              <a:solidFill>
                <a:srgbClr val="006600"/>
              </a:solidFill>
              <a:ea typeface="+mj-ea"/>
              <a:cs typeface="+mj-cs"/>
            </a:endParaRPr>
          </a:p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ea typeface="+mj-ea"/>
                <a:cs typeface="+mj-cs"/>
              </a:rPr>
              <a:t>ns-3 Annual Meeting</a:t>
            </a:r>
          </a:p>
          <a:p>
            <a:pPr marL="0" indent="0" algn="ctr" eaLnBrk="1" hangingPunct="1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ea typeface="+mj-ea"/>
                <a:cs typeface="+mj-cs"/>
              </a:rPr>
              <a:t>June 2016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855662"/>
          </a:xfrm>
        </p:spPr>
        <p:txBody>
          <a:bodyPr/>
          <a:lstStyle/>
          <a:p>
            <a:r>
              <a:rPr lang="en-US" smtClean="0"/>
              <a:t>ns-3:  An Open Source Network Simulator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ns-3 is a </a:t>
            </a:r>
            <a:r>
              <a:rPr lang="en-US" sz="2800" b="1" i="1" smtClean="0">
                <a:solidFill>
                  <a:srgbClr val="006600"/>
                </a:solidFill>
              </a:rPr>
              <a:t>discrete-event network simulator</a:t>
            </a:r>
            <a:r>
              <a:rPr lang="en-US" sz="2800" b="1" smtClean="0">
                <a:solidFill>
                  <a:srgbClr val="006600"/>
                </a:solidFill>
              </a:rPr>
              <a:t> </a:t>
            </a:r>
            <a:r>
              <a:rPr lang="en-US" sz="2800" smtClean="0"/>
              <a:t>targeted for </a:t>
            </a:r>
            <a:r>
              <a:rPr lang="en-US" sz="2800" b="1" i="1" smtClean="0">
                <a:solidFill>
                  <a:srgbClr val="006600"/>
                </a:solidFill>
              </a:rPr>
              <a:t>research and educational use</a:t>
            </a:r>
            <a:endParaRPr lang="en-US" sz="2800" b="1" i="1">
              <a:solidFill>
                <a:srgbClr val="00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grpSp>
        <p:nvGrpSpPr>
          <p:cNvPr id="63" name="Group 62"/>
          <p:cNvGrpSpPr/>
          <p:nvPr/>
        </p:nvGrpSpPr>
        <p:grpSpPr>
          <a:xfrm>
            <a:off x="533400" y="4274512"/>
            <a:ext cx="2176925" cy="1657420"/>
            <a:chOff x="533400" y="4274512"/>
            <a:chExt cx="2176925" cy="1657420"/>
          </a:xfrm>
        </p:grpSpPr>
        <p:grpSp>
          <p:nvGrpSpPr>
            <p:cNvPr id="62" name="Group 61"/>
            <p:cNvGrpSpPr/>
            <p:nvPr/>
          </p:nvGrpSpPr>
          <p:grpSpPr>
            <a:xfrm>
              <a:off x="533400" y="4343400"/>
              <a:ext cx="1954381" cy="1588532"/>
              <a:chOff x="533400" y="4343400"/>
              <a:chExt cx="1954381" cy="1588532"/>
            </a:xfrm>
          </p:grpSpPr>
          <p:pic>
            <p:nvPicPr>
              <p:cNvPr id="48131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62000" y="4343400"/>
                <a:ext cx="1403350" cy="1295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33400" y="5562600"/>
                <a:ext cx="1954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NS-3 Consortium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Right Arrow 53"/>
            <p:cNvSpPr/>
            <p:nvPr/>
          </p:nvSpPr>
          <p:spPr bwMode="auto">
            <a:xfrm rot="20071386">
              <a:off x="2253125" y="4274512"/>
              <a:ext cx="4572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52400" y="2362200"/>
            <a:ext cx="8504152" cy="4179332"/>
            <a:chOff x="152400" y="2362200"/>
            <a:chExt cx="8504152" cy="4179332"/>
          </a:xfrm>
        </p:grpSpPr>
        <p:grpSp>
          <p:nvGrpSpPr>
            <p:cNvPr id="60" name="Group 59"/>
            <p:cNvGrpSpPr/>
            <p:nvPr/>
          </p:nvGrpSpPr>
          <p:grpSpPr>
            <a:xfrm>
              <a:off x="152400" y="2438400"/>
              <a:ext cx="2005677" cy="1359932"/>
              <a:chOff x="152400" y="2438400"/>
              <a:chExt cx="2005677" cy="1359932"/>
            </a:xfrm>
          </p:grpSpPr>
          <p:pic>
            <p:nvPicPr>
              <p:cNvPr id="7" name="Picture 6" descr="thinking-ma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43000" y="2438400"/>
                <a:ext cx="381000" cy="614516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152400" y="3429000"/>
                <a:ext cx="2005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model developers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16" descr="thinking-ma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09600" y="2590800"/>
                <a:ext cx="381000" cy="614516"/>
              </a:xfrm>
              <a:prstGeom prst="rect">
                <a:avLst/>
              </a:prstGeom>
            </p:spPr>
          </p:pic>
          <p:pic>
            <p:nvPicPr>
              <p:cNvPr id="18" name="Picture 17" descr="thinking-ma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24000" y="2819400"/>
                <a:ext cx="381000" cy="614516"/>
              </a:xfrm>
              <a:prstGeom prst="rect">
                <a:avLst/>
              </a:prstGeom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3581400" y="4800600"/>
              <a:ext cx="1890261" cy="1295400"/>
              <a:chOff x="3581400" y="4953000"/>
              <a:chExt cx="1890261" cy="129540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581400" y="5867400"/>
                <a:ext cx="189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ns-3 maintainers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9" name="Picture 38" descr="people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581400" y="4953000"/>
                <a:ext cx="1821655" cy="1295400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7391400" y="2514600"/>
              <a:ext cx="1172116" cy="1740932"/>
              <a:chOff x="7391400" y="2514600"/>
              <a:chExt cx="1172116" cy="1740932"/>
            </a:xfrm>
          </p:grpSpPr>
          <p:pic>
            <p:nvPicPr>
              <p:cNvPr id="8" name="Picture 7" descr="documents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543800" y="2514600"/>
                <a:ext cx="941924" cy="1219200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7391400" y="3886200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Research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934200" y="4876800"/>
              <a:ext cx="1722352" cy="1664732"/>
              <a:chOff x="6934200" y="4876800"/>
              <a:chExt cx="1722352" cy="166473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934200" y="4876800"/>
                <a:ext cx="1722352" cy="1249033"/>
                <a:chOff x="5181600" y="4267200"/>
                <a:chExt cx="1722352" cy="1249033"/>
              </a:xfrm>
            </p:grpSpPr>
            <p:pic>
              <p:nvPicPr>
                <p:cNvPr id="9" name="Picture 8" descr="classroom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181600" y="4419600"/>
                  <a:ext cx="579352" cy="639433"/>
                </a:xfrm>
                <a:prstGeom prst="rect">
                  <a:avLst/>
                </a:prstGeom>
              </p:spPr>
            </p:pic>
            <p:pic>
              <p:nvPicPr>
                <p:cNvPr id="10" name="Picture 9" descr="classroom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562600" y="4876800"/>
                  <a:ext cx="579352" cy="639433"/>
                </a:xfrm>
                <a:prstGeom prst="rect">
                  <a:avLst/>
                </a:prstGeom>
              </p:spPr>
            </p:pic>
            <p:pic>
              <p:nvPicPr>
                <p:cNvPr id="11" name="Picture 10" descr="classroom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943600" y="4267200"/>
                  <a:ext cx="579352" cy="639433"/>
                </a:xfrm>
                <a:prstGeom prst="rect">
                  <a:avLst/>
                </a:prstGeom>
              </p:spPr>
            </p:pic>
            <p:pic>
              <p:nvPicPr>
                <p:cNvPr id="12" name="Picture 11" descr="classroom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324600" y="4724400"/>
                  <a:ext cx="579352" cy="639433"/>
                </a:xfrm>
                <a:prstGeom prst="rect">
                  <a:avLst/>
                </a:prstGeom>
              </p:spPr>
            </p:pic>
          </p:grpSp>
          <p:sp>
            <p:nvSpPr>
              <p:cNvPr id="49" name="TextBox 48"/>
              <p:cNvSpPr txBox="1"/>
              <p:nvPr/>
            </p:nvSpPr>
            <p:spPr>
              <a:xfrm>
                <a:off x="7315200" y="6172200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Education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895600" y="2362200"/>
              <a:ext cx="3200400" cy="2426732"/>
              <a:chOff x="2819400" y="2590800"/>
              <a:chExt cx="3200400" cy="2426732"/>
            </a:xfrm>
          </p:grpSpPr>
          <p:sp>
            <p:nvSpPr>
              <p:cNvPr id="4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810000" y="2590800"/>
                <a:ext cx="22098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22" name="Picture 21" descr="wireless-network-md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419600" y="2819400"/>
                <a:ext cx="1046804" cy="990600"/>
              </a:xfrm>
              <a:prstGeom prst="rect">
                <a:avLst/>
              </a:prstGeom>
            </p:spPr>
          </p:pic>
          <p:grpSp>
            <p:nvGrpSpPr>
              <p:cNvPr id="40" name="Group 39"/>
              <p:cNvGrpSpPr/>
              <p:nvPr/>
            </p:nvGrpSpPr>
            <p:grpSpPr>
              <a:xfrm>
                <a:off x="4267200" y="3733800"/>
                <a:ext cx="1295400" cy="563774"/>
                <a:chOff x="4495800" y="3733800"/>
                <a:chExt cx="1295400" cy="563774"/>
              </a:xfrm>
            </p:grpSpPr>
            <p:pic>
              <p:nvPicPr>
                <p:cNvPr id="6" name="Picture 15"/>
                <p:cNvPicPr>
                  <a:picLocks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495800" y="3733800"/>
                  <a:ext cx="304800" cy="1827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3" name="Picture 15"/>
                <p:cNvPicPr>
                  <a:picLocks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495800" y="4114800"/>
                  <a:ext cx="304800" cy="1827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4" name="Picture 15"/>
                <p:cNvPicPr>
                  <a:picLocks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4953000" y="3886200"/>
                  <a:ext cx="304800" cy="1827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5" name="Picture 15"/>
                <p:cNvPicPr>
                  <a:picLocks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5486400" y="3886200"/>
                  <a:ext cx="304800" cy="1827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27" name="Straight Connector 26"/>
                <p:cNvCxnSpPr>
                  <a:stCxn id="24" idx="3"/>
                  <a:endCxn id="25" idx="1"/>
                </p:cNvCxnSpPr>
                <p:nvPr/>
              </p:nvCxnSpPr>
              <p:spPr bwMode="auto">
                <a:xfrm>
                  <a:off x="5257800" y="3977587"/>
                  <a:ext cx="228600" cy="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Straight Connector 29"/>
                <p:cNvCxnSpPr>
                  <a:endCxn id="24" idx="2"/>
                </p:cNvCxnSpPr>
                <p:nvPr/>
              </p:nvCxnSpPr>
              <p:spPr bwMode="auto">
                <a:xfrm flipV="1">
                  <a:off x="4800600" y="4068974"/>
                  <a:ext cx="304800" cy="122028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>
                  <a:endCxn id="24" idx="1"/>
                </p:cNvCxnSpPr>
                <p:nvPr/>
              </p:nvCxnSpPr>
              <p:spPr bwMode="auto">
                <a:xfrm>
                  <a:off x="4800600" y="3855828"/>
                  <a:ext cx="152400" cy="121759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" name="Straight Connector 35"/>
                <p:cNvCxnSpPr>
                  <a:endCxn id="23" idx="0"/>
                </p:cNvCxnSpPr>
                <p:nvPr/>
              </p:nvCxnSpPr>
              <p:spPr bwMode="auto">
                <a:xfrm>
                  <a:off x="4648200" y="3886200"/>
                  <a:ext cx="0" cy="22860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pic>
            <p:nvPicPr>
              <p:cNvPr id="38" name="Picture 37" descr="monitor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819400" y="3276600"/>
                <a:ext cx="685800" cy="838200"/>
              </a:xfrm>
              <a:prstGeom prst="rect">
                <a:avLst/>
              </a:prstGeom>
            </p:spPr>
          </p:pic>
          <p:cxnSp>
            <p:nvCxnSpPr>
              <p:cNvPr id="44" name="Straight Connector 43"/>
              <p:cNvCxnSpPr/>
              <p:nvPr/>
            </p:nvCxnSpPr>
            <p:spPr bwMode="auto">
              <a:xfrm flipV="1">
                <a:off x="3581400" y="2895600"/>
                <a:ext cx="381000" cy="30480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>
                <a:off x="3505200" y="4114800"/>
                <a:ext cx="838200" cy="45720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0" name="TextBox 49"/>
              <p:cNvSpPr txBox="1"/>
              <p:nvPr/>
            </p:nvSpPr>
            <p:spPr>
              <a:xfrm>
                <a:off x="3352800" y="4648200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ns-3 software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ight Arrow 54"/>
            <p:cNvSpPr/>
            <p:nvPr/>
          </p:nvSpPr>
          <p:spPr bwMode="auto">
            <a:xfrm rot="1765703">
              <a:off x="6217583" y="4588454"/>
              <a:ext cx="4572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ight Arrow 55"/>
            <p:cNvSpPr/>
            <p:nvPr/>
          </p:nvSpPr>
          <p:spPr bwMode="auto">
            <a:xfrm>
              <a:off x="6444125" y="3048000"/>
              <a:ext cx="4572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ight Arrow 58"/>
            <p:cNvSpPr/>
            <p:nvPr/>
          </p:nvSpPr>
          <p:spPr bwMode="auto">
            <a:xfrm>
              <a:off x="2133600" y="3048000"/>
              <a:ext cx="4572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05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have people done with ns-3?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thousands of publications to date</a:t>
            </a:r>
          </a:p>
          <a:p>
            <a:pPr lvl="1"/>
            <a:r>
              <a:rPr lang="en-US" sz="2400" dirty="0" smtClean="0"/>
              <a:t>search of 'ns-3 simulator' on IEEE and ACM digital libraries, or Google Scholar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67000"/>
            <a:ext cx="2438562" cy="326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9020" y="2667000"/>
            <a:ext cx="244232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799" y="2667000"/>
            <a:ext cx="252877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29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ns-3 publications?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97850" cy="4872038"/>
          </a:xfrm>
        </p:spPr>
        <p:txBody>
          <a:bodyPr/>
          <a:lstStyle/>
          <a:p>
            <a:r>
              <a:rPr lang="en-US" sz="2400" dirty="0" smtClean="0"/>
              <a:t>Google Scholar search of keyword 'ns-3 simulator'</a:t>
            </a:r>
          </a:p>
          <a:p>
            <a:pPr lvl="1"/>
            <a:r>
              <a:rPr lang="en-US" sz="2000" dirty="0" smtClean="0"/>
              <a:t>Advanced search filters:  English only, excluding patents and citations, custom date range</a:t>
            </a:r>
          </a:p>
          <a:p>
            <a:r>
              <a:rPr lang="en-US" sz="2400" dirty="0" smtClean="0"/>
              <a:t>Results by year (searched May 2016):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971800"/>
            <a:ext cx="5410200" cy="358906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 using ns-3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 common question is "How many ns-3 papers are </a:t>
            </a:r>
            <a:r>
              <a:rPr lang="en-US" sz="2800" dirty="0" smtClean="0"/>
              <a:t>there on &lt;insert topic&gt;?</a:t>
            </a:r>
            <a:endParaRPr lang="en-US" sz="2800" dirty="0" smtClean="0"/>
          </a:p>
          <a:p>
            <a:r>
              <a:rPr lang="en-US" sz="2800" dirty="0" smtClean="0"/>
              <a:t>Small survey of 139 paper results from 2013-14 search of IEEE library (top relevant results)</a:t>
            </a:r>
          </a:p>
          <a:p>
            <a:r>
              <a:rPr lang="en-US" sz="2800" dirty="0" smtClean="0"/>
              <a:t>Some papers matched multiple categories</a:t>
            </a:r>
          </a:p>
          <a:p>
            <a:r>
              <a:rPr lang="en-US" sz="2800" dirty="0" smtClean="0"/>
              <a:t>Hot topics:</a:t>
            </a:r>
          </a:p>
          <a:p>
            <a:pPr lvl="1"/>
            <a:r>
              <a:rPr lang="en-US" sz="2400" dirty="0" smtClean="0"/>
              <a:t>LTE/cellular networks (15)</a:t>
            </a:r>
          </a:p>
          <a:p>
            <a:pPr lvl="1"/>
            <a:r>
              <a:rPr lang="en-US" sz="2400" dirty="0" smtClean="0"/>
              <a:t>Wireless routing protocols (14)</a:t>
            </a:r>
          </a:p>
          <a:p>
            <a:pPr lvl="1"/>
            <a:r>
              <a:rPr lang="en-US" sz="2400" dirty="0" smtClean="0"/>
              <a:t>Sensor networks (13)</a:t>
            </a:r>
          </a:p>
          <a:p>
            <a:pPr lvl="1"/>
            <a:r>
              <a:rPr lang="en-US" sz="2400" dirty="0" smtClean="0"/>
              <a:t>Wireless MAC and PHY protocols (11)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0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counts by topic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" y="1371600"/>
            <a:ext cx="7665720" cy="486522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0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have people done with ns-3?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Educational use (from ns-3 wiki)</a:t>
            </a: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7391400" cy="41980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41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150"/>
            <a:ext cx="5334000" cy="584775"/>
          </a:xfrm>
        </p:spPr>
        <p:txBody>
          <a:bodyPr/>
          <a:lstStyle/>
          <a:p>
            <a:r>
              <a:rPr lang="en-US" smtClean="0"/>
              <a:t>Contributed code and associated projects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86200"/>
            <a:ext cx="3631565" cy="2219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>
          <a:xfrm>
            <a:off x="3124200" y="6400800"/>
            <a:ext cx="2863850" cy="460375"/>
          </a:xfrm>
        </p:spPr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0"/>
            <a:ext cx="4751294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2133600"/>
            <a:ext cx="4758690" cy="2668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55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97850" cy="855662"/>
          </a:xfrm>
        </p:spPr>
        <p:txBody>
          <a:bodyPr/>
          <a:lstStyle/>
          <a:p>
            <a:r>
              <a:rPr lang="en-US" i="1" dirty="0" smtClean="0"/>
              <a:t>ns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81000" y="19050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5125" y="1965325"/>
            <a:ext cx="2147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/>
                </a:solidFill>
              </a:rPr>
              <a:t>1988: REAL (Keshav)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447800" y="3352800"/>
            <a:ext cx="2484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/>
                </a:solidFill>
              </a:rPr>
              <a:t>1997-2000: DARPA VINT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71600" y="2362200"/>
            <a:ext cx="1246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/>
                </a:solidFill>
              </a:rPr>
              <a:t>1990s: ns-1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52600" y="2743200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/>
                </a:solidFill>
              </a:rPr>
              <a:t>1996: ns-2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05000" y="3733800"/>
            <a:ext cx="3960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/>
                </a:solidFill>
              </a:rPr>
              <a:t>2001-04: DARPA SAMAN, NSF CONSER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352800" y="4114800"/>
            <a:ext cx="2457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2006:  NSF </a:t>
            </a:r>
            <a:r>
              <a:rPr lang="en-US" sz="1600" dirty="0" err="1">
                <a:solidFill>
                  <a:schemeClr val="tx1"/>
                </a:solidFill>
              </a:rPr>
              <a:t>CISE</a:t>
            </a:r>
            <a:r>
              <a:rPr lang="en-US" sz="1600" dirty="0">
                <a:solidFill>
                  <a:schemeClr val="tx1"/>
                </a:solidFill>
              </a:rPr>
              <a:t> CRI </a:t>
            </a:r>
            <a:r>
              <a:rPr lang="en-US" sz="1600" dirty="0" smtClean="0">
                <a:solidFill>
                  <a:schemeClr val="tx1"/>
                </a:solidFill>
              </a:rPr>
              <a:t>Awards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276600" y="1981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6477000" y="1981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667000" y="48006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257800" y="5105400"/>
            <a:ext cx="1868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/>
                </a:solidFill>
              </a:rPr>
              <a:t>June 2008:  ns-3.1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553200" y="5791200"/>
            <a:ext cx="21259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March 2016:  ns-3.25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505200" y="4724400"/>
            <a:ext cx="3189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/>
                </a:solidFill>
              </a:rPr>
              <a:t>ns-3 core development (2006-08)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990600" y="4572000"/>
            <a:ext cx="14620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chemeClr val="tx1"/>
                </a:solidFill>
              </a:rPr>
              <a:t>Inputs:</a:t>
            </a:r>
            <a:r>
              <a:rPr lang="en-US" sz="1600">
                <a:solidFill>
                  <a:schemeClr val="tx1"/>
                </a:solidFill>
              </a:rPr>
              <a:t>  yans,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/>
                </a:solidFill>
              </a:rPr>
              <a:t>GTNetS, ns-2</a:t>
            </a:r>
          </a:p>
          <a:p>
            <a:pPr>
              <a:lnSpc>
                <a:spcPct val="10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 flipH="1" flipV="1">
            <a:off x="1524000" y="1676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143000" y="13716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/>
                </a:solidFill>
              </a:rPr>
              <a:t>1990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 flipH="1" flipV="1">
            <a:off x="3962400" y="1676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581400" y="13716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/>
                </a:solidFill>
              </a:rPr>
              <a:t>2000</a:t>
            </a: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 flipH="1" flipV="1">
            <a:off x="7391400" y="1676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010400" y="13716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/>
                </a:solidFill>
              </a:rPr>
              <a:t>2010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4343400" y="1981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5867400" y="19812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6858000" y="1981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8458200" y="1981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>
            <a:spLocks noChangeArrowheads="1"/>
          </p:cNvSpPr>
          <p:nvPr/>
        </p:nvSpPr>
        <p:spPr bwMode="auto">
          <a:xfrm>
            <a:off x="7010400" y="1981200"/>
            <a:ext cx="13716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7010400" y="2286000"/>
            <a:ext cx="8664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regular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releases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5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Relationship to ns-2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ns-3 is a new simulator, without backward compatibility</a:t>
            </a:r>
          </a:p>
          <a:p>
            <a:pPr>
              <a:lnSpc>
                <a:spcPct val="80000"/>
              </a:lnSpc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/>
          </a:p>
          <a:p>
            <a:pPr>
              <a:lnSpc>
                <a:spcPct val="80000"/>
              </a:lnSpc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Similarities to ns-2: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C++ software core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GNU GPLv2 licensing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ported ns-2 models:  random variables, error models, OLSR, Calendar Queue </a:t>
            </a:r>
            <a:r>
              <a:rPr lang="en-GB" sz="2400" smtClean="0"/>
              <a:t>scheduler</a:t>
            </a:r>
            <a:endParaRPr lang="en-GB" sz="2400"/>
          </a:p>
          <a:p>
            <a:pPr>
              <a:lnSpc>
                <a:spcPct val="80000"/>
              </a:lnSpc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/>
          </a:p>
          <a:p>
            <a:pPr>
              <a:lnSpc>
                <a:spcPct val="80000"/>
              </a:lnSpc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Differences:  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Python scripting (or C++ programs) replaces OTcl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most of the core rewritten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new </a:t>
            </a:r>
            <a:r>
              <a:rPr lang="en-GB" sz="2400"/>
              <a:t>animators, configuration tools, etc. are in </a:t>
            </a:r>
            <a:r>
              <a:rPr lang="en-GB" sz="2400" smtClean="0"/>
              <a:t>work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smtClean="0"/>
              <a:t>ns-2 is no longer actively maintained/supported</a:t>
            </a:r>
            <a:endParaRPr lang="en-GB" sz="2400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409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ns-3 </a:t>
            </a:r>
            <a:r>
              <a:rPr lang="en-US" dirty="0" smtClean="0"/>
              <a:t>summary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838200" y="1676400"/>
            <a:ext cx="2971800" cy="167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073" y="1914435"/>
            <a:ext cx="2634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 performance</a:t>
            </a:r>
          </a:p>
          <a:p>
            <a:r>
              <a:rPr lang="en-US" sz="2400" dirty="0" smtClean="0"/>
              <a:t>core and modular</a:t>
            </a:r>
          </a:p>
          <a:p>
            <a:r>
              <a:rPr lang="en-US" sz="2400" dirty="0" smtClean="0"/>
              <a:t>architecture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181600" y="1676400"/>
            <a:ext cx="2971800" cy="167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0473" y="1914435"/>
            <a:ext cx="2308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Extensions to </a:t>
            </a:r>
          </a:p>
          <a:p>
            <a:r>
              <a:rPr lang="en-US" sz="2400" dirty="0" smtClean="0"/>
              <a:t>reuse real code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38200" y="4236085"/>
            <a:ext cx="2971800" cy="167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7073" y="4474120"/>
            <a:ext cx="2137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Extensions to</a:t>
            </a:r>
          </a:p>
          <a:p>
            <a:r>
              <a:rPr lang="en-US" sz="2400" dirty="0" smtClean="0"/>
              <a:t>run distributed</a:t>
            </a:r>
          </a:p>
          <a:p>
            <a:r>
              <a:rPr lang="en-US" sz="2400" dirty="0" smtClean="0"/>
              <a:t>simulations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5181600" y="4244885"/>
            <a:ext cx="2971800" cy="167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0473" y="4482920"/>
            <a:ext cx="2735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Ability to interact</a:t>
            </a:r>
          </a:p>
          <a:p>
            <a:r>
              <a:rPr lang="en-US" sz="2400" dirty="0" smtClean="0"/>
              <a:t>with testbeds in an</a:t>
            </a:r>
          </a:p>
          <a:p>
            <a:r>
              <a:rPr lang="en-US" sz="2400" dirty="0" smtClean="0"/>
              <a:t>emulation mode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9441" y="3365138"/>
            <a:ext cx="209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Tuesday session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4520" y="5879102"/>
            <a:ext cx="209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Tuesday session 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ns-3 training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attendees more productive with ns-3</a:t>
            </a:r>
          </a:p>
          <a:p>
            <a:pPr lvl="1"/>
            <a:r>
              <a:rPr lang="en-US" dirty="0" smtClean="0"/>
              <a:t>Learn about the project scope, and where to get additional help</a:t>
            </a:r>
          </a:p>
          <a:p>
            <a:pPr lvl="1"/>
            <a:r>
              <a:rPr lang="en-US" dirty="0" smtClean="0"/>
              <a:t>Understand the architecture and design goals of the software</a:t>
            </a:r>
          </a:p>
          <a:p>
            <a:pPr lvl="1"/>
            <a:r>
              <a:rPr lang="en-US" dirty="0" smtClean="0"/>
              <a:t>Introduce how to write new code for the simulator</a:t>
            </a:r>
          </a:p>
          <a:p>
            <a:pPr lvl="1"/>
            <a:r>
              <a:rPr lang="en-US" dirty="0" smtClean="0"/>
              <a:t>Learn about selected topics in more detail</a:t>
            </a:r>
          </a:p>
          <a:p>
            <a:pPr lvl="1"/>
            <a:r>
              <a:rPr lang="en-US" dirty="0" smtClean="0"/>
              <a:t>Answer your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6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75755" y="2567572"/>
            <a:ext cx="7977644" cy="1591281"/>
            <a:chOff x="175755" y="2567572"/>
            <a:chExt cx="7977644" cy="1591281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608964" y="3417927"/>
              <a:ext cx="7544435" cy="740926"/>
            </a:xfrm>
            <a:prstGeom prst="roundRect">
              <a:avLst/>
            </a:prstGeom>
            <a:gradFill flip="none" rotWithShape="1">
              <a:gsLst>
                <a:gs pos="20000">
                  <a:srgbClr val="66B14D"/>
                </a:gs>
                <a:gs pos="0">
                  <a:schemeClr val="accent5">
                    <a:lumMod val="67000"/>
                  </a:schemeClr>
                </a:gs>
                <a:gs pos="40000">
                  <a:schemeClr val="accent5">
                    <a:lumMod val="97000"/>
                    <a:lumOff val="3000"/>
                  </a:schemeClr>
                </a:gs>
                <a:gs pos="88496">
                  <a:schemeClr val="accent5">
                    <a:lumMod val="0"/>
                    <a:lumOff val="100000"/>
                  </a:schemeClr>
                </a:gs>
                <a:gs pos="65000">
                  <a:schemeClr val="accent5">
                    <a:lumMod val="64000"/>
                    <a:lumOff val="36000"/>
                  </a:scheme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75755" y="2710934"/>
              <a:ext cx="121058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ns-3 core</a:t>
              </a:r>
              <a:endParaRPr lang="en-US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932319" y="3126581"/>
              <a:ext cx="152400" cy="20562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97398" y="2602049"/>
              <a:ext cx="1479892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Direct Code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Execution</a:t>
              </a:r>
              <a:endParaRPr lang="en-US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2603485" y="3205936"/>
              <a:ext cx="152400" cy="20562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6400800" y="2567572"/>
              <a:ext cx="130035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Emulation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modes</a:t>
              </a:r>
              <a:endParaRPr lang="en-US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7191375" y="3145570"/>
              <a:ext cx="152400" cy="20562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>
              <a:stCxn id="23" idx="1"/>
            </p:cNvCxnSpPr>
            <p:nvPr/>
          </p:nvCxnSpPr>
          <p:spPr bwMode="auto">
            <a:xfrm flipH="1">
              <a:off x="4918541" y="2890738"/>
              <a:ext cx="1482259" cy="429915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H="1">
              <a:off x="6043419" y="3047583"/>
              <a:ext cx="309990" cy="27307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280586" y="3047583"/>
              <a:ext cx="658002" cy="286405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3373791" y="2819290"/>
              <a:ext cx="1200891" cy="30729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Network performance evaluation options</a:t>
            </a:r>
            <a:endParaRPr lang="en-US" alt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ns-3 enables researchers to more easily move between simulations, test beds, and experiments</a:t>
            </a:r>
            <a:endParaRPr lang="en-US" altLang="en-US" sz="2800" dirty="0"/>
          </a:p>
        </p:txBody>
      </p:sp>
      <p:sp>
        <p:nvSpPr>
          <p:cNvPr id="147461" name="AutoShape 5"/>
          <p:cNvSpPr>
            <a:spLocks noChangeArrowheads="1"/>
          </p:cNvSpPr>
          <p:nvPr/>
        </p:nvSpPr>
        <p:spPr bwMode="auto">
          <a:xfrm>
            <a:off x="533400" y="4876800"/>
            <a:ext cx="7924800" cy="533400"/>
          </a:xfrm>
          <a:prstGeom prst="notchedRightArrow">
            <a:avLst>
              <a:gd name="adj1" fmla="val 60120"/>
              <a:gd name="adj2" fmla="val 130344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en-US" b="1"/>
              <a:t>Increasing realism</a:t>
            </a:r>
          </a:p>
        </p:txBody>
      </p:sp>
      <p:sp>
        <p:nvSpPr>
          <p:cNvPr id="147463" name="AutoShape 7"/>
          <p:cNvSpPr>
            <a:spLocks noChangeArrowheads="1"/>
          </p:cNvSpPr>
          <p:nvPr/>
        </p:nvSpPr>
        <p:spPr bwMode="auto">
          <a:xfrm>
            <a:off x="533400" y="5791200"/>
            <a:ext cx="7924800" cy="533400"/>
          </a:xfrm>
          <a:prstGeom prst="notchedRightArrow">
            <a:avLst>
              <a:gd name="adj1" fmla="val 60120"/>
              <a:gd name="adj2" fmla="val 130344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en-US" b="1"/>
              <a:t>Increasing complexity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781050" y="4267200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</a:rPr>
              <a:t>Pure</a:t>
            </a:r>
          </a:p>
          <a:p>
            <a:pPr algn="ctr"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</a:rPr>
              <a:t>simulation</a:t>
            </a: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2057400" y="4267200"/>
            <a:ext cx="135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b="1">
                <a:solidFill>
                  <a:schemeClr val="tx1"/>
                </a:solidFill>
              </a:rPr>
              <a:t>Simulation</a:t>
            </a:r>
          </a:p>
          <a:p>
            <a:pPr algn="ctr">
              <a:lnSpc>
                <a:spcPct val="100000"/>
              </a:lnSpc>
            </a:pPr>
            <a:r>
              <a:rPr lang="en-US" altLang="en-US" b="1">
                <a:solidFill>
                  <a:schemeClr val="tx1"/>
                </a:solidFill>
              </a:rPr>
              <a:t>cradles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3429000" y="4267200"/>
            <a:ext cx="188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</a:rPr>
              <a:t>Virtual/Physical</a:t>
            </a:r>
          </a:p>
          <a:p>
            <a:pPr algn="ctr">
              <a:lnSpc>
                <a:spcPct val="100000"/>
              </a:lnSpc>
            </a:pPr>
            <a:r>
              <a:rPr lang="en-US" altLang="en-US" b="1" dirty="0" smtClean="0">
                <a:solidFill>
                  <a:schemeClr val="tx1"/>
                </a:solidFill>
              </a:rPr>
              <a:t>test beds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5162550" y="4267200"/>
            <a:ext cx="1530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b="1">
                <a:solidFill>
                  <a:schemeClr val="tx1"/>
                </a:solidFill>
              </a:rPr>
              <a:t>Field</a:t>
            </a:r>
          </a:p>
          <a:p>
            <a:pPr algn="ctr">
              <a:lnSpc>
                <a:spcPct val="100000"/>
              </a:lnSpc>
            </a:pPr>
            <a:r>
              <a:rPr lang="en-US" altLang="en-US" b="1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6750050" y="4267200"/>
            <a:ext cx="118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b="1">
                <a:solidFill>
                  <a:schemeClr val="tx1"/>
                </a:solidFill>
              </a:rPr>
              <a:t>Live</a:t>
            </a:r>
          </a:p>
          <a:p>
            <a:pPr algn="ctr">
              <a:lnSpc>
                <a:spcPct val="100000"/>
              </a:lnSpc>
            </a:pPr>
            <a:r>
              <a:rPr lang="en-US" altLang="en-US" b="1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147469" name="AutoShape 13"/>
          <p:cNvSpPr>
            <a:spLocks noChangeArrowheads="1"/>
          </p:cNvSpPr>
          <p:nvPr/>
        </p:nvSpPr>
        <p:spPr bwMode="auto">
          <a:xfrm>
            <a:off x="685800" y="3429000"/>
            <a:ext cx="7696200" cy="609600"/>
          </a:xfrm>
          <a:prstGeom prst="leftRightArrow">
            <a:avLst>
              <a:gd name="adj1" fmla="val 60417"/>
              <a:gd name="adj2" fmla="val 115612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en-US" b="1"/>
              <a:t>Test and evaluation options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37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971800"/>
            <a:ext cx="5257800" cy="1981200"/>
          </a:xfrm>
        </p:spPr>
        <p:txBody>
          <a:bodyPr/>
          <a:lstStyle/>
          <a:p>
            <a:r>
              <a:rPr lang="en-US" dirty="0" smtClean="0"/>
              <a:t>The open-source project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9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ns-3 main website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home: </a:t>
            </a:r>
            <a:r>
              <a:rPr lang="en-US" dirty="0" smtClean="0">
                <a:hlinkClick r:id="rId2"/>
              </a:rPr>
              <a:t>https://www.nsnam.org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35810"/>
            <a:ext cx="7825134" cy="41163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5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the project operates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Project provides three annual software releases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Users interact on mailing lists and using </a:t>
            </a:r>
            <a:r>
              <a:rPr lang="en-US" sz="2400" dirty="0" err="1" smtClean="0">
                <a:solidFill>
                  <a:schemeClr val="tx1"/>
                </a:solidFill>
              </a:rPr>
              <a:t>Bugzilla</a:t>
            </a:r>
            <a:r>
              <a:rPr lang="en-US" sz="2400" dirty="0" smtClean="0">
                <a:solidFill>
                  <a:schemeClr val="tx1"/>
                </a:solidFill>
              </a:rPr>
              <a:t> bug tracker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Code may be proposed for merge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Code reviews occur on a Google site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Maintainers (one for each module) fix or delegate bugs, participate in reviews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Project has been conducting annual workshop and developer meeting around </a:t>
            </a:r>
            <a:r>
              <a:rPr lang="en-US" sz="2400" dirty="0" err="1" smtClean="0">
                <a:solidFill>
                  <a:schemeClr val="tx1"/>
                </a:solidFill>
              </a:rPr>
              <a:t>SIMUTools</a:t>
            </a:r>
            <a:r>
              <a:rPr lang="en-US" sz="2400" dirty="0" smtClean="0">
                <a:solidFill>
                  <a:schemeClr val="tx1"/>
                </a:solidFill>
              </a:rPr>
              <a:t> through 2013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Some additional meetings on ad hoc basis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Summer projects (Google Summer of Code, ESA Summer of Code in Space, others...)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1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Maintainers, Authors,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~10-15 maintainers at any given time</a:t>
            </a:r>
          </a:p>
          <a:p>
            <a:r>
              <a:rPr lang="en-US" dirty="0" smtClean="0"/>
              <a:t>191 authors credited in AUTHORS file</a:t>
            </a:r>
          </a:p>
          <a:p>
            <a:r>
              <a:rPr lang="en-US" dirty="0" smtClean="0"/>
              <a:t>Over 6000 subscribers to ns-3-users Google Groups forum</a:t>
            </a:r>
          </a:p>
          <a:p>
            <a:r>
              <a:rPr lang="en-US" dirty="0" smtClean="0"/>
              <a:t>Over 1500 subscribers to ns-developers mailing list</a:t>
            </a:r>
            <a:endParaRPr lang="en-US" dirty="0"/>
          </a:p>
          <a:p>
            <a:r>
              <a:rPr lang="en-US" dirty="0" smtClean="0"/>
              <a:t>Various project forks exist (on </a:t>
            </a:r>
            <a:r>
              <a:rPr lang="en-US" dirty="0" err="1" smtClean="0"/>
              <a:t>Github</a:t>
            </a:r>
            <a:r>
              <a:rPr lang="en-US" dirty="0" smtClean="0"/>
              <a:t> and elsewhere)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7598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Sustainment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The NS-3 Consortium is a collection of organizations cooperating to support and develop the ns-3 software. </a:t>
            </a:r>
          </a:p>
          <a:p>
            <a:r>
              <a:rPr lang="en-US" sz="3000" dirty="0" smtClean="0"/>
              <a:t>It operates in support of the open source project </a:t>
            </a:r>
          </a:p>
          <a:p>
            <a:pPr lvl="1"/>
            <a:r>
              <a:rPr lang="en-US" sz="2600" dirty="0" smtClean="0"/>
              <a:t>by providing a point of contact between industrial members and ns-3 developers, </a:t>
            </a:r>
          </a:p>
          <a:p>
            <a:pPr lvl="1"/>
            <a:r>
              <a:rPr lang="en-US" sz="2600" dirty="0" smtClean="0"/>
              <a:t>by sponsoring events in support of ns-3 such as users' days and workshops, </a:t>
            </a:r>
          </a:p>
          <a:p>
            <a:pPr lvl="1"/>
            <a:r>
              <a:rPr lang="en-US" sz="2600" dirty="0" smtClean="0"/>
              <a:t>by guaranteeing maintenance support for ns-3's core, and </a:t>
            </a:r>
          </a:p>
          <a:p>
            <a:pPr lvl="1"/>
            <a:r>
              <a:rPr lang="en-US" sz="2600" dirty="0" smtClean="0"/>
              <a:t>by supporting administrative activities necessary to conduct a large open source project.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31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ns-3 Consortium </a:t>
            </a:r>
            <a:r>
              <a:rPr lang="fr-FR" dirty="0" err="1" smtClean="0"/>
              <a:t>governance</a:t>
            </a:r>
            <a:endParaRPr lang="fr-FR" dirty="0"/>
          </a:p>
        </p:txBody>
      </p:sp>
      <p:pic>
        <p:nvPicPr>
          <p:cNvPr id="4" name="Espace réservé du contenu 3" descr="consortiu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410201" y="4876800"/>
            <a:ext cx="761999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INESC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idx="10"/>
          </p:nvPr>
        </p:nvSpPr>
        <p:spPr>
          <a:xfrm>
            <a:off x="3124200" y="6400800"/>
            <a:ext cx="2863850" cy="460375"/>
          </a:xfrm>
        </p:spPr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791200" y="54102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Acknowledgment of support</a:t>
            </a:r>
          </a:p>
        </p:txBody>
      </p:sp>
      <p:pic>
        <p:nvPicPr>
          <p:cNvPr id="556036" name="Picture 4" descr="logo-inesc-por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162550"/>
            <a:ext cx="2819400" cy="1238250"/>
          </a:xfrm>
          <a:prstGeom prst="rect">
            <a:avLst/>
          </a:prstGeom>
          <a:noFill/>
        </p:spPr>
      </p:pic>
      <p:pic>
        <p:nvPicPr>
          <p:cNvPr id="556038" name="Picture 6" descr="ns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4800600" cy="927100"/>
          </a:xfrm>
          <a:prstGeom prst="rect">
            <a:avLst/>
          </a:prstGeom>
          <a:noFill/>
        </p:spPr>
      </p:pic>
      <p:pic>
        <p:nvPicPr>
          <p:cNvPr id="556042" name="Picture 10" descr="University-Washington-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562350"/>
            <a:ext cx="1514475" cy="1452563"/>
          </a:xfrm>
          <a:prstGeom prst="rect">
            <a:avLst/>
          </a:prstGeom>
          <a:noFill/>
        </p:spPr>
      </p:pic>
      <p:pic>
        <p:nvPicPr>
          <p:cNvPr id="556043" name="Picture 11" descr="Tech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3714750"/>
            <a:ext cx="2971800" cy="1100138"/>
          </a:xfrm>
          <a:prstGeom prst="rect">
            <a:avLst/>
          </a:prstGeom>
          <a:noFill/>
        </p:spPr>
      </p:pic>
      <p:pic>
        <p:nvPicPr>
          <p:cNvPr id="556039" name="Picture 7" descr="planete-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95600" y="2495550"/>
            <a:ext cx="2514600" cy="838200"/>
          </a:xfrm>
          <a:prstGeom prst="rect">
            <a:avLst/>
          </a:prstGeom>
          <a:noFill/>
        </p:spPr>
      </p:pic>
      <p:pic>
        <p:nvPicPr>
          <p:cNvPr id="556047" name="Picture 15" descr="isi_logo_red_larg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80530" y="5136832"/>
            <a:ext cx="1905000" cy="1209675"/>
          </a:xfrm>
          <a:prstGeom prst="rect">
            <a:avLst/>
          </a:prstGeom>
          <a:noFill/>
        </p:spPr>
      </p:pic>
      <p:pic>
        <p:nvPicPr>
          <p:cNvPr id="556048" name="Picture 16" descr="nr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1447800"/>
            <a:ext cx="1219200" cy="1192213"/>
          </a:xfrm>
          <a:prstGeom prst="rect">
            <a:avLst/>
          </a:prstGeom>
          <a:noFill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2895600"/>
            <a:ext cx="293734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 15" descr="INRIA_SCIENTIFIQUE_UK_CMJ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1000" y="2438400"/>
            <a:ext cx="2452215" cy="886252"/>
          </a:xfrm>
          <a:prstGeom prst="rect">
            <a:avLst/>
          </a:prstGeom>
        </p:spPr>
      </p:pic>
      <p:pic>
        <p:nvPicPr>
          <p:cNvPr id="1026" name="Picture 2" descr="CTTC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4" y="5124450"/>
            <a:ext cx="14192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-kKIsl4pNq5g/AAAAAAAAAAI/AAAAAAAAizA/UZum_agnEpk/s0-c-k-no-ns/phot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431" y="5069522"/>
            <a:ext cx="1292225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8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3048000"/>
            <a:ext cx="5257800" cy="1981200"/>
          </a:xfrm>
        </p:spPr>
        <p:txBody>
          <a:bodyPr/>
          <a:lstStyle/>
          <a:p>
            <a:r>
              <a:rPr lang="en-US" dirty="0" smtClean="0"/>
              <a:t>Software overview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5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Software overview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9206"/>
            <a:ext cx="7924800" cy="4862513"/>
          </a:xfrm>
          <a:ln/>
        </p:spPr>
        <p:txBody>
          <a:bodyPr/>
          <a:lstStyle/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ns-3 is written in C++, with bindings available for Python</a:t>
            </a:r>
          </a:p>
          <a:p>
            <a:pPr marL="712788" lvl="1" indent="-255588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simulation programs are C++ executables or Python </a:t>
            </a:r>
            <a:r>
              <a:rPr lang="en-GB" sz="2400" dirty="0" smtClean="0"/>
              <a:t>programs</a:t>
            </a:r>
          </a:p>
          <a:p>
            <a:pPr marL="712788" lvl="1" indent="-255588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>
                <a:solidFill>
                  <a:schemeClr val="tx1"/>
                </a:solidFill>
              </a:rPr>
              <a:t>~350,000 </a:t>
            </a:r>
            <a:r>
              <a:rPr lang="en-GB" sz="2400" dirty="0" smtClean="0"/>
              <a:t>lines of C++ (</a:t>
            </a:r>
            <a:r>
              <a:rPr lang="en-GB" sz="2400" dirty="0" err="1" smtClean="0"/>
              <a:t>cloc</a:t>
            </a:r>
            <a:r>
              <a:rPr lang="en-GB" sz="2400" dirty="0" smtClean="0"/>
              <a:t> estimate)</a:t>
            </a:r>
          </a:p>
          <a:p>
            <a:pPr marL="712788" lvl="1" indent="-255588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almost exclusively C++98, beginning to use C++11</a:t>
            </a:r>
          </a:p>
          <a:p>
            <a:pPr marL="312738" indent="-312738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ns-3 is a GNU GPLv2-licensed project</a:t>
            </a:r>
          </a:p>
          <a:p>
            <a:pPr marL="312738" indent="-312738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ns-3 is mainly supported for Linux, OS X, and FreeBSD</a:t>
            </a:r>
          </a:p>
          <a:p>
            <a:pPr marL="712788" lvl="1" indent="-312738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Windows Visual Studio port available</a:t>
            </a:r>
            <a:endParaRPr lang="en-GB" sz="2400" dirty="0"/>
          </a:p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ns-3 is not backwards-compatible with ns-2</a:t>
            </a:r>
          </a:p>
          <a:p>
            <a:pPr marL="312738" indent="-312738"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304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Project overview</a:t>
            </a:r>
          </a:p>
          <a:p>
            <a:r>
              <a:rPr lang="en-US" sz="2800" dirty="0" smtClean="0"/>
              <a:t>Software and usage overview</a:t>
            </a:r>
          </a:p>
          <a:p>
            <a:pPr lvl="1"/>
            <a:r>
              <a:rPr lang="en-US" sz="2400" dirty="0" err="1" smtClean="0"/>
              <a:t>Waf</a:t>
            </a:r>
            <a:r>
              <a:rPr lang="en-US" sz="2400" dirty="0" smtClean="0"/>
              <a:t> build system</a:t>
            </a:r>
            <a:endParaRPr lang="en-US" sz="2400" dirty="0" smtClean="0"/>
          </a:p>
          <a:p>
            <a:pPr lvl="1"/>
            <a:r>
              <a:rPr lang="en-US" sz="2400" dirty="0" smtClean="0"/>
              <a:t>software </a:t>
            </a:r>
            <a:r>
              <a:rPr lang="en-US" sz="2400" dirty="0" smtClean="0"/>
              <a:t>core and </a:t>
            </a:r>
            <a:r>
              <a:rPr lang="en-US" sz="2400" dirty="0" smtClean="0"/>
              <a:t>architecture</a:t>
            </a:r>
          </a:p>
          <a:p>
            <a:pPr lvl="1"/>
            <a:r>
              <a:rPr lang="en-US" sz="2400" dirty="0" smtClean="0"/>
              <a:t>nodes, stacks, devices</a:t>
            </a:r>
          </a:p>
          <a:p>
            <a:pPr lvl="1"/>
            <a:r>
              <a:rPr lang="en-US" sz="2400" dirty="0" smtClean="0"/>
              <a:t>packets</a:t>
            </a:r>
          </a:p>
          <a:p>
            <a:pPr lvl="1"/>
            <a:r>
              <a:rPr lang="en-US" sz="2400" dirty="0" smtClean="0"/>
              <a:t>objects</a:t>
            </a:r>
            <a:endParaRPr lang="en-US" sz="2400" dirty="0" smtClean="0"/>
          </a:p>
          <a:p>
            <a:pPr lvl="1"/>
            <a:r>
              <a:rPr lang="en-US" sz="2400" dirty="0" smtClean="0"/>
              <a:t>tracing</a:t>
            </a:r>
          </a:p>
          <a:p>
            <a:pPr lvl="1"/>
            <a:r>
              <a:rPr lang="en-US" sz="2400" dirty="0" smtClean="0"/>
              <a:t>debugging</a:t>
            </a:r>
          </a:p>
          <a:p>
            <a:pPr lvl="1"/>
            <a:r>
              <a:rPr lang="en-US" sz="2400" dirty="0" smtClean="0"/>
              <a:t>visualization</a:t>
            </a:r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1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Discrete-event simulation </a:t>
            </a:r>
            <a:r>
              <a:rPr lang="en-GB"/>
              <a:t>basics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341813"/>
          </a:xfrm>
          <a:ln/>
        </p:spPr>
        <p:txBody>
          <a:bodyPr/>
          <a:lstStyle/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Simulation time moves in discrete jumps from event to event</a:t>
            </a:r>
          </a:p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C++ functions schedule events to occur at specific simulation times</a:t>
            </a:r>
          </a:p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simulation scheduler orders the event execution</a:t>
            </a:r>
          </a:p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Simulation::Run() </a:t>
            </a:r>
            <a:r>
              <a:rPr lang="en-GB" sz="2400" dirty="0" smtClean="0"/>
              <a:t>executes a single-threaded event list</a:t>
            </a:r>
            <a:endParaRPr lang="en-GB" sz="2400" dirty="0"/>
          </a:p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Simulation stops at specific time or when events end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990600" y="5637213"/>
            <a:ext cx="7391400" cy="45878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524000" y="4800600"/>
            <a:ext cx="228600" cy="2286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1524000" y="4800600"/>
            <a:ext cx="228600" cy="2286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H="1">
            <a:off x="1638300" y="4776787"/>
            <a:ext cx="4762" cy="25241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 flipV="1">
            <a:off x="1495425" y="4914107"/>
            <a:ext cx="285750" cy="79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633537" y="5752306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209800" y="5752306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438400" y="5756274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3352800" y="5752306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505200" y="5752306"/>
            <a:ext cx="0" cy="2286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790700" y="4640709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Execute a function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(may generate additional events)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1633537" y="5102374"/>
            <a:ext cx="0" cy="6126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916906" y="5121028"/>
            <a:ext cx="302419" cy="6312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1981200" y="5121028"/>
            <a:ext cx="1381124" cy="58935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9456" name="Freeform 19455"/>
          <p:cNvSpPr/>
          <p:nvPr/>
        </p:nvSpPr>
        <p:spPr bwMode="auto">
          <a:xfrm>
            <a:off x="1633538" y="6062663"/>
            <a:ext cx="504825" cy="347664"/>
          </a:xfrm>
          <a:custGeom>
            <a:avLst/>
            <a:gdLst>
              <a:gd name="connsiteX0" fmla="*/ 0 w 504825"/>
              <a:gd name="connsiteY0" fmla="*/ 0 h 347664"/>
              <a:gd name="connsiteX1" fmla="*/ 185737 w 504825"/>
              <a:gd name="connsiteY1" fmla="*/ 347662 h 347664"/>
              <a:gd name="connsiteX2" fmla="*/ 504825 w 504825"/>
              <a:gd name="connsiteY2" fmla="*/ 4762 h 34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25" h="347664">
                <a:moveTo>
                  <a:pt x="0" y="0"/>
                </a:moveTo>
                <a:cubicBezTo>
                  <a:pt x="50800" y="173434"/>
                  <a:pt x="101600" y="346868"/>
                  <a:pt x="185737" y="347662"/>
                </a:cubicBezTo>
                <a:cubicBezTo>
                  <a:pt x="269874" y="348456"/>
                  <a:pt x="387349" y="176609"/>
                  <a:pt x="504825" y="4762"/>
                </a:cubicBezTo>
              </a:path>
            </a:pathLst>
          </a:cu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01452" y="6037658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Advance the virtual time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to the next event (function)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59" name="TextBox 19458"/>
          <p:cNvSpPr txBox="1"/>
          <p:nvPr/>
        </p:nvSpPr>
        <p:spPr>
          <a:xfrm>
            <a:off x="4332132" y="5665272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time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304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The basic ns-3 architecture</a:t>
            </a:r>
            <a:endParaRPr lang="en-GB" dirty="0"/>
          </a:p>
        </p:txBody>
      </p:sp>
      <p:sp>
        <p:nvSpPr>
          <p:cNvPr id="29697" name="AutoShape 1"/>
          <p:cNvSpPr>
            <a:spLocks noChangeArrowheads="1"/>
          </p:cNvSpPr>
          <p:nvPr/>
        </p:nvSpPr>
        <p:spPr bwMode="auto">
          <a:xfrm>
            <a:off x="6731000" y="1485900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7658100" y="2501900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AutoShape 3"/>
          <p:cNvSpPr>
            <a:spLocks noChangeArrowheads="1"/>
          </p:cNvSpPr>
          <p:nvPr/>
        </p:nvSpPr>
        <p:spPr bwMode="auto">
          <a:xfrm>
            <a:off x="520700" y="1447800"/>
            <a:ext cx="1955800" cy="40132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358900" y="2438400"/>
            <a:ext cx="1588" cy="195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1066800" y="1663700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762000" y="1803400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749300" y="2641600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Protocol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81025" y="4075113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>
            <a:off x="1041400" y="4406900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736600" y="4546600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9708" name="AutoShape 12"/>
          <p:cNvSpPr>
            <a:spLocks noChangeArrowheads="1"/>
          </p:cNvSpPr>
          <p:nvPr/>
        </p:nvSpPr>
        <p:spPr bwMode="auto">
          <a:xfrm>
            <a:off x="7277100" y="1701800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6972300" y="1841500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9710" name="AutoShape 14"/>
          <p:cNvSpPr>
            <a:spLocks noChangeArrowheads="1"/>
          </p:cNvSpPr>
          <p:nvPr/>
        </p:nvSpPr>
        <p:spPr bwMode="auto">
          <a:xfrm>
            <a:off x="6959600" y="2679700"/>
            <a:ext cx="1244600" cy="132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Protocol</a:t>
            </a:r>
          </a:p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6791325" y="4113213"/>
            <a:ext cx="72390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29712" name="AutoShape 16"/>
          <p:cNvSpPr>
            <a:spLocks noChangeArrowheads="1"/>
          </p:cNvSpPr>
          <p:nvPr/>
        </p:nvSpPr>
        <p:spPr bwMode="auto">
          <a:xfrm>
            <a:off x="7251700" y="4445000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9713" name="AutoShape 17"/>
          <p:cNvSpPr>
            <a:spLocks noChangeArrowheads="1"/>
          </p:cNvSpPr>
          <p:nvPr/>
        </p:nvSpPr>
        <p:spPr bwMode="auto">
          <a:xfrm>
            <a:off x="6946900" y="4584700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NetDevice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654300" y="2157413"/>
            <a:ext cx="140970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Sockets-like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 API</a:t>
            </a: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H="1">
            <a:off x="1401763" y="2324100"/>
            <a:ext cx="1285875" cy="254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6" name="AutoShape 20"/>
          <p:cNvSpPr>
            <a:spLocks noChangeArrowheads="1"/>
          </p:cNvSpPr>
          <p:nvPr/>
        </p:nvSpPr>
        <p:spPr bwMode="auto">
          <a:xfrm>
            <a:off x="3898900" y="4559300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Channel</a:t>
            </a: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1930400" y="5080000"/>
            <a:ext cx="1562100" cy="368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V="1">
            <a:off x="4749800" y="5046663"/>
            <a:ext cx="2222500" cy="5111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2235200" y="4699000"/>
            <a:ext cx="1612900" cy="114300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V="1">
            <a:off x="5181600" y="4538663"/>
            <a:ext cx="2070100" cy="32067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1" name="AutoShape 25"/>
          <p:cNvSpPr>
            <a:spLocks noChangeArrowheads="1"/>
          </p:cNvSpPr>
          <p:nvPr/>
        </p:nvSpPr>
        <p:spPr bwMode="auto">
          <a:xfrm>
            <a:off x="3505200" y="5016500"/>
            <a:ext cx="1244600" cy="6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66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Channel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273300" y="3035300"/>
            <a:ext cx="495300" cy="685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2387600" y="3810000"/>
            <a:ext cx="330200" cy="431800"/>
          </a:xfrm>
          <a:prstGeom prst="downArrow">
            <a:avLst>
              <a:gd name="adj1" fmla="val 50000"/>
              <a:gd name="adj2" fmla="val 32692"/>
            </a:avLst>
          </a:prstGeom>
          <a:solidFill>
            <a:srgbClr val="6699FF"/>
          </a:solidFill>
          <a:ln w="936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2816225" y="3122613"/>
            <a:ext cx="11461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Packet(s)</a:t>
            </a:r>
            <a:r>
              <a:rPr lang="ar-SA">
                <a:solidFill>
                  <a:srgbClr val="000000"/>
                </a:solidFill>
                <a:cs typeface="Arial" charset="0"/>
              </a:rPr>
              <a:t>‏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29725" name="Freeform 29"/>
          <p:cNvSpPr>
            <a:spLocks/>
          </p:cNvSpPr>
          <p:nvPr/>
        </p:nvSpPr>
        <p:spPr bwMode="auto">
          <a:xfrm>
            <a:off x="1282700" y="2260600"/>
            <a:ext cx="6756400" cy="3244850"/>
          </a:xfrm>
          <a:custGeom>
            <a:avLst/>
            <a:gdLst/>
            <a:ahLst/>
            <a:cxnLst>
              <a:cxn ang="0">
                <a:pos x="56" y="64"/>
              </a:cxn>
              <a:cxn ang="0">
                <a:pos x="48" y="1120"/>
              </a:cxn>
              <a:cxn ang="0">
                <a:pos x="344" y="1760"/>
              </a:cxn>
              <a:cxn ang="0">
                <a:pos x="2048" y="2040"/>
              </a:cxn>
              <a:cxn ang="0">
                <a:pos x="3800" y="1736"/>
              </a:cxn>
              <a:cxn ang="0">
                <a:pos x="4184" y="688"/>
              </a:cxn>
              <a:cxn ang="0">
                <a:pos x="4232" y="0"/>
              </a:cxn>
            </a:cxnLst>
            <a:rect l="0" t="0" r="r" b="b"/>
            <a:pathLst>
              <a:path w="4256" h="2044">
                <a:moveTo>
                  <a:pt x="56" y="64"/>
                </a:moveTo>
                <a:cubicBezTo>
                  <a:pt x="28" y="450"/>
                  <a:pt x="0" y="837"/>
                  <a:pt x="48" y="1120"/>
                </a:cubicBezTo>
                <a:cubicBezTo>
                  <a:pt x="96" y="1403"/>
                  <a:pt x="11" y="1607"/>
                  <a:pt x="344" y="1760"/>
                </a:cubicBezTo>
                <a:cubicBezTo>
                  <a:pt x="677" y="1913"/>
                  <a:pt x="1472" y="2044"/>
                  <a:pt x="2048" y="2040"/>
                </a:cubicBezTo>
                <a:cubicBezTo>
                  <a:pt x="2624" y="2036"/>
                  <a:pt x="3444" y="1961"/>
                  <a:pt x="3800" y="1736"/>
                </a:cubicBezTo>
                <a:cubicBezTo>
                  <a:pt x="4156" y="1511"/>
                  <a:pt x="4112" y="977"/>
                  <a:pt x="4184" y="688"/>
                </a:cubicBezTo>
                <a:cubicBezTo>
                  <a:pt x="4256" y="399"/>
                  <a:pt x="4244" y="199"/>
                  <a:pt x="4232" y="0"/>
                </a:cubicBezTo>
              </a:path>
            </a:pathLst>
          </a:custGeom>
          <a:noFill/>
          <a:ln w="38160">
            <a:solidFill>
              <a:srgbClr val="3333CC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476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 differences from other network simulators:</a:t>
            </a:r>
          </a:p>
          <a:p>
            <a:pPr marL="0" indent="0">
              <a:buNone/>
            </a:pPr>
            <a:r>
              <a:rPr lang="en-US" dirty="0" smtClean="0"/>
              <a:t>1) Command-line, Unix orientation</a:t>
            </a:r>
          </a:p>
          <a:p>
            <a:pPr lvl="1"/>
            <a:r>
              <a:rPr lang="en-US" dirty="0" smtClean="0"/>
              <a:t>vs. Integrated Development Environment (IDE)</a:t>
            </a:r>
          </a:p>
          <a:p>
            <a:pPr marL="82550" indent="0">
              <a:buNone/>
            </a:pPr>
            <a:r>
              <a:rPr lang="en-US" dirty="0" smtClean="0"/>
              <a:t>2) Simulations and models written directly in C++ and Python</a:t>
            </a:r>
          </a:p>
          <a:p>
            <a:pPr marL="939800" lvl="1" indent="-457200"/>
            <a:r>
              <a:rPr lang="en-US" dirty="0" smtClean="0"/>
              <a:t>vs. a domain-specific simulation language</a:t>
            </a:r>
          </a:p>
          <a:p>
            <a:pPr marL="8255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0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ns-3 does not have a graphical IDE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pic>
        <p:nvPicPr>
          <p:cNvPr id="1026" name="Picture 2" descr="https://cdn.comsol.com/products/comsol/flu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993515" cy="449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8178" y="6085443"/>
            <a:ext cx="639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Figure source: 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https://www.comsol.com/comsol-multiphysics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63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ns-3 not written in a high-level language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29532"/>
            <a:ext cx="5867400" cy="43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685554"/>
            <a:ext cx="7891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Example of </a:t>
            </a:r>
            <a:r>
              <a:rPr lang="en-US" dirty="0" err="1" smtClean="0">
                <a:solidFill>
                  <a:schemeClr val="tx1"/>
                </a:solidFill>
              </a:rPr>
              <a:t>OMNeT</a:t>
            </a:r>
            <a:r>
              <a:rPr lang="en-US" dirty="0" smtClean="0">
                <a:solidFill>
                  <a:schemeClr val="tx1"/>
                </a:solidFill>
              </a:rPr>
              <a:t>++ Network Description (NED) language</a:t>
            </a:r>
          </a:p>
          <a:p>
            <a:r>
              <a:rPr lang="en-US" dirty="0">
                <a:solidFill>
                  <a:schemeClr val="tx1"/>
                </a:solidFill>
              </a:rPr>
              <a:t>Figure excerpted from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http://www.ewh.ieee.org/soc/es/Nov1999/18/ned.htm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organization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levels of ns-3 software and libraries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 bwMode="auto">
          <a:xfrm>
            <a:off x="6858000" y="2743200"/>
            <a:ext cx="1219200" cy="6858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2800" y="28956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mtClean="0">
                <a:solidFill>
                  <a:schemeClr val="tx1"/>
                </a:solidFill>
              </a:rPr>
              <a:t>ns-3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 bwMode="auto">
          <a:xfrm>
            <a:off x="3962400" y="2743200"/>
            <a:ext cx="1219200" cy="6858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895600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mtClean="0">
                <a:solidFill>
                  <a:schemeClr val="tx1"/>
                </a:solidFill>
              </a:rPr>
              <a:t>Click routing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 bwMode="auto">
          <a:xfrm>
            <a:off x="762000" y="2743200"/>
            <a:ext cx="1219200" cy="6858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2895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mtClean="0">
                <a:solidFill>
                  <a:schemeClr val="tx1"/>
                </a:solidFill>
              </a:rPr>
              <a:t>Netanim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 bwMode="auto">
          <a:xfrm>
            <a:off x="2362200" y="2743200"/>
            <a:ext cx="1219200" cy="685800"/>
          </a:xfrm>
          <a:prstGeom prst="flowChartAlternateProcess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3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2200" y="2895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mtClean="0">
                <a:solidFill>
                  <a:schemeClr val="tx1"/>
                </a:solidFill>
              </a:rPr>
              <a:t>pybindgen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562600" y="3048000"/>
            <a:ext cx="762000" cy="152400"/>
            <a:chOff x="5562600" y="3048000"/>
            <a:chExt cx="762000" cy="152400"/>
          </a:xfrm>
        </p:grpSpPr>
        <p:sp>
          <p:nvSpPr>
            <p:cNvPr id="17" name="Oval 16"/>
            <p:cNvSpPr/>
            <p:nvPr/>
          </p:nvSpPr>
          <p:spPr bwMode="auto">
            <a:xfrm>
              <a:off x="5562600" y="3048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867400" y="3048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172200" y="3048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648200" y="4252912"/>
            <a:ext cx="3962400" cy="1171576"/>
            <a:chOff x="4648200" y="4252912"/>
            <a:chExt cx="3962400" cy="1171576"/>
          </a:xfrm>
        </p:grpSpPr>
        <p:grpSp>
          <p:nvGrpSpPr>
            <p:cNvPr id="22" name="Group 21"/>
            <p:cNvGrpSpPr/>
            <p:nvPr/>
          </p:nvGrpSpPr>
          <p:grpSpPr>
            <a:xfrm>
              <a:off x="4648200" y="4953000"/>
              <a:ext cx="856325" cy="471488"/>
              <a:chOff x="4724400" y="4191000"/>
              <a:chExt cx="856325" cy="471488"/>
            </a:xfrm>
          </p:grpSpPr>
          <p:sp>
            <p:nvSpPr>
              <p:cNvPr id="20" name="Flowchart: Alternate Process 19"/>
              <p:cNvSpPr/>
              <p:nvPr/>
            </p:nvSpPr>
            <p:spPr bwMode="auto">
              <a:xfrm>
                <a:off x="4724400" y="4191000"/>
                <a:ext cx="838200" cy="471488"/>
              </a:xfrm>
              <a:prstGeom prst="flowChartAlternateProces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3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724400" y="4267200"/>
                <a:ext cx="8563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smtClean="0">
                    <a:solidFill>
                      <a:schemeClr val="tx1"/>
                    </a:solidFill>
                  </a:rPr>
                  <a:t>module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648200" y="4267200"/>
              <a:ext cx="856325" cy="471488"/>
              <a:chOff x="4724400" y="4191000"/>
              <a:chExt cx="856325" cy="471488"/>
            </a:xfrm>
          </p:grpSpPr>
          <p:sp>
            <p:nvSpPr>
              <p:cNvPr id="24" name="Flowchart: Alternate Process 23"/>
              <p:cNvSpPr/>
              <p:nvPr/>
            </p:nvSpPr>
            <p:spPr bwMode="auto">
              <a:xfrm>
                <a:off x="4724400" y="4191000"/>
                <a:ext cx="838200" cy="471488"/>
              </a:xfrm>
              <a:prstGeom prst="flowChartAlternateProces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3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24400" y="4267200"/>
                <a:ext cx="8563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smtClean="0">
                    <a:solidFill>
                      <a:schemeClr val="tx1"/>
                    </a:solidFill>
                  </a:rPr>
                  <a:t>module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715000" y="4267200"/>
              <a:ext cx="856325" cy="471488"/>
              <a:chOff x="4724400" y="4191000"/>
              <a:chExt cx="856325" cy="471488"/>
            </a:xfrm>
          </p:grpSpPr>
          <p:sp>
            <p:nvSpPr>
              <p:cNvPr id="27" name="Flowchart: Alternate Process 26"/>
              <p:cNvSpPr/>
              <p:nvPr/>
            </p:nvSpPr>
            <p:spPr bwMode="auto">
              <a:xfrm>
                <a:off x="4724400" y="4191000"/>
                <a:ext cx="838200" cy="471488"/>
              </a:xfrm>
              <a:prstGeom prst="flowChartAlternateProces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3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724400" y="4267200"/>
                <a:ext cx="8563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smtClean="0">
                    <a:solidFill>
                      <a:schemeClr val="tx1"/>
                    </a:solidFill>
                  </a:rPr>
                  <a:t>module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715000" y="4953000"/>
              <a:ext cx="856325" cy="471488"/>
              <a:chOff x="4724400" y="4191000"/>
              <a:chExt cx="856325" cy="471488"/>
            </a:xfrm>
          </p:grpSpPr>
          <p:sp>
            <p:nvSpPr>
              <p:cNvPr id="30" name="Flowchart: Alternate Process 29"/>
              <p:cNvSpPr/>
              <p:nvPr/>
            </p:nvSpPr>
            <p:spPr bwMode="auto">
              <a:xfrm>
                <a:off x="4724400" y="4191000"/>
                <a:ext cx="838200" cy="471488"/>
              </a:xfrm>
              <a:prstGeom prst="flowChartAlternateProces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3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724400" y="4267200"/>
                <a:ext cx="8563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smtClean="0">
                    <a:solidFill>
                      <a:schemeClr val="tx1"/>
                    </a:solidFill>
                  </a:rPr>
                  <a:t>module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Oval 31"/>
            <p:cNvSpPr/>
            <p:nvPr/>
          </p:nvSpPr>
          <p:spPr bwMode="auto">
            <a:xfrm>
              <a:off x="67818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70866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7391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2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754275" y="4252912"/>
              <a:ext cx="856325" cy="471488"/>
              <a:chOff x="4724400" y="4191000"/>
              <a:chExt cx="856325" cy="471488"/>
            </a:xfrm>
          </p:grpSpPr>
          <p:sp>
            <p:nvSpPr>
              <p:cNvPr id="36" name="Flowchart: Alternate Process 35"/>
              <p:cNvSpPr/>
              <p:nvPr/>
            </p:nvSpPr>
            <p:spPr bwMode="auto">
              <a:xfrm>
                <a:off x="4724400" y="4191000"/>
                <a:ext cx="838200" cy="471488"/>
              </a:xfrm>
              <a:prstGeom prst="flowChartAlternateProces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3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24400" y="4267200"/>
                <a:ext cx="8563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smtClean="0">
                    <a:solidFill>
                      <a:schemeClr val="tx1"/>
                    </a:solidFill>
                  </a:rPr>
                  <a:t>module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754275" y="4938712"/>
              <a:ext cx="856325" cy="471488"/>
              <a:chOff x="4724400" y="4191000"/>
              <a:chExt cx="856325" cy="471488"/>
            </a:xfrm>
          </p:grpSpPr>
          <p:sp>
            <p:nvSpPr>
              <p:cNvPr id="39" name="Flowchart: Alternate Process 38"/>
              <p:cNvSpPr/>
              <p:nvPr/>
            </p:nvSpPr>
            <p:spPr bwMode="auto">
              <a:xfrm>
                <a:off x="4724400" y="4191000"/>
                <a:ext cx="838200" cy="471488"/>
              </a:xfrm>
              <a:prstGeom prst="flowChartAlternateProcess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31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724400" y="4267200"/>
                <a:ext cx="8563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smtClean="0">
                    <a:solidFill>
                      <a:schemeClr val="tx1"/>
                    </a:solidFill>
                  </a:rPr>
                  <a:t>module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2" name="Straight Connector 41"/>
          <p:cNvCxnSpPr/>
          <p:nvPr/>
        </p:nvCxnSpPr>
        <p:spPr bwMode="auto">
          <a:xfrm flipH="1">
            <a:off x="4648200" y="3352800"/>
            <a:ext cx="2057400" cy="76200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8077200" y="3429000"/>
            <a:ext cx="457200" cy="68580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09600" y="2057400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6600"/>
                </a:solidFill>
              </a:rPr>
              <a:t>1) Several supporting libraries, not system-installed, can be in parallel to ns-3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600" y="4267200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6600"/>
                </a:solidFill>
              </a:rPr>
              <a:t>2) ns-3 modules exist</a:t>
            </a:r>
          </a:p>
          <a:p>
            <a:r>
              <a:rPr lang="en-US" smtClean="0">
                <a:solidFill>
                  <a:srgbClr val="006600"/>
                </a:solidFill>
              </a:rPr>
              <a:t>within the ns-3 directory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9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228600" y="1219200"/>
            <a:ext cx="2667000" cy="5516979"/>
            <a:chOff x="228600" y="1219200"/>
            <a:chExt cx="2667000" cy="5516979"/>
          </a:xfrm>
        </p:grpSpPr>
        <p:sp>
          <p:nvSpPr>
            <p:cNvPr id="99" name="Flowchart: Alternate Process 98"/>
            <p:cNvSpPr/>
            <p:nvPr/>
          </p:nvSpPr>
          <p:spPr bwMode="auto">
            <a:xfrm>
              <a:off x="228600" y="18288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Flowchart: Alternate Process 99"/>
            <p:cNvSpPr/>
            <p:nvPr/>
          </p:nvSpPr>
          <p:spPr bwMode="auto">
            <a:xfrm>
              <a:off x="228600" y="25908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Flowchart: Alternate Process 100"/>
            <p:cNvSpPr/>
            <p:nvPr/>
          </p:nvSpPr>
          <p:spPr bwMode="auto">
            <a:xfrm>
              <a:off x="228600" y="33528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Flowchart: Alternate Process 104"/>
            <p:cNvSpPr/>
            <p:nvPr/>
          </p:nvSpPr>
          <p:spPr bwMode="auto">
            <a:xfrm>
              <a:off x="228600" y="41148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Flowchart: Alternate Process 105"/>
            <p:cNvSpPr/>
            <p:nvPr/>
          </p:nvSpPr>
          <p:spPr bwMode="auto">
            <a:xfrm>
              <a:off x="228600" y="48768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Flowchart: Alternate Process 106"/>
            <p:cNvSpPr/>
            <p:nvPr/>
          </p:nvSpPr>
          <p:spPr bwMode="auto">
            <a:xfrm>
              <a:off x="1676400" y="25908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Flowchart: Alternate Process 107"/>
            <p:cNvSpPr/>
            <p:nvPr/>
          </p:nvSpPr>
          <p:spPr bwMode="auto">
            <a:xfrm>
              <a:off x="1676400" y="33528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Flowchart: Alternate Process 108"/>
            <p:cNvSpPr/>
            <p:nvPr/>
          </p:nvSpPr>
          <p:spPr bwMode="auto">
            <a:xfrm>
              <a:off x="1676400" y="41148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Flowchart: Alternate Process 109"/>
            <p:cNvSpPr/>
            <p:nvPr/>
          </p:nvSpPr>
          <p:spPr bwMode="auto">
            <a:xfrm>
              <a:off x="1676400" y="48768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Flowchart: Alternate Process 110"/>
            <p:cNvSpPr/>
            <p:nvPr/>
          </p:nvSpPr>
          <p:spPr bwMode="auto">
            <a:xfrm>
              <a:off x="1676400" y="56388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2" name="Flowchart: Alternate Process 111"/>
            <p:cNvSpPr/>
            <p:nvPr/>
          </p:nvSpPr>
          <p:spPr bwMode="auto">
            <a:xfrm>
              <a:off x="1676400" y="6400800"/>
              <a:ext cx="1219200" cy="335379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57200" y="1981200"/>
              <a:ext cx="753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bridge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57200" y="2667000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tx1"/>
                  </a:solidFill>
                </a:rPr>
                <a:t>csma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57200" y="342900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emu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4800" y="4114800"/>
              <a:ext cx="9380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point-to-</a:t>
              </a:r>
            </a:p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point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752600" y="2743200"/>
              <a:ext cx="1029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spectrum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52600" y="3581400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tap-bridge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52600" y="4876800"/>
              <a:ext cx="1130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virtual-</a:t>
              </a:r>
            </a:p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net-device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28800" y="5791200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tx1"/>
                  </a:solidFill>
                </a:rPr>
                <a:t>wifi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1000" y="5029200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tx1"/>
                  </a:solidFill>
                </a:rPr>
                <a:t>lte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84889" y="6397625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tx1"/>
                  </a:solidFill>
                </a:rPr>
                <a:t>wimax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3" name="Right Brace 122"/>
            <p:cNvSpPr/>
            <p:nvPr/>
          </p:nvSpPr>
          <p:spPr bwMode="auto">
            <a:xfrm rot="16200000">
              <a:off x="1485900" y="342900"/>
              <a:ext cx="228600" cy="2590800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219200" y="1219200"/>
              <a:ext cx="8787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devices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28800" y="426720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tx1"/>
                  </a:solidFill>
                </a:rPr>
                <a:t>uan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6" name="Flowchart: Alternate Process 125"/>
            <p:cNvSpPr/>
            <p:nvPr/>
          </p:nvSpPr>
          <p:spPr bwMode="auto">
            <a:xfrm>
              <a:off x="1641396" y="1824454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782304" y="1961137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mesh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Flowchart: Alternate Process 127"/>
            <p:cNvSpPr/>
            <p:nvPr/>
          </p:nvSpPr>
          <p:spPr bwMode="auto">
            <a:xfrm>
              <a:off x="239707" y="5636627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92107" y="5789027"/>
              <a:ext cx="856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tx1"/>
                  </a:solidFill>
                </a:rPr>
                <a:t>lr-wpan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4038600" cy="584775"/>
          </a:xfrm>
        </p:spPr>
        <p:txBody>
          <a:bodyPr/>
          <a:lstStyle/>
          <a:p>
            <a:r>
              <a:rPr lang="en-US" dirty="0" smtClean="0"/>
              <a:t>Current models</a:t>
            </a:r>
            <a:endParaRPr lang="en-US" dirty="0"/>
          </a:p>
        </p:txBody>
      </p:sp>
      <p:grpSp>
        <p:nvGrpSpPr>
          <p:cNvPr id="3" name="Group 120"/>
          <p:cNvGrpSpPr/>
          <p:nvPr/>
        </p:nvGrpSpPr>
        <p:grpSpPr>
          <a:xfrm>
            <a:off x="3276600" y="5638800"/>
            <a:ext cx="1219200" cy="609600"/>
            <a:chOff x="3276600" y="5638800"/>
            <a:chExt cx="1219200" cy="6096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" name="Flowchart: Alternate Process 4"/>
            <p:cNvSpPr/>
            <p:nvPr/>
          </p:nvSpPr>
          <p:spPr bwMode="auto">
            <a:xfrm>
              <a:off x="3276600" y="5638800"/>
              <a:ext cx="1219200" cy="60960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81400" y="5715000"/>
              <a:ext cx="583814" cy="2633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core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19"/>
          <p:cNvGrpSpPr/>
          <p:nvPr/>
        </p:nvGrpSpPr>
        <p:grpSpPr>
          <a:xfrm>
            <a:off x="3276600" y="4876800"/>
            <a:ext cx="1219200" cy="609600"/>
            <a:chOff x="3276600" y="4876800"/>
            <a:chExt cx="1219200" cy="6096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" name="Flowchart: Alternate Process 7"/>
            <p:cNvSpPr/>
            <p:nvPr/>
          </p:nvSpPr>
          <p:spPr bwMode="auto">
            <a:xfrm>
              <a:off x="3276600" y="4876800"/>
              <a:ext cx="1219200" cy="609600"/>
            </a:xfrm>
            <a:prstGeom prst="flowChartAlternate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4995333"/>
              <a:ext cx="902811" cy="2633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network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22"/>
          <p:cNvGrpSpPr/>
          <p:nvPr/>
        </p:nvGrpSpPr>
        <p:grpSpPr>
          <a:xfrm>
            <a:off x="4800600" y="2743200"/>
            <a:ext cx="1266693" cy="3276600"/>
            <a:chOff x="4800600" y="2743200"/>
            <a:chExt cx="1266693" cy="3276600"/>
          </a:xfrm>
        </p:grpSpPr>
        <p:sp>
          <p:nvSpPr>
            <p:cNvPr id="29" name="Flowchart: Alternate Process 28"/>
            <p:cNvSpPr/>
            <p:nvPr/>
          </p:nvSpPr>
          <p:spPr bwMode="auto">
            <a:xfrm>
              <a:off x="4800600" y="5334000"/>
              <a:ext cx="1219200" cy="6858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00600" y="5486400"/>
              <a:ext cx="12666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propagation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Alternate Process 30"/>
            <p:cNvSpPr/>
            <p:nvPr/>
          </p:nvSpPr>
          <p:spPr bwMode="auto">
            <a:xfrm>
              <a:off x="4800600" y="4495800"/>
              <a:ext cx="1219200" cy="6858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53000" y="4724400"/>
              <a:ext cx="8787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mobility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Flowchart: Alternate Process 32"/>
            <p:cNvSpPr/>
            <p:nvPr/>
          </p:nvSpPr>
          <p:spPr bwMode="auto">
            <a:xfrm>
              <a:off x="4800600" y="3657600"/>
              <a:ext cx="1219200" cy="6858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05400" y="3810000"/>
              <a:ext cx="5148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tx1"/>
                  </a:solidFill>
                </a:rPr>
                <a:t>mpi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Flowchart: Alternate Process 34"/>
            <p:cNvSpPr/>
            <p:nvPr/>
          </p:nvSpPr>
          <p:spPr bwMode="auto">
            <a:xfrm>
              <a:off x="4800600" y="2743200"/>
              <a:ext cx="1219200" cy="6858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53000" y="2895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energy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Slide Number Placeholder 4"/>
          <p:cNvSpPr txBox="1">
            <a:spLocks/>
          </p:cNvSpPr>
          <p:nvPr/>
        </p:nvSpPr>
        <p:spPr bwMode="auto">
          <a:xfrm>
            <a:off x="6965950" y="6473825"/>
            <a:ext cx="21018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FFC6B60B-2CC9-4460-A963-BD67CE206717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36</a:t>
            </a:fld>
            <a:endParaRPr kumimoji="0" lang="en-GB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8" name="Group 82"/>
          <p:cNvGrpSpPr/>
          <p:nvPr/>
        </p:nvGrpSpPr>
        <p:grpSpPr>
          <a:xfrm>
            <a:off x="6248400" y="1219200"/>
            <a:ext cx="1219462" cy="5105400"/>
            <a:chOff x="6248400" y="1219200"/>
            <a:chExt cx="1219462" cy="5105400"/>
          </a:xfrm>
        </p:grpSpPr>
        <p:sp>
          <p:nvSpPr>
            <p:cNvPr id="16" name="Flowchart: Alternate Process 15"/>
            <p:cNvSpPr/>
            <p:nvPr/>
          </p:nvSpPr>
          <p:spPr bwMode="auto">
            <a:xfrm>
              <a:off x="6248400" y="19050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lowchart: Alternate Process 16"/>
            <p:cNvSpPr/>
            <p:nvPr/>
          </p:nvSpPr>
          <p:spPr bwMode="auto">
            <a:xfrm>
              <a:off x="6248400" y="26670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lowchart: Alternate Process 17"/>
            <p:cNvSpPr/>
            <p:nvPr/>
          </p:nvSpPr>
          <p:spPr bwMode="auto">
            <a:xfrm>
              <a:off x="6248400" y="34290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Flowchart: Alternate Process 18"/>
            <p:cNvSpPr/>
            <p:nvPr/>
          </p:nvSpPr>
          <p:spPr bwMode="auto">
            <a:xfrm>
              <a:off x="6248400" y="41910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Flowchart: Alternate Process 19"/>
            <p:cNvSpPr/>
            <p:nvPr/>
          </p:nvSpPr>
          <p:spPr bwMode="auto">
            <a:xfrm>
              <a:off x="6248400" y="49530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24600" y="4953000"/>
              <a:ext cx="1143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nix-vector-</a:t>
              </a:r>
            </a:p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routing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0800" y="2057400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tx1"/>
                  </a:solidFill>
                </a:rPr>
                <a:t>aodv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00800" y="2743200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tx1"/>
                  </a:solidFill>
                </a:rPr>
                <a:t>dsdv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7000" y="3581400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tx1"/>
                  </a:solidFill>
                </a:rPr>
                <a:t>olsr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77000" y="4343400"/>
              <a:ext cx="5822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click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Brace 25"/>
            <p:cNvSpPr/>
            <p:nvPr/>
          </p:nvSpPr>
          <p:spPr bwMode="auto">
            <a:xfrm rot="16200000">
              <a:off x="6743700" y="1181100"/>
              <a:ext cx="228600" cy="1066800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0800" y="1219200"/>
              <a:ext cx="10166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protocols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Flowchart: Alternate Process 81"/>
            <p:cNvSpPr/>
            <p:nvPr/>
          </p:nvSpPr>
          <p:spPr bwMode="auto">
            <a:xfrm>
              <a:off x="6248400" y="57150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tx1"/>
                  </a:solidFill>
                </a:rPr>
                <a:t>openflow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85"/>
          <p:cNvGrpSpPr/>
          <p:nvPr/>
        </p:nvGrpSpPr>
        <p:grpSpPr>
          <a:xfrm>
            <a:off x="7620000" y="533400"/>
            <a:ext cx="1301959" cy="5791200"/>
            <a:chOff x="7620000" y="533400"/>
            <a:chExt cx="1301959" cy="5791200"/>
          </a:xfrm>
        </p:grpSpPr>
        <p:sp>
          <p:nvSpPr>
            <p:cNvPr id="65" name="Flowchart: Alternate Process 64"/>
            <p:cNvSpPr/>
            <p:nvPr/>
          </p:nvSpPr>
          <p:spPr bwMode="auto">
            <a:xfrm>
              <a:off x="7696200" y="19050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Flowchart: Alternate Process 65"/>
            <p:cNvSpPr/>
            <p:nvPr/>
          </p:nvSpPr>
          <p:spPr bwMode="auto">
            <a:xfrm>
              <a:off x="7696200" y="26670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Flowchart: Alternate Process 66"/>
            <p:cNvSpPr/>
            <p:nvPr/>
          </p:nvSpPr>
          <p:spPr bwMode="auto">
            <a:xfrm>
              <a:off x="7696200" y="34290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Flowchart: Alternate Process 67"/>
            <p:cNvSpPr/>
            <p:nvPr/>
          </p:nvSpPr>
          <p:spPr bwMode="auto">
            <a:xfrm>
              <a:off x="7696200" y="41910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Flowchart: Alternate Process 68"/>
            <p:cNvSpPr/>
            <p:nvPr/>
          </p:nvSpPr>
          <p:spPr bwMode="auto">
            <a:xfrm>
              <a:off x="7696200" y="49530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Flowchart: Alternate Process 69"/>
            <p:cNvSpPr/>
            <p:nvPr/>
          </p:nvSpPr>
          <p:spPr bwMode="auto">
            <a:xfrm>
              <a:off x="7696200" y="57150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20000" y="2743200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flow-monitor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772400" y="5867400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smtClean="0">
                  <a:solidFill>
                    <a:schemeClr val="tx1"/>
                  </a:solidFill>
                </a:rPr>
                <a:t>BRITE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772400" y="4953000"/>
              <a:ext cx="10278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topology-</a:t>
              </a:r>
            </a:p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read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Right Brace 73"/>
            <p:cNvSpPr/>
            <p:nvPr/>
          </p:nvSpPr>
          <p:spPr bwMode="auto">
            <a:xfrm rot="16200000">
              <a:off x="8191500" y="495300"/>
              <a:ext cx="228600" cy="1066800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48600" y="533400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utilities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772400" y="4343400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stats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72400" y="1905000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600" dirty="0" smtClean="0">
                  <a:solidFill>
                    <a:schemeClr val="tx1"/>
                  </a:solidFill>
                </a:rPr>
                <a:t>-</a:t>
              </a:r>
            </a:p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store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72400" y="3505200"/>
              <a:ext cx="9140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err="1" smtClean="0">
                  <a:solidFill>
                    <a:schemeClr val="tx1"/>
                  </a:solidFill>
                </a:rPr>
                <a:t>netanim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Flowchart: Alternate Process 80"/>
            <p:cNvSpPr/>
            <p:nvPr/>
          </p:nvSpPr>
          <p:spPr bwMode="auto">
            <a:xfrm>
              <a:off x="7696200" y="11430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772400" y="1219200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smtClean="0">
                  <a:solidFill>
                    <a:schemeClr val="tx1"/>
                  </a:solidFill>
                </a:rPr>
                <a:t>visualizer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0" y="4267200"/>
            <a:ext cx="2961602" cy="1243584"/>
            <a:chOff x="381000" y="5257800"/>
            <a:chExt cx="3896845" cy="762000"/>
          </a:xfrm>
        </p:grpSpPr>
        <p:sp>
          <p:nvSpPr>
            <p:cNvPr id="83" name="AutoShape 28"/>
            <p:cNvSpPr>
              <a:spLocks noChangeArrowheads="1"/>
            </p:cNvSpPr>
            <p:nvPr/>
          </p:nvSpPr>
          <p:spPr bwMode="auto">
            <a:xfrm>
              <a:off x="381000" y="5257800"/>
              <a:ext cx="3810000" cy="762000"/>
            </a:xfrm>
            <a:prstGeom prst="wedgeRoundRectCallout">
              <a:avLst>
                <a:gd name="adj1" fmla="val 62448"/>
                <a:gd name="adj2" fmla="val 71661"/>
                <a:gd name="adj3" fmla="val 16667"/>
              </a:avLst>
            </a:prstGeom>
            <a:solidFill>
              <a:srgbClr val="7DDA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530225" y="5410200"/>
              <a:ext cx="1667093" cy="3973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Smart pointers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Dynamic </a:t>
              </a:r>
              <a:r>
                <a:rPr lang="en-US" sz="1200" b="1" smtClean="0">
                  <a:solidFill>
                    <a:srgbClr val="000000"/>
                  </a:solidFill>
                </a:rPr>
                <a:t>types</a:t>
              </a:r>
              <a:endParaRPr lang="en-US" sz="1200" b="1">
                <a:solidFill>
                  <a:srgbClr val="000000"/>
                </a:solidFill>
              </a:endParaRP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Attributes</a:t>
              </a:r>
            </a:p>
          </p:txBody>
        </p:sp>
        <p:sp>
          <p:nvSpPr>
            <p:cNvPr id="87" name="Text Box 30"/>
            <p:cNvSpPr txBox="1">
              <a:spLocks noChangeArrowheads="1"/>
            </p:cNvSpPr>
            <p:nvPr/>
          </p:nvSpPr>
          <p:spPr bwMode="auto">
            <a:xfrm>
              <a:off x="2284413" y="5410200"/>
              <a:ext cx="1993432" cy="5105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smtClean="0">
                  <a:solidFill>
                    <a:srgbClr val="000000"/>
                  </a:solidFill>
                </a:rPr>
                <a:t>Callbacks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 smtClean="0">
                  <a:solidFill>
                    <a:srgbClr val="000000"/>
                  </a:solidFill>
                </a:rPr>
                <a:t>Tracing</a:t>
              </a:r>
              <a:endParaRPr lang="en-US" sz="1200" b="1">
                <a:solidFill>
                  <a:srgbClr val="000000"/>
                </a:solidFill>
              </a:endParaRP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Logging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Random Variables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221287" y="4800600"/>
            <a:ext cx="1309688" cy="990600"/>
            <a:chOff x="5221287" y="4800600"/>
            <a:chExt cx="1309688" cy="990600"/>
          </a:xfrm>
        </p:grpSpPr>
        <p:sp>
          <p:nvSpPr>
            <p:cNvPr id="89" name="AutoShape 22"/>
            <p:cNvSpPr>
              <a:spLocks noChangeArrowheads="1"/>
            </p:cNvSpPr>
            <p:nvPr/>
          </p:nvSpPr>
          <p:spPr bwMode="auto">
            <a:xfrm>
              <a:off x="5257800" y="4800600"/>
              <a:ext cx="1182687" cy="990600"/>
            </a:xfrm>
            <a:prstGeom prst="wedgeRoundRectCallout">
              <a:avLst>
                <a:gd name="adj1" fmla="val -118995"/>
                <a:gd name="adj2" fmla="val 40546"/>
                <a:gd name="adj3" fmla="val 16667"/>
              </a:avLst>
            </a:prstGeom>
            <a:solidFill>
              <a:srgbClr val="7DDA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3"/>
            <p:cNvSpPr txBox="1">
              <a:spLocks noChangeArrowheads="1"/>
            </p:cNvSpPr>
            <p:nvPr/>
          </p:nvSpPr>
          <p:spPr bwMode="auto">
            <a:xfrm>
              <a:off x="5221287" y="5029200"/>
              <a:ext cx="1309688" cy="641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Events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Scheduler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Time arithmetic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648200" y="3352800"/>
            <a:ext cx="1752600" cy="838200"/>
            <a:chOff x="4648200" y="3352800"/>
            <a:chExt cx="1752600" cy="838200"/>
          </a:xfrm>
        </p:grpSpPr>
        <p:sp>
          <p:nvSpPr>
            <p:cNvPr id="92" name="AutoShape 26"/>
            <p:cNvSpPr>
              <a:spLocks noChangeArrowheads="1"/>
            </p:cNvSpPr>
            <p:nvPr/>
          </p:nvSpPr>
          <p:spPr bwMode="auto">
            <a:xfrm>
              <a:off x="4648200" y="3352800"/>
              <a:ext cx="1752600" cy="838200"/>
            </a:xfrm>
            <a:prstGeom prst="wedgeRoundRectCallout">
              <a:avLst>
                <a:gd name="adj1" fmla="val -62872"/>
                <a:gd name="adj2" fmla="val 129550"/>
                <a:gd name="adj3" fmla="val 16667"/>
              </a:avLst>
            </a:prstGeom>
            <a:solidFill>
              <a:srgbClr val="7DDA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27"/>
            <p:cNvSpPr txBox="1">
              <a:spLocks noChangeArrowheads="1"/>
            </p:cNvSpPr>
            <p:nvPr/>
          </p:nvSpPr>
          <p:spPr bwMode="auto">
            <a:xfrm>
              <a:off x="4648200" y="3352800"/>
              <a:ext cx="1736725" cy="8239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Packets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Packet Tags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Packet Headers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Pcap/ascii file writing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981200" y="1981200"/>
            <a:ext cx="1708150" cy="2030412"/>
            <a:chOff x="457200" y="2008188"/>
            <a:chExt cx="1708150" cy="2030412"/>
          </a:xfrm>
        </p:grpSpPr>
        <p:sp>
          <p:nvSpPr>
            <p:cNvPr id="103" name="AutoShape 31"/>
            <p:cNvSpPr>
              <a:spLocks noChangeArrowheads="1"/>
            </p:cNvSpPr>
            <p:nvPr/>
          </p:nvSpPr>
          <p:spPr bwMode="auto">
            <a:xfrm>
              <a:off x="457200" y="2008188"/>
              <a:ext cx="1447800" cy="2030412"/>
            </a:xfrm>
            <a:prstGeom prst="wedgeRoundRectCallout">
              <a:avLst>
                <a:gd name="adj1" fmla="val 68704"/>
                <a:gd name="adj2" fmla="val 87770"/>
                <a:gd name="adj3" fmla="val 16667"/>
              </a:avLst>
            </a:prstGeom>
            <a:solidFill>
              <a:srgbClr val="7DDA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Text Box 32"/>
            <p:cNvSpPr txBox="1">
              <a:spLocks noChangeArrowheads="1"/>
            </p:cNvSpPr>
            <p:nvPr/>
          </p:nvSpPr>
          <p:spPr bwMode="auto">
            <a:xfrm>
              <a:off x="533400" y="2286000"/>
              <a:ext cx="1631950" cy="15541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Node class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NetDevice ABC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Address types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(Ipv4, MAC, etc.)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Queues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Socket ABC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Ipv4 ABCs</a:t>
              </a:r>
            </a:p>
            <a:p>
              <a:pPr>
                <a:lnSpc>
                  <a:spcPct val="100000"/>
                </a:lnSpc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Packet sockets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45765" y="1982837"/>
            <a:ext cx="2693035" cy="2118886"/>
            <a:chOff x="2945765" y="1982837"/>
            <a:chExt cx="2693035" cy="2118886"/>
          </a:xfrm>
        </p:grpSpPr>
        <p:sp>
          <p:nvSpPr>
            <p:cNvPr id="11" name="Flowchart: Alternate Process 10"/>
            <p:cNvSpPr/>
            <p:nvPr/>
          </p:nvSpPr>
          <p:spPr bwMode="auto">
            <a:xfrm>
              <a:off x="2991655" y="1994694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Flowchart: Alternate Process 11"/>
            <p:cNvSpPr/>
            <p:nvPr/>
          </p:nvSpPr>
          <p:spPr bwMode="auto">
            <a:xfrm>
              <a:off x="3352800" y="2743200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5765" y="2070894"/>
              <a:ext cx="12650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applications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29000" y="2743200"/>
              <a:ext cx="10070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internet</a:t>
              </a:r>
            </a:p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IPv4</a:t>
              </a:r>
              <a:r>
                <a:rPr lang="en-US" sz="1600" dirty="0" smtClean="0">
                  <a:solidFill>
                    <a:schemeClr val="tx1"/>
                  </a:solidFill>
                </a:rPr>
                <a:t>/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v6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Flowchart: Alternate Process 96"/>
            <p:cNvSpPr/>
            <p:nvPr/>
          </p:nvSpPr>
          <p:spPr bwMode="auto">
            <a:xfrm>
              <a:off x="4323545" y="1982837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256690" y="2105566"/>
              <a:ext cx="1382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internet-apps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1" name="Flowchart: Alternate Process 130"/>
            <p:cNvSpPr/>
            <p:nvPr/>
          </p:nvSpPr>
          <p:spPr bwMode="auto">
            <a:xfrm>
              <a:off x="3352433" y="3492123"/>
              <a:ext cx="1219200" cy="609600"/>
            </a:xfrm>
            <a:prstGeom prst="flowChartAlternateProcess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31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93226" y="3612406"/>
              <a:ext cx="1368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 smtClean="0">
                  <a:solidFill>
                    <a:schemeClr val="tx1"/>
                  </a:solidFill>
                </a:rPr>
                <a:t>traffic-control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5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organization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models/</a:t>
            </a:r>
          </a:p>
          <a:p>
            <a:r>
              <a:rPr lang="en-US" smtClean="0"/>
              <a:t>examples/</a:t>
            </a:r>
          </a:p>
          <a:p>
            <a:r>
              <a:rPr lang="en-US" smtClean="0"/>
              <a:t>tests/</a:t>
            </a:r>
          </a:p>
          <a:p>
            <a:r>
              <a:rPr lang="en-US" smtClean="0"/>
              <a:t>bindings/</a:t>
            </a:r>
          </a:p>
          <a:p>
            <a:r>
              <a:rPr lang="en-US" smtClean="0"/>
              <a:t>doc/</a:t>
            </a:r>
          </a:p>
          <a:p>
            <a:r>
              <a:rPr lang="en-US" smtClean="0"/>
              <a:t>wscript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9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ns-3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ns-3 programs are C++ executables that link the needed shared libraries</a:t>
            </a:r>
          </a:p>
          <a:p>
            <a:pPr lvl="1"/>
            <a:r>
              <a:rPr lang="en-US" dirty="0" smtClean="0"/>
              <a:t> or Python programs that import the needed modules</a:t>
            </a:r>
          </a:p>
          <a:p>
            <a:r>
              <a:rPr lang="en-US" dirty="0" smtClean="0"/>
              <a:t>The ns-3 build tool, called '</a:t>
            </a:r>
            <a:r>
              <a:rPr lang="en-US" dirty="0" err="1" smtClean="0"/>
              <a:t>waf</a:t>
            </a:r>
            <a:r>
              <a:rPr lang="en-US" dirty="0" smtClean="0"/>
              <a:t>', can be used to run programs</a:t>
            </a:r>
          </a:p>
          <a:p>
            <a:r>
              <a:rPr lang="en-US" dirty="0" err="1" smtClean="0"/>
              <a:t>waf</a:t>
            </a:r>
            <a:r>
              <a:rPr lang="en-US" dirty="0" smtClean="0"/>
              <a:t> will place headers, object files, libraries, and executables in a 'build' directory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9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ns-3 uses a program called </a:t>
            </a:r>
            <a:r>
              <a:rPr lang="en-US" dirty="0" err="1" smtClean="0"/>
              <a:t>PyBindGen</a:t>
            </a:r>
            <a:r>
              <a:rPr lang="en-US" dirty="0" smtClean="0"/>
              <a:t> to generate Python bindings for all libraries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lded Corner 5"/>
          <p:cNvSpPr/>
          <p:nvPr/>
        </p:nvSpPr>
        <p:spPr bwMode="auto">
          <a:xfrm>
            <a:off x="533400" y="2895600"/>
            <a:ext cx="1295400" cy="198120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594" y="3563034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C++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header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1988994" y="3563034"/>
            <a:ext cx="609600" cy="39936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Folded Corner 8"/>
          <p:cNvSpPr/>
          <p:nvPr/>
        </p:nvSpPr>
        <p:spPr bwMode="auto">
          <a:xfrm>
            <a:off x="2773075" y="2895599"/>
            <a:ext cx="1295400" cy="198120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3269" y="3439551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Intermediate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Python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olded Corner 10"/>
          <p:cNvSpPr/>
          <p:nvPr/>
        </p:nvSpPr>
        <p:spPr bwMode="auto">
          <a:xfrm>
            <a:off x="5012750" y="2895599"/>
            <a:ext cx="1295400" cy="198120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2944" y="3439551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C++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bindings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4241225" y="3686516"/>
            <a:ext cx="609600" cy="39936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6484366" y="3686516"/>
            <a:ext cx="609600" cy="39936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Folded Corner 14"/>
          <p:cNvSpPr/>
          <p:nvPr/>
        </p:nvSpPr>
        <p:spPr bwMode="auto">
          <a:xfrm>
            <a:off x="7094357" y="2895599"/>
            <a:ext cx="1295400" cy="198120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54551" y="343955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Python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209800" y="4085882"/>
            <a:ext cx="0" cy="147671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604675" y="560998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 err="1" smtClean="0">
                <a:solidFill>
                  <a:schemeClr val="tx1"/>
                </a:solidFill>
              </a:rPr>
              <a:t>gccxml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V="1">
            <a:off x="4517787" y="4039716"/>
            <a:ext cx="0" cy="147671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956499" y="560998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PyBindGen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766995" y="4092682"/>
            <a:ext cx="0" cy="147671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205707" y="566295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C++ compiler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13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Tuesday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lvl="1">
              <a:buFont typeface="Arial" panose="020B0604020202020204" pitchFamily="34" charset="0"/>
              <a:buChar char="•"/>
            </a:pPr>
            <a:r>
              <a:rPr lang="en-US" sz="2400" dirty="0" smtClean="0"/>
              <a:t>09:00-10:30: </a:t>
            </a:r>
            <a:r>
              <a:rPr lang="en-US" sz="2400" i="1" dirty="0" smtClean="0"/>
              <a:t>Large-scale</a:t>
            </a:r>
            <a:r>
              <a:rPr lang="en-US" sz="2400" i="1" dirty="0"/>
              <a:t>, distributed simulations with ns-3 </a:t>
            </a:r>
            <a:r>
              <a:rPr lang="en-US" sz="2400" dirty="0"/>
              <a:t>(</a:t>
            </a:r>
            <a:r>
              <a:rPr lang="en-US" sz="2400" dirty="0" smtClean="0"/>
              <a:t>instructor</a:t>
            </a:r>
            <a:r>
              <a:rPr lang="en-US" sz="2400" dirty="0"/>
              <a:t>: Peter Barnes)</a:t>
            </a:r>
          </a:p>
          <a:p>
            <a:pPr marL="288925" lvl="1">
              <a:buFont typeface="Arial" panose="020B0604020202020204" pitchFamily="34" charset="0"/>
              <a:buChar char="•"/>
            </a:pPr>
            <a:r>
              <a:rPr lang="en-US" sz="2400" dirty="0" smtClean="0"/>
              <a:t>10:45-12:15</a:t>
            </a:r>
            <a:r>
              <a:rPr lang="en-US" sz="2400" i="1" dirty="0" smtClean="0"/>
              <a:t>: </a:t>
            </a:r>
            <a:r>
              <a:rPr lang="en-US" sz="2400" i="1" dirty="0" smtClean="0"/>
              <a:t>An </a:t>
            </a:r>
            <a:r>
              <a:rPr lang="en-US" sz="2400" i="1" dirty="0"/>
              <a:t>introduction to the Direct Code Execution (DCE) </a:t>
            </a:r>
            <a:r>
              <a:rPr lang="en-US" sz="2400" i="1" dirty="0" smtClean="0"/>
              <a:t>environment </a:t>
            </a:r>
            <a:r>
              <a:rPr lang="en-US" sz="2400" dirty="0" smtClean="0"/>
              <a:t>(instructors: Tom Henderson and Hajime </a:t>
            </a:r>
            <a:r>
              <a:rPr lang="en-US" sz="2400" dirty="0" err="1"/>
              <a:t>Tazaki</a:t>
            </a:r>
            <a:r>
              <a:rPr lang="en-US" sz="2400" dirty="0"/>
              <a:t>)</a:t>
            </a:r>
          </a:p>
          <a:p>
            <a:pPr marL="288925" lvl="1">
              <a:buFont typeface="Arial" panose="020B0604020202020204" pitchFamily="34" charset="0"/>
              <a:buChar char="•"/>
            </a:pPr>
            <a:r>
              <a:rPr lang="en-US" sz="2400" dirty="0" smtClean="0"/>
              <a:t>3:30-15:30: </a:t>
            </a:r>
            <a:r>
              <a:rPr lang="en-US" sz="2400" i="1" dirty="0" smtClean="0"/>
              <a:t>A </a:t>
            </a:r>
            <a:r>
              <a:rPr lang="en-US" sz="2400" i="1" dirty="0"/>
              <a:t>survey of the LTE models, including model architecture, propagation models, LTE Radio Protocol Stack and EPC model. </a:t>
            </a:r>
            <a:r>
              <a:rPr lang="en-US" sz="2400" dirty="0"/>
              <a:t>(</a:t>
            </a:r>
            <a:r>
              <a:rPr lang="en-US" sz="2400" dirty="0" smtClean="0"/>
              <a:t>instructors: </a:t>
            </a:r>
            <a:r>
              <a:rPr lang="en-US" sz="2400" dirty="0" err="1" smtClean="0"/>
              <a:t>Biljana</a:t>
            </a:r>
            <a:r>
              <a:rPr lang="en-US" sz="2400" dirty="0" smtClean="0"/>
              <a:t> </a:t>
            </a:r>
            <a:r>
              <a:rPr lang="en-US" sz="2400" dirty="0" err="1" smtClean="0"/>
              <a:t>Bojovic</a:t>
            </a:r>
            <a:r>
              <a:rPr lang="en-US" sz="2400" dirty="0" smtClean="0"/>
              <a:t> and Lorenza </a:t>
            </a:r>
            <a:r>
              <a:rPr lang="en-US" sz="2400" dirty="0" err="1" smtClean="0"/>
              <a:t>Giupponi</a:t>
            </a:r>
            <a:r>
              <a:rPr lang="en-US" sz="2400" dirty="0" smtClean="0"/>
              <a:t>)</a:t>
            </a:r>
            <a:endParaRPr lang="en-US" sz="2400" dirty="0"/>
          </a:p>
          <a:p>
            <a:pPr marL="288925" lvl="1">
              <a:buFont typeface="Arial" panose="020B0604020202020204" pitchFamily="34" charset="0"/>
              <a:buChar char="•"/>
            </a:pPr>
            <a:r>
              <a:rPr lang="en-US" sz="2400" dirty="0" smtClean="0"/>
              <a:t>15:45-17:45: </a:t>
            </a:r>
            <a:r>
              <a:rPr lang="en-US" sz="2400" i="1" dirty="0" smtClean="0"/>
              <a:t>Advanced </a:t>
            </a:r>
            <a:r>
              <a:rPr lang="en-US" sz="2400" i="1" dirty="0" smtClean="0"/>
              <a:t>wireless communications </a:t>
            </a:r>
            <a:r>
              <a:rPr lang="en-US" sz="2400" i="1" dirty="0" smtClean="0"/>
              <a:t>(Wi-Fi, </a:t>
            </a:r>
            <a:r>
              <a:rPr lang="en-US" sz="2400" i="1" dirty="0" smtClean="0"/>
              <a:t>LTE/Wi-Fi coexistence) </a:t>
            </a:r>
            <a:r>
              <a:rPr lang="en-US" sz="2400" dirty="0" smtClean="0"/>
              <a:t>(instructors:  </a:t>
            </a:r>
            <a:r>
              <a:rPr lang="en-US" sz="2400" dirty="0" smtClean="0"/>
              <a:t>Henderson, </a:t>
            </a:r>
            <a:r>
              <a:rPr lang="en-US" sz="2400" dirty="0" err="1" smtClean="0"/>
              <a:t>Bojovic</a:t>
            </a:r>
            <a:r>
              <a:rPr lang="en-US" sz="2400" dirty="0" smtClean="0"/>
              <a:t>, </a:t>
            </a:r>
            <a:r>
              <a:rPr lang="en-US" sz="2400" dirty="0" err="1" smtClean="0"/>
              <a:t>Giupponi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288925" indent="-2540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4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41550"/>
            <a:ext cx="8201025" cy="947738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smtClean="0"/>
              <a:t>Integrating other tools and libraries</a:t>
            </a:r>
            <a:endParaRPr lang="en-US" sz="2800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23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libraries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more sophisticated scenarios and models typically leverage other libraries</a:t>
            </a:r>
          </a:p>
          <a:p>
            <a:r>
              <a:rPr lang="en-US" sz="2800" dirty="0" smtClean="0"/>
              <a:t>ns-3 main distribution uses optional libraries (libxml2, </a:t>
            </a:r>
            <a:r>
              <a:rPr lang="en-US" sz="2800" dirty="0" err="1" smtClean="0"/>
              <a:t>gsl</a:t>
            </a:r>
            <a:r>
              <a:rPr lang="en-US" sz="2800" dirty="0" smtClean="0"/>
              <a:t>, </a:t>
            </a:r>
            <a:r>
              <a:rPr lang="en-US" sz="2800" dirty="0" err="1" smtClean="0"/>
              <a:t>mysql</a:t>
            </a:r>
            <a:r>
              <a:rPr lang="en-US" sz="2800" dirty="0" smtClean="0"/>
              <a:t>) but care is taken to avoid strict build dependencies</a:t>
            </a:r>
          </a:p>
          <a:p>
            <a:r>
              <a:rPr lang="en-US" sz="2800" dirty="0" smtClean="0"/>
              <a:t>the 'bake' tool (described later) helps to manage library dependencies</a:t>
            </a:r>
          </a:p>
          <a:p>
            <a:r>
              <a:rPr lang="en-US" sz="2800" dirty="0" smtClean="0"/>
              <a:t>users are free to write their own </a:t>
            </a:r>
            <a:r>
              <a:rPr lang="en-US" sz="2800" dirty="0" err="1" smtClean="0"/>
              <a:t>Makefiles</a:t>
            </a:r>
            <a:r>
              <a:rPr lang="en-US" sz="2800" dirty="0" smtClean="0"/>
              <a:t> or </a:t>
            </a:r>
            <a:r>
              <a:rPr lang="en-US" sz="2800" dirty="0" err="1" smtClean="0"/>
              <a:t>wscripts</a:t>
            </a:r>
            <a:r>
              <a:rPr lang="en-US" sz="2800" dirty="0" smtClean="0"/>
              <a:t> to do something special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2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Gnuplot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latin typeface="Courier New" pitchFamily="49" charset="0"/>
                <a:cs typeface="Courier New" pitchFamily="49" charset="0"/>
              </a:rPr>
              <a:t>src/tools/gnuplot.{cc,h}</a:t>
            </a:r>
          </a:p>
          <a:p>
            <a:r>
              <a:rPr lang="en-US" smtClean="0"/>
              <a:t>C++ wrapper around gnuplot</a:t>
            </a:r>
          </a:p>
          <a:p>
            <a:r>
              <a:rPr lang="en-US" smtClean="0"/>
              <a:t>classes: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Gnuplot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GnuplotDataset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Gnuplot2dDataset, Gnuplot2dFunction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Gnuplot3dDataset, Gnuplot3dFunction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1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648200"/>
            <a:ext cx="6915150" cy="8858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5105400" cy="16287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Enabling gnuplot for your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97850" cy="990600"/>
          </a:xfrm>
        </p:spPr>
        <p:txBody>
          <a:bodyPr/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examples/wireless/wifi-clear-channel-cmu.cc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2200" y="335280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6600"/>
                </a:solidFill>
              </a:rPr>
              <a:t>one dataset per mode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4953000"/>
            <a:ext cx="21852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6600"/>
                </a:solidFill>
              </a:rPr>
              <a:t>Add data to dataset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57150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6600"/>
                </a:solidFill>
              </a:rPr>
              <a:t>Add dataset to plot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14400" y="3505200"/>
            <a:ext cx="3200400" cy="152400"/>
          </a:xfrm>
          <a:prstGeom prst="rect">
            <a:avLst/>
          </a:prstGeom>
          <a:solidFill>
            <a:srgbClr val="0066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09600" y="2667000"/>
            <a:ext cx="4267200" cy="228600"/>
          </a:xfrm>
          <a:prstGeom prst="rect">
            <a:avLst/>
          </a:prstGeom>
          <a:solidFill>
            <a:srgbClr val="0066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14400" y="4800600"/>
            <a:ext cx="2895600" cy="228600"/>
          </a:xfrm>
          <a:prstGeom prst="rect">
            <a:avLst/>
          </a:prstGeom>
          <a:solidFill>
            <a:srgbClr val="0066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09600" y="5334000"/>
            <a:ext cx="2667000" cy="228600"/>
          </a:xfrm>
          <a:prstGeom prst="rect">
            <a:avLst/>
          </a:prstGeom>
          <a:solidFill>
            <a:srgbClr val="006600">
              <a:alpha val="2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105400" y="2743200"/>
            <a:ext cx="914400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038600" y="3581400"/>
            <a:ext cx="1981200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733800" y="4953000"/>
            <a:ext cx="2362200" cy="15240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endCxn id="14" idx="1"/>
          </p:cNvCxnSpPr>
          <p:nvPr/>
        </p:nvCxnSpPr>
        <p:spPr bwMode="auto">
          <a:xfrm>
            <a:off x="3429000" y="5410200"/>
            <a:ext cx="2590800" cy="489466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0066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6176521" y="2514600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6600"/>
                </a:solidFill>
              </a:rPr>
              <a:t>produce a plot file that</a:t>
            </a:r>
          </a:p>
          <a:p>
            <a:r>
              <a:rPr lang="en-US" smtClean="0">
                <a:solidFill>
                  <a:srgbClr val="006600"/>
                </a:solidFill>
              </a:rPr>
              <a:t>will generate an EPS figure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9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01025" cy="858837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Matplotlib</a:t>
            </a:r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201025" cy="4875213"/>
          </a:xfrm>
          <a:ln/>
        </p:spPr>
        <p:txBody>
          <a:bodyPr/>
          <a:lstStyle/>
          <a:p>
            <a:pPr marL="312738" indent="-312738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800"/>
          </a:p>
          <a:p>
            <a:pPr marL="312738" indent="-312738">
              <a:lnSpc>
                <a:spcPct val="90000"/>
              </a:lnSpc>
              <a:spcBef>
                <a:spcPct val="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src/core/examples/sample-rng-plot.py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712788" lvl="1" indent="-255588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/>
          </a:p>
          <a:p>
            <a:pPr marL="712788" lvl="1" indent="-255588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/>
          </a:p>
          <a:p>
            <a:pPr marL="712788" lvl="1" indent="-255588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/>
          </a:p>
          <a:p>
            <a:pPr marL="712788" lvl="1" indent="-255588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622505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981200"/>
            <a:ext cx="3078163" cy="2492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07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Modular Router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676400"/>
            <a:ext cx="8197850" cy="3518600"/>
          </a:xfr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1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> Switch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09648"/>
            <a:ext cx="8197850" cy="4443542"/>
          </a:xfr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44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emulator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5762"/>
            <a:ext cx="8197850" cy="4711314"/>
          </a:xfr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8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mininet</a:t>
            </a:r>
            <a:r>
              <a:rPr lang="en-US" dirty="0" smtClean="0"/>
              <a:t> emulator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35158"/>
            <a:ext cx="8197850" cy="4392522"/>
          </a:xfrm>
          <a:ln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3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Co-simulation frameworks have emerged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PNNL's FNCS framework integrates ns-3 with transmission and distribution simulators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7" y="2269824"/>
            <a:ext cx="7560415" cy="4062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6009372"/>
            <a:ext cx="605806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fontAlgn="t"/>
            <a:r>
              <a:rPr lang="en-US" dirty="0" smtClean="0">
                <a:solidFill>
                  <a:schemeClr val="tx1"/>
                </a:solidFill>
              </a:rPr>
              <a:t>Image source:  </a:t>
            </a:r>
            <a:r>
              <a:rPr lang="en-US" dirty="0" err="1" smtClean="0">
                <a:solidFill>
                  <a:schemeClr val="tx1"/>
                </a:solidFill>
              </a:rPr>
              <a:t>PNNLgov</a:t>
            </a:r>
            <a:r>
              <a:rPr lang="en-US" dirty="0" smtClean="0">
                <a:solidFill>
                  <a:schemeClr val="tx1"/>
                </a:solidFill>
              </a:rPr>
              <a:t> YouTube video: </a:t>
            </a:r>
          </a:p>
          <a:p>
            <a:pPr fontAlgn="t"/>
            <a:r>
              <a:rPr lang="en-US" dirty="0" smtClean="0">
                <a:solidFill>
                  <a:schemeClr val="tx1"/>
                </a:solidFill>
              </a:rPr>
              <a:t>Introducing </a:t>
            </a:r>
            <a:r>
              <a:rPr lang="en-US" dirty="0">
                <a:solidFill>
                  <a:schemeClr val="tx1"/>
                </a:solidFill>
              </a:rPr>
              <a:t>FNCS: Framework for Network </a:t>
            </a:r>
            <a:r>
              <a:rPr lang="en-US" dirty="0" smtClean="0">
                <a:solidFill>
                  <a:schemeClr val="tx1"/>
                </a:solidFill>
              </a:rPr>
              <a:t>Co-Simulation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5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in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WNS3 Wednesday and Thursday morning</a:t>
            </a:r>
          </a:p>
          <a:p>
            <a:r>
              <a:rPr lang="en-US" sz="2800" dirty="0" smtClean="0"/>
              <a:t>ns-3 Consortium Annual Meeting (2pm Thursday)</a:t>
            </a:r>
          </a:p>
          <a:p>
            <a:r>
              <a:rPr lang="en-US" sz="2800" dirty="0" smtClean="0"/>
              <a:t>Workshop on Wireless Network Performance Evaluation (WNPE) on Friday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7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FAQs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Does ns-3 have a Windows version?</a:t>
            </a:r>
          </a:p>
          <a:p>
            <a:pPr lvl="1"/>
            <a:r>
              <a:rPr lang="en-US" sz="2400" dirty="0" smtClean="0"/>
              <a:t>Yes, for Visual Studio 2012</a:t>
            </a:r>
          </a:p>
          <a:p>
            <a:pPr lvl="1"/>
            <a:r>
              <a:rPr lang="en-US" sz="2000" dirty="0" smtClean="0">
                <a:hlinkClick r:id="rId2"/>
              </a:rPr>
              <a:t>http://www.nsnam.org/wiki/Ns-3_on_Visual_Studio_2012</a:t>
            </a:r>
            <a:endParaRPr lang="en-US" sz="2000" dirty="0" smtClean="0"/>
          </a:p>
          <a:p>
            <a:r>
              <a:rPr lang="en-US" sz="2800" dirty="0" smtClean="0"/>
              <a:t>Does ns-3 support Eclipse or other IDEs?</a:t>
            </a:r>
          </a:p>
          <a:p>
            <a:pPr lvl="1"/>
            <a:r>
              <a:rPr lang="en-US" sz="2400" dirty="0" smtClean="0"/>
              <a:t>Instructions have been contributed by users</a:t>
            </a:r>
          </a:p>
          <a:p>
            <a:pPr lvl="1"/>
            <a:r>
              <a:rPr lang="en-US" sz="1800" dirty="0" smtClean="0">
                <a:hlinkClick r:id="rId3"/>
              </a:rPr>
              <a:t>http://www.nsnam.org/wiki/HOWTO_configure_Eclipse_with_ns-3</a:t>
            </a:r>
            <a:endParaRPr lang="en-US" sz="1800" dirty="0" smtClean="0"/>
          </a:p>
          <a:p>
            <a:r>
              <a:rPr lang="en-US" sz="2800" dirty="0" smtClean="0"/>
              <a:t>Is ns-3 provided in Linux or OS X package systems (e.g. </a:t>
            </a:r>
            <a:r>
              <a:rPr lang="en-US" sz="2800" dirty="0" err="1" smtClean="0"/>
              <a:t>Debian</a:t>
            </a:r>
            <a:r>
              <a:rPr lang="en-US" sz="2800" dirty="0" smtClean="0"/>
              <a:t> packages)?</a:t>
            </a:r>
          </a:p>
          <a:p>
            <a:pPr lvl="1"/>
            <a:r>
              <a:rPr lang="en-US" sz="2400" dirty="0" smtClean="0"/>
              <a:t>Not officially, but some package maintainers exist</a:t>
            </a:r>
          </a:p>
          <a:p>
            <a:r>
              <a:rPr lang="en-US" sz="2800" dirty="0" smtClean="0"/>
              <a:t>Does ns-3 support NRL </a:t>
            </a:r>
            <a:r>
              <a:rPr lang="en-US" sz="2800" dirty="0" err="1" smtClean="0"/>
              <a:t>protolib</a:t>
            </a:r>
            <a:r>
              <a:rPr lang="en-US" sz="2800" dirty="0" smtClean="0"/>
              <a:t> applications?  </a:t>
            </a:r>
          </a:p>
          <a:p>
            <a:pPr lvl="1"/>
            <a:r>
              <a:rPr lang="en-US" sz="2400" dirty="0" smtClean="0"/>
              <a:t>Not yet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1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ns-3 models are written in C++ and compiled into libraries</a:t>
            </a:r>
          </a:p>
          <a:p>
            <a:pPr lvl="1"/>
            <a:r>
              <a:rPr lang="en-US" dirty="0" smtClean="0"/>
              <a:t>Python bindings are optionally created</a:t>
            </a:r>
          </a:p>
          <a:p>
            <a:r>
              <a:rPr lang="en-US" dirty="0" smtClean="0"/>
              <a:t>ns-3 programs are C++ executables or Python programs that call the ns-3 public API and can call other libraries</a:t>
            </a:r>
          </a:p>
          <a:p>
            <a:r>
              <a:rPr lang="en-US" dirty="0" smtClean="0"/>
              <a:t>ns-3 is oriented towards the command-line </a:t>
            </a:r>
          </a:p>
          <a:p>
            <a:r>
              <a:rPr lang="en-US" dirty="0" smtClean="0"/>
              <a:t>ns-3 uses no domain specific language</a:t>
            </a:r>
          </a:p>
          <a:p>
            <a:r>
              <a:rPr lang="en-US" dirty="0" smtClean="0"/>
              <a:t>ns-3 is not compatible with ns-2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82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41550"/>
            <a:ext cx="8201025" cy="947738"/>
          </a:xfrm>
          <a:ln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Finding documentation and code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546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Resources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11150" indent="-311150"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Web site:  </a:t>
            </a:r>
          </a:p>
          <a:p>
            <a:pPr marL="711200" lvl="1" indent="-254000">
              <a:spcBef>
                <a:spcPts val="600"/>
              </a:spcBef>
              <a:buClr>
                <a:srgbClr val="0000CC"/>
              </a:buClr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solidFill>
                  <a:schemeClr val="accent1"/>
                </a:solidFill>
              </a:rPr>
              <a:t>http://www.nsnam.org</a:t>
            </a:r>
            <a:endParaRPr lang="en-GB" sz="2000" dirty="0">
              <a:solidFill>
                <a:schemeClr val="accent1"/>
              </a:solidFill>
              <a:hlinkClick r:id="rId3"/>
            </a:endParaRPr>
          </a:p>
          <a:p>
            <a:pPr marL="311150" indent="-311150"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Mailing </a:t>
            </a:r>
            <a:r>
              <a:rPr lang="en-GB" sz="2400" dirty="0" smtClean="0"/>
              <a:t>lists:  </a:t>
            </a:r>
            <a:endParaRPr lang="en-GB" sz="2400" dirty="0"/>
          </a:p>
          <a:p>
            <a:pPr lvl="1">
              <a:spcBef>
                <a:spcPts val="600"/>
              </a:spcBef>
              <a:buClr>
                <a:srgbClr val="0000CC"/>
              </a:buCl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>
                <a:solidFill>
                  <a:schemeClr val="accent1"/>
                </a:solidFill>
              </a:rPr>
              <a:t>https://groups.google.com/forum/#!forum/ns-3-users</a:t>
            </a:r>
          </a:p>
          <a:p>
            <a:pPr lvl="1">
              <a:spcBef>
                <a:spcPts val="600"/>
              </a:spcBef>
              <a:buClr>
                <a:srgbClr val="0000CC"/>
              </a:buCl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>
                <a:solidFill>
                  <a:schemeClr val="accent1"/>
                </a:solidFill>
              </a:rPr>
              <a:t>http://mailman.isi.edu/mailman/listinfo/ns-developers</a:t>
            </a:r>
          </a:p>
          <a:p>
            <a:pPr>
              <a:spcBef>
                <a:spcPts val="7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Wiki:</a:t>
            </a:r>
          </a:p>
          <a:p>
            <a:pPr lvl="1">
              <a:spcBef>
                <a:spcPts val="600"/>
              </a:spcBef>
              <a:buClr>
                <a:srgbClr val="0000CC"/>
              </a:buCl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>
                <a:solidFill>
                  <a:schemeClr val="accent1"/>
                </a:solidFill>
              </a:rPr>
              <a:t>http://www.nsnam.org/wiki/</a:t>
            </a:r>
          </a:p>
          <a:p>
            <a:pPr marL="311150" indent="-311150">
              <a:spcBef>
                <a:spcPts val="700"/>
              </a:spcBef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Tutorial:</a:t>
            </a:r>
          </a:p>
          <a:p>
            <a:pPr marL="711200" lvl="1" indent="-254000">
              <a:spcBef>
                <a:spcPts val="600"/>
              </a:spcBef>
              <a:buClr>
                <a:srgbClr val="0000CC"/>
              </a:buClr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>
                <a:solidFill>
                  <a:schemeClr val="accent1"/>
                </a:solidFill>
              </a:rPr>
              <a:t>http</a:t>
            </a:r>
            <a:r>
              <a:rPr lang="en-GB" sz="2000" dirty="0">
                <a:solidFill>
                  <a:schemeClr val="accent1"/>
                </a:solidFill>
              </a:rPr>
              <a:t>://www.nsnam.org/docs/tutorial/tutorial.html</a:t>
            </a:r>
            <a:endParaRPr lang="en-GB" sz="2000" dirty="0">
              <a:solidFill>
                <a:schemeClr val="accent1"/>
              </a:solidFill>
              <a:hlinkClick r:id="rId4"/>
            </a:endParaRPr>
          </a:p>
          <a:p>
            <a:pPr lvl="0">
              <a:spcBef>
                <a:spcPts val="7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IRC:  #ns-3 at freenode.net</a:t>
            </a:r>
          </a:p>
          <a:p>
            <a:pPr marL="711200" lvl="1" indent="-254000">
              <a:spcBef>
                <a:spcPts val="600"/>
              </a:spcBef>
              <a:buClr>
                <a:srgbClr val="0000CC"/>
              </a:buClr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 dirty="0" smtClean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896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Suggested 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through the ns-3 tutorial</a:t>
            </a:r>
          </a:p>
          <a:p>
            <a:r>
              <a:rPr lang="en-US" dirty="0" smtClean="0"/>
              <a:t>Browse the source code and other project documentation</a:t>
            </a:r>
          </a:p>
          <a:p>
            <a:pPr lvl="1"/>
            <a:r>
              <a:rPr lang="en-US" dirty="0" smtClean="0"/>
              <a:t>manual, model library, </a:t>
            </a:r>
            <a:r>
              <a:rPr lang="en-US" dirty="0" err="1" smtClean="0"/>
              <a:t>Doxygen</a:t>
            </a:r>
            <a:r>
              <a:rPr lang="en-US" dirty="0" smtClean="0"/>
              <a:t>, wiki</a:t>
            </a:r>
          </a:p>
          <a:p>
            <a:pPr lvl="1"/>
            <a:r>
              <a:rPr lang="en-US" dirty="0" smtClean="0"/>
              <a:t>ns-3 Consortium tutorials (May 2014)</a:t>
            </a:r>
          </a:p>
          <a:p>
            <a:pPr lvl="2"/>
            <a:r>
              <a:rPr lang="en-US" dirty="0" smtClean="0">
                <a:hlinkClick r:id="rId2"/>
              </a:rPr>
              <a:t>https://www.nsnam.org/consortium/activities/training/</a:t>
            </a:r>
            <a:endParaRPr lang="en-US" dirty="0" smtClean="0"/>
          </a:p>
          <a:p>
            <a:r>
              <a:rPr lang="en-US" dirty="0" smtClean="0"/>
              <a:t>Ask on ns-3-users mailing list if you still have questions</a:t>
            </a:r>
          </a:p>
          <a:p>
            <a:pPr lvl="1"/>
            <a:r>
              <a:rPr lang="en-US" dirty="0" smtClean="0"/>
              <a:t>We try to answer most questions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810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APIs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2173288"/>
          </a:xfrm>
          <a:ln/>
        </p:spPr>
        <p:txBody>
          <a:bodyPr/>
          <a:lstStyle/>
          <a:p>
            <a:pPr marL="312738" indent="-312738"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Most of the ns-3 API is documented with </a:t>
            </a:r>
            <a:r>
              <a:rPr lang="en-GB" dirty="0" err="1"/>
              <a:t>Doxygen</a:t>
            </a:r>
            <a:endParaRPr lang="en-GB" dirty="0"/>
          </a:p>
          <a:p>
            <a:pPr marL="712788" lvl="1" indent="-255588"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solidFill>
                  <a:srgbClr val="3333CC"/>
                </a:solidFill>
                <a:hlinkClick r:id="rId3"/>
              </a:rPr>
              <a:t>https://www.nsnam.org/doxygen</a:t>
            </a:r>
            <a:endParaRPr lang="en-GB" dirty="0">
              <a:solidFill>
                <a:srgbClr val="3333CC"/>
              </a:solidFill>
            </a:endParaRPr>
          </a:p>
          <a:p>
            <a:pPr marL="312738" indent="-312738">
              <a:buClr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>
              <a:solidFill>
                <a:srgbClr val="3333C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7136"/>
            <a:ext cx="7493000" cy="354366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249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150"/>
            <a:ext cx="5334000" cy="584775"/>
          </a:xfrm>
        </p:spPr>
        <p:txBody>
          <a:bodyPr/>
          <a:lstStyle/>
          <a:p>
            <a:r>
              <a:rPr lang="en-US" smtClean="0"/>
              <a:t>Contributed code and associated projects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86200"/>
            <a:ext cx="3631565" cy="2219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0"/>
            <a:ext cx="4751294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2133600"/>
            <a:ext cx="4758690" cy="2668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9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existing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Much insight can be gained from reading ns-3 examples and tests, and running them yourselves</a:t>
            </a:r>
          </a:p>
          <a:p>
            <a:r>
              <a:rPr lang="en-US" sz="2800" dirty="0" smtClean="0"/>
              <a:t>Several core features of ns-3 are only demonstrated in the core test suite (</a:t>
            </a:r>
            <a:r>
              <a:rPr lang="en-US" sz="2800" dirty="0" err="1" smtClean="0"/>
              <a:t>src</a:t>
            </a:r>
            <a:r>
              <a:rPr lang="en-US" sz="2800" dirty="0" smtClean="0"/>
              <a:t>/core/test)</a:t>
            </a:r>
          </a:p>
          <a:p>
            <a:r>
              <a:rPr lang="en-US" sz="2800" dirty="0" smtClean="0"/>
              <a:t>Stepping through code with a debugger is informative</a:t>
            </a:r>
          </a:p>
          <a:p>
            <a:pPr lvl="1"/>
            <a:r>
              <a:rPr lang="en-US" sz="2400" dirty="0" smtClean="0"/>
              <a:t>callbacks and templates make it more challenging than usual</a:t>
            </a:r>
          </a:p>
          <a:p>
            <a:r>
              <a:rPr lang="en-US" sz="2800" dirty="0" smtClean="0"/>
              <a:t>'find </a:t>
            </a:r>
            <a:r>
              <a:rPr lang="en-US" sz="2800" dirty="0" err="1" smtClean="0"/>
              <a:t>src</a:t>
            </a:r>
            <a:r>
              <a:rPr lang="en-US" sz="2800" dirty="0" smtClean="0"/>
              <a:t> -name "*.h" | </a:t>
            </a:r>
            <a:r>
              <a:rPr lang="en-US" sz="2800" dirty="0" err="1" smtClean="0"/>
              <a:t>xargs</a:t>
            </a:r>
            <a:r>
              <a:rPr lang="en-US" sz="2800" dirty="0" smtClean="0"/>
              <a:t> grep "string..." 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1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ns-3 primarily aims to support the networking researcher</a:t>
            </a:r>
          </a:p>
          <a:p>
            <a:r>
              <a:rPr lang="en-US" sz="2400" dirty="0" smtClean="0"/>
              <a:t>ns-3 is C++ under GPLv2, with Python bindings</a:t>
            </a:r>
          </a:p>
          <a:p>
            <a:r>
              <a:rPr lang="en-US" sz="2400" dirty="0" smtClean="0"/>
              <a:t>ns-3 is mainly designed for low-level coding, work at the command line, and composition with other tools</a:t>
            </a:r>
          </a:p>
          <a:p>
            <a:pPr lvl="1"/>
            <a:r>
              <a:rPr lang="en-US" sz="2000" dirty="0" smtClean="0"/>
              <a:t>most users edit or extend the source code</a:t>
            </a:r>
          </a:p>
          <a:p>
            <a:r>
              <a:rPr lang="en-US" sz="2400" dirty="0" smtClean="0"/>
              <a:t>ns-3 tries to operate according to open source project best current practices</a:t>
            </a:r>
          </a:p>
          <a:p>
            <a:pPr lvl="1"/>
            <a:r>
              <a:rPr lang="en-US" sz="2000" dirty="0" smtClean="0"/>
              <a:t>everyone is a volunteer</a:t>
            </a:r>
          </a:p>
          <a:p>
            <a:r>
              <a:rPr lang="en-US" sz="2400" dirty="0" smtClean="0"/>
              <a:t>search for what you need, ask questions when you get stuck, and think about contributing back to the project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19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feedback on requested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generating TCP traffic</a:t>
            </a:r>
          </a:p>
          <a:p>
            <a:r>
              <a:rPr lang="en-US" sz="2800" dirty="0" smtClean="0"/>
              <a:t>using TCP instead of UDP in examples</a:t>
            </a:r>
          </a:p>
          <a:p>
            <a:r>
              <a:rPr lang="en-US" sz="2800" dirty="0" smtClean="0"/>
              <a:t>general guidelines on hooking trace sources</a:t>
            </a:r>
          </a:p>
          <a:p>
            <a:r>
              <a:rPr lang="en-US" sz="2800" dirty="0" smtClean="0"/>
              <a:t>general guidelines on implementing protocols</a:t>
            </a:r>
          </a:p>
          <a:p>
            <a:r>
              <a:rPr lang="en-US" sz="2800" dirty="0" smtClean="0"/>
              <a:t>how to pass information from ns-3 to a Python script (sockets?)</a:t>
            </a:r>
          </a:p>
          <a:p>
            <a:r>
              <a:rPr lang="en-US" sz="2800" dirty="0" smtClean="0"/>
              <a:t>HLA-based federation</a:t>
            </a:r>
          </a:p>
          <a:p>
            <a:r>
              <a:rPr lang="en-US" sz="2800" dirty="0" smtClean="0"/>
              <a:t>Underwater Acoustic Networks (UAN)</a:t>
            </a:r>
          </a:p>
          <a:p>
            <a:r>
              <a:rPr lang="en-US" sz="2800" dirty="0" smtClean="0"/>
              <a:t>Configuring 802.11n </a:t>
            </a:r>
            <a:r>
              <a:rPr lang="en-US" sz="2800" dirty="0" smtClean="0"/>
              <a:t>and ac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8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for working along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305800" cy="48720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1) Download the required packages onto your (Linux, OS X, or BSD) system</a:t>
            </a:r>
          </a:p>
          <a:p>
            <a:pPr marL="0" indent="0">
              <a:buNone/>
            </a:pPr>
            <a:r>
              <a:rPr lang="en-US" sz="2800" dirty="0" smtClean="0"/>
              <a:t>2) Download or copy the ISO image (Live DVD)</a:t>
            </a:r>
          </a:p>
          <a:p>
            <a:pPr marL="0" indent="0">
              <a:buNone/>
            </a:pPr>
            <a:r>
              <a:rPr lang="en-US" sz="2800" dirty="0" smtClean="0"/>
              <a:t>3) Browse the code online:  </a:t>
            </a:r>
            <a:r>
              <a:rPr lang="en-US" sz="2800" dirty="0" smtClean="0">
                <a:hlinkClick r:id="rId2"/>
              </a:rPr>
              <a:t>https://code.nsnam.org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25" y="3359023"/>
            <a:ext cx="5867400" cy="292509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5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860517"/>
            <a:ext cx="3657600" cy="855662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8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ns-3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Develop an extensible simulation environment for networking research</a:t>
            </a:r>
          </a:p>
          <a:p>
            <a:pPr lvl="1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1) a tool </a:t>
            </a:r>
            <a:r>
              <a:rPr lang="en-GB" sz="2400" b="1" dirty="0">
                <a:solidFill>
                  <a:srgbClr val="006600"/>
                </a:solidFill>
              </a:rPr>
              <a:t>aligned with the experimentation needs </a:t>
            </a:r>
            <a:r>
              <a:rPr lang="en-GB" sz="2400" dirty="0"/>
              <a:t>of modern networking research</a:t>
            </a:r>
          </a:p>
          <a:p>
            <a:pPr lvl="1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2) a tool that </a:t>
            </a:r>
            <a:r>
              <a:rPr lang="en-GB" sz="2400" b="1" dirty="0">
                <a:solidFill>
                  <a:srgbClr val="006600"/>
                </a:solidFill>
              </a:rPr>
              <a:t>elevates the technical rigor </a:t>
            </a:r>
            <a:r>
              <a:rPr lang="en-GB" sz="2400" dirty="0"/>
              <a:t>of network simulation practice</a:t>
            </a:r>
          </a:p>
          <a:p>
            <a:pPr lvl="1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3) an </a:t>
            </a:r>
            <a:r>
              <a:rPr lang="en-GB" sz="2400" b="1" dirty="0">
                <a:solidFill>
                  <a:srgbClr val="006600"/>
                </a:solidFill>
              </a:rPr>
              <a:t>open-source project </a:t>
            </a:r>
            <a:r>
              <a:rPr lang="en-GB" sz="2400" dirty="0">
                <a:solidFill>
                  <a:schemeClr val="tx1"/>
                </a:solidFill>
              </a:rPr>
              <a:t>that encourages community contribution</a:t>
            </a:r>
            <a:r>
              <a:rPr lang="en-GB" sz="2400" dirty="0"/>
              <a:t>, peer review, and long-term maintenance and validation of the software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33400" y="5334000"/>
            <a:ext cx="8001000" cy="8334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41960" y="5189379"/>
            <a:ext cx="8001000" cy="83343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2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246510"/>
            <a:ext cx="6856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Community-maintained, scientific computing software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by following best current practices for open source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ns-3 Training, June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69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70C0"/>
      </a:hlink>
      <a:folHlink>
        <a:srgbClr val="007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2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2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2308</Words>
  <Application>Microsoft Office PowerPoint</Application>
  <PresentationFormat>On-screen Show (4:3)</PresentationFormat>
  <Paragraphs>502</Paragraphs>
  <Slides>58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Courier New</vt:lpstr>
      <vt:lpstr>Times New Roman</vt:lpstr>
      <vt:lpstr>Default Design</vt:lpstr>
      <vt:lpstr>PowerPoint Presentation</vt:lpstr>
      <vt:lpstr>ns-3 training goals</vt:lpstr>
      <vt:lpstr>Monday agenda</vt:lpstr>
      <vt:lpstr>Tuesday agenda</vt:lpstr>
      <vt:lpstr>Later in the week</vt:lpstr>
      <vt:lpstr>Your feedback on requested topics</vt:lpstr>
      <vt:lpstr>Options for working along</vt:lpstr>
      <vt:lpstr>Project overview</vt:lpstr>
      <vt:lpstr>Motivations for ns-3 project</vt:lpstr>
      <vt:lpstr>ns-3:  An Open Source Network Simulator</vt:lpstr>
      <vt:lpstr>What have people done with ns-3?</vt:lpstr>
      <vt:lpstr>How many ns-3 publications?</vt:lpstr>
      <vt:lpstr>Publications using ns-3</vt:lpstr>
      <vt:lpstr>Paper counts by topic </vt:lpstr>
      <vt:lpstr>What have people done with ns-3?</vt:lpstr>
      <vt:lpstr>Contributed code and associated projects</vt:lpstr>
      <vt:lpstr>ns history</vt:lpstr>
      <vt:lpstr>Relationship to ns-2</vt:lpstr>
      <vt:lpstr>ns-3 summary characteristics</vt:lpstr>
      <vt:lpstr>Network performance evaluation options</vt:lpstr>
      <vt:lpstr>PowerPoint Presentation</vt:lpstr>
      <vt:lpstr>ns-3 main website </vt:lpstr>
      <vt:lpstr>How the project operates</vt:lpstr>
      <vt:lpstr>Maintainers, Authors, Users</vt:lpstr>
      <vt:lpstr>Sustainment</vt:lpstr>
      <vt:lpstr>ns-3 Consortium governance</vt:lpstr>
      <vt:lpstr>Acknowledgment of support</vt:lpstr>
      <vt:lpstr>PowerPoint Presentation</vt:lpstr>
      <vt:lpstr>Software overview</vt:lpstr>
      <vt:lpstr>Discrete-event simulation basics</vt:lpstr>
      <vt:lpstr>The basic ns-3 architecture</vt:lpstr>
      <vt:lpstr>Software orientation</vt:lpstr>
      <vt:lpstr>ns-3 does not have a graphical IDE</vt:lpstr>
      <vt:lpstr>ns-3 not written in a high-level language</vt:lpstr>
      <vt:lpstr>Software organization</vt:lpstr>
      <vt:lpstr>Current models</vt:lpstr>
      <vt:lpstr>Module organization</vt:lpstr>
      <vt:lpstr>ns-3 programs</vt:lpstr>
      <vt:lpstr>Python bindings</vt:lpstr>
      <vt:lpstr>Integrating other tools and libraries</vt:lpstr>
      <vt:lpstr>Other libraries</vt:lpstr>
      <vt:lpstr>Gnuplot</vt:lpstr>
      <vt:lpstr>Enabling gnuplot for your code</vt:lpstr>
      <vt:lpstr>Matplotlib</vt:lpstr>
      <vt:lpstr>Click Modular Router</vt:lpstr>
      <vt:lpstr>OpenFlow Switch</vt:lpstr>
      <vt:lpstr>CORE emulator</vt:lpstr>
      <vt:lpstr>mininet emulator</vt:lpstr>
      <vt:lpstr>Co-simulation frameworks have emerged</vt:lpstr>
      <vt:lpstr>FAQs</vt:lpstr>
      <vt:lpstr>Summarizing</vt:lpstr>
      <vt:lpstr>Finding documentation and code</vt:lpstr>
      <vt:lpstr>Resources</vt:lpstr>
      <vt:lpstr>Suggested steps</vt:lpstr>
      <vt:lpstr>APIs</vt:lpstr>
      <vt:lpstr>Contributed code and associated projects</vt:lpstr>
      <vt:lpstr>Reading existing code</vt:lpstr>
      <vt:lpstr>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2016-06-13T03:27:38Z</dcterms:modified>
</cp:coreProperties>
</file>