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sldIdLst>
    <p:sldId id="256" r:id="rId2"/>
    <p:sldId id="890" r:id="rId3"/>
    <p:sldId id="793" r:id="rId4"/>
    <p:sldId id="795" r:id="rId5"/>
    <p:sldId id="796" r:id="rId6"/>
    <p:sldId id="797" r:id="rId7"/>
    <p:sldId id="798" r:id="rId8"/>
    <p:sldId id="799" r:id="rId9"/>
    <p:sldId id="800" r:id="rId10"/>
    <p:sldId id="802" r:id="rId11"/>
    <p:sldId id="803" r:id="rId12"/>
    <p:sldId id="804" r:id="rId13"/>
    <p:sldId id="805" r:id="rId14"/>
    <p:sldId id="807" r:id="rId15"/>
    <p:sldId id="898" r:id="rId16"/>
    <p:sldId id="899" r:id="rId17"/>
    <p:sldId id="808" r:id="rId18"/>
    <p:sldId id="891" r:id="rId19"/>
    <p:sldId id="900" r:id="rId20"/>
    <p:sldId id="892" r:id="rId21"/>
    <p:sldId id="893" r:id="rId22"/>
    <p:sldId id="895" r:id="rId23"/>
    <p:sldId id="896" r:id="rId24"/>
    <p:sldId id="897" r:id="rId25"/>
    <p:sldId id="901" r:id="rId26"/>
    <p:sldId id="902" r:id="rId27"/>
    <p:sldId id="907" r:id="rId28"/>
    <p:sldId id="908" r:id="rId29"/>
    <p:sldId id="909" r:id="rId30"/>
    <p:sldId id="910" r:id="rId31"/>
    <p:sldId id="905" r:id="rId32"/>
    <p:sldId id="906" r:id="rId33"/>
    <p:sldId id="879" r:id="rId34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63" d="100"/>
          <a:sy n="63" d="100"/>
        </p:scale>
        <p:origin x="152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353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36900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56" name="Rectangle 2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87900" cy="3590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2" name="Rectangle 24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8187" cy="431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35313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36900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4C8AA8BB-99E7-4648-BB08-A261E9BEDA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1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54866E-55A0-425D-A239-0E98A11CADCC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50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19775" cy="4313237"/>
          </a:xfrm>
          <a:noFill/>
          <a:ln/>
        </p:spPr>
        <p:txBody>
          <a:bodyPr wrap="none" lIns="96661" tIns="48331" rIns="96661" bIns="4833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0089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23B732-1333-4C75-A593-29B4B5191CEB}" type="slidenum">
              <a:rPr lang="en-GB"/>
              <a:pPr/>
              <a:t>12</a:t>
            </a:fld>
            <a:endParaRPr lang="en-GB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5457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0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4208C5-B5AF-410B-A0C5-A0D2F430A757}" type="slidenum">
              <a:rPr lang="en-GB"/>
              <a:pPr/>
              <a:t>13</a:t>
            </a:fld>
            <a:endParaRPr lang="en-GB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5457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70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8AA8BB-99E7-4648-BB08-A261E9BEDA3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688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05066D-B1E2-4F07-AA9A-7D0B21E55358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145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96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3AA361-F7D7-4DBF-A221-1AE1F0FAF097}" type="slidenum">
              <a:rPr lang="en-GB"/>
              <a:pPr/>
              <a:t>17</a:t>
            </a:fld>
            <a:endParaRPr lang="en-GB"/>
          </a:p>
        </p:txBody>
      </p:sp>
      <p:sp>
        <p:nvSpPr>
          <p:cNvPr id="141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02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D2CBC6-C141-441F-94C9-DB4653CBBBB3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142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374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B8B79F-5B47-40FD-B4F1-F143749021EA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143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876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22F143-668B-4285-9001-D2104E0D84A7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144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673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DC9E84-C5C4-4297-BE94-656060748B4D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146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661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80B121-2867-492A-A037-C85B18881DC4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147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4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A4E5D4-D10C-4FD1-A2B9-3A9CB61D4644}" type="slidenum">
              <a:rPr lang="en-GB"/>
              <a:pPr/>
              <a:t>4</a:t>
            </a:fld>
            <a:endParaRPr lang="en-GB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20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DBFB79-A0A8-42E3-88B7-AFA37D5C2B0B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148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395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key differences of these models</a:t>
            </a:r>
            <a:r>
              <a:rPr lang="en-US" baseline="0" dirty="0" smtClean="0"/>
              <a:t> and under what situations would I use each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0BDA-5B10-FD46-BE86-A1B8A9B4D5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4F59EA-50BF-462D-9627-3B583DE855F5}" type="slidenum">
              <a:rPr lang="en-GB"/>
              <a:pPr/>
              <a:t>5</a:t>
            </a:fld>
            <a:endParaRPr lang="en-GB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017E33-921B-4C83-978F-A655530B0770}" type="slidenum">
              <a:rPr lang="en-GB"/>
              <a:pPr/>
              <a:t>6</a:t>
            </a:fld>
            <a:endParaRPr lang="en-GB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3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91E151-6F03-4031-A272-2BC27C473F62}" type="slidenum">
              <a:rPr lang="en-GB"/>
              <a:pPr/>
              <a:t>7</a:t>
            </a:fld>
            <a:endParaRPr lang="en-GB"/>
          </a:p>
        </p:txBody>
      </p:sp>
      <p:sp>
        <p:nvSpPr>
          <p:cNvPr id="1239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0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B183A2-509A-4824-8336-1494C6C2A23E}" type="slidenum">
              <a:rPr lang="en-GB"/>
              <a:pPr/>
              <a:t>8</a:t>
            </a:fld>
            <a:endParaRPr lang="en-GB"/>
          </a:p>
        </p:txBody>
      </p:sp>
      <p:sp>
        <p:nvSpPr>
          <p:cNvPr id="1249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6957EB-0E80-475A-884D-D9A6C31D599A}" type="slidenum">
              <a:rPr lang="en-GB"/>
              <a:pPr/>
              <a:t>9</a:t>
            </a:fld>
            <a:endParaRPr lang="en-GB"/>
          </a:p>
        </p:txBody>
      </p:sp>
      <p:sp>
        <p:nvSpPr>
          <p:cNvPr id="1290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23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F3FE13-4481-439E-983A-8E1B59305092}" type="slidenum">
              <a:rPr lang="en-GB"/>
              <a:pPr/>
              <a:t>10</a:t>
            </a:fld>
            <a:endParaRPr lang="en-GB"/>
          </a:p>
        </p:txBody>
      </p:sp>
      <p:sp>
        <p:nvSpPr>
          <p:cNvPr id="132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23A4DD-9FB1-4953-B5E1-2C0A25CF1B2D}" type="slidenum">
              <a:rPr lang="en-GB"/>
              <a:pPr/>
              <a:t>11</a:t>
            </a:fld>
            <a:endParaRPr lang="en-GB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1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400800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9659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A23D-B3FF-4502-901F-6DD3E2262D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850" cy="855662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397625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8897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42161-B637-446D-9919-7C3A5524E6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197850" cy="85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97850" cy="4872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63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01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97F4F442-ECC2-4426-9D1B-1D6079B1B5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ns-3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2400" y="6204277"/>
            <a:ext cx="1143000" cy="653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2pPr>
      <a:lvl3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3pPr>
      <a:lvl4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4pPr>
      <a:lvl5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5pPr>
      <a:lvl6pPr marL="4572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6pPr>
      <a:lvl7pPr marL="9144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7pPr>
      <a:lvl8pPr marL="13716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8pPr>
      <a:lvl9pPr marL="18288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sn.tm.kit.edu/misc_3434.php" TargetMode="External"/><Relationship Id="rId2" Type="http://schemas.openxmlformats.org/officeDocument/2006/relationships/hyperlink" Target="https://code.google.com/p/ns-3-highway-mobility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Footer Placeholder 3"/>
          <p:cNvSpPr>
            <a:spLocks noGrp="1"/>
          </p:cNvSpPr>
          <p:nvPr>
            <p:ph type="ftr" idx="10"/>
          </p:nvPr>
        </p:nvSpPr>
        <p:spPr>
          <a:xfrm>
            <a:off x="914400" y="3657600"/>
            <a:ext cx="7239000" cy="1752600"/>
          </a:xfrm>
        </p:spPr>
        <p:txBody>
          <a:bodyPr/>
          <a:lstStyle/>
          <a:p>
            <a:pPr>
              <a:defRPr/>
            </a:pPr>
            <a:r>
              <a:rPr lang="en-GB" sz="2800" dirty="0" smtClean="0"/>
              <a:t>Node, Stacks, and Devices</a:t>
            </a:r>
          </a:p>
          <a:p>
            <a:pPr>
              <a:defRPr/>
            </a:pPr>
            <a:r>
              <a:rPr lang="en-GB" sz="2800" dirty="0" smtClean="0"/>
              <a:t>ns-3 </a:t>
            </a:r>
            <a:r>
              <a:rPr lang="en-GB" sz="2800" dirty="0" smtClean="0"/>
              <a:t>training, June 2016</a:t>
            </a:r>
            <a:endParaRPr lang="en-GB" sz="3600" dirty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idx="11"/>
          </p:nvPr>
        </p:nvSpPr>
        <p:spPr>
          <a:noFill/>
        </p:spPr>
        <p:txBody>
          <a:bodyPr/>
          <a:lstStyle/>
          <a:p>
            <a:fld id="{A03D83E0-59C4-4B67-B75E-BBECB8AFFDAF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514600"/>
            <a:ext cx="7620000" cy="1676400"/>
          </a:xfrm>
        </p:spPr>
        <p:txBody>
          <a:bodyPr anchor="t"/>
          <a:lstStyle/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b="1" dirty="0" smtClean="0">
                <a:solidFill>
                  <a:srgbClr val="006600"/>
                </a:solidFill>
                <a:ea typeface="+mj-ea"/>
                <a:cs typeface="+mj-cs"/>
              </a:rPr>
              <a:t>ns-3 Training</a:t>
            </a:r>
            <a:endParaRPr lang="en-GB" dirty="0"/>
          </a:p>
          <a:p>
            <a:pPr algn="ctr" eaLnBrk="1" hangingPunct="1">
              <a:spcBef>
                <a:spcPts val="800"/>
              </a:spcBef>
              <a:buClr>
                <a:srgbClr val="000000"/>
              </a:buCl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Helper API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800"/>
              <a:t>The ns-3 “helper API” provides a set of classes and methods that make common operations easier than using the low-level API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800"/>
              <a:t>Consists of: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container objects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helper classes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800"/>
              <a:t>The helper API is implemented using the low-level API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800"/>
              <a:t>Users are encouraged to contribute or propose improvements to the ns-3 helper API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10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644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Containers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Containers are part of the ns-3 “helper API”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Containers group similar objects, for convenience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They are often implemented using C++ std containers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Container objects also are intended to provide more basic (typical) API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11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251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66725"/>
            <a:ext cx="8208963" cy="487363"/>
          </a:xfrm>
          <a:ln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The Helper API (vs. low-level API)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514350" y="1425575"/>
            <a:ext cx="8208963" cy="3716338"/>
          </a:xfrm>
          <a:ln/>
        </p:spPr>
        <p:txBody>
          <a:bodyPr lIns="0" tIns="0" rIns="0" bIns="0"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Is not generic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Does not try to allow code reuse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Provides simple 'syntactical sugar' to make simulation scripts look nicer and easier to read for network researchers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Each function applies a single operation on a ''set of same objects</a:t>
            </a:r>
            <a:r>
              <a:rPr lang="en-GB" dirty="0" smtClean="0"/>
              <a:t>”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smtClean="0"/>
              <a:t>A typical operation is "Install()"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8BC0BA04-38B6-4377-9FA9-4E5F561DA061}" type="slidenum">
              <a:rPr lang="en-GB"/>
              <a:pPr/>
              <a:t>12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889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17538"/>
            <a:ext cx="8208963" cy="185737"/>
          </a:xfrm>
          <a:ln/>
        </p:spPr>
        <p:txBody>
          <a:bodyPr lIns="0" tIns="0" rIns="0" bIns="0"/>
          <a:lstStyle/>
          <a:p>
            <a:pPr>
              <a:lnSpc>
                <a:spcPct val="38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Helper Objects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509713"/>
            <a:ext cx="8208963" cy="3598862"/>
          </a:xfrm>
          <a:ln/>
        </p:spPr>
        <p:txBody>
          <a:bodyPr lIns="0" tIns="0" rIns="0" bIns="0"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800"/>
              <a:t>NodeContainer: vector of Ptr&lt;Node&gt;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800"/>
              <a:t>NetDeviceContainer: vector of Ptr&lt;NetDevice&gt;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800"/>
              <a:t>InternetStackHelper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800"/>
              <a:t>WifiHelper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800"/>
              <a:t>MobilityHelper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800"/>
              <a:t>OlsrHelper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800"/>
              <a:t>... Each model provides a helper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2AAD064E-FF71-435A-8D7F-9FAB7908F3E8}" type="slidenum">
              <a:rPr lang="en-GB"/>
              <a:pPr/>
              <a:t>13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608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onto containers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Installing models into containers, and handling containers, is a key API theme</a:t>
            </a:r>
          </a:p>
          <a:p>
            <a:endParaRPr lang="en-US" smtClean="0"/>
          </a:p>
          <a:p>
            <a:pPr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NodeContainer c;</a:t>
            </a:r>
          </a:p>
          <a:p>
            <a:pPr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c.Create (numNodes);</a:t>
            </a:r>
          </a:p>
          <a:p>
            <a:pPr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mobility.Install (c);</a:t>
            </a:r>
          </a:p>
          <a:p>
            <a:pPr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internet.Install (c);</a:t>
            </a:r>
          </a:p>
          <a:p>
            <a:pPr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5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IP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IPv4 stack with ARP, ICMP, UDP, and TCP</a:t>
            </a:r>
          </a:p>
          <a:p>
            <a:r>
              <a:rPr lang="en-US" dirty="0" smtClean="0"/>
              <a:t>IPv6 with ND, ICMPv6, IPv6 extension headers, TCP, UDP</a:t>
            </a:r>
          </a:p>
          <a:p>
            <a:r>
              <a:rPr lang="en-US" dirty="0" smtClean="0"/>
              <a:t>IPv4 routing:  RIPv2, static, global, </a:t>
            </a:r>
            <a:r>
              <a:rPr lang="en-US" dirty="0" err="1" smtClean="0"/>
              <a:t>NixVector</a:t>
            </a:r>
            <a:r>
              <a:rPr lang="en-US" dirty="0" smtClean="0"/>
              <a:t>, OLSR, AODV, DSR, DSDV</a:t>
            </a:r>
          </a:p>
          <a:p>
            <a:r>
              <a:rPr lang="en-US" dirty="0" smtClean="0"/>
              <a:t>IPv6 routing:  </a:t>
            </a:r>
            <a:r>
              <a:rPr lang="en-US" dirty="0" err="1" smtClean="0"/>
              <a:t>RIPng</a:t>
            </a:r>
            <a:r>
              <a:rPr lang="en-US" dirty="0" smtClean="0"/>
              <a:t>, static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8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3330574" y="6330951"/>
            <a:ext cx="2460625" cy="460375"/>
          </a:xfrm>
        </p:spPr>
        <p:txBody>
          <a:bodyPr/>
          <a:lstStyle/>
          <a:p>
            <a:r>
              <a:rPr lang="en-GB" altLang="en-US" b="1" dirty="0" smtClean="0"/>
              <a:t>ns-3 training, June 2016</a:t>
            </a:r>
            <a:endParaRPr lang="en-GB" altLang="en-US" b="1" dirty="0"/>
          </a:p>
        </p:txBody>
      </p:sp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IP </a:t>
            </a:r>
            <a:r>
              <a:rPr lang="en-US" altLang="en-US" dirty="0"/>
              <a:t>address configuration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1150" indent="-311150">
              <a:buFont typeface="Arial" panose="020B0604020202020204" pitchFamily="34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An Ipv4 </a:t>
            </a:r>
            <a:r>
              <a:rPr lang="en-US" altLang="en-US" dirty="0" smtClean="0"/>
              <a:t>(or Ipv6) address </a:t>
            </a:r>
            <a:r>
              <a:rPr lang="en-US" altLang="en-US" dirty="0"/>
              <a:t>helper can assign addresses to devices in a </a:t>
            </a:r>
            <a:r>
              <a:rPr lang="en-US" altLang="en-US" dirty="0" err="1"/>
              <a:t>NetDevice</a:t>
            </a:r>
            <a:r>
              <a:rPr lang="en-US" altLang="en-US" dirty="0"/>
              <a:t> container 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990600" y="3352800"/>
            <a:ext cx="67818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Ipv4AddressHelper ipv4;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ipv4.SetBase ("10.1.1.0", "255.255.255.0");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csmaInterfaces = ipv4.Assign (csmaDevices);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ipv4.NewNetwork ();  // bumps network to 10.1.2.0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otherCsmaInterfaces = ipv4.Assign (otherCsmaDevices);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>
          <a:xfrm>
            <a:off x="7042150" y="6380163"/>
            <a:ext cx="2101850" cy="460375"/>
          </a:xfrm>
        </p:spPr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951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Internet stack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17</a:t>
            </a:fld>
            <a:endParaRPr lang="en-GB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24000"/>
            <a:ext cx="2743200" cy="472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5334000" y="1981200"/>
            <a:ext cx="3200400" cy="3657600"/>
          </a:xfrm>
          <a:prstGeom prst="roundRect">
            <a:avLst>
              <a:gd name="adj" fmla="val 16667"/>
            </a:avLst>
          </a:prstGeom>
          <a:solidFill>
            <a:srgbClr val="7DDAFF"/>
          </a:solidFill>
          <a:ln w="9360">
            <a:solidFill>
              <a:srgbClr val="CCCC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</a:rPr>
              <a:t>  The public interface of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</a:rPr>
              <a:t>the Internet stack is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</a:rPr>
              <a:t>defined (abstract base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</a:rPr>
              <a:t>classes) in </a:t>
            </a:r>
            <a:endParaRPr lang="en-US" sz="200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</a:rPr>
              <a:t>src/network/model</a:t>
            </a: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</a:rPr>
              <a:t>directory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</a:rPr>
              <a:t> The intent is to support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</a:rPr>
              <a:t>multiple implementations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</a:rPr>
              <a:t> The default ns-3 Internet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</a:rPr>
              <a:t>stack is implemented in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</a:rPr>
              <a:t>src/internet-stack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54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ns-3 TCP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1150" indent="-311150">
              <a:buFont typeface="Arial" panose="020B0604020202020204" pitchFamily="34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Four options </a:t>
            </a:r>
            <a:r>
              <a:rPr lang="en-US" altLang="en-US" dirty="0"/>
              <a:t>exist:</a:t>
            </a:r>
          </a:p>
          <a:p>
            <a:pPr marL="711200" lvl="1" indent="-254000">
              <a:buFont typeface="Arial" panose="020B0604020202020204" pitchFamily="34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native ns-3 TCP</a:t>
            </a:r>
          </a:p>
          <a:p>
            <a:pPr marL="711200" lvl="1" indent="-254000">
              <a:buFont typeface="Arial" panose="020B0604020202020204" pitchFamily="34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TCP simulation cradle (NSC</a:t>
            </a:r>
            <a:r>
              <a:rPr lang="en-US" altLang="en-US" dirty="0" smtClean="0"/>
              <a:t>)</a:t>
            </a:r>
          </a:p>
          <a:p>
            <a:pPr marL="711200" lvl="1" indent="-254000">
              <a:buFont typeface="Arial" panose="020B0604020202020204" pitchFamily="34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Direct code execution (Linux/FreeBSD library)</a:t>
            </a:r>
            <a:endParaRPr lang="en-US" altLang="en-US" dirty="0"/>
          </a:p>
          <a:p>
            <a:pPr marL="711200" lvl="1" indent="-254000">
              <a:buFont typeface="Arial" panose="020B0604020202020204" pitchFamily="34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Use of virtual machines </a:t>
            </a:r>
          </a:p>
          <a:p>
            <a:pPr marL="311150" indent="-311150">
              <a:buFont typeface="Arial" panose="020B0604020202020204" pitchFamily="34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To enable NSC:</a:t>
            </a:r>
          </a:p>
          <a:p>
            <a:pPr marL="711200" lvl="1" indent="-254000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/>
          </a:p>
          <a:p>
            <a:pPr marL="311150" indent="-311150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800" dirty="0" err="1">
                <a:latin typeface="Courier New" panose="02070309020205020404" pitchFamily="49" charset="0"/>
              </a:rPr>
              <a:t>internetStack.SetNscStack</a:t>
            </a:r>
            <a:r>
              <a:rPr lang="en-US" altLang="en-US" sz="1800" dirty="0">
                <a:latin typeface="Courier New" panose="02070309020205020404" pitchFamily="49" charset="0"/>
              </a:rPr>
              <a:t> ("liblinux2.6.26.so");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71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TCP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TCP </a:t>
            </a:r>
            <a:r>
              <a:rPr lang="en-US" sz="2800" dirty="0" err="1" smtClean="0"/>
              <a:t>NewReno</a:t>
            </a:r>
            <a:r>
              <a:rPr lang="en-US" sz="2800" dirty="0" smtClean="0"/>
              <a:t> is baseline</a:t>
            </a:r>
          </a:p>
          <a:p>
            <a:pPr lvl="1"/>
            <a:r>
              <a:rPr lang="en-US" sz="2400" dirty="0" smtClean="0"/>
              <a:t>TCP SACK under review for ns-3.26</a:t>
            </a:r>
          </a:p>
          <a:p>
            <a:r>
              <a:rPr lang="en-US" sz="2800" dirty="0" smtClean="0"/>
              <a:t>TCP congestion control recently refactored, and many TCP variants are under finalization</a:t>
            </a:r>
          </a:p>
          <a:p>
            <a:pPr lvl="1"/>
            <a:r>
              <a:rPr lang="en-US" sz="2400" dirty="0" smtClean="0"/>
              <a:t>Present: BIC, </a:t>
            </a:r>
            <a:r>
              <a:rPr lang="en-US" sz="2400" dirty="0" err="1" smtClean="0"/>
              <a:t>Highspeed</a:t>
            </a:r>
            <a:r>
              <a:rPr lang="en-US" sz="2400" dirty="0" smtClean="0"/>
              <a:t>, </a:t>
            </a:r>
            <a:r>
              <a:rPr lang="en-US" sz="2400" dirty="0" err="1" smtClean="0"/>
              <a:t>Hybla</a:t>
            </a:r>
            <a:r>
              <a:rPr lang="en-US" sz="2400" dirty="0" smtClean="0"/>
              <a:t>, Illinois, Scalable, Vegas, </a:t>
            </a:r>
            <a:r>
              <a:rPr lang="en-US" sz="2400" dirty="0" err="1" smtClean="0"/>
              <a:t>Veno</a:t>
            </a:r>
            <a:r>
              <a:rPr lang="en-US" sz="2400" dirty="0" smtClean="0"/>
              <a:t>, Westwood, </a:t>
            </a:r>
            <a:r>
              <a:rPr lang="en-US" sz="2400" dirty="0" err="1" smtClean="0"/>
              <a:t>YeAH</a:t>
            </a:r>
            <a:endParaRPr lang="en-US" sz="2400" dirty="0" smtClean="0"/>
          </a:p>
          <a:p>
            <a:pPr lvl="1"/>
            <a:r>
              <a:rPr lang="en-US" sz="2400" dirty="0" smtClean="0"/>
              <a:t>Pending:  CUBIC, H-TCP, SACK</a:t>
            </a:r>
          </a:p>
          <a:p>
            <a:r>
              <a:rPr lang="en-US" sz="2800" dirty="0" smtClean="0"/>
              <a:t>MP-TCP is under development from past summer project (for ns-3.27?)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56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progressively builds up a simple ns-3 example, explaining concepts along the way</a:t>
            </a:r>
          </a:p>
          <a:p>
            <a:r>
              <a:rPr lang="en-US" dirty="0" smtClean="0"/>
              <a:t>Files for these programs are available on the ns-3 wiki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1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>
          <a:xfrm>
            <a:off x="3582986" y="6389687"/>
            <a:ext cx="2284413" cy="460375"/>
          </a:xfrm>
        </p:spPr>
        <p:txBody>
          <a:bodyPr/>
          <a:lstStyle/>
          <a:p>
            <a:r>
              <a:rPr lang="en-GB" altLang="en-US" b="1" dirty="0" smtClean="0"/>
              <a:t>ns-3 training, June 2016</a:t>
            </a:r>
            <a:endParaRPr lang="en-GB" altLang="en-US" b="1" dirty="0"/>
          </a:p>
        </p:txBody>
      </p:sp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ns-3 simulation cradle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1150" indent="-311150">
              <a:buFont typeface="Arial" panose="020B0604020202020204" pitchFamily="34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Port by Florian Westphal of Sam Jansen’s Ph.D. work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58483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576388" y="5715000"/>
            <a:ext cx="6762750" cy="520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/>
              <a:t>Figure reference:  S. Jansen, Performance, validation and testing with the Network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/>
              <a:t>Simulation Cradle. MASCOTS 2006.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43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>
          <a:xfrm>
            <a:off x="3414182" y="6306608"/>
            <a:ext cx="2300817" cy="460375"/>
          </a:xfrm>
        </p:spPr>
        <p:txBody>
          <a:bodyPr/>
          <a:lstStyle/>
          <a:p>
            <a:r>
              <a:rPr lang="en-GB" altLang="en-US" b="1" dirty="0" smtClean="0"/>
              <a:t>ns-3 training, June 2016</a:t>
            </a:r>
            <a:endParaRPr lang="en-GB" altLang="en-US" b="1" dirty="0"/>
          </a:p>
        </p:txBody>
      </p:sp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ns-3 simulation cradle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6134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629400" y="1295400"/>
            <a:ext cx="21494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/>
              <a:t>For ns-3: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 Linux 2.6.18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 Linux 2.6.26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 Linux 2.6.28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/>
              <a:t>Others: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 FreeBSD 5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 lwip 1.3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 OpenBSD 3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/>
              <a:t>Other simulators: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 ns-2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 OmNET++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85788" y="5562600"/>
            <a:ext cx="6762750" cy="520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/>
              <a:t>Figure reference:  S. Jansen, Performance, validation and testing with the Network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/>
              <a:t>Simulation Cradle. MASCOTS 2006.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105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>
          <a:xfrm>
            <a:off x="3582986" y="6332538"/>
            <a:ext cx="2436813" cy="460375"/>
          </a:xfrm>
        </p:spPr>
        <p:txBody>
          <a:bodyPr/>
          <a:lstStyle/>
          <a:p>
            <a:r>
              <a:rPr lang="en-GB" altLang="en-US" b="1" dirty="0" smtClean="0"/>
              <a:t>ns-3 training, June 2016</a:t>
            </a:r>
            <a:endParaRPr lang="en-GB" altLang="en-US" b="1" dirty="0"/>
          </a:p>
        </p:txBody>
      </p:sp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Review of sample program (cont.)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ApplicationContainer</a:t>
            </a:r>
            <a:r>
              <a:rPr lang="en-US" altLang="en-US" sz="1400" dirty="0">
                <a:latin typeface="Courier New" panose="02070309020205020404" pitchFamily="49" charset="0"/>
              </a:rPr>
              <a:t> apps;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OnOffHelper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onoff</a:t>
            </a:r>
            <a:r>
              <a:rPr lang="en-US" altLang="en-US" sz="1400" dirty="0">
                <a:latin typeface="Courier New" panose="02070309020205020404" pitchFamily="49" charset="0"/>
              </a:rPr>
              <a:t> ("ns3::</a:t>
            </a:r>
            <a:r>
              <a:rPr lang="en-US" altLang="en-US" sz="1400" dirty="0" err="1">
                <a:latin typeface="Courier New" panose="02070309020205020404" pitchFamily="49" charset="0"/>
              </a:rPr>
              <a:t>UdpSocketFactory</a:t>
            </a:r>
            <a:r>
              <a:rPr lang="en-US" altLang="en-US" sz="1400" dirty="0">
                <a:latin typeface="Courier New" panose="02070309020205020404" pitchFamily="49" charset="0"/>
              </a:rPr>
              <a:t>", 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             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InetSocketAddress</a:t>
            </a:r>
            <a:r>
              <a:rPr lang="en-US" altLang="en-US" sz="1400" dirty="0">
                <a:latin typeface="Courier New" panose="02070309020205020404" pitchFamily="49" charset="0"/>
              </a:rPr>
              <a:t> ("10.1.2.2", 1025));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onoff.SetAttribute</a:t>
            </a:r>
            <a:r>
              <a:rPr lang="en-US" altLang="en-US" sz="1400" dirty="0">
                <a:latin typeface="Courier New" panose="02070309020205020404" pitchFamily="49" charset="0"/>
              </a:rPr>
              <a:t> ("</a:t>
            </a:r>
            <a:r>
              <a:rPr lang="en-US" altLang="en-US" sz="1400" dirty="0" err="1">
                <a:latin typeface="Courier New" panose="02070309020205020404" pitchFamily="49" charset="0"/>
              </a:rPr>
              <a:t>OnTime</a:t>
            </a:r>
            <a:r>
              <a:rPr lang="en-US" altLang="en-US" sz="1400" dirty="0">
                <a:latin typeface="Courier New" panose="02070309020205020404" pitchFamily="49" charset="0"/>
              </a:rPr>
              <a:t>", </a:t>
            </a:r>
            <a:r>
              <a:rPr lang="en-US" altLang="en-US" sz="1400" dirty="0" err="1">
                <a:latin typeface="Courier New" panose="02070309020205020404" pitchFamily="49" charset="0"/>
              </a:rPr>
              <a:t>StringValue</a:t>
            </a:r>
            <a:r>
              <a:rPr lang="en-US" altLang="en-US" sz="1400" dirty="0">
                <a:latin typeface="Courier New" panose="02070309020205020404" pitchFamily="49" charset="0"/>
              </a:rPr>
              <a:t> ("Constant:1.0"));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onoff.SetAttribute</a:t>
            </a:r>
            <a:r>
              <a:rPr lang="en-US" altLang="en-US" sz="1400" dirty="0">
                <a:latin typeface="Courier New" panose="02070309020205020404" pitchFamily="49" charset="0"/>
              </a:rPr>
              <a:t> ("</a:t>
            </a:r>
            <a:r>
              <a:rPr lang="en-US" altLang="en-US" sz="1400" dirty="0" err="1">
                <a:latin typeface="Courier New" panose="02070309020205020404" pitchFamily="49" charset="0"/>
              </a:rPr>
              <a:t>OffTime</a:t>
            </a:r>
            <a:r>
              <a:rPr lang="en-US" altLang="en-US" sz="1400" dirty="0">
                <a:latin typeface="Courier New" panose="02070309020205020404" pitchFamily="49" charset="0"/>
              </a:rPr>
              <a:t>", </a:t>
            </a:r>
            <a:r>
              <a:rPr lang="en-US" altLang="en-US" sz="1400" dirty="0" err="1">
                <a:latin typeface="Courier New" panose="02070309020205020404" pitchFamily="49" charset="0"/>
              </a:rPr>
              <a:t>StringValue</a:t>
            </a:r>
            <a:r>
              <a:rPr lang="en-US" altLang="en-US" sz="1400" dirty="0">
                <a:latin typeface="Courier New" panose="02070309020205020404" pitchFamily="49" charset="0"/>
              </a:rPr>
              <a:t> ("Constant:0.0"));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  apps = </a:t>
            </a:r>
            <a:r>
              <a:rPr lang="en-US" altLang="en-US" sz="1400" dirty="0" err="1">
                <a:latin typeface="Courier New" panose="02070309020205020404" pitchFamily="49" charset="0"/>
              </a:rPr>
              <a:t>onoff.Install</a:t>
            </a:r>
            <a:r>
              <a:rPr lang="en-US" altLang="en-US" sz="1400" dirty="0">
                <a:latin typeface="Courier New" panose="02070309020205020404" pitchFamily="49" charset="0"/>
              </a:rPr>
              <a:t> (</a:t>
            </a:r>
            <a:r>
              <a:rPr lang="en-US" altLang="en-US" sz="1400" dirty="0" err="1">
                <a:latin typeface="Courier New" panose="02070309020205020404" pitchFamily="49" charset="0"/>
              </a:rPr>
              <a:t>csmaNodes.Get</a:t>
            </a:r>
            <a:r>
              <a:rPr lang="en-US" altLang="en-US" sz="1400" dirty="0">
                <a:latin typeface="Courier New" panose="02070309020205020404" pitchFamily="49" charset="0"/>
              </a:rPr>
              <a:t> (0));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apps.Start</a:t>
            </a:r>
            <a:r>
              <a:rPr lang="en-US" altLang="en-US" sz="1400" dirty="0">
                <a:latin typeface="Courier New" panose="02070309020205020404" pitchFamily="49" charset="0"/>
              </a:rPr>
              <a:t> (Seconds (1.0));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apps.Stop</a:t>
            </a:r>
            <a:r>
              <a:rPr lang="en-US" altLang="en-US" sz="1400" dirty="0">
                <a:latin typeface="Courier New" panose="02070309020205020404" pitchFamily="49" charset="0"/>
              </a:rPr>
              <a:t> (Seconds (4.0));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PacketSinkHelper</a:t>
            </a:r>
            <a:r>
              <a:rPr lang="en-US" altLang="en-US" sz="1400" dirty="0">
                <a:latin typeface="Courier New" panose="02070309020205020404" pitchFamily="49" charset="0"/>
              </a:rPr>
              <a:t> sink ("ns3::</a:t>
            </a:r>
            <a:r>
              <a:rPr lang="en-US" altLang="en-US" sz="1400" dirty="0" err="1">
                <a:latin typeface="Courier New" panose="02070309020205020404" pitchFamily="49" charset="0"/>
              </a:rPr>
              <a:t>UdpSocketFactory</a:t>
            </a:r>
            <a:r>
              <a:rPr lang="en-US" altLang="en-US" sz="1400" dirty="0">
                <a:latin typeface="Courier New" panose="02070309020205020404" pitchFamily="49" charset="0"/>
              </a:rPr>
              <a:t>",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			 </a:t>
            </a:r>
            <a:r>
              <a:rPr lang="en-US" altLang="en-US" sz="1400" dirty="0" err="1">
                <a:latin typeface="Courier New" panose="02070309020205020404" pitchFamily="49" charset="0"/>
              </a:rPr>
              <a:t>InetSocketAddress</a:t>
            </a:r>
            <a:r>
              <a:rPr lang="en-US" altLang="en-US" sz="1400" dirty="0">
                <a:latin typeface="Courier New" panose="02070309020205020404" pitchFamily="49" charset="0"/>
              </a:rPr>
              <a:t> ("10.1.2.2", 1025));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  apps = </a:t>
            </a:r>
            <a:r>
              <a:rPr lang="en-US" altLang="en-US" sz="1400" dirty="0" err="1">
                <a:latin typeface="Courier New" panose="02070309020205020404" pitchFamily="49" charset="0"/>
              </a:rPr>
              <a:t>sink.Install</a:t>
            </a:r>
            <a:r>
              <a:rPr lang="en-US" altLang="en-US" sz="1400" dirty="0">
                <a:latin typeface="Courier New" panose="02070309020205020404" pitchFamily="49" charset="0"/>
              </a:rPr>
              <a:t> (</a:t>
            </a:r>
            <a:r>
              <a:rPr lang="en-US" altLang="en-US" sz="1400" dirty="0" err="1">
                <a:latin typeface="Courier New" panose="02070309020205020404" pitchFamily="49" charset="0"/>
              </a:rPr>
              <a:t>wifiNodes.Get</a:t>
            </a:r>
            <a:r>
              <a:rPr lang="en-US" altLang="en-US" sz="1400" dirty="0">
                <a:latin typeface="Courier New" panose="02070309020205020404" pitchFamily="49" charset="0"/>
              </a:rPr>
              <a:t> (1));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apps.Start</a:t>
            </a:r>
            <a:r>
              <a:rPr lang="en-US" altLang="en-US" sz="1400" dirty="0">
                <a:latin typeface="Courier New" panose="02070309020205020404" pitchFamily="49" charset="0"/>
              </a:rPr>
              <a:t> (Seconds (0.0));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apps.Stop</a:t>
            </a:r>
            <a:r>
              <a:rPr lang="en-US" altLang="en-US" sz="1400" dirty="0">
                <a:latin typeface="Courier New" panose="02070309020205020404" pitchFamily="49" charset="0"/>
              </a:rPr>
              <a:t> (Seconds (4.0));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326188" y="2590800"/>
            <a:ext cx="19954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b="1">
                <a:solidFill>
                  <a:srgbClr val="3333CC"/>
                </a:solidFill>
              </a:rPr>
              <a:t>Traffic generator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480175" y="3657600"/>
            <a:ext cx="1816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b="1">
                <a:solidFill>
                  <a:srgbClr val="3333CC"/>
                </a:solidFill>
              </a:rPr>
              <a:t>Traffic receiver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41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352800" y="6332538"/>
            <a:ext cx="2438400" cy="460375"/>
          </a:xfrm>
        </p:spPr>
        <p:txBody>
          <a:bodyPr/>
          <a:lstStyle/>
          <a:p>
            <a:r>
              <a:rPr lang="en-GB" altLang="en-US" b="1" smtClean="0"/>
              <a:t>ns-3 training, June 2016</a:t>
            </a:r>
            <a:endParaRPr lang="en-GB" altLang="en-US" b="1"/>
          </a:p>
        </p:txBody>
      </p:sp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Applications and sockets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1150" indent="-311150">
              <a:buFont typeface="Arial" panose="020B0604020202020204" pitchFamily="34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In general, applications in ns-3 derive from the ns3::Application base class</a:t>
            </a:r>
          </a:p>
          <a:p>
            <a:pPr marL="711200" lvl="1" indent="-254000">
              <a:buFont typeface="Arial" panose="020B0604020202020204" pitchFamily="34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A list of applications is stored in the ns3::Node</a:t>
            </a:r>
          </a:p>
          <a:p>
            <a:pPr marL="711200" lvl="1" indent="-254000">
              <a:buFont typeface="Arial" panose="020B0604020202020204" pitchFamily="34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Applications are like processes</a:t>
            </a:r>
          </a:p>
          <a:p>
            <a:pPr marL="311150" indent="-311150">
              <a:buFont typeface="Arial" panose="020B0604020202020204" pitchFamily="34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Applications make use of a sockets-like API</a:t>
            </a:r>
          </a:p>
          <a:p>
            <a:pPr marL="711200" lvl="1" indent="-254000">
              <a:buFont typeface="Arial" panose="020B0604020202020204" pitchFamily="34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Application::Start () may call ns3::Socket::SendMsg() at a lower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02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3292474" y="6432550"/>
            <a:ext cx="2346325" cy="460375"/>
          </a:xfrm>
        </p:spPr>
        <p:txBody>
          <a:bodyPr/>
          <a:lstStyle/>
          <a:p>
            <a:r>
              <a:rPr lang="en-GB" altLang="en-US" b="1" dirty="0" smtClean="0"/>
              <a:t>ns-3 training, June 2016</a:t>
            </a:r>
            <a:endParaRPr lang="en-GB" altLang="en-US" b="1" dirty="0"/>
          </a:p>
        </p:txBody>
      </p:sp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Sockets API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3810000" cy="4875213"/>
          </a:xfrm>
          <a:ln/>
        </p:spPr>
        <p:txBody>
          <a:bodyPr/>
          <a:lstStyle/>
          <a:p>
            <a:pPr marL="314325" indent="-311150">
              <a:lnSpc>
                <a:spcPct val="80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u="sng"/>
              <a:t>Plain C sockets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400">
              <a:latin typeface="Courier New" panose="02070309020205020404" pitchFamily="49" charset="0"/>
            </a:endParaRP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200">
                <a:latin typeface="Courier New" panose="02070309020205020404" pitchFamily="49" charset="0"/>
              </a:rPr>
              <a:t>int sk;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200">
                <a:latin typeface="Courier New" panose="02070309020205020404" pitchFamily="49" charset="0"/>
              </a:rPr>
              <a:t>sk = </a:t>
            </a:r>
            <a:r>
              <a:rPr lang="en-US" altLang="en-US" sz="1200" b="1">
                <a:solidFill>
                  <a:srgbClr val="3333CC"/>
                </a:solidFill>
                <a:latin typeface="Courier New" panose="02070309020205020404" pitchFamily="49" charset="0"/>
              </a:rPr>
              <a:t>socket</a:t>
            </a:r>
            <a:r>
              <a:rPr lang="en-US" altLang="en-US" sz="1200">
                <a:latin typeface="Courier New" panose="02070309020205020404" pitchFamily="49" charset="0"/>
              </a:rPr>
              <a:t>(PF_INET, SOCK_DGRAM, 0);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200">
              <a:latin typeface="Courier New" panose="02070309020205020404" pitchFamily="49" charset="0"/>
            </a:endParaRP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200">
                <a:latin typeface="Courier New" panose="02070309020205020404" pitchFamily="49" charset="0"/>
              </a:rPr>
              <a:t>struct </a:t>
            </a:r>
            <a:r>
              <a:rPr lang="en-US" altLang="en-US" sz="1200" b="1">
                <a:solidFill>
                  <a:srgbClr val="3333CC"/>
                </a:solidFill>
                <a:latin typeface="Courier New" panose="02070309020205020404" pitchFamily="49" charset="0"/>
              </a:rPr>
              <a:t>sockaddr_in</a:t>
            </a:r>
            <a:r>
              <a:rPr lang="en-US" altLang="en-US" sz="1200" b="1">
                <a:latin typeface="Courier New" panose="02070309020205020404" pitchFamily="49" charset="0"/>
              </a:rPr>
              <a:t> </a:t>
            </a:r>
            <a:r>
              <a:rPr lang="en-US" altLang="en-US" sz="1200">
                <a:latin typeface="Courier New" panose="02070309020205020404" pitchFamily="49" charset="0"/>
              </a:rPr>
              <a:t>src;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200">
                <a:latin typeface="Courier New" panose="02070309020205020404" pitchFamily="49" charset="0"/>
              </a:rPr>
              <a:t>inet_pton(AF_INET,”0.0.0.0”,&amp;src.sin_addr);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200">
                <a:latin typeface="Courier New" panose="02070309020205020404" pitchFamily="49" charset="0"/>
              </a:rPr>
              <a:t>src.sin_port = htons(80);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200" b="1">
                <a:solidFill>
                  <a:srgbClr val="3333CC"/>
                </a:solidFill>
                <a:latin typeface="Courier New" panose="02070309020205020404" pitchFamily="49" charset="0"/>
              </a:rPr>
              <a:t>bind</a:t>
            </a:r>
            <a:r>
              <a:rPr lang="en-US" altLang="en-US" sz="1200">
                <a:latin typeface="Courier New" panose="02070309020205020404" pitchFamily="49" charset="0"/>
              </a:rPr>
              <a:t>(sk, (struct sockaddr *) &amp;src, sizeof(src));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200">
              <a:latin typeface="Courier New" panose="02070309020205020404" pitchFamily="49" charset="0"/>
            </a:endParaRP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200">
                <a:latin typeface="Courier New" panose="02070309020205020404" pitchFamily="49" charset="0"/>
              </a:rPr>
              <a:t>struct sockaddr_in dest;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200">
                <a:latin typeface="Courier New" panose="02070309020205020404" pitchFamily="49" charset="0"/>
              </a:rPr>
              <a:t>inet_pton(AF_INET,”10.0.0.1”,&amp;dest.sin_addr);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200">
                <a:latin typeface="Courier New" panose="02070309020205020404" pitchFamily="49" charset="0"/>
              </a:rPr>
              <a:t>dest.sin_port = htons(80);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200" b="1">
                <a:solidFill>
                  <a:srgbClr val="3333CC"/>
                </a:solidFill>
                <a:latin typeface="Courier New" panose="02070309020205020404" pitchFamily="49" charset="0"/>
              </a:rPr>
              <a:t>sendto</a:t>
            </a:r>
            <a:r>
              <a:rPr lang="en-US" altLang="en-US" sz="1200">
                <a:latin typeface="Courier New" panose="02070309020205020404" pitchFamily="49" charset="0"/>
              </a:rPr>
              <a:t>(sk, </a:t>
            </a:r>
            <a:r>
              <a:rPr lang="en-US" altLang="en-US" sz="1200" b="1">
                <a:solidFill>
                  <a:srgbClr val="3333CC"/>
                </a:solidFill>
                <a:latin typeface="Courier New" panose="02070309020205020404" pitchFamily="49" charset="0"/>
              </a:rPr>
              <a:t>”hello”, 6</a:t>
            </a:r>
            <a:r>
              <a:rPr lang="en-US" altLang="en-US" sz="1200">
                <a:latin typeface="Courier New" panose="02070309020205020404" pitchFamily="49" charset="0"/>
              </a:rPr>
              <a:t>, 0, (struct sockaddr *) &amp;dest, sizeof(dest));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200">
              <a:latin typeface="Courier New" panose="02070309020205020404" pitchFamily="49" charset="0"/>
            </a:endParaRP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200">
                <a:latin typeface="Courier New" panose="02070309020205020404" pitchFamily="49" charset="0"/>
              </a:rPr>
              <a:t>char buf[6];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200" b="1">
                <a:solidFill>
                  <a:srgbClr val="3333CC"/>
                </a:solidFill>
                <a:latin typeface="Courier New" panose="02070309020205020404" pitchFamily="49" charset="0"/>
              </a:rPr>
              <a:t>recv</a:t>
            </a:r>
            <a:r>
              <a:rPr lang="en-US" altLang="en-US" sz="1200">
                <a:latin typeface="Courier New" panose="02070309020205020404" pitchFamily="49" charset="0"/>
              </a:rPr>
              <a:t>(sk, buf, 6, 0);</a:t>
            </a:r>
          </a:p>
          <a:p>
            <a:pPr marL="314325" indent="-311150">
              <a:spcBef>
                <a:spcPct val="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0" y="1295400"/>
            <a:ext cx="4343400" cy="48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1150"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altLang="en-US" sz="2000" u="sng" dirty="0"/>
              <a:t>ns-3 sockets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Ptr</a:t>
            </a:r>
            <a:r>
              <a:rPr lang="en-US" altLang="en-US" sz="1200" dirty="0">
                <a:latin typeface="Courier New" panose="02070309020205020404" pitchFamily="49" charset="0"/>
              </a:rPr>
              <a:t>&lt;Socket&gt; </a:t>
            </a:r>
            <a:r>
              <a:rPr lang="en-US" altLang="en-US" sz="1200" dirty="0" err="1">
                <a:latin typeface="Courier New" panose="02070309020205020404" pitchFamily="49" charset="0"/>
              </a:rPr>
              <a:t>sk</a:t>
            </a:r>
            <a:r>
              <a:rPr lang="en-US" altLang="en-US" sz="1200" dirty="0">
                <a:latin typeface="Courier New" panose="02070309020205020404" pitchFamily="49" charset="0"/>
              </a:rPr>
              <a:t> =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udpFactory</a:t>
            </a:r>
            <a:r>
              <a:rPr lang="en-US" altLang="en-US" sz="1200" dirty="0">
                <a:latin typeface="Courier New" panose="02070309020205020404" pitchFamily="49" charset="0"/>
              </a:rPr>
              <a:t>-&gt;</a:t>
            </a:r>
            <a:r>
              <a:rPr lang="en-US" altLang="en-US" sz="12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CreateSocket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sk</a:t>
            </a:r>
            <a:r>
              <a:rPr lang="en-US" altLang="en-US" sz="1200" dirty="0">
                <a:latin typeface="Courier New" panose="02070309020205020404" pitchFamily="49" charset="0"/>
              </a:rPr>
              <a:t>-&gt;</a:t>
            </a:r>
            <a:r>
              <a:rPr lang="en-US" altLang="en-US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Bind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InetSocketAddress</a:t>
            </a:r>
            <a:r>
              <a:rPr lang="en-US" altLang="en-US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</a:rPr>
              <a:t>(80));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sk</a:t>
            </a:r>
            <a:r>
              <a:rPr lang="en-US" altLang="en-US" sz="1200" dirty="0">
                <a:latin typeface="Courier New" panose="02070309020205020404" pitchFamily="49" charset="0"/>
              </a:rPr>
              <a:t>-&gt;</a:t>
            </a:r>
            <a:r>
              <a:rPr lang="en-US" altLang="en-US" sz="12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SendTo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</a:rPr>
              <a:t>InetSocketAddress</a:t>
            </a:r>
            <a:r>
              <a:rPr lang="en-US" altLang="en-US" sz="1200" dirty="0">
                <a:latin typeface="Courier New" panose="02070309020205020404" pitchFamily="49" charset="0"/>
              </a:rPr>
              <a:t> (Ipv4Address (”10.0.0.1”), 80), </a:t>
            </a:r>
            <a:r>
              <a:rPr lang="en-US" altLang="en-US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Create&lt;Packet&gt; (”hello”, 6)</a:t>
            </a:r>
            <a:r>
              <a:rPr lang="en-US" altLang="en-US" sz="12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sk</a:t>
            </a:r>
            <a:r>
              <a:rPr lang="en-US" altLang="en-US" sz="1200" dirty="0">
                <a:latin typeface="Courier New" panose="02070309020205020404" pitchFamily="49" charset="0"/>
              </a:rPr>
              <a:t>-&gt;</a:t>
            </a:r>
            <a:r>
              <a:rPr lang="en-US" altLang="en-US" sz="12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SetReceiveCallback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</a:rPr>
              <a:t>MakeCallback</a:t>
            </a:r>
            <a:r>
              <a:rPr lang="en-US" altLang="en-US" sz="1200" dirty="0">
                <a:latin typeface="Courier New" panose="02070309020205020404" pitchFamily="49" charset="0"/>
              </a:rPr>
              <a:t> (</a:t>
            </a:r>
            <a:r>
              <a:rPr lang="en-US" altLang="en-US" sz="1200" i="1" dirty="0" err="1">
                <a:latin typeface="Courier New" panose="02070309020205020404" pitchFamily="49" charset="0"/>
              </a:rPr>
              <a:t>MySocketReceive</a:t>
            </a:r>
            <a:r>
              <a:rPr lang="en-US" altLang="en-US" sz="1200" dirty="0"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ourier New" panose="02070309020205020404" pitchFamily="49" charset="0"/>
              </a:rPr>
              <a:t>[…] (Simulator::Run ())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void </a:t>
            </a:r>
            <a:r>
              <a:rPr lang="en-US" altLang="en-US" sz="1200" i="1" dirty="0" err="1">
                <a:latin typeface="Courier New" panose="02070309020205020404" pitchFamily="49" charset="0"/>
              </a:rPr>
              <a:t>MySocketReceive</a:t>
            </a:r>
            <a:r>
              <a:rPr lang="en-US" altLang="en-US" sz="1200" i="1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</a:rPr>
              <a:t>Ptr</a:t>
            </a:r>
            <a:r>
              <a:rPr lang="en-US" altLang="en-US" sz="1200" dirty="0">
                <a:latin typeface="Courier New" panose="02070309020205020404" pitchFamily="49" charset="0"/>
              </a:rPr>
              <a:t>&lt;Socket&gt; </a:t>
            </a:r>
            <a:r>
              <a:rPr lang="en-US" altLang="en-US" sz="1200" dirty="0" err="1">
                <a:latin typeface="Courier New" panose="02070309020205020404" pitchFamily="49" charset="0"/>
              </a:rPr>
              <a:t>sk</a:t>
            </a:r>
            <a:r>
              <a:rPr lang="en-US" altLang="en-US" sz="1200" dirty="0">
                <a:latin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Courier New" panose="02070309020205020404" pitchFamily="49" charset="0"/>
              </a:rPr>
              <a:t>Ptr</a:t>
            </a:r>
            <a:r>
              <a:rPr lang="en-US" altLang="en-US" sz="1200" dirty="0">
                <a:latin typeface="Courier New" panose="02070309020205020404" pitchFamily="49" charset="0"/>
              </a:rPr>
              <a:t>&lt;Packet&gt; </a:t>
            </a:r>
            <a:r>
              <a:rPr lang="en-US" altLang="en-US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packet</a:t>
            </a:r>
            <a:r>
              <a:rPr lang="en-US" altLang="en-US" sz="12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...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304800" y="2209800"/>
            <a:ext cx="8305800" cy="1588"/>
          </a:xfrm>
          <a:prstGeom prst="line">
            <a:avLst/>
          </a:prstGeom>
          <a:noFill/>
          <a:ln w="28440">
            <a:solidFill>
              <a:srgbClr val="33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04800" y="3429000"/>
            <a:ext cx="8305800" cy="1588"/>
          </a:xfrm>
          <a:prstGeom prst="line">
            <a:avLst/>
          </a:prstGeom>
          <a:noFill/>
          <a:ln w="28440">
            <a:solidFill>
              <a:srgbClr val="33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228600" y="4724400"/>
            <a:ext cx="8305800" cy="1588"/>
          </a:xfrm>
          <a:prstGeom prst="line">
            <a:avLst/>
          </a:prstGeom>
          <a:noFill/>
          <a:ln w="28440">
            <a:solidFill>
              <a:srgbClr val="33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>
          <a:xfrm>
            <a:off x="7042150" y="6397625"/>
            <a:ext cx="2101850" cy="460375"/>
          </a:xfrm>
        </p:spPr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50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ns-3.25:  traffic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Patterned after Linux traffic control, allows insertion of software-based priority queues between the IP layer and device layer</a:t>
            </a:r>
          </a:p>
          <a:p>
            <a:pPr lvl="1"/>
            <a:r>
              <a:rPr lang="en-US" dirty="0" err="1" smtClean="0"/>
              <a:t>pfifo_fast</a:t>
            </a:r>
            <a:r>
              <a:rPr lang="en-US" dirty="0" smtClean="0"/>
              <a:t>, RED, Adaptive RED, </a:t>
            </a:r>
            <a:r>
              <a:rPr lang="en-US" dirty="0" err="1" smtClean="0"/>
              <a:t>CoDel</a:t>
            </a:r>
            <a:endParaRPr lang="en-US" dirty="0"/>
          </a:p>
          <a:p>
            <a:pPr lvl="1"/>
            <a:r>
              <a:rPr lang="en-US" dirty="0" smtClean="0"/>
              <a:t>planned for ns-3.26:  FQ-</a:t>
            </a:r>
            <a:r>
              <a:rPr lang="en-US" dirty="0" err="1" smtClean="0"/>
              <a:t>CoDel</a:t>
            </a:r>
            <a:r>
              <a:rPr lang="en-US" dirty="0" smtClean="0"/>
              <a:t>, PIE, Byte Queue Limits (BQL)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4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NetDevice trace hooks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97850" cy="838200"/>
          </a:xfrm>
        </p:spPr>
        <p:txBody>
          <a:bodyPr/>
          <a:lstStyle/>
          <a:p>
            <a:r>
              <a:rPr lang="en-US" smtClean="0"/>
              <a:t>Example:  CsmaNetDevice</a:t>
            </a:r>
            <a:endParaRPr lang="en-US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26</a:t>
            </a:fld>
            <a:endParaRPr lang="en-GB"/>
          </a:p>
        </p:txBody>
      </p:sp>
      <p:grpSp>
        <p:nvGrpSpPr>
          <p:cNvPr id="6" name="Group 32"/>
          <p:cNvGrpSpPr/>
          <p:nvPr/>
        </p:nvGrpSpPr>
        <p:grpSpPr>
          <a:xfrm>
            <a:off x="457200" y="1524000"/>
            <a:ext cx="8196140" cy="4560332"/>
            <a:chOff x="457200" y="1524000"/>
            <a:chExt cx="8196140" cy="4560332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3200400"/>
              <a:ext cx="1524000" cy="9175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cxnSp>
          <p:nvCxnSpPr>
            <p:cNvPr id="7" name="Straight Connector 6"/>
            <p:cNvCxnSpPr/>
            <p:nvPr/>
          </p:nvCxnSpPr>
          <p:spPr bwMode="auto">
            <a:xfrm flipV="1">
              <a:off x="2057400" y="2209800"/>
              <a:ext cx="685800" cy="11430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57400" y="3505200"/>
              <a:ext cx="762000" cy="2057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895600" y="190500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CsmaNetDevice::Send ()</a:t>
              </a:r>
              <a:endParaRPr lang="en-US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4267200" y="2286000"/>
              <a:ext cx="0" cy="685800"/>
            </a:xfrm>
            <a:prstGeom prst="straightConnector1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886200" y="2895600"/>
              <a:ext cx="0" cy="914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3886200" y="3810000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572000" y="2895600"/>
              <a:ext cx="0" cy="914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/>
            <p:cNvSpPr/>
            <p:nvPr/>
          </p:nvSpPr>
          <p:spPr bwMode="auto">
            <a:xfrm>
              <a:off x="3886200" y="3581400"/>
              <a:ext cx="685800" cy="2286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886200" y="3352800"/>
              <a:ext cx="685800" cy="2286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886200" y="3124200"/>
              <a:ext cx="685800" cy="228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00400" y="4800600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CsmaNetDevice::</a:t>
              </a:r>
            </a:p>
            <a:p>
              <a:r>
                <a:rPr lang="en-US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TransmitStart()</a:t>
              </a:r>
              <a:endParaRPr lang="en-US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4267200" y="3962400"/>
              <a:ext cx="0" cy="685800"/>
            </a:xfrm>
            <a:prstGeom prst="straightConnector1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7010400" y="2286000"/>
              <a:ext cx="0" cy="243840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none" w="lg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019800" y="4800600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CsmaNetDevice::</a:t>
              </a:r>
            </a:p>
            <a:p>
              <a:r>
                <a:rPr lang="en-US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Receive()</a:t>
              </a:r>
              <a:endParaRPr lang="en-US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Can 26"/>
            <p:cNvSpPr/>
            <p:nvPr/>
          </p:nvSpPr>
          <p:spPr bwMode="auto">
            <a:xfrm rot="5400000">
              <a:off x="5372100" y="4229100"/>
              <a:ext cx="304800" cy="327660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00600" y="5715000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</a:rPr>
                <a:t>CsmaChannel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00800" y="1524000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NetDevice::</a:t>
              </a:r>
            </a:p>
            <a:p>
              <a:r>
                <a:rPr lang="en-US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ReceiveCallback</a:t>
              </a:r>
              <a:endParaRPr lang="en-US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24200" y="327660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solidFill>
                    <a:schemeClr val="tx1"/>
                  </a:solidFill>
                </a:rPr>
                <a:t>queue</a:t>
              </a:r>
              <a:endParaRPr lang="en-US" sz="1400" i="1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43"/>
          <p:cNvGrpSpPr/>
          <p:nvPr/>
        </p:nvGrpSpPr>
        <p:grpSpPr>
          <a:xfrm>
            <a:off x="2743200" y="2514600"/>
            <a:ext cx="5784820" cy="2426732"/>
            <a:chOff x="2743200" y="2514600"/>
            <a:chExt cx="5784820" cy="2426732"/>
          </a:xfrm>
        </p:grpSpPr>
        <p:sp>
          <p:nvSpPr>
            <p:cNvPr id="34" name="TextBox 33"/>
            <p:cNvSpPr txBox="1"/>
            <p:nvPr/>
          </p:nvSpPr>
          <p:spPr>
            <a:xfrm>
              <a:off x="7315200" y="25146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/>
                  </a:solidFill>
                </a:rPr>
                <a:t>MacRx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24400" y="28194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/>
                  </a:solidFill>
                </a:rPr>
                <a:t>MacDrop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95800" y="25908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/>
                  </a:solidFill>
                </a:rPr>
                <a:t>MacTx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43400" y="3810000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/>
                  </a:solidFill>
                </a:rPr>
                <a:t>MacTxBackoff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43200" y="4267200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/>
                  </a:solidFill>
                </a:rPr>
                <a:t>PhyTxBegin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19400" y="4572000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/>
                  </a:solidFill>
                </a:rPr>
                <a:t>PhyTxEnd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3400" y="44196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/>
                  </a:solidFill>
                </a:rPr>
                <a:t>PhyTxDrop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86400" y="3200400"/>
              <a:ext cx="18261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/>
                  </a:solidFill>
                </a:rPr>
                <a:t>Sniffer</a:t>
              </a:r>
            </a:p>
            <a:p>
              <a:r>
                <a:rPr lang="en-US" b="1" smtClean="0">
                  <a:solidFill>
                    <a:schemeClr val="tx1"/>
                  </a:solidFill>
                </a:rPr>
                <a:t>PromiscSniffer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86600" y="4267200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/>
                  </a:solidFill>
                </a:rPr>
                <a:t>PhyRxEnd</a:t>
              </a:r>
            </a:p>
            <a:p>
              <a:r>
                <a:rPr lang="en-US" b="1" smtClean="0">
                  <a:solidFill>
                    <a:schemeClr val="tx1"/>
                  </a:solidFill>
                </a:rPr>
                <a:t>PhyRxDrop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5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Nodes, Mobility, and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50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nodes have to be created before simulation starts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Position Allocators setup initial position of nodes</a:t>
            </a:r>
          </a:p>
          <a:p>
            <a:pPr lvl="1"/>
            <a:r>
              <a:rPr lang="en-US" dirty="0" smtClean="0"/>
              <a:t>List, Grid, Random position…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Mobility models specify how nodes will move</a:t>
            </a:r>
          </a:p>
          <a:p>
            <a:pPr lvl="1"/>
            <a:r>
              <a:rPr lang="en-US" dirty="0" smtClean="0"/>
              <a:t>Constant position, constant velocity/acceleration, waypoint…</a:t>
            </a:r>
          </a:p>
          <a:p>
            <a:pPr lvl="1"/>
            <a:r>
              <a:rPr lang="en-US" dirty="0" smtClean="0"/>
              <a:t>Trace-file based from mobility tools such as SUMO, </a:t>
            </a:r>
            <a:r>
              <a:rPr lang="en-US" dirty="0" err="1" smtClean="0"/>
              <a:t>BonnMotion</a:t>
            </a:r>
            <a:r>
              <a:rPr lang="en-US" dirty="0" smtClean="0"/>
              <a:t> (using NS2 format) </a:t>
            </a:r>
          </a:p>
          <a:p>
            <a:pPr lvl="1"/>
            <a:r>
              <a:rPr lang="en-US" dirty="0" smtClean="0"/>
              <a:t>Routes Mobility using Google API (*)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5200" y="6261100"/>
            <a:ext cx="2209800" cy="460375"/>
          </a:xfrm>
        </p:spPr>
        <p:txBody>
          <a:bodyPr/>
          <a:lstStyle/>
          <a:p>
            <a:r>
              <a:rPr lang="en-US" b="1" dirty="0" smtClean="0"/>
              <a:t>ns-3 training, June 2016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259FED-E9AC-A34F-A9FE-B6AFC960598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8560" y="5982184"/>
            <a:ext cx="266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09465"/>
                </a:solidFill>
              </a:rPr>
              <a:t>(*) Presented in WNS3 - 2015</a:t>
            </a:r>
            <a:endParaRPr lang="en-US" sz="1200" dirty="0">
              <a:solidFill>
                <a:srgbClr val="909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Allocation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List </a:t>
            </a:r>
            <a:br>
              <a:rPr lang="en-US" sz="2400" dirty="0"/>
            </a:br>
            <a:r>
              <a:rPr lang="en-US" sz="1800" dirty="0" err="1">
                <a:solidFill>
                  <a:srgbClr val="FF0000"/>
                </a:solidFill>
                <a:latin typeface="Consolas"/>
                <a:cs typeface="Consolas"/>
              </a:rPr>
              <a:t>MobilityHelper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 mobility;</a:t>
            </a:r>
            <a:b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// place two nodes at specific positions (100,0) and (0,100)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Ptr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&lt;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ListPositionAllocator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&gt; 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positionAlloc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 = 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CreateObject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&lt;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ListPositionAllocator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&gt; ();</a:t>
            </a:r>
            <a:b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</a:b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positionAlloc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-&gt;Add (Vector (100, 0, 0));</a:t>
            </a:r>
            <a:b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</a:b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positionAlloc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-&gt;Add (Vector (0, 100, 0));</a:t>
            </a:r>
            <a:b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</a:br>
            <a:r>
              <a:rPr lang="en-US" sz="1800" dirty="0" err="1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sz="1800" dirty="0" err="1">
                <a:solidFill>
                  <a:schemeClr val="accent1"/>
                </a:solidFill>
                <a:latin typeface="Consolas"/>
                <a:cs typeface="Consolas"/>
              </a:rPr>
              <a:t>.SetPositionAllocator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positionAlloc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342900" lvl="1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Grid Position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MobilityHelper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mobility;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/</a:t>
            </a:r>
            <a:r>
              <a:rPr lang="en-US" sz="1800" dirty="0">
                <a:latin typeface="Consolas"/>
                <a:cs typeface="Consolas"/>
              </a:rPr>
              <a:t>/ setup the grid itself: </a:t>
            </a:r>
            <a:r>
              <a:rPr lang="en-US" sz="1800" dirty="0" smtClean="0">
                <a:latin typeface="Consolas"/>
                <a:cs typeface="Consolas"/>
              </a:rPr>
              <a:t>nodes are laid out started </a:t>
            </a:r>
            <a:r>
              <a:rPr lang="en-US" sz="1800" dirty="0">
                <a:latin typeface="Consolas"/>
                <a:cs typeface="Consolas"/>
              </a:rPr>
              <a:t>from (-100,-100) with 20 </a:t>
            </a:r>
            <a:r>
              <a:rPr lang="en-US" sz="1800" dirty="0" smtClean="0">
                <a:latin typeface="Consolas"/>
                <a:cs typeface="Consolas"/>
              </a:rPr>
              <a:t>per </a:t>
            </a:r>
            <a:r>
              <a:rPr lang="en-US" sz="1800" dirty="0">
                <a:latin typeface="Consolas"/>
                <a:cs typeface="Consolas"/>
              </a:rPr>
              <a:t>row</a:t>
            </a:r>
            <a:r>
              <a:rPr lang="en-US" sz="1800" dirty="0" smtClean="0">
                <a:latin typeface="Consolas"/>
                <a:cs typeface="Consolas"/>
              </a:rPr>
              <a:t>, </a:t>
            </a:r>
            <a:r>
              <a:rPr lang="en-US" sz="1800" dirty="0">
                <a:latin typeface="Consolas"/>
                <a:cs typeface="Consolas"/>
              </a:rPr>
              <a:t>the x </a:t>
            </a:r>
            <a:endParaRPr lang="en-US" sz="18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// interval </a:t>
            </a:r>
            <a:r>
              <a:rPr lang="en-US" sz="1800" dirty="0">
                <a:latin typeface="Consolas"/>
                <a:cs typeface="Consolas"/>
              </a:rPr>
              <a:t>between each object is 5 </a:t>
            </a:r>
            <a:r>
              <a:rPr lang="en-US" sz="1800" dirty="0" smtClean="0">
                <a:latin typeface="Consolas"/>
                <a:cs typeface="Consolas"/>
              </a:rPr>
              <a:t>meters and </a:t>
            </a:r>
            <a:r>
              <a:rPr lang="en-US" sz="1800" dirty="0">
                <a:latin typeface="Consolas"/>
                <a:cs typeface="Consolas"/>
              </a:rPr>
              <a:t>the y interval between each object is 20 meters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sz="1800" dirty="0" err="1" smtClean="0">
                <a:latin typeface="Consolas"/>
                <a:cs typeface="Consolas"/>
              </a:rPr>
              <a:t>.</a:t>
            </a:r>
            <a:r>
              <a:rPr lang="en-US" sz="1800" dirty="0" err="1" smtClean="0">
                <a:solidFill>
                  <a:schemeClr val="accent1"/>
                </a:solidFill>
                <a:latin typeface="Consolas"/>
                <a:cs typeface="Consolas"/>
              </a:rPr>
              <a:t>SetPositionAllocator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"ns3::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GridPositionAllocator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                              </a:t>
            </a:r>
            <a:r>
              <a:rPr lang="en-US" sz="1800" dirty="0" smtClean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MinX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 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DoubleValue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(-100.0),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                              </a:t>
            </a:r>
            <a:r>
              <a:rPr lang="en-US" sz="1800" dirty="0" smtClean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MinY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 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DoubleValue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(-100.0),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                              </a:t>
            </a:r>
            <a:r>
              <a:rPr lang="en-US" sz="1800" dirty="0" smtClean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DeltaX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 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DoubleValue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(5.0),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                              </a:t>
            </a:r>
            <a:r>
              <a:rPr lang="en-US" sz="1800" dirty="0" smtClean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DeltaY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 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DoubleValue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(20.0),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                              </a:t>
            </a:r>
            <a:r>
              <a:rPr lang="en-US" sz="1800" dirty="0" smtClean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GridWidth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 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UintegerValue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(20),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                              </a:t>
            </a:r>
            <a:r>
              <a:rPr lang="en-US" sz="1800" dirty="0" smtClean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LayoutType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 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StringValue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("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RowFirst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")</a:t>
            </a:r>
            <a:r>
              <a:rPr lang="en-US" sz="1800" dirty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r>
              <a:rPr lang="en-US" sz="2400" dirty="0" smtClean="0"/>
              <a:t>Random Rectangle Position</a:t>
            </a:r>
            <a:endParaRPr lang="en-US" sz="2400" dirty="0"/>
          </a:p>
          <a:p>
            <a:pPr marL="400050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/</a:t>
            </a:r>
            <a:r>
              <a:rPr lang="en-US" sz="1800" dirty="0">
                <a:latin typeface="Consolas"/>
                <a:cs typeface="Consolas"/>
              </a:rPr>
              <a:t>/ </a:t>
            </a:r>
            <a:r>
              <a:rPr lang="en-US" sz="1800" dirty="0" smtClean="0">
                <a:latin typeface="Consolas"/>
                <a:cs typeface="Consolas"/>
              </a:rPr>
              <a:t>place nodes uniformly on a straight line from (0, 1000) 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/>
                <a:cs typeface="Consolas"/>
              </a:rPr>
              <a:t>MobilityHelper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 mobility;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956B43"/>
                </a:solidFill>
                <a:latin typeface="Consolas"/>
                <a:cs typeface="Consolas"/>
              </a:rPr>
              <a:t>Ptr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&lt;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RandomRectanglePositionAllocator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&gt; 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positionAloc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 = 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CreateObject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&lt;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RandomRectanglePositionAllocator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&gt;();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956B43"/>
                </a:solidFill>
                <a:latin typeface="Consolas"/>
                <a:cs typeface="Consolas"/>
              </a:rPr>
              <a:t>positionAloc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-&gt;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SetAttribute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("X", 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StringValue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("ns3::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UniformRandomVariable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[Min=0.0|Max=100.0]"));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956B43"/>
                </a:solidFill>
                <a:latin typeface="Consolas"/>
                <a:cs typeface="Consolas"/>
              </a:rPr>
              <a:t>positionAloc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-&gt;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SetAttribute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("Y", 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StringValue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("ns3::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ConstantRandomVariable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[Constant=50.0]"));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sz="1800" dirty="0" err="1" smtClean="0">
                <a:latin typeface="Consolas"/>
                <a:cs typeface="Consolas"/>
              </a:rPr>
              <a:t>.</a:t>
            </a:r>
            <a:r>
              <a:rPr lang="en-US" sz="1800" dirty="0" err="1" smtClean="0">
                <a:solidFill>
                  <a:schemeClr val="accent1"/>
                </a:solidFill>
                <a:latin typeface="Consolas"/>
                <a:cs typeface="Consolas"/>
              </a:rPr>
              <a:t>SetPositionAllocator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positionAloc</a:t>
            </a:r>
            <a:r>
              <a:rPr lang="en-US" sz="1800" dirty="0">
                <a:latin typeface="Consolas"/>
                <a:cs typeface="Consolas"/>
              </a:rPr>
              <a:t>);</a:t>
            </a:r>
            <a:endParaRPr lang="en-US" sz="18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5200" y="6332538"/>
            <a:ext cx="2101850" cy="460375"/>
          </a:xfrm>
        </p:spPr>
        <p:txBody>
          <a:bodyPr/>
          <a:lstStyle/>
          <a:p>
            <a:r>
              <a:rPr lang="en-US" b="1" smtClean="0"/>
              <a:t>ns-3 training, June 2016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259FED-E9AC-A34F-A9FE-B6AFC960598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Mobility Model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28" y="1171575"/>
            <a:ext cx="8423393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Constant Position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MobilityHelper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mobility;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dirty="0" err="1" smtClean="0">
                <a:latin typeface="Consolas"/>
                <a:cs typeface="Consolas"/>
              </a:rPr>
              <a:t>.</a:t>
            </a: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SetMobilityModel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/>
                <a:cs typeface="Consolas"/>
              </a:rPr>
              <a:t>"ns3::</a:t>
            </a:r>
            <a:r>
              <a:rPr lang="en-US" dirty="0" err="1">
                <a:solidFill>
                  <a:schemeClr val="accent5"/>
                </a:solidFill>
                <a:latin typeface="Consolas"/>
                <a:cs typeface="Consolas"/>
              </a:rPr>
              <a:t>ConstantPositionMobilityModel</a:t>
            </a:r>
            <a:r>
              <a:rPr lang="en-US" dirty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dirty="0" err="1" smtClean="0">
                <a:latin typeface="Consolas"/>
                <a:cs typeface="Consolas"/>
              </a:rPr>
              <a:t>.</a:t>
            </a:r>
            <a:r>
              <a:rPr lang="en-US" dirty="0" err="1" smtClean="0">
                <a:solidFill>
                  <a:srgbClr val="94C600"/>
                </a:solidFill>
                <a:latin typeface="Consolas"/>
                <a:cs typeface="Consolas"/>
              </a:rPr>
              <a:t>Install</a:t>
            </a:r>
            <a:r>
              <a:rPr lang="en-US" dirty="0" smtClean="0">
                <a:solidFill>
                  <a:srgbClr val="94C600"/>
                </a:solidFill>
                <a:latin typeface="Consolas"/>
                <a:cs typeface="Consolas"/>
              </a:rPr>
              <a:t> (nodes</a:t>
            </a:r>
            <a:r>
              <a:rPr lang="en-US" dirty="0">
                <a:solidFill>
                  <a:srgbClr val="94C600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40005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Constant Speed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MobilityHelper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mobility;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dirty="0" err="1" smtClean="0">
                <a:latin typeface="Consolas"/>
                <a:cs typeface="Consolas"/>
              </a:rPr>
              <a:t>.</a:t>
            </a: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SetMobilityModel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956B43"/>
                </a:solidFill>
                <a:latin typeface="Consolas"/>
                <a:cs typeface="Consolas"/>
              </a:rPr>
              <a:t>"ns3::</a:t>
            </a:r>
            <a:r>
              <a:rPr lang="en-US" dirty="0" err="1">
                <a:solidFill>
                  <a:srgbClr val="956B43"/>
                </a:solidFill>
                <a:latin typeface="Consolas"/>
                <a:cs typeface="Consolas"/>
              </a:rPr>
              <a:t>ConstantVelocityMobilityModel</a:t>
            </a:r>
            <a:r>
              <a:rPr lang="en-US" dirty="0">
                <a:solidFill>
                  <a:srgbClr val="956B43"/>
                </a:solidFill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400050" lvl="1" indent="0">
              <a:buNone/>
            </a:pPr>
            <a:r>
              <a:rPr lang="en-US" sz="2700" dirty="0" smtClean="0">
                <a:latin typeface="Consolas"/>
                <a:cs typeface="Consolas"/>
              </a:rPr>
              <a:t> </a:t>
            </a:r>
            <a:r>
              <a:rPr lang="en-US" sz="2700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sz="2700" dirty="0" err="1" smtClean="0">
                <a:latin typeface="Consolas"/>
                <a:cs typeface="Consolas"/>
              </a:rPr>
              <a:t>.</a:t>
            </a:r>
            <a:r>
              <a:rPr lang="en-US" sz="2700" dirty="0" err="1" smtClean="0">
                <a:solidFill>
                  <a:srgbClr val="94C600"/>
                </a:solidFill>
                <a:latin typeface="Consolas"/>
                <a:cs typeface="Consolas"/>
              </a:rPr>
              <a:t>Install</a:t>
            </a:r>
            <a:r>
              <a:rPr lang="en-US" sz="2700" dirty="0" smtClean="0">
                <a:latin typeface="Consolas"/>
                <a:cs typeface="Consolas"/>
              </a:rPr>
              <a:t> </a:t>
            </a:r>
            <a:r>
              <a:rPr lang="en-US" sz="2700" dirty="0">
                <a:solidFill>
                  <a:srgbClr val="94C600"/>
                </a:solidFill>
                <a:latin typeface="Consolas"/>
                <a:cs typeface="Consolas"/>
              </a:rPr>
              <a:t>(nodes)</a:t>
            </a:r>
            <a:r>
              <a:rPr lang="en-US" sz="2700" dirty="0" smtClean="0">
                <a:latin typeface="Consolas"/>
                <a:cs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2700" dirty="0">
                <a:latin typeface="Consolas"/>
                <a:cs typeface="Consolas"/>
              </a:rPr>
              <a:t>	</a:t>
            </a:r>
            <a:r>
              <a:rPr lang="en-US" sz="2700" dirty="0" err="1" smtClean="0">
                <a:solidFill>
                  <a:schemeClr val="accent6"/>
                </a:solidFill>
                <a:latin typeface="Consolas"/>
                <a:cs typeface="Consolas"/>
              </a:rPr>
              <a:t>Ptr</a:t>
            </a:r>
            <a:r>
              <a:rPr lang="en-US" sz="2700" dirty="0">
                <a:solidFill>
                  <a:schemeClr val="accent6"/>
                </a:solidFill>
                <a:latin typeface="Consolas"/>
                <a:cs typeface="Consolas"/>
              </a:rPr>
              <a:t>&lt;</a:t>
            </a:r>
            <a:r>
              <a:rPr lang="en-US" sz="2700" dirty="0" err="1">
                <a:solidFill>
                  <a:schemeClr val="accent6"/>
                </a:solidFill>
                <a:latin typeface="Consolas"/>
                <a:cs typeface="Consolas"/>
              </a:rPr>
              <a:t>UniformRandomVariable</a:t>
            </a:r>
            <a:r>
              <a:rPr lang="en-US" sz="2700" dirty="0">
                <a:solidFill>
                  <a:schemeClr val="accent6"/>
                </a:solidFill>
                <a:latin typeface="Consolas"/>
                <a:cs typeface="Consolas"/>
              </a:rPr>
              <a:t>&gt; </a:t>
            </a:r>
            <a:r>
              <a:rPr lang="en-US" sz="2700" dirty="0" err="1">
                <a:solidFill>
                  <a:schemeClr val="accent6"/>
                </a:solidFill>
                <a:latin typeface="Consolas"/>
                <a:cs typeface="Consolas"/>
              </a:rPr>
              <a:t>rvar</a:t>
            </a:r>
            <a:r>
              <a:rPr lang="en-US" sz="2700" dirty="0">
                <a:solidFill>
                  <a:schemeClr val="accent6"/>
                </a:solidFill>
                <a:latin typeface="Consolas"/>
                <a:cs typeface="Consolas"/>
              </a:rPr>
              <a:t> = </a:t>
            </a:r>
            <a:r>
              <a:rPr lang="en-US" sz="2700" dirty="0" err="1">
                <a:solidFill>
                  <a:schemeClr val="accent6"/>
                </a:solidFill>
                <a:latin typeface="Consolas"/>
                <a:cs typeface="Consolas"/>
              </a:rPr>
              <a:t>CreateObject</a:t>
            </a:r>
            <a:r>
              <a:rPr lang="en-US" sz="2700" dirty="0">
                <a:solidFill>
                  <a:schemeClr val="accent6"/>
                </a:solidFill>
                <a:latin typeface="Consolas"/>
                <a:cs typeface="Consolas"/>
              </a:rPr>
              <a:t>&lt;</a:t>
            </a:r>
            <a:r>
              <a:rPr lang="en-US" sz="2700" dirty="0" err="1">
                <a:solidFill>
                  <a:schemeClr val="accent6"/>
                </a:solidFill>
                <a:latin typeface="Consolas"/>
                <a:cs typeface="Consolas"/>
              </a:rPr>
              <a:t>UniformRandomVariable</a:t>
            </a:r>
            <a:r>
              <a:rPr lang="en-US" sz="2700" dirty="0">
                <a:solidFill>
                  <a:schemeClr val="accent6"/>
                </a:solidFill>
                <a:latin typeface="Consolas"/>
                <a:cs typeface="Consolas"/>
              </a:rPr>
              <a:t>&gt;();</a:t>
            </a:r>
            <a:endParaRPr lang="en-US" sz="27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700" dirty="0">
                <a:latin typeface="Consolas"/>
                <a:cs typeface="Consolas"/>
              </a:rPr>
              <a:t> for (</a:t>
            </a:r>
            <a:r>
              <a:rPr lang="en-US" sz="2700" dirty="0" err="1">
                <a:latin typeface="Consolas"/>
                <a:cs typeface="Consolas"/>
              </a:rPr>
              <a:t>NodeContainer</a:t>
            </a:r>
            <a:r>
              <a:rPr lang="en-US" sz="2700" dirty="0">
                <a:latin typeface="Consolas"/>
                <a:cs typeface="Consolas"/>
              </a:rPr>
              <a:t>::Iterator </a:t>
            </a:r>
            <a:r>
              <a:rPr lang="en-US" sz="2700" dirty="0" err="1">
                <a:latin typeface="Consolas"/>
                <a:cs typeface="Consolas"/>
              </a:rPr>
              <a:t>i</a:t>
            </a:r>
            <a:r>
              <a:rPr lang="en-US" sz="2700" dirty="0">
                <a:latin typeface="Consolas"/>
                <a:cs typeface="Consolas"/>
              </a:rPr>
              <a:t> = </a:t>
            </a:r>
            <a:r>
              <a:rPr lang="en-US" sz="2700" dirty="0" err="1">
                <a:latin typeface="Consolas"/>
                <a:cs typeface="Consolas"/>
              </a:rPr>
              <a:t>nodes.Begin</a:t>
            </a:r>
            <a:r>
              <a:rPr lang="en-US" sz="2700" dirty="0">
                <a:latin typeface="Consolas"/>
                <a:cs typeface="Consolas"/>
              </a:rPr>
              <a:t> (); </a:t>
            </a:r>
            <a:r>
              <a:rPr lang="en-US" sz="2700" dirty="0" err="1">
                <a:latin typeface="Consolas"/>
                <a:cs typeface="Consolas"/>
              </a:rPr>
              <a:t>i</a:t>
            </a:r>
            <a:r>
              <a:rPr lang="en-US" sz="2700" dirty="0">
                <a:latin typeface="Consolas"/>
                <a:cs typeface="Consolas"/>
              </a:rPr>
              <a:t> != </a:t>
            </a:r>
            <a:r>
              <a:rPr lang="en-US" sz="2700" dirty="0" err="1">
                <a:latin typeface="Consolas"/>
                <a:cs typeface="Consolas"/>
              </a:rPr>
              <a:t>nodes.End</a:t>
            </a:r>
            <a:r>
              <a:rPr lang="en-US" sz="2700" dirty="0">
                <a:latin typeface="Consolas"/>
                <a:cs typeface="Consolas"/>
              </a:rPr>
              <a:t> (); ++</a:t>
            </a:r>
            <a:r>
              <a:rPr lang="en-US" sz="2700" dirty="0" err="1" smtClean="0">
                <a:latin typeface="Consolas"/>
                <a:cs typeface="Consolas"/>
              </a:rPr>
              <a:t>i</a:t>
            </a:r>
            <a:r>
              <a:rPr lang="en-US" sz="2700" dirty="0" smtClean="0">
                <a:latin typeface="Consolas"/>
                <a:cs typeface="Consolas"/>
              </a:rPr>
              <a:t>){</a:t>
            </a:r>
            <a:endParaRPr lang="en-US" sz="27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700" dirty="0">
                <a:latin typeface="Consolas"/>
                <a:cs typeface="Consolas"/>
              </a:rPr>
              <a:t>	  </a:t>
            </a:r>
            <a:r>
              <a:rPr lang="en-US" sz="2700" dirty="0" err="1">
                <a:latin typeface="Consolas"/>
                <a:cs typeface="Consolas"/>
              </a:rPr>
              <a:t>Ptr</a:t>
            </a:r>
            <a:r>
              <a:rPr lang="en-US" sz="2700" dirty="0">
                <a:latin typeface="Consolas"/>
                <a:cs typeface="Consolas"/>
              </a:rPr>
              <a:t>&lt;Node&gt; node = (*</a:t>
            </a:r>
            <a:r>
              <a:rPr lang="en-US" sz="2700" dirty="0" err="1">
                <a:latin typeface="Consolas"/>
                <a:cs typeface="Consolas"/>
              </a:rPr>
              <a:t>i</a:t>
            </a:r>
            <a:r>
              <a:rPr lang="en-US" sz="2700" dirty="0">
                <a:latin typeface="Consolas"/>
                <a:cs typeface="Consolas"/>
              </a:rPr>
              <a:t>)</a:t>
            </a:r>
            <a:r>
              <a:rPr lang="en-US" sz="2700" dirty="0" smtClean="0">
                <a:latin typeface="Consolas"/>
                <a:cs typeface="Consolas"/>
              </a:rPr>
              <a:t>;</a:t>
            </a:r>
            <a:endParaRPr lang="en-US" sz="2700" dirty="0" smtClean="0">
              <a:solidFill>
                <a:schemeClr val="accent6"/>
              </a:solidFill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700" dirty="0" smtClean="0">
                <a:solidFill>
                  <a:schemeClr val="accent6"/>
                </a:solidFill>
                <a:latin typeface="Consolas"/>
                <a:cs typeface="Consolas"/>
              </a:rPr>
              <a:t>	  double speed = </a:t>
            </a:r>
            <a:r>
              <a:rPr lang="en-US" sz="2700" dirty="0" err="1" smtClean="0">
                <a:solidFill>
                  <a:schemeClr val="accent6"/>
                </a:solidFill>
                <a:latin typeface="Consolas"/>
                <a:cs typeface="Consolas"/>
              </a:rPr>
              <a:t>rvar</a:t>
            </a:r>
            <a:r>
              <a:rPr lang="en-US" sz="2700" dirty="0" smtClean="0">
                <a:solidFill>
                  <a:schemeClr val="accent6"/>
                </a:solidFill>
                <a:latin typeface="Consolas"/>
                <a:cs typeface="Consolas"/>
              </a:rPr>
              <a:t>-&gt;</a:t>
            </a:r>
            <a:r>
              <a:rPr lang="en-US" sz="2700" dirty="0" err="1" smtClean="0">
                <a:solidFill>
                  <a:schemeClr val="accent6"/>
                </a:solidFill>
                <a:latin typeface="Consolas"/>
                <a:cs typeface="Consolas"/>
              </a:rPr>
              <a:t>GetValue</a:t>
            </a:r>
            <a:r>
              <a:rPr lang="en-US" sz="2700" dirty="0" smtClean="0">
                <a:solidFill>
                  <a:schemeClr val="accent6"/>
                </a:solidFill>
                <a:latin typeface="Consolas"/>
                <a:cs typeface="Consolas"/>
              </a:rPr>
              <a:t>(15, 25);</a:t>
            </a:r>
            <a:endParaRPr lang="en-US" sz="2700" dirty="0">
              <a:solidFill>
                <a:schemeClr val="accent6"/>
              </a:solidFill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700" dirty="0" smtClean="0">
                <a:latin typeface="Consolas"/>
                <a:cs typeface="Consolas"/>
              </a:rPr>
              <a:t>	  node</a:t>
            </a:r>
            <a:r>
              <a:rPr lang="en-US" sz="2700" dirty="0">
                <a:latin typeface="Consolas"/>
                <a:cs typeface="Consolas"/>
              </a:rPr>
              <a:t>-&gt;</a:t>
            </a:r>
            <a:r>
              <a:rPr lang="en-US" sz="2700" dirty="0" err="1">
                <a:latin typeface="Consolas"/>
                <a:cs typeface="Consolas"/>
              </a:rPr>
              <a:t>GetObject</a:t>
            </a:r>
            <a:r>
              <a:rPr lang="en-US" sz="2700" dirty="0">
                <a:latin typeface="Consolas"/>
                <a:cs typeface="Consolas"/>
              </a:rPr>
              <a:t>&lt;</a:t>
            </a:r>
            <a:r>
              <a:rPr lang="en-US" sz="2700" dirty="0" err="1">
                <a:solidFill>
                  <a:schemeClr val="accent5"/>
                </a:solidFill>
                <a:latin typeface="Consolas"/>
                <a:cs typeface="Consolas"/>
              </a:rPr>
              <a:t>ConstantVelocityMobilityModel</a:t>
            </a:r>
            <a:r>
              <a:rPr lang="en-US" sz="2700" dirty="0" smtClean="0">
                <a:latin typeface="Consolas"/>
                <a:cs typeface="Consolas"/>
              </a:rPr>
              <a:t>&gt;(</a:t>
            </a:r>
            <a:r>
              <a:rPr lang="en-US" sz="2700" dirty="0">
                <a:latin typeface="Consolas"/>
                <a:cs typeface="Consolas"/>
              </a:rPr>
              <a:t>)-&gt;</a:t>
            </a:r>
            <a:r>
              <a:rPr lang="en-US" sz="2700" dirty="0" err="1" smtClean="0">
                <a:solidFill>
                  <a:srgbClr val="94C600"/>
                </a:solidFill>
                <a:latin typeface="Consolas"/>
                <a:cs typeface="Consolas"/>
              </a:rPr>
              <a:t>SetVelocity</a:t>
            </a:r>
            <a:r>
              <a:rPr lang="en-US" sz="2700" dirty="0" smtClean="0">
                <a:latin typeface="Consolas"/>
                <a:cs typeface="Consolas"/>
              </a:rPr>
              <a:t>(Vector(</a:t>
            </a:r>
            <a:r>
              <a:rPr lang="en-US" sz="2700" dirty="0" smtClean="0">
                <a:solidFill>
                  <a:srgbClr val="FEA022"/>
                </a:solidFill>
                <a:latin typeface="Consolas"/>
                <a:cs typeface="Consolas"/>
              </a:rPr>
              <a:t>speed</a:t>
            </a:r>
            <a:r>
              <a:rPr lang="en-US" sz="2700" dirty="0" smtClean="0">
                <a:latin typeface="Consolas"/>
                <a:cs typeface="Consolas"/>
              </a:rPr>
              <a:t>,0,0</a:t>
            </a:r>
            <a:r>
              <a:rPr lang="en-US" sz="2700" dirty="0">
                <a:latin typeface="Consolas"/>
                <a:cs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2700" dirty="0" smtClean="0">
                <a:latin typeface="Consolas"/>
                <a:cs typeface="Consolas"/>
              </a:rPr>
              <a:t> }</a:t>
            </a:r>
          </a:p>
          <a:p>
            <a:pPr marL="400050" lvl="1" indent="0">
              <a:buNone/>
            </a:pPr>
            <a:endParaRPr lang="en-US" sz="2700" dirty="0">
              <a:latin typeface="Consolas"/>
              <a:cs typeface="Consolas"/>
            </a:endParaRPr>
          </a:p>
          <a:p>
            <a:r>
              <a:rPr lang="en-US" dirty="0" smtClean="0"/>
              <a:t>Trace-file based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std</a:t>
            </a:r>
            <a:r>
              <a:rPr lang="en-US" dirty="0">
                <a:latin typeface="Consolas"/>
                <a:cs typeface="Consolas"/>
              </a:rPr>
              <a:t>::string </a:t>
            </a:r>
            <a:r>
              <a:rPr lang="en-US" dirty="0" err="1" smtClean="0">
                <a:latin typeface="Consolas"/>
                <a:cs typeface="Consolas"/>
              </a:rPr>
              <a:t>traceFile</a:t>
            </a:r>
            <a:r>
              <a:rPr lang="en-US" dirty="0" smtClean="0">
                <a:latin typeface="Consolas"/>
                <a:cs typeface="Consolas"/>
              </a:rPr>
              <a:t> = “</a:t>
            </a:r>
            <a:r>
              <a:rPr lang="en-US" dirty="0" err="1" smtClean="0">
                <a:latin typeface="Consolas"/>
                <a:cs typeface="Consolas"/>
              </a:rPr>
              <a:t>mobility_trace.txt</a:t>
            </a:r>
            <a:r>
              <a:rPr lang="en-US" dirty="0" smtClean="0">
                <a:latin typeface="Consolas"/>
                <a:cs typeface="Consolas"/>
              </a:rPr>
              <a:t>”;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// Create Ns2MobilityHelper with the specified trace log file as parameter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956B43"/>
                </a:solidFill>
                <a:latin typeface="Consolas"/>
                <a:cs typeface="Consolas"/>
              </a:rPr>
              <a:t>Ns2MobilityHelper </a:t>
            </a:r>
            <a:r>
              <a:rPr lang="en-US" dirty="0">
                <a:solidFill>
                  <a:srgbClr val="956B43"/>
                </a:solidFill>
                <a:latin typeface="Consolas"/>
                <a:cs typeface="Consolas"/>
              </a:rPr>
              <a:t>ns2 = Ns2MobilityHelper (</a:t>
            </a:r>
            <a:r>
              <a:rPr lang="en-US" dirty="0" err="1">
                <a:solidFill>
                  <a:srgbClr val="956B43"/>
                </a:solidFill>
                <a:latin typeface="Consolas"/>
                <a:cs typeface="Consolas"/>
              </a:rPr>
              <a:t>traceFile</a:t>
            </a:r>
            <a:r>
              <a:rPr lang="en-US" dirty="0">
                <a:solidFill>
                  <a:srgbClr val="956B43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956B43"/>
                </a:solidFill>
                <a:latin typeface="Consolas"/>
                <a:cs typeface="Consolas"/>
              </a:rPr>
              <a:t>ns2.Install (); </a:t>
            </a:r>
            <a:r>
              <a:rPr lang="en-US" dirty="0">
                <a:latin typeface="Consolas"/>
                <a:cs typeface="Consolas"/>
              </a:rPr>
              <a:t>// configure movements for each node, while reading trace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259FED-E9AC-A34F-A9FE-B6AFC960598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wns3-version1.cc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Link found on wiki page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Place program in scratch/ folder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6AF14414-261A-405C-B6B8-0F11E4AE15E2}" type="slidenum">
              <a:rPr lang="en-GB"/>
              <a:pPr/>
              <a:t>3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51518"/>
            <a:ext cx="6852018" cy="352418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1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ns-3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ns-3-highway-mobility (</a:t>
            </a:r>
            <a:r>
              <a:rPr lang="en-US" dirty="0">
                <a:hlinkClick r:id="rId2"/>
              </a:rPr>
              <a:t>https://code.google.com/p/ns-3-highway-mobility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Implement IDM and MOBIL change lane, highway class, traffic-lights.</a:t>
            </a:r>
          </a:p>
          <a:p>
            <a:pPr lvl="1"/>
            <a:r>
              <a:rPr lang="en-US" dirty="0" smtClean="0"/>
              <a:t>Based on ns-3.8</a:t>
            </a:r>
          </a:p>
          <a:p>
            <a:pPr lvl="1"/>
            <a:r>
              <a:rPr lang="en-US" dirty="0" smtClean="0"/>
              <a:t>No longer maintained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Virtual </a:t>
            </a:r>
            <a:r>
              <a:rPr lang="en-US" dirty="0"/>
              <a:t>Traffic Lights (PROMELA) (</a:t>
            </a:r>
            <a:r>
              <a:rPr lang="en-US" dirty="0">
                <a:hlinkClick r:id="rId3"/>
              </a:rPr>
              <a:t>https://dsn.tm.kit.edu/misc_3434.</a:t>
            </a:r>
            <a:r>
              <a:rPr lang="en-US" dirty="0" smtClean="0">
                <a:hlinkClick r:id="rId3"/>
              </a:rPr>
              <a:t>php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Manhattan IDM mobility model</a:t>
            </a:r>
          </a:p>
          <a:p>
            <a:pPr lvl="1"/>
            <a:r>
              <a:rPr lang="en-US" dirty="0" smtClean="0"/>
              <a:t>NLOS propagation loss models</a:t>
            </a:r>
          </a:p>
          <a:p>
            <a:pPr lvl="1"/>
            <a:r>
              <a:rPr lang="en-US" dirty="0" smtClean="0"/>
              <a:t>(Virtual) Traffic Light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training, June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259FED-E9AC-A34F-A9FE-B6AFC960598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07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Propagation Loss</a:t>
            </a:r>
          </a:p>
          <a:p>
            <a:pPr lvl="1"/>
            <a:r>
              <a:rPr lang="en-US" dirty="0" smtClean="0"/>
              <a:t>ITUR1411, </a:t>
            </a:r>
            <a:r>
              <a:rPr lang="en-US" dirty="0" err="1" smtClean="0"/>
              <a:t>LogDistance</a:t>
            </a:r>
            <a:r>
              <a:rPr lang="en-US" dirty="0" smtClean="0"/>
              <a:t>, </a:t>
            </a:r>
            <a:r>
              <a:rPr lang="en-US" dirty="0" err="1" smtClean="0"/>
              <a:t>ThreeLogDistance</a:t>
            </a:r>
            <a:r>
              <a:rPr lang="en-US" dirty="0" smtClean="0"/>
              <a:t>, Range, </a:t>
            </a:r>
            <a:r>
              <a:rPr lang="en-US" dirty="0" err="1" smtClean="0"/>
              <a:t>TwoRayGround</a:t>
            </a:r>
            <a:r>
              <a:rPr lang="en-US" dirty="0" smtClean="0"/>
              <a:t>, </a:t>
            </a:r>
            <a:r>
              <a:rPr lang="en-US" dirty="0" err="1" smtClean="0"/>
              <a:t>Friis</a:t>
            </a:r>
            <a:endParaRPr lang="en-US" dirty="0" smtClean="0"/>
          </a:p>
          <a:p>
            <a:pPr lvl="1"/>
            <a:r>
              <a:rPr lang="en-US" dirty="0" err="1" smtClean="0"/>
              <a:t>Nakagami</a:t>
            </a:r>
            <a:r>
              <a:rPr lang="en-US" dirty="0" smtClean="0"/>
              <a:t>, Jakes</a:t>
            </a:r>
          </a:p>
          <a:p>
            <a:pPr lvl="1"/>
            <a:r>
              <a:rPr lang="en-US" dirty="0" smtClean="0"/>
              <a:t>Obstacle model (*)</a:t>
            </a:r>
          </a:p>
          <a:p>
            <a:endParaRPr lang="en-US" dirty="0"/>
          </a:p>
          <a:p>
            <a:r>
              <a:rPr lang="en-US" dirty="0" smtClean="0"/>
              <a:t>Propagation Delay</a:t>
            </a:r>
          </a:p>
          <a:p>
            <a:pPr lvl="1"/>
            <a:r>
              <a:rPr lang="en-US" dirty="0" smtClean="0"/>
              <a:t>Constant Speed</a:t>
            </a:r>
          </a:p>
          <a:p>
            <a:pPr lvl="1"/>
            <a:r>
              <a:rPr lang="en-US" dirty="0" smtClean="0"/>
              <a:t>Random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Be careful </a:t>
            </a:r>
            <a:r>
              <a:rPr lang="en-US" dirty="0" smtClean="0"/>
              <a:t>when </a:t>
            </a:r>
            <a:r>
              <a:rPr lang="en-US" dirty="0"/>
              <a:t>using </a:t>
            </a:r>
            <a:r>
              <a:rPr lang="en-US" dirty="0" err="1" smtClean="0">
                <a:solidFill>
                  <a:schemeClr val="accent5"/>
                </a:solidFill>
                <a:latin typeface="Consolas"/>
                <a:cs typeface="Consolas"/>
              </a:rPr>
              <a:t>YansWifiChannelHelper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::Default()</a:t>
            </a:r>
            <a:r>
              <a:rPr lang="en-US" dirty="0" smtClean="0">
                <a:solidFill>
                  <a:schemeClr val="accent5"/>
                </a:solidFill>
                <a:cs typeface="Consolas"/>
              </a:rPr>
              <a:t> </a:t>
            </a:r>
            <a:r>
              <a:rPr lang="en-US" dirty="0" smtClean="0">
                <a:cs typeface="Consolas"/>
              </a:rPr>
              <a:t>the </a:t>
            </a:r>
            <a:r>
              <a:rPr lang="en-US" dirty="0" err="1" smtClean="0">
                <a:cs typeface="Consolas"/>
              </a:rPr>
              <a:t>LogDistance</a:t>
            </a:r>
            <a:r>
              <a:rPr lang="en-US" dirty="0" smtClean="0">
                <a:cs typeface="Consolas"/>
              </a:rPr>
              <a:t> propagation model is added. Calling </a:t>
            </a: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AddPropagationLoss</a:t>
            </a:r>
            <a:r>
              <a:rPr lang="en-US" dirty="0" smtClean="0">
                <a:solidFill>
                  <a:srgbClr val="94C600"/>
                </a:solidFill>
                <a:latin typeface="Consolas"/>
                <a:cs typeface="Consolas"/>
              </a:rPr>
              <a:t>()</a:t>
            </a:r>
            <a:r>
              <a:rPr lang="en-US" dirty="0" smtClean="0">
                <a:solidFill>
                  <a:srgbClr val="94C600"/>
                </a:solidFill>
                <a:cs typeface="Consolas"/>
              </a:rPr>
              <a:t> </a:t>
            </a:r>
            <a:r>
              <a:rPr lang="en-US" dirty="0" smtClean="0">
                <a:cs typeface="Consolas"/>
              </a:rPr>
              <a:t>again will add a </a:t>
            </a:r>
            <a:r>
              <a:rPr lang="en-US" i="1" dirty="0" smtClean="0">
                <a:cs typeface="Consolas"/>
              </a:rPr>
              <a:t>second</a:t>
            </a:r>
            <a:r>
              <a:rPr lang="en-US" dirty="0" smtClean="0">
                <a:cs typeface="Consolas"/>
              </a:rPr>
              <a:t> propagation loss model.</a:t>
            </a:r>
            <a:endParaRPr lang="en-US" i="1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399" y="6277505"/>
            <a:ext cx="2296487" cy="460375"/>
          </a:xfrm>
        </p:spPr>
        <p:txBody>
          <a:bodyPr/>
          <a:lstStyle/>
          <a:p>
            <a:r>
              <a:rPr lang="en-US" b="1" smtClean="0"/>
              <a:t>ns-3 training, June 2016</a:t>
            </a:r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259FED-E9AC-A34F-A9FE-B6AFC9605985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7887" y="2796867"/>
            <a:ext cx="3040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(*) Presented in WNS3 2015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48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Depends on many factors</a:t>
            </a:r>
          </a:p>
          <a:p>
            <a:pPr lvl="1"/>
            <a:r>
              <a:rPr lang="en-US" sz="2400" dirty="0" smtClean="0"/>
              <a:t>Propagation loss model and PHY configuration</a:t>
            </a:r>
          </a:p>
          <a:p>
            <a:pPr lvl="1"/>
            <a:r>
              <a:rPr lang="en-US" sz="2400" dirty="0" smtClean="0"/>
              <a:t>Frame size (big </a:t>
            </a:r>
            <a:r>
              <a:rPr lang="en-US" sz="2400" dirty="0" err="1" smtClean="0"/>
              <a:t>vs</a:t>
            </a:r>
            <a:r>
              <a:rPr lang="en-US" sz="2400" dirty="0" smtClean="0"/>
              <a:t> small)</a:t>
            </a:r>
          </a:p>
          <a:p>
            <a:pPr lvl="1"/>
            <a:r>
              <a:rPr lang="en-US" sz="2400" dirty="0" smtClean="0"/>
              <a:t>Transmission mode (6Mbps </a:t>
            </a:r>
            <a:r>
              <a:rPr lang="en-US" sz="2400" dirty="0" err="1" smtClean="0"/>
              <a:t>vs</a:t>
            </a:r>
            <a:r>
              <a:rPr lang="en-US" sz="2400" dirty="0" smtClean="0"/>
              <a:t> 54 Mbps)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400" y="6332538"/>
            <a:ext cx="2101850" cy="460375"/>
          </a:xfrm>
        </p:spPr>
        <p:txBody>
          <a:bodyPr/>
          <a:lstStyle/>
          <a:p>
            <a:r>
              <a:rPr lang="en-US" b="1" dirty="0" smtClean="0"/>
              <a:t>ns-3 training, June 2016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259FED-E9AC-A34F-A9FE-B6AFC960598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 descr="Screen Shot 2015-04-20 at 13.30.2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2" y="3650376"/>
            <a:ext cx="4506120" cy="2475787"/>
          </a:xfrm>
          <a:prstGeom prst="rect">
            <a:avLst/>
          </a:prstGeom>
        </p:spPr>
      </p:pic>
      <p:pic>
        <p:nvPicPr>
          <p:cNvPr id="7" name="Picture 6" descr="Screen Shot 2015-04-20 at 13.31.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62" y="3650375"/>
            <a:ext cx="4333771" cy="24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10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through four additional revisions of the example program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wns3-version2.cc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wns3-version3.cc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wns3-version4.cc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91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Fundamentals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2732088"/>
          </a:xfrm>
          <a:ln/>
        </p:spPr>
        <p:txBody>
          <a:bodyPr/>
          <a:lstStyle/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Key objects in the simulator are Nodes, Packets, and Channels</a:t>
            </a:r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/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Nodes contain Applications, “stacks”, and NetDevices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6AF14414-261A-405C-B6B8-0F11E4AE15E2}" type="slidenum">
              <a:rPr lang="en-GB"/>
              <a:pPr/>
              <a:t>4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111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Node basics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1066800"/>
          </a:xfrm>
          <a:ln/>
        </p:spPr>
        <p:txBody>
          <a:bodyPr/>
          <a:lstStyle/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/>
              <a:t>A Node is a </a:t>
            </a:r>
            <a:r>
              <a:rPr lang="en-GB" smtClean="0"/>
              <a:t>shell of </a:t>
            </a:r>
            <a:r>
              <a:rPr lang="en-GB"/>
              <a:t>a computer to which applications, stacks, and NICs are added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5</a:t>
            </a:fld>
            <a:endParaRPr lang="en-GB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971800"/>
            <a:ext cx="2743200" cy="2365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4114800" y="2971800"/>
            <a:ext cx="2133600" cy="68580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4876800" y="3124200"/>
            <a:ext cx="2133600" cy="68580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791200" y="3276600"/>
            <a:ext cx="2133600" cy="68580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</a:rPr>
              <a:t>Application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5181600"/>
            <a:ext cx="14668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5334000"/>
            <a:ext cx="15240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3200400" y="32004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 rot="1560000">
            <a:off x="2914650" y="5486400"/>
            <a:ext cx="838200" cy="457200"/>
          </a:xfrm>
          <a:prstGeom prst="leftArrow">
            <a:avLst>
              <a:gd name="adj1" fmla="val 50000"/>
              <a:gd name="adj2" fmla="val 45833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4038600"/>
            <a:ext cx="898525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4114800"/>
            <a:ext cx="968375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3505200" y="42672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007225" y="4495800"/>
            <a:ext cx="1146175" cy="376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</a:rPr>
              <a:t>“DTN”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612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NetDevices and Channels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4600575"/>
          </a:xfrm>
          <a:ln/>
        </p:spPr>
        <p:txBody>
          <a:bodyPr/>
          <a:lstStyle/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dirty="0" err="1"/>
              <a:t>NetDevices</a:t>
            </a:r>
            <a:r>
              <a:rPr lang="en-GB" sz="2800" dirty="0"/>
              <a:t> are strongly bound to Channels of a matching type</a:t>
            </a:r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800" dirty="0"/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800" dirty="0"/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800" dirty="0"/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800" dirty="0"/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800" dirty="0"/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800" dirty="0" smtClean="0"/>
          </a:p>
          <a:p>
            <a:pPr marL="458787" indent="-457200">
              <a:buClrTx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/>
              <a:t>ns-3 Spectrum models relax this assumption</a:t>
            </a:r>
          </a:p>
          <a:p>
            <a:pPr marL="314325" indent="-312738"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dirty="0" smtClean="0"/>
              <a:t>Nodes </a:t>
            </a:r>
            <a:r>
              <a:rPr lang="en-GB" sz="2800" dirty="0"/>
              <a:t>are architected for multiple interfaces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C95DCF30-105D-47A1-A26D-0087ADB1C02F}" type="slidenum">
              <a:rPr lang="en-GB"/>
              <a:pPr/>
              <a:t>6</a:t>
            </a:fld>
            <a:endParaRPr lang="en-GB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0"/>
            <a:ext cx="14668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200400"/>
            <a:ext cx="14668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886200"/>
            <a:ext cx="14668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048000"/>
            <a:ext cx="14668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6008688" y="4532313"/>
            <a:ext cx="1703387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>
                <a:solidFill>
                  <a:srgbClr val="000000"/>
                </a:solidFill>
              </a:rPr>
              <a:t>WifiNetDevice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2895600" y="2514600"/>
            <a:ext cx="2362200" cy="12954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200400" y="2971800"/>
            <a:ext cx="1503363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>
                <a:solidFill>
                  <a:srgbClr val="000000"/>
                </a:solidFill>
              </a:rPr>
              <a:t>WifiChannel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1676400" y="2895600"/>
            <a:ext cx="1219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V="1">
            <a:off x="2667000" y="3484563"/>
            <a:ext cx="381000" cy="269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H="1" flipV="1">
            <a:off x="4475163" y="3713163"/>
            <a:ext cx="193675" cy="7270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H="1" flipV="1">
            <a:off x="5313363" y="3255963"/>
            <a:ext cx="1108075" cy="269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245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Internet Stack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Internet Stack</a:t>
            </a:r>
          </a:p>
          <a:p>
            <a:pPr marL="712788" lvl="1" indent="-255588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Provides IPv4 and some IPv6 models currently</a:t>
            </a:r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No non-IP stacks </a:t>
            </a:r>
            <a:r>
              <a:rPr lang="en-US" dirty="0" smtClean="0"/>
              <a:t>ns-3 existed until 802.15.4 was introduced in ns-3.20</a:t>
            </a:r>
            <a:endParaRPr lang="en-US" dirty="0"/>
          </a:p>
          <a:p>
            <a:pPr marL="712788" lvl="1" indent="-255588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but no dependency on IP in the devices, </a:t>
            </a:r>
            <a:r>
              <a:rPr lang="en-US" dirty="0" smtClean="0"/>
              <a:t>Node object, Packet object, </a:t>
            </a:r>
            <a:r>
              <a:rPr lang="en-US" dirty="0"/>
              <a:t>etc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(partly due to the object aggregation system)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7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056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Other basic models in ns-3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2738" indent="-312738">
              <a:lnSpc>
                <a:spcPct val="90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Devices</a:t>
            </a:r>
          </a:p>
          <a:p>
            <a:pPr marL="712788" lvl="1" indent="-255588">
              <a:lnSpc>
                <a:spcPct val="90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/>
              <a:t>WiFi</a:t>
            </a:r>
            <a:r>
              <a:rPr lang="en-US" dirty="0"/>
              <a:t>, WiMAX, CSMA, </a:t>
            </a:r>
            <a:r>
              <a:rPr lang="en-US" dirty="0" smtClean="0"/>
              <a:t>Point-to-point, ...</a:t>
            </a:r>
            <a:endParaRPr lang="en-US" dirty="0"/>
          </a:p>
          <a:p>
            <a:pPr marL="312738" indent="-312738">
              <a:lnSpc>
                <a:spcPct val="90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Error models and queues</a:t>
            </a:r>
          </a:p>
          <a:p>
            <a:pPr marL="312738" indent="-312738">
              <a:lnSpc>
                <a:spcPct val="90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Applications</a:t>
            </a:r>
          </a:p>
          <a:p>
            <a:pPr marL="712788" lvl="1" indent="-255588">
              <a:lnSpc>
                <a:spcPct val="90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echo servers, traffic generator</a:t>
            </a:r>
          </a:p>
          <a:p>
            <a:pPr marL="312738" indent="-312738">
              <a:lnSpc>
                <a:spcPct val="90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Mobility models</a:t>
            </a:r>
          </a:p>
          <a:p>
            <a:pPr marL="312738" indent="-312738">
              <a:lnSpc>
                <a:spcPct val="90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Packet routing</a:t>
            </a:r>
          </a:p>
          <a:p>
            <a:pPr marL="712788" lvl="1" indent="-255588">
              <a:lnSpc>
                <a:spcPct val="90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OLSR, AODV, </a:t>
            </a:r>
            <a:r>
              <a:rPr lang="en-US" dirty="0" smtClean="0"/>
              <a:t>DSR, DSDV, Static</a:t>
            </a:r>
            <a:r>
              <a:rPr lang="en-US" dirty="0"/>
              <a:t>, Nix-Vector, Global (link state)</a:t>
            </a:r>
          </a:p>
          <a:p>
            <a:pPr marL="312738" indent="-312738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8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21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01025" cy="8636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Structure of an ns-3 program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int main (int argc, char *argv[])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// Set default attribute values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>
              <a:latin typeface="Courier New" pitchFamily="49" charset="0"/>
              <a:cs typeface="Courier New" pitchFamily="49" charset="0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// Parse command-line arguments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>
              <a:latin typeface="Courier New" pitchFamily="49" charset="0"/>
              <a:cs typeface="Courier New" pitchFamily="49" charset="0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// Configure the topology; nodes, channels, devices, mobility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>
              <a:latin typeface="Courier New" pitchFamily="49" charset="0"/>
              <a:cs typeface="Courier New" pitchFamily="49" charset="0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// Add (Internet) stack to nodes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>
              <a:latin typeface="Courier New" pitchFamily="49" charset="0"/>
              <a:cs typeface="Courier New" pitchFamily="49" charset="0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// Configure IP addressing and routing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>
              <a:latin typeface="Courier New" pitchFamily="49" charset="0"/>
              <a:cs typeface="Courier New" pitchFamily="49" charset="0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// Add and configure applications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>
              <a:latin typeface="Courier New" pitchFamily="49" charset="0"/>
              <a:cs typeface="Courier New" pitchFamily="49" charset="0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// Configure tracing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300">
              <a:latin typeface="Courier New" pitchFamily="49" charset="0"/>
              <a:cs typeface="Courier New" pitchFamily="49" charset="0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// Run simulation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9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647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007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2624</TotalTime>
  <Words>1695</Words>
  <Application>Microsoft Office PowerPoint</Application>
  <PresentationFormat>On-screen Show (4:3)</PresentationFormat>
  <Paragraphs>429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Consolas</vt:lpstr>
      <vt:lpstr>Courier New</vt:lpstr>
      <vt:lpstr>Times New Roman</vt:lpstr>
      <vt:lpstr>Default Design</vt:lpstr>
      <vt:lpstr>PowerPoint Presentation</vt:lpstr>
      <vt:lpstr>Example walkthrough</vt:lpstr>
      <vt:lpstr>Example program</vt:lpstr>
      <vt:lpstr>Fundamentals</vt:lpstr>
      <vt:lpstr>Node basics</vt:lpstr>
      <vt:lpstr>NetDevices and Channels</vt:lpstr>
      <vt:lpstr>Internet Stack</vt:lpstr>
      <vt:lpstr>Other basic models in ns-3</vt:lpstr>
      <vt:lpstr>Structure of an ns-3 program</vt:lpstr>
      <vt:lpstr>Helper API</vt:lpstr>
      <vt:lpstr>Containers</vt:lpstr>
      <vt:lpstr>The Helper API (vs. low-level API)</vt:lpstr>
      <vt:lpstr>Helper Objects</vt:lpstr>
      <vt:lpstr>Installation onto containers</vt:lpstr>
      <vt:lpstr>Native IP models</vt:lpstr>
      <vt:lpstr>IP address configuration</vt:lpstr>
      <vt:lpstr>Internet stack</vt:lpstr>
      <vt:lpstr>ns-3 TCP</vt:lpstr>
      <vt:lpstr>Native TCP models</vt:lpstr>
      <vt:lpstr>ns-3 simulation cradle</vt:lpstr>
      <vt:lpstr>ns-3 simulation cradle</vt:lpstr>
      <vt:lpstr>Review of sample program (cont.)</vt:lpstr>
      <vt:lpstr>Applications and sockets</vt:lpstr>
      <vt:lpstr>Sockets API</vt:lpstr>
      <vt:lpstr>New in ns-3.25:  traffic control</vt:lpstr>
      <vt:lpstr>NetDevice trace hooks</vt:lpstr>
      <vt:lpstr>Nodes, Mobility, and Position</vt:lpstr>
      <vt:lpstr>Position Allocation Examples</vt:lpstr>
      <vt:lpstr>Mobility Model Example</vt:lpstr>
      <vt:lpstr>Interesting ns-3 extensions</vt:lpstr>
      <vt:lpstr>Propagation Models</vt:lpstr>
      <vt:lpstr>Communication Range</vt:lpstr>
      <vt:lpstr>Example program iterations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ns-3 overview for WiFi-Alliance June 2008  prepared by Tom Henderson (tomhend@u.washington.edu)‏</dc:title>
  <dc:creator>Henderson, Thomas R</dc:creator>
  <cp:lastModifiedBy>tomh</cp:lastModifiedBy>
  <cp:revision>242</cp:revision>
  <dcterms:modified xsi:type="dcterms:W3CDTF">2016-06-13T13:48:00Z</dcterms:modified>
</cp:coreProperties>
</file>