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764" r:id="rId3"/>
    <p:sldId id="765" r:id="rId4"/>
    <p:sldId id="766" r:id="rId5"/>
    <p:sldId id="767" r:id="rId6"/>
    <p:sldId id="768" r:id="rId7"/>
    <p:sldId id="769" r:id="rId8"/>
    <p:sldId id="770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780" r:id="rId19"/>
    <p:sldId id="781" r:id="rId20"/>
    <p:sldId id="782" r:id="rId21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63" d="100"/>
          <a:sy n="63" d="100"/>
        </p:scale>
        <p:origin x="152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353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36900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56" name="Rectangle 2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87900" cy="3590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2" name="Rectangle 24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8187" cy="431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35313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36900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4C8AA8BB-99E7-4648-BB08-A261E9BEDA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1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54866E-55A0-425D-A239-0E98A11CADCC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50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19775" cy="4313237"/>
          </a:xfrm>
          <a:noFill/>
          <a:ln/>
        </p:spPr>
        <p:txBody>
          <a:bodyPr wrap="none" lIns="96661" tIns="48331" rIns="96661" bIns="4833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0089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F870D5-C18D-47F1-8211-1E57F96233C5}" type="slidenum">
              <a:rPr lang="en-GB"/>
              <a:pPr/>
              <a:t>15</a:t>
            </a:fld>
            <a:endParaRPr lang="en-GB"/>
          </a:p>
        </p:txBody>
      </p:sp>
      <p:sp>
        <p:nvSpPr>
          <p:cNvPr id="15769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B7751E-8F98-4E87-82D7-7AE3B8F5B7F3}" type="slidenum">
              <a:rPr lang="en-GB"/>
              <a:pPr/>
              <a:t>16</a:t>
            </a:fld>
            <a:endParaRPr lang="en-GB"/>
          </a:p>
        </p:txBody>
      </p:sp>
      <p:sp>
        <p:nvSpPr>
          <p:cNvPr id="15872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2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E58BC0-4FC1-4538-AB7A-64AC3ACFBA58}" type="slidenum">
              <a:rPr lang="en-GB"/>
              <a:pPr/>
              <a:t>17</a:t>
            </a:fld>
            <a:endParaRPr lang="en-GB"/>
          </a:p>
        </p:txBody>
      </p:sp>
      <p:sp>
        <p:nvSpPr>
          <p:cNvPr id="15974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80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DA1D16-2FC5-443F-A94E-DBA49252D5D6}" type="slidenum">
              <a:rPr lang="en-GB"/>
              <a:pPr/>
              <a:t>18</a:t>
            </a:fld>
            <a:endParaRPr lang="en-GB"/>
          </a:p>
        </p:txBody>
      </p:sp>
      <p:sp>
        <p:nvSpPr>
          <p:cNvPr id="161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22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FD5758-7FE6-4F26-9738-59AD3B0742B3}" type="slidenum">
              <a:rPr lang="en-GB"/>
              <a:pPr/>
              <a:t>19</a:t>
            </a:fld>
            <a:endParaRPr lang="en-GB"/>
          </a:p>
        </p:txBody>
      </p:sp>
      <p:sp>
        <p:nvSpPr>
          <p:cNvPr id="162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1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7E4A06-B547-4097-B6C1-5AA9D1BD389E}" type="slidenum">
              <a:rPr lang="en-GB"/>
              <a:pPr/>
              <a:t>20</a:t>
            </a:fld>
            <a:endParaRPr lang="en-GB"/>
          </a:p>
        </p:txBody>
      </p:sp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3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7E4A06-B547-4097-B6C1-5AA9D1BD389E}" type="slidenum">
              <a:rPr lang="en-GB"/>
              <a:pPr/>
              <a:t>2</a:t>
            </a:fld>
            <a:endParaRPr lang="en-GB"/>
          </a:p>
        </p:txBody>
      </p:sp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5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A2C74B-223A-4769-AA0E-39375FB14EE0}" type="slidenum">
              <a:rPr lang="en-GB"/>
              <a:pPr/>
              <a:t>8</a:t>
            </a:fld>
            <a:endParaRPr lang="en-GB"/>
          </a:p>
        </p:txBody>
      </p:sp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3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7E4A06-B547-4097-B6C1-5AA9D1BD389E}" type="slidenum">
              <a:rPr lang="en-GB"/>
              <a:pPr/>
              <a:t>9</a:t>
            </a:fld>
            <a:endParaRPr lang="en-GB"/>
          </a:p>
        </p:txBody>
      </p:sp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029E46-E02B-4142-950E-BA21E7AE0069}" type="slidenum">
              <a:rPr lang="en-GB"/>
              <a:pPr/>
              <a:t>10</a:t>
            </a:fld>
            <a:endParaRPr lang="en-GB"/>
          </a:p>
        </p:txBody>
      </p:sp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39482D-A96C-46E3-B255-C286FC5B568C}" type="slidenum">
              <a:rPr lang="en-GB"/>
              <a:pPr/>
              <a:t>11</a:t>
            </a:fld>
            <a:endParaRPr lang="en-GB"/>
          </a:p>
        </p:txBody>
      </p:sp>
      <p:sp>
        <p:nvSpPr>
          <p:cNvPr id="15360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E9A5CC-43BA-494D-84BC-6C079A867C93}" type="slidenum">
              <a:rPr lang="en-GB"/>
              <a:pPr/>
              <a:t>12</a:t>
            </a:fld>
            <a:endParaRPr lang="en-GB"/>
          </a:p>
        </p:txBody>
      </p:sp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6DDDD6-E031-4AD4-ACD0-3DEEFD24BCE9}" type="slidenum">
              <a:rPr lang="en-GB"/>
              <a:pPr/>
              <a:t>13</a:t>
            </a:fld>
            <a:endParaRPr lang="en-GB"/>
          </a:p>
        </p:txBody>
      </p:sp>
      <p:sp>
        <p:nvSpPr>
          <p:cNvPr id="15564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8E50EB-5E3E-487A-84E0-90D3FA3F0ACC}" type="slidenum">
              <a:rPr lang="en-GB"/>
              <a:pPr/>
              <a:t>14</a:t>
            </a:fld>
            <a:endParaRPr lang="en-GB"/>
          </a:p>
        </p:txBody>
      </p:sp>
      <p:sp>
        <p:nvSpPr>
          <p:cNvPr id="156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5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400800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9659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A23D-B3FF-4502-901F-6DD3E2262D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850" cy="855662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397625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8897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42161-B637-446D-9919-7C3A5524E6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197850" cy="85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97850" cy="4872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63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01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97F4F442-ECC2-4426-9D1B-1D6079B1B5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ns-3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2400" y="6204277"/>
            <a:ext cx="1143000" cy="653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2pPr>
      <a:lvl3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3pPr>
      <a:lvl4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4pPr>
      <a:lvl5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5pPr>
      <a:lvl6pPr marL="4572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6pPr>
      <a:lvl7pPr marL="9144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7pPr>
      <a:lvl8pPr marL="13716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8pPr>
      <a:lvl9pPr marL="18288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Footer Placeholder 3"/>
          <p:cNvSpPr>
            <a:spLocks noGrp="1"/>
          </p:cNvSpPr>
          <p:nvPr>
            <p:ph type="ftr" idx="10"/>
          </p:nvPr>
        </p:nvSpPr>
        <p:spPr>
          <a:xfrm>
            <a:off x="914400" y="3657600"/>
            <a:ext cx="7239000" cy="1752600"/>
          </a:xfrm>
        </p:spPr>
        <p:txBody>
          <a:bodyPr/>
          <a:lstStyle/>
          <a:p>
            <a:pPr>
              <a:defRPr/>
            </a:pPr>
            <a:r>
              <a:rPr lang="en-GB" sz="2400" dirty="0" smtClean="0"/>
              <a:t>ns-3 Objects</a:t>
            </a:r>
          </a:p>
          <a:p>
            <a:pPr>
              <a:defRPr/>
            </a:pPr>
            <a:r>
              <a:rPr lang="en-GB" sz="2400" dirty="0" smtClean="0"/>
              <a:t>ns-3 </a:t>
            </a:r>
            <a:r>
              <a:rPr lang="en-GB" sz="2400" dirty="0" smtClean="0"/>
              <a:t>training, June 2016</a:t>
            </a:r>
            <a:endParaRPr lang="en-GB" sz="3200" dirty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idx="11"/>
          </p:nvPr>
        </p:nvSpPr>
        <p:spPr>
          <a:noFill/>
        </p:spPr>
        <p:txBody>
          <a:bodyPr/>
          <a:lstStyle/>
          <a:p>
            <a:fld id="{A03D83E0-59C4-4B67-B75E-BBECB8AFFDAF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514600"/>
            <a:ext cx="7620000" cy="1676400"/>
          </a:xfrm>
        </p:spPr>
        <p:txBody>
          <a:bodyPr anchor="t"/>
          <a:lstStyle/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b="1" dirty="0" smtClean="0">
                <a:solidFill>
                  <a:srgbClr val="006600"/>
                </a:solidFill>
                <a:ea typeface="+mj-ea"/>
                <a:cs typeface="+mj-cs"/>
              </a:rPr>
              <a:t>ns-3 Training</a:t>
            </a:r>
            <a:endParaRPr lang="en-GB" dirty="0"/>
          </a:p>
          <a:p>
            <a:pPr algn="ctr" eaLnBrk="1" hangingPunct="1">
              <a:spcBef>
                <a:spcPts val="800"/>
              </a:spcBef>
              <a:buClr>
                <a:srgbClr val="000000"/>
              </a:buCl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Use cases for attributes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175000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An Attribute represents a value in our system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An Attribute can be connected to an underlying variable or function 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e.g. TcpSocket::m_cwnd;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or a trace 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4C4BB15-CF09-4205-AD7C-2291557272E4}" type="slidenum">
              <a:rPr lang="en-GB"/>
              <a:pPr/>
              <a:t>10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548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Use cases for attributes (cont.)‏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3588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What would users like to do?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Know what are all the attributes that affect the simulation at run time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Set a default initial value for a variable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Set or get the current value of a variable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Initialize the value of a variable when a constructor is called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The attribute system is a unified way of handling these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7A2F8722-E237-4529-8498-F644116DF67B}" type="slidenum">
              <a:rPr lang="en-GB"/>
              <a:pPr/>
              <a:t>11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377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How to handle attributes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17975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The traditional C++ way: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export attributes as part of a class's public API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walk pointer chains (and iterators, when needed) to find what you need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use static variables for defaults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The attribute system provides a more convenient API to the user to do these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7526F0A-CEA4-4A9A-AFE0-C11F1FCC42E7}" type="slidenum">
              <a:rPr lang="en-GB"/>
              <a:pPr/>
              <a:t>12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452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Navigating the attributes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51325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Attributes are exported into a string-based namespace, with filesystem-like paths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namespace supports regular expressions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Attributes also can be used without the paths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e.g. </a:t>
            </a:r>
            <a:r>
              <a:rPr lang="en-GB">
                <a:latin typeface="Courier New" pitchFamily="49" charset="0"/>
              </a:rPr>
              <a:t>“ns3::WifiPhy::TxGain”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A Config class allows users to manipulate the attributes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7D64A3E6-6D9E-4F72-99F8-7F95367ABB8C}" type="slidenum">
              <a:rPr lang="en-GB"/>
              <a:pPr/>
              <a:t>13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464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Attribute namespace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3657600" cy="4875213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strings are used to describe paths through the namespace</a:t>
            </a:r>
          </a:p>
          <a:p>
            <a:pPr marL="311150" indent="-311150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14</a:t>
            </a:fld>
            <a:endParaRPr lang="en-GB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1000"/>
            <a:ext cx="4151313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52463" y="5791200"/>
            <a:ext cx="7856537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Config::Set ("/NodeList/1/$ns3::Ns3NscStack&lt;linux2.6.26&gt;/net.ipv4.tcp_sack", StringValue ("0"));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218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Navigating the attributes using paths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446088" y="1376363"/>
            <a:ext cx="8229600" cy="3952875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Examples: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Nodes with NodeIds 1, 3, 4, 5, 8, 9, 10, 11:</a:t>
            </a:r>
          </a:p>
          <a:p>
            <a:pPr lvl="2" indent="-225425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>
                <a:latin typeface="Courier New" pitchFamily="49" charset="0"/>
              </a:rPr>
              <a:t>“/NodeList/[3-5]|[8-11]|1”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UdpL4Protocol object instance aggregated to matching nodes:</a:t>
            </a:r>
          </a:p>
          <a:p>
            <a:pPr lvl="2" indent="-225425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>
                <a:latin typeface="Courier New" pitchFamily="49" charset="0"/>
              </a:rPr>
              <a:t>“/$ns3::UdpL4Protocol”</a:t>
            </a:r>
          </a:p>
          <a:p>
            <a:pPr marL="711200" lvl="1" indent="-254000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>
              <a:latin typeface="Courier New" pitchFamily="49" charset="0"/>
            </a:endParaRPr>
          </a:p>
          <a:p>
            <a:pPr marL="711200" lvl="1" indent="-254000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4F36534D-0575-4137-980C-20DD690AF4A1}" type="slidenum">
              <a:rPr lang="en-GB"/>
              <a:pPr/>
              <a:t>15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083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What users will do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173413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e.g.: Set a default initial value for a variable</a:t>
            </a:r>
          </a:p>
          <a:p>
            <a:pPr marL="714375" lvl="1" indent="-254000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200" dirty="0" err="1">
                <a:latin typeface="Courier New" pitchFamily="49" charset="0"/>
              </a:rPr>
              <a:t>Config</a:t>
            </a:r>
            <a:r>
              <a:rPr lang="en-GB" sz="2200" dirty="0">
                <a:latin typeface="Courier New" pitchFamily="49" charset="0"/>
              </a:rPr>
              <a:t>::Set (“ns3</a:t>
            </a:r>
            <a:r>
              <a:rPr lang="en-GB" sz="2200" dirty="0" smtClean="0">
                <a:latin typeface="Courier New" pitchFamily="49" charset="0"/>
              </a:rPr>
              <a:t>::</a:t>
            </a:r>
            <a:r>
              <a:rPr lang="en-GB" sz="2200" dirty="0" err="1" smtClean="0">
                <a:latin typeface="Courier New" pitchFamily="49" charset="0"/>
              </a:rPr>
              <a:t>YansWifiPhy</a:t>
            </a:r>
            <a:r>
              <a:rPr lang="en-GB" sz="2200" dirty="0">
                <a:latin typeface="Courier New" pitchFamily="49" charset="0"/>
              </a:rPr>
              <a:t>::</a:t>
            </a:r>
            <a:r>
              <a:rPr lang="en-GB" sz="2200" dirty="0" err="1">
                <a:latin typeface="Courier New" pitchFamily="49" charset="0"/>
              </a:rPr>
              <a:t>TxGain</a:t>
            </a:r>
            <a:r>
              <a:rPr lang="en-GB" sz="2200" dirty="0">
                <a:latin typeface="Courier New" pitchFamily="49" charset="0"/>
              </a:rPr>
              <a:t>”, </a:t>
            </a:r>
            <a:r>
              <a:rPr lang="en-GB" sz="2200" dirty="0" err="1">
                <a:latin typeface="Courier New" pitchFamily="49" charset="0"/>
              </a:rPr>
              <a:t>DoubleValue</a:t>
            </a:r>
            <a:r>
              <a:rPr lang="en-GB" sz="2200" dirty="0">
                <a:latin typeface="Courier New" pitchFamily="49" charset="0"/>
              </a:rPr>
              <a:t> (1.0));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Syntax also supports string values:</a:t>
            </a:r>
          </a:p>
          <a:p>
            <a:pPr marL="714375" lvl="1" indent="-254000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200" dirty="0" err="1">
                <a:latin typeface="Courier New" pitchFamily="49" charset="0"/>
              </a:rPr>
              <a:t>Config</a:t>
            </a:r>
            <a:r>
              <a:rPr lang="en-GB" sz="2200" dirty="0">
                <a:latin typeface="Courier New" pitchFamily="49" charset="0"/>
              </a:rPr>
              <a:t>::Set </a:t>
            </a:r>
            <a:r>
              <a:rPr lang="en-GB" sz="2200" dirty="0" smtClean="0">
                <a:latin typeface="Courier New" pitchFamily="49" charset="0"/>
              </a:rPr>
              <a:t>(“</a:t>
            </a:r>
            <a:r>
              <a:rPr lang="en-GB" sz="2200" dirty="0" err="1" smtClean="0">
                <a:latin typeface="Courier New" pitchFamily="49" charset="0"/>
              </a:rPr>
              <a:t>YansWifiPhy</a:t>
            </a:r>
            <a:r>
              <a:rPr lang="en-GB" sz="2200" dirty="0">
                <a:latin typeface="Courier New" pitchFamily="49" charset="0"/>
              </a:rPr>
              <a:t>::</a:t>
            </a:r>
            <a:r>
              <a:rPr lang="en-GB" sz="2200" dirty="0" err="1">
                <a:latin typeface="Courier New" pitchFamily="49" charset="0"/>
              </a:rPr>
              <a:t>TxGain</a:t>
            </a:r>
            <a:r>
              <a:rPr lang="en-GB" sz="2200" dirty="0">
                <a:latin typeface="Courier New" pitchFamily="49" charset="0"/>
              </a:rPr>
              <a:t>”, </a:t>
            </a:r>
            <a:r>
              <a:rPr lang="en-GB" sz="2200" dirty="0" err="1">
                <a:latin typeface="Courier New" pitchFamily="49" charset="0"/>
              </a:rPr>
              <a:t>StringValue</a:t>
            </a:r>
            <a:r>
              <a:rPr lang="en-GB" sz="2200" dirty="0">
                <a:latin typeface="Courier New" pitchFamily="49" charset="0"/>
              </a:rPr>
              <a:t> (“1.0”));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EE3A538D-A273-41AA-B13A-F923E0EAB2DF}" type="slidenum">
              <a:rPr lang="en-GB"/>
              <a:pPr/>
              <a:t>16</a:t>
            </a:fld>
            <a:endParaRPr lang="en-GB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237163" y="5353368"/>
            <a:ext cx="1316037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Attribute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097723" y="5711349"/>
            <a:ext cx="95726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Value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 flipV="1">
            <a:off x="5791200" y="4550727"/>
            <a:ext cx="1587" cy="7127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 flipV="1">
            <a:off x="2576354" y="4853940"/>
            <a:ext cx="1588" cy="7270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183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Fine-grained attribute handling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995738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Set or get the current value of a variable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Here, one needs the path in the namespace to the right instance of the object</a:t>
            </a:r>
          </a:p>
          <a:p>
            <a:pPr lvl="1">
              <a:buClr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000" dirty="0" err="1">
                <a:latin typeface="Courier New" pitchFamily="49" charset="0"/>
              </a:rPr>
              <a:t>Config</a:t>
            </a:r>
            <a:r>
              <a:rPr lang="en-GB" sz="2000" dirty="0">
                <a:latin typeface="Courier New" pitchFamily="49" charset="0"/>
              </a:rPr>
              <a:t>::</a:t>
            </a:r>
            <a:r>
              <a:rPr lang="en-GB" sz="2000" dirty="0" err="1">
                <a:latin typeface="Courier New" pitchFamily="49" charset="0"/>
              </a:rPr>
              <a:t>SetAttribute</a:t>
            </a:r>
            <a:r>
              <a:rPr lang="en-GB" sz="2000" dirty="0">
                <a:latin typeface="Courier New" pitchFamily="49" charset="0"/>
              </a:rPr>
              <a:t>(“/</a:t>
            </a:r>
            <a:r>
              <a:rPr lang="en-GB" sz="2000" dirty="0" err="1">
                <a:latin typeface="Courier New" pitchFamily="49" charset="0"/>
              </a:rPr>
              <a:t>NodeList</a:t>
            </a:r>
            <a:r>
              <a:rPr lang="en-GB" sz="2000" dirty="0">
                <a:latin typeface="Courier New" pitchFamily="49" charset="0"/>
              </a:rPr>
              <a:t>/5/</a:t>
            </a:r>
            <a:r>
              <a:rPr lang="en-GB" sz="2000" dirty="0" err="1">
                <a:latin typeface="Courier New" pitchFamily="49" charset="0"/>
              </a:rPr>
              <a:t>DeviceList</a:t>
            </a:r>
            <a:r>
              <a:rPr lang="en-GB" sz="2000" dirty="0">
                <a:latin typeface="Courier New" pitchFamily="49" charset="0"/>
              </a:rPr>
              <a:t>/3/$ns3::</a:t>
            </a:r>
            <a:r>
              <a:rPr lang="en-GB" sz="2000" dirty="0" err="1">
                <a:latin typeface="Courier New" pitchFamily="49" charset="0"/>
              </a:rPr>
              <a:t>WifiNetDevice</a:t>
            </a:r>
            <a:r>
              <a:rPr lang="en-GB" sz="2000" dirty="0">
                <a:latin typeface="Courier New" pitchFamily="49" charset="0"/>
              </a:rPr>
              <a:t>/</a:t>
            </a:r>
            <a:r>
              <a:rPr lang="en-GB" sz="2000" dirty="0" err="1">
                <a:latin typeface="Courier New" pitchFamily="49" charset="0"/>
              </a:rPr>
              <a:t>Phy</a:t>
            </a:r>
            <a:r>
              <a:rPr lang="en-GB" sz="2000" dirty="0">
                <a:latin typeface="Courier New" pitchFamily="49" charset="0"/>
              </a:rPr>
              <a:t>/$ns3::</a:t>
            </a:r>
            <a:r>
              <a:rPr lang="en-GB" sz="2000" dirty="0" err="1">
                <a:latin typeface="Courier New" pitchFamily="49" charset="0"/>
              </a:rPr>
              <a:t>YansWifiPhy</a:t>
            </a:r>
            <a:r>
              <a:rPr lang="en-GB" sz="2000" dirty="0">
                <a:latin typeface="Courier New" pitchFamily="49" charset="0"/>
              </a:rPr>
              <a:t>/</a:t>
            </a:r>
            <a:r>
              <a:rPr lang="en-GB" sz="2000" dirty="0" err="1">
                <a:latin typeface="Courier New" pitchFamily="49" charset="0"/>
              </a:rPr>
              <a:t>TxGain</a:t>
            </a:r>
            <a:r>
              <a:rPr lang="en-GB" sz="2000" dirty="0">
                <a:latin typeface="Courier New" pitchFamily="49" charset="0"/>
              </a:rPr>
              <a:t>”, </a:t>
            </a:r>
            <a:r>
              <a:rPr lang="en-GB" sz="2000" dirty="0" err="1">
                <a:latin typeface="Courier New" pitchFamily="49" charset="0"/>
              </a:rPr>
              <a:t>DoubleValue</a:t>
            </a:r>
            <a:r>
              <a:rPr lang="en-GB" sz="2000" dirty="0">
                <a:latin typeface="Courier New" pitchFamily="49" charset="0"/>
              </a:rPr>
              <a:t>(1.0));</a:t>
            </a:r>
          </a:p>
          <a:p>
            <a:pPr lvl="1">
              <a:buClr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2000" dirty="0" err="1">
                <a:latin typeface="Courier New" pitchFamily="49" charset="0"/>
              </a:rPr>
              <a:t>DoubleValue</a:t>
            </a:r>
            <a:r>
              <a:rPr lang="en-GB" sz="2000" dirty="0">
                <a:latin typeface="Courier New" pitchFamily="49" charset="0"/>
              </a:rPr>
              <a:t> d; </a:t>
            </a:r>
            <a:r>
              <a:rPr lang="en-GB" sz="2000" dirty="0" err="1">
                <a:latin typeface="Courier New" pitchFamily="49" charset="0"/>
              </a:rPr>
              <a:t>nodePtr</a:t>
            </a:r>
            <a:r>
              <a:rPr lang="en-GB" sz="2000" dirty="0">
                <a:latin typeface="Courier New" pitchFamily="49" charset="0"/>
              </a:rPr>
              <a:t>-&gt;</a:t>
            </a:r>
            <a:r>
              <a:rPr lang="en-GB" sz="2000" dirty="0" err="1">
                <a:latin typeface="Courier New" pitchFamily="49" charset="0"/>
              </a:rPr>
              <a:t>GetAttribute</a:t>
            </a:r>
            <a:r>
              <a:rPr lang="en-GB" sz="2000" dirty="0">
                <a:latin typeface="Courier New" pitchFamily="49" charset="0"/>
              </a:rPr>
              <a:t> ( “/</a:t>
            </a:r>
            <a:r>
              <a:rPr lang="en-GB" sz="2000" dirty="0" err="1" smtClean="0">
                <a:latin typeface="Courier New" pitchFamily="49" charset="0"/>
              </a:rPr>
              <a:t>NodeList</a:t>
            </a:r>
            <a:r>
              <a:rPr lang="en-GB" sz="2000" dirty="0" smtClean="0">
                <a:latin typeface="Courier New" pitchFamily="49" charset="0"/>
              </a:rPr>
              <a:t>/5/</a:t>
            </a:r>
            <a:r>
              <a:rPr lang="en-GB" sz="2000" dirty="0" err="1" smtClean="0">
                <a:latin typeface="Courier New" pitchFamily="49" charset="0"/>
              </a:rPr>
              <a:t>NetDevice</a:t>
            </a:r>
            <a:r>
              <a:rPr lang="en-GB" sz="2000" dirty="0">
                <a:latin typeface="Courier New" pitchFamily="49" charset="0"/>
              </a:rPr>
              <a:t>/3/$ns3::</a:t>
            </a:r>
            <a:r>
              <a:rPr lang="en-GB" sz="2000" dirty="0" err="1">
                <a:latin typeface="Courier New" pitchFamily="49" charset="0"/>
              </a:rPr>
              <a:t>WifiNetDevice</a:t>
            </a:r>
            <a:r>
              <a:rPr lang="en-GB" sz="2000" dirty="0">
                <a:latin typeface="Courier New" pitchFamily="49" charset="0"/>
              </a:rPr>
              <a:t>/</a:t>
            </a:r>
            <a:r>
              <a:rPr lang="en-GB" sz="2000" dirty="0" err="1">
                <a:latin typeface="Courier New" pitchFamily="49" charset="0"/>
              </a:rPr>
              <a:t>Phy</a:t>
            </a:r>
            <a:r>
              <a:rPr lang="en-GB" sz="2000" dirty="0">
                <a:latin typeface="Courier New" pitchFamily="49" charset="0"/>
              </a:rPr>
              <a:t>/$ns3::</a:t>
            </a:r>
            <a:r>
              <a:rPr lang="en-GB" sz="2000" dirty="0" err="1">
                <a:latin typeface="Courier New" pitchFamily="49" charset="0"/>
              </a:rPr>
              <a:t>YansWifiPhy</a:t>
            </a:r>
            <a:r>
              <a:rPr lang="en-GB" sz="2000" dirty="0">
                <a:latin typeface="Courier New" pitchFamily="49" charset="0"/>
              </a:rPr>
              <a:t>/</a:t>
            </a:r>
            <a:r>
              <a:rPr lang="en-GB" sz="2000" dirty="0" err="1">
                <a:latin typeface="Courier New" pitchFamily="49" charset="0"/>
              </a:rPr>
              <a:t>TxGain</a:t>
            </a:r>
            <a:r>
              <a:rPr lang="en-GB" sz="2000" dirty="0">
                <a:latin typeface="Courier New" pitchFamily="49" charset="0"/>
              </a:rPr>
              <a:t>”, </a:t>
            </a:r>
            <a:r>
              <a:rPr lang="en-GB" sz="2000" dirty="0" smtClean="0">
                <a:latin typeface="Courier New" pitchFamily="49" charset="0"/>
              </a:rPr>
              <a:t>d);</a:t>
            </a:r>
            <a:endParaRPr lang="en-GB" sz="2000" dirty="0">
              <a:latin typeface="Courier New" pitchFamily="49" charset="0"/>
            </a:endParaRP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Users can get </a:t>
            </a:r>
            <a:r>
              <a:rPr lang="en-GB" dirty="0" err="1"/>
              <a:t>Ptrs</a:t>
            </a:r>
            <a:r>
              <a:rPr lang="en-GB" dirty="0"/>
              <a:t> to instances also, and </a:t>
            </a:r>
            <a:r>
              <a:rPr lang="en-GB" dirty="0" err="1"/>
              <a:t>Ptrs</a:t>
            </a:r>
            <a:r>
              <a:rPr lang="en-GB" dirty="0"/>
              <a:t> to trace sources, in the same way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A2EED21A-0DAC-4264-B55B-4AECA83B9CC6}" type="slidenum">
              <a:rPr lang="en-GB"/>
              <a:pPr/>
              <a:t>17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488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Attribute documentation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18</a:t>
            </a:fld>
            <a:endParaRPr lang="en-GB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8313738" cy="4695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55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Options to manipulate attributes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610600" cy="4875213"/>
          </a:xfrm>
          <a:ln/>
        </p:spPr>
        <p:txBody>
          <a:bodyPr/>
          <a:lstStyle/>
          <a:p>
            <a:pPr marL="311150" indent="-311150">
              <a:lnSpc>
                <a:spcPct val="80000"/>
              </a:lnSpc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Individual object attributes often derive from default values</a:t>
            </a:r>
          </a:p>
          <a:p>
            <a:pPr marL="711200" lvl="1" indent="-254000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/>
              <a:t>Setting the default value will affect all subsequently created objects</a:t>
            </a:r>
          </a:p>
          <a:p>
            <a:pPr marL="711200" lvl="1" indent="-254000">
              <a:lnSpc>
                <a:spcPct val="8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/>
              <a:t>Ability to configure attributes on a per-object basis</a:t>
            </a:r>
          </a:p>
          <a:p>
            <a:pPr marL="311150" indent="-311150">
              <a:lnSpc>
                <a:spcPct val="80000"/>
              </a:lnSpc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Set the default value of an attribute from the command-line:</a:t>
            </a:r>
          </a:p>
          <a:p>
            <a:pPr marL="711200" lvl="1" indent="-254000">
              <a:lnSpc>
                <a:spcPct val="80000"/>
              </a:lnSpc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>
                <a:latin typeface="Courier New" pitchFamily="49" charset="0"/>
              </a:rPr>
              <a:t>CommandLine cmd;</a:t>
            </a:r>
          </a:p>
          <a:p>
            <a:pPr marL="711200" lvl="1" indent="-254000">
              <a:lnSpc>
                <a:spcPct val="80000"/>
              </a:lnSpc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>
                <a:latin typeface="Courier New" pitchFamily="49" charset="0"/>
              </a:rPr>
              <a:t>cmd.Parse (argc, argv);</a:t>
            </a:r>
          </a:p>
          <a:p>
            <a:pPr marL="311150" indent="-311150">
              <a:lnSpc>
                <a:spcPct val="80000"/>
              </a:lnSpc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Set the default value of an attribute with NS_ATTRIBUTE_DEFAULT</a:t>
            </a:r>
          </a:p>
          <a:p>
            <a:pPr marL="311150" indent="-311150">
              <a:lnSpc>
                <a:spcPct val="80000"/>
              </a:lnSpc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Set the default value of an attribute in C++:</a:t>
            </a:r>
          </a:p>
          <a:p>
            <a:pPr marL="711200" lvl="1" indent="-254000">
              <a:lnSpc>
                <a:spcPct val="80000"/>
              </a:lnSpc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>
                <a:latin typeface="Courier New" pitchFamily="49" charset="0"/>
              </a:rPr>
              <a:t>Config::SetDefault ("ns3::Ipv4L3Protocol::CalcChecksum",</a:t>
            </a:r>
          </a:p>
          <a:p>
            <a:pPr marL="711200" lvl="1" indent="-254000">
              <a:lnSpc>
                <a:spcPct val="80000"/>
              </a:lnSpc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>
                <a:latin typeface="Courier New" pitchFamily="49" charset="0"/>
              </a:rPr>
              <a:t>BooleanValue (true));</a:t>
            </a:r>
          </a:p>
          <a:p>
            <a:pPr marL="311150" indent="-311150">
              <a:lnSpc>
                <a:spcPct val="80000"/>
              </a:lnSpc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Set an attribute directly on a specic object:</a:t>
            </a:r>
          </a:p>
          <a:p>
            <a:pPr marL="711200" lvl="1" indent="-254000">
              <a:lnSpc>
                <a:spcPct val="80000"/>
              </a:lnSpc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>
                <a:latin typeface="Courier New" pitchFamily="49" charset="0"/>
              </a:rPr>
              <a:t>Ptr&lt;CsmaChannel&gt; csmaChannel = ...;</a:t>
            </a:r>
          </a:p>
          <a:p>
            <a:pPr marL="711200" lvl="1" indent="-254000">
              <a:lnSpc>
                <a:spcPct val="80000"/>
              </a:lnSpc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>
                <a:latin typeface="Courier New" pitchFamily="49" charset="0"/>
              </a:rPr>
              <a:t>csmaChannel-&gt;SetAttribute ("DataRate",</a:t>
            </a:r>
          </a:p>
          <a:p>
            <a:pPr marL="711200" lvl="1" indent="-254000">
              <a:lnSpc>
                <a:spcPct val="80000"/>
              </a:lnSpc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800">
                <a:latin typeface="Courier New" pitchFamily="49" charset="0"/>
              </a:rPr>
              <a:t>StringValue ("5Mbps"));</a:t>
            </a:r>
          </a:p>
          <a:p>
            <a:pPr marL="311150" indent="-311150">
              <a:lnSpc>
                <a:spcPct val="80000"/>
              </a:lnSpc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19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330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74625"/>
            <a:ext cx="8229600" cy="10683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Object </a:t>
            </a:r>
            <a:r>
              <a:rPr lang="en-GB" dirty="0"/>
              <a:t>metadata system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657600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ns-3 is, at heart, a C++ object system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ns-3 objects that inherit from base class ns3::Object get several additional features</a:t>
            </a:r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smart-pointer memory management (Class </a:t>
            </a:r>
            <a:r>
              <a:rPr lang="en-GB" dirty="0" err="1"/>
              <a:t>Ptr</a:t>
            </a:r>
            <a:r>
              <a:rPr lang="en-GB" dirty="0"/>
              <a:t>)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smtClean="0"/>
              <a:t>dynamic </a:t>
            </a:r>
            <a:r>
              <a:rPr lang="en-GB" dirty="0"/>
              <a:t>run-time object aggregation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an attribute </a:t>
            </a:r>
            <a:r>
              <a:rPr lang="en-GB" dirty="0" smtClean="0"/>
              <a:t>system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AE048228-C4C8-4BB2-9238-EAB3B8DDDA9D}" type="slidenum">
              <a:rPr lang="en-GB"/>
              <a:pPr/>
              <a:t>2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460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74625"/>
            <a:ext cx="8229600" cy="10683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Summary on ns-3 objects</a:t>
            </a:r>
            <a:endParaRPr lang="en-GB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657600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smtClean="0"/>
              <a:t>ns-3 </a:t>
            </a:r>
            <a:r>
              <a:rPr lang="en-GB" dirty="0"/>
              <a:t>objects that inherit from base class ns3::Object get several additional features</a:t>
            </a:r>
          </a:p>
          <a:p>
            <a:pPr marL="971550" lvl="1" indent="-514350">
              <a:buFont typeface="+mj-lt"/>
              <a:buAutoNum type="arabicPeriod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smart-pointer memory management (Class </a:t>
            </a:r>
            <a:r>
              <a:rPr lang="en-GB" dirty="0" err="1"/>
              <a:t>Ptr</a:t>
            </a:r>
            <a:r>
              <a:rPr lang="en-GB" dirty="0"/>
              <a:t>)</a:t>
            </a:r>
          </a:p>
          <a:p>
            <a:pPr marL="971550" lvl="1" indent="-514350">
              <a:buFont typeface="+mj-lt"/>
              <a:buAutoNum type="arabicPeriod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smtClean="0"/>
              <a:t>dynamic </a:t>
            </a:r>
            <a:r>
              <a:rPr lang="en-GB" dirty="0"/>
              <a:t>run-time object aggregation</a:t>
            </a:r>
          </a:p>
          <a:p>
            <a:pPr marL="971550" lvl="1" indent="-514350">
              <a:buFont typeface="+mj-lt"/>
              <a:buAutoNum type="arabicPeriod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/>
              <a:t>an attribute </a:t>
            </a:r>
            <a:r>
              <a:rPr lang="en-GB" dirty="0" smtClean="0"/>
              <a:t>system</a:t>
            </a:r>
          </a:p>
          <a:p>
            <a:pPr marL="971550" lvl="1" indent="-514350">
              <a:buFont typeface="+mj-lt"/>
              <a:buAutoNum type="arabicPeriod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dirty="0"/>
          </a:p>
          <a:p>
            <a:pP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dirty="0" smtClean="0"/>
              <a:t>These types of objects are allocated on the heap, not on the stack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AE048228-C4C8-4BB2-9238-EAB3B8DDDA9D}" type="slidenum">
              <a:rPr lang="en-GB"/>
              <a:pPr/>
              <a:t>20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900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Smart pointers in ns-3 use reference counting to improve memory management</a:t>
            </a:r>
          </a:p>
          <a:p>
            <a:r>
              <a:rPr lang="en-US" sz="2800" dirty="0" smtClean="0"/>
              <a:t>The class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ns3::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800" dirty="0" smtClean="0"/>
              <a:t> is semantically similar to a traditional pointer, but the object pointed to will be deleted when all references to the pointer are gone</a:t>
            </a:r>
          </a:p>
          <a:p>
            <a:r>
              <a:rPr lang="en-US" sz="2800" dirty="0" smtClean="0"/>
              <a:t>ns-3 heap-allocated objects should use the </a:t>
            </a:r>
            <a:r>
              <a:rPr lang="en-US" sz="2800" dirty="0" err="1" smtClean="0"/>
              <a:t>templated</a:t>
            </a:r>
            <a:r>
              <a:rPr lang="en-US" sz="2800" dirty="0" smtClean="0"/>
              <a:t> Create&lt;&gt;() or </a:t>
            </a:r>
            <a:r>
              <a:rPr lang="en-US" sz="2800" dirty="0" err="1" smtClean="0"/>
              <a:t>CreateObject</a:t>
            </a:r>
            <a:r>
              <a:rPr lang="en-US" sz="2800" dirty="0" smtClean="0"/>
              <a:t>&lt;&gt; ()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9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05800" cy="48720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WifiNetDevice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dev 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CreateObject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WifiNetDevice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&lt;Packet&gt;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Create&lt;Packet&gt; ();</a:t>
            </a:r>
          </a:p>
          <a:p>
            <a:pPr marL="0" indent="0">
              <a:buNone/>
            </a:pPr>
            <a:r>
              <a:rPr lang="en-US" dirty="0" smtClean="0"/>
              <a:t>(instead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Packet* = new Packet;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Create&lt;&gt; vs </a:t>
            </a:r>
            <a:r>
              <a:rPr lang="en-US" dirty="0" err="1" smtClean="0"/>
              <a:t>CreateObject</a:t>
            </a:r>
            <a:r>
              <a:rPr lang="en-US" dirty="0" smtClean="0"/>
              <a:t>&lt;&gt;?</a:t>
            </a:r>
          </a:p>
          <a:p>
            <a:r>
              <a:rPr lang="en-US" sz="2800" dirty="0" smtClean="0"/>
              <a:t>two different base classes; generally use </a:t>
            </a:r>
            <a:r>
              <a:rPr lang="en-US" sz="2800" dirty="0" err="1" smtClean="0"/>
              <a:t>CreateObject</a:t>
            </a:r>
            <a:r>
              <a:rPr lang="en-US" sz="2800" dirty="0" smtClean="0"/>
              <a:t>&lt;&gt;(), but Create&lt;&gt; for Packet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8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run-time object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feature is similar to "Component Object Model (COM)"-- allows interfaces (objects) to be aggregated at run-time instead of at compile time</a:t>
            </a:r>
          </a:p>
          <a:p>
            <a:r>
              <a:rPr lang="en-US" dirty="0" smtClean="0"/>
              <a:t>Useful for binding dissimilar objects together without adding pointers to each other in the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5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ns-3 Node protocol stacks are added via aggregation</a:t>
            </a:r>
          </a:p>
          <a:p>
            <a:pPr lvl="1"/>
            <a:r>
              <a:rPr lang="en-US" dirty="0" smtClean="0"/>
              <a:t>The IP stack can be found from a Node pointer without class Node knowing about it</a:t>
            </a:r>
          </a:p>
          <a:p>
            <a:r>
              <a:rPr lang="en-US" dirty="0" smtClean="0"/>
              <a:t>Energy models are typically aggregated to nodes</a:t>
            </a:r>
          </a:p>
          <a:p>
            <a:r>
              <a:rPr lang="en-US" dirty="0" smtClean="0"/>
              <a:t>To find interfaces, use </a:t>
            </a:r>
            <a:r>
              <a:rPr lang="en-US" dirty="0" err="1" smtClean="0"/>
              <a:t>GetObject</a:t>
            </a:r>
            <a:r>
              <a:rPr lang="en-US" dirty="0" smtClean="0"/>
              <a:t>&lt;&gt;(); e.g.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&lt;Ipv4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ipv4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&lt;Ipv4&gt; ();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Attributes and default values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7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115300" cy="421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 bwMode="auto">
          <a:xfrm>
            <a:off x="304800" y="2209800"/>
            <a:ext cx="7924800" cy="228600"/>
          </a:xfrm>
          <a:prstGeom prst="rect">
            <a:avLst/>
          </a:prstGeom>
          <a:solidFill>
            <a:srgbClr val="0066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5181600"/>
            <a:ext cx="4114800" cy="152400"/>
          </a:xfrm>
          <a:prstGeom prst="rect">
            <a:avLst/>
          </a:prstGeom>
          <a:solidFill>
            <a:srgbClr val="0066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3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ns-3 attribute system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6825"/>
            <a:ext cx="8229600" cy="4679950"/>
          </a:xfrm>
          <a:ln/>
        </p:spPr>
        <p:txBody>
          <a:bodyPr/>
          <a:lstStyle/>
          <a:p>
            <a:pPr marL="311150" indent="-30797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u="sng"/>
              <a:t>Problem:</a:t>
            </a:r>
            <a:r>
              <a:rPr lang="en-US" sz="2400"/>
              <a:t>  Researchers want to identify all of the values affecting the results of their simulations</a:t>
            </a:r>
          </a:p>
          <a:p>
            <a:pPr marL="708025" lvl="1" indent="-250825">
              <a:lnSpc>
                <a:spcPct val="9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and configure them easily</a:t>
            </a:r>
          </a:p>
          <a:p>
            <a:pPr marL="311150" indent="-30797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u="sng"/>
              <a:t>ns-3 solution:</a:t>
            </a:r>
            <a:r>
              <a:rPr lang="en-US" sz="2400"/>
              <a:t>  Each ns-3 object has a set of attributes:</a:t>
            </a:r>
          </a:p>
          <a:p>
            <a:pPr marL="708025" lvl="1" indent="-250825">
              <a:lnSpc>
                <a:spcPct val="9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A name, help text</a:t>
            </a:r>
          </a:p>
          <a:p>
            <a:pPr marL="708025" lvl="1" indent="-250825">
              <a:lnSpc>
                <a:spcPct val="9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A type</a:t>
            </a:r>
          </a:p>
          <a:p>
            <a:pPr marL="708025" lvl="1" indent="-250825">
              <a:lnSpc>
                <a:spcPct val="90000"/>
              </a:lnSpc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/>
              <a:t>An initial value</a:t>
            </a:r>
          </a:p>
          <a:p>
            <a:pPr marL="311150" indent="-307975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Control all simulation parameters for static objects</a:t>
            </a:r>
          </a:p>
          <a:p>
            <a:pPr marL="311150" indent="-307975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Dump and read them all in configuration files</a:t>
            </a:r>
          </a:p>
          <a:p>
            <a:pPr marL="311150" indent="-307975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Visualize them in a GUI</a:t>
            </a:r>
          </a:p>
          <a:p>
            <a:pPr marL="311150" indent="-307975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Makes it easy to verify the parameters of a simulation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016AFFD8-8F36-4831-8B33-ECF363B7375B}" type="slidenum">
              <a:rPr lang="en-GB"/>
              <a:pPr/>
              <a:t>8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466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74625"/>
            <a:ext cx="8229600" cy="10683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Short digression: Object metadata system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657600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ns-3 is, at heart, a C++ object system</a:t>
            </a:r>
          </a:p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ns-3 objects that inherit from base class ns3::Object get several additional features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dynamic run-time object aggregation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an attribute system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smart-pointer memory management (Class Ptr)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AE048228-C4C8-4BB2-9238-EAB3B8DDDA9D}" type="slidenum">
              <a:rPr lang="en-GB"/>
              <a:pPr/>
              <a:t>9</a:t>
            </a:fld>
            <a:endParaRPr lang="en-GB"/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auto">
          <a:xfrm flipH="1">
            <a:off x="4419600" y="38862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546100" y="5600700"/>
            <a:ext cx="8153400" cy="5334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469900" y="5524500"/>
            <a:ext cx="8153400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841375" y="5600700"/>
            <a:ext cx="5358688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smtClean="0">
                <a:solidFill>
                  <a:srgbClr val="000000"/>
                </a:solidFill>
              </a:rPr>
              <a:t>We focus here on the attribute system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934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007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</TotalTime>
  <Words>1068</Words>
  <Application>Microsoft Office PowerPoint</Application>
  <PresentationFormat>On-screen Show (4:3)</PresentationFormat>
  <Paragraphs>175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Default Design</vt:lpstr>
      <vt:lpstr>PowerPoint Presentation</vt:lpstr>
      <vt:lpstr>Object metadata system</vt:lpstr>
      <vt:lpstr>Smart pointers</vt:lpstr>
      <vt:lpstr>Examples</vt:lpstr>
      <vt:lpstr>Dynamic run-time object aggregation</vt:lpstr>
      <vt:lpstr>Usage</vt:lpstr>
      <vt:lpstr>Attributes and default values</vt:lpstr>
      <vt:lpstr>ns-3 attribute system</vt:lpstr>
      <vt:lpstr>Short digression: Object metadata system</vt:lpstr>
      <vt:lpstr>Use cases for attributes</vt:lpstr>
      <vt:lpstr>Use cases for attributes (cont.)‏</vt:lpstr>
      <vt:lpstr>How to handle attributes</vt:lpstr>
      <vt:lpstr>Navigating the attributes</vt:lpstr>
      <vt:lpstr>Attribute namespace</vt:lpstr>
      <vt:lpstr>Navigating the attributes using paths</vt:lpstr>
      <vt:lpstr>What users will do</vt:lpstr>
      <vt:lpstr>Fine-grained attribute handling</vt:lpstr>
      <vt:lpstr>Attribute documentation</vt:lpstr>
      <vt:lpstr>Options to manipulate attributes</vt:lpstr>
      <vt:lpstr>Summary on ns-3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ns-3 overview for WiFi-Alliance June 2008  prepared by Tom Henderson (tomhend@u.washington.edu)‏</dc:title>
  <dc:creator>Henderson, Thomas R</dc:creator>
  <cp:lastModifiedBy>tomh</cp:lastModifiedBy>
  <cp:revision>232</cp:revision>
  <dcterms:modified xsi:type="dcterms:W3CDTF">2016-06-13T13:49:31Z</dcterms:modified>
</cp:coreProperties>
</file>