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784" r:id="rId3"/>
    <p:sldId id="785" r:id="rId4"/>
    <p:sldId id="786" r:id="rId5"/>
    <p:sldId id="787" r:id="rId6"/>
    <p:sldId id="788" r:id="rId7"/>
    <p:sldId id="789" r:id="rId8"/>
    <p:sldId id="793" r:id="rId9"/>
    <p:sldId id="792" r:id="rId10"/>
    <p:sldId id="790" r:id="rId11"/>
    <p:sldId id="791" r:id="rId12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63" d="100"/>
          <a:sy n="63" d="100"/>
        </p:scale>
        <p:origin x="1524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353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36900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5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87900" cy="3590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8187" cy="431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35313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36900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4C8AA8BB-99E7-4648-BB08-A261E9BEDA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1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54866E-55A0-425D-A239-0E98A11CADC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50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19775" cy="4313237"/>
          </a:xfrm>
          <a:noFill/>
          <a:ln/>
        </p:spPr>
        <p:txBody>
          <a:bodyPr wrap="none" lIns="96661" tIns="48331" rIns="96661" bIns="4833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008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E916AA-C709-4320-8471-D9033522AFFD}" type="slidenum">
              <a:rPr lang="en-GB"/>
              <a:pPr/>
              <a:t>2</a:t>
            </a:fld>
            <a:endParaRPr lang="en-GB"/>
          </a:p>
        </p:txBody>
      </p:sp>
      <p:sp>
        <p:nvSpPr>
          <p:cNvPr id="1259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9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3977C-FB14-4DD0-B169-DD41EB05538B}" type="slidenum">
              <a:rPr lang="en-GB"/>
              <a:pPr/>
              <a:t>3</a:t>
            </a:fld>
            <a:endParaRPr lang="en-GB"/>
          </a:p>
        </p:txBody>
      </p:sp>
      <p:sp>
        <p:nvSpPr>
          <p:cNvPr id="1269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AF640F-C92B-47EC-A58A-822905FD9824}" type="slidenum">
              <a:rPr lang="en-GB"/>
              <a:pPr/>
              <a:t>4</a:t>
            </a:fld>
            <a:endParaRPr lang="en-GB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19775" cy="431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0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400800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9659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A23D-B3FF-4502-901F-6DD3E2262D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850" cy="855662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397625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8897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42161-B637-446D-9919-7C3A5524E6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197850" cy="85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7850" cy="487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63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1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97F4F442-ECC2-4426-9D1B-1D6079B1B5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ns-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2400" y="6204277"/>
            <a:ext cx="1143000" cy="653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2pPr>
      <a:lvl3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3pPr>
      <a:lvl4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4pPr>
      <a:lvl5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5pPr>
      <a:lvl6pPr marL="4572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6pPr>
      <a:lvl7pPr marL="9144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7pPr>
      <a:lvl8pPr marL="13716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8pPr>
      <a:lvl9pPr marL="18288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Footer Placeholder 3"/>
          <p:cNvSpPr>
            <a:spLocks noGrp="1"/>
          </p:cNvSpPr>
          <p:nvPr>
            <p:ph type="ftr" idx="10"/>
          </p:nvPr>
        </p:nvSpPr>
        <p:spPr>
          <a:xfrm>
            <a:off x="1143000" y="3541712"/>
            <a:ext cx="7239000" cy="1752600"/>
          </a:xfrm>
        </p:spPr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ns-3 Annual meeting</a:t>
            </a:r>
          </a:p>
          <a:p>
            <a:pPr>
              <a:defRPr/>
            </a:pPr>
            <a:r>
              <a:rPr lang="en-US" sz="2400" dirty="0" smtClean="0"/>
              <a:t>June 2016</a:t>
            </a:r>
            <a:endParaRPr lang="en-GB" sz="2400" dirty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idx="11"/>
          </p:nvPr>
        </p:nvSpPr>
        <p:spPr>
          <a:noFill/>
        </p:spPr>
        <p:txBody>
          <a:bodyPr/>
          <a:lstStyle/>
          <a:p>
            <a:fld id="{A03D83E0-59C4-4B67-B75E-BBECB8AFFDAF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514600"/>
            <a:ext cx="7620000" cy="1676400"/>
          </a:xfrm>
        </p:spPr>
        <p:txBody>
          <a:bodyPr anchor="t"/>
          <a:lstStyle/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b="1" dirty="0" smtClean="0">
                <a:solidFill>
                  <a:srgbClr val="006600"/>
                </a:solidFill>
                <a:ea typeface="+mj-ea"/>
                <a:cs typeface="+mj-cs"/>
              </a:rPr>
              <a:t>ns-3 Training:  Packets</a:t>
            </a:r>
            <a:endParaRPr lang="en-GB" dirty="0"/>
          </a:p>
          <a:p>
            <a:pPr algn="ctr" eaLnBrk="1" hangingPunct="1">
              <a:spcBef>
                <a:spcPts val="800"/>
              </a:spcBef>
              <a:buClr>
                <a:srgbClr val="000000"/>
              </a:buCl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Packets may optionally carry metadata</a:t>
            </a:r>
          </a:p>
          <a:p>
            <a:pPr lvl="1"/>
            <a:r>
              <a:rPr lang="en-US" sz="2400" dirty="0" smtClean="0"/>
              <a:t>record every operation on a packet's buffer</a:t>
            </a:r>
          </a:p>
          <a:p>
            <a:pPr lvl="1"/>
            <a:r>
              <a:rPr lang="en-US" sz="2400" dirty="0" smtClean="0"/>
              <a:t>implementation of Packet::Print for pretty-printing of the packet</a:t>
            </a:r>
          </a:p>
          <a:p>
            <a:pPr lvl="1"/>
            <a:r>
              <a:rPr lang="en-US" sz="2400" dirty="0" smtClean="0"/>
              <a:t>sanity check that when a Header is removed, the Header was actually present to begin with</a:t>
            </a:r>
          </a:p>
          <a:p>
            <a:r>
              <a:rPr lang="en-US" sz="2800" dirty="0" smtClean="0"/>
              <a:t>Not enabled by default, for performance reasons</a:t>
            </a:r>
          </a:p>
          <a:p>
            <a:r>
              <a:rPr lang="en-US" sz="2800" dirty="0"/>
              <a:t>To </a:t>
            </a:r>
            <a:r>
              <a:rPr lang="en-US" sz="2800" dirty="0" smtClean="0"/>
              <a:t>enable, insert </a:t>
            </a:r>
            <a:r>
              <a:rPr lang="en-US" sz="2800" dirty="0"/>
              <a:t>one or both </a:t>
            </a:r>
            <a:r>
              <a:rPr lang="en-US" sz="2800" dirty="0" smtClean="0"/>
              <a:t>statements:</a:t>
            </a:r>
            <a:endParaRPr lang="en-US" sz="2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Packet::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EnablePrinting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Packet::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EnableChecking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</a:t>
            </a:r>
            <a:r>
              <a:rPr lang="en-US" dirty="0" smtClean="0"/>
              <a:t>&lt;Packet&gt;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Packets are reference counted objects that support the smart pointer class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Use a templated "Create" method instead of </a:t>
            </a:r>
            <a:r>
              <a:rPr lang="en-US" sz="2800" dirty="0" err="1" smtClean="0"/>
              <a:t>CreateObject</a:t>
            </a:r>
            <a:r>
              <a:rPr lang="en-US" sz="2800" dirty="0" smtClean="0"/>
              <a:t> for ns3::Objects</a:t>
            </a:r>
          </a:p>
          <a:p>
            <a:r>
              <a:rPr lang="en-US" sz="2800" dirty="0" smtClean="0"/>
              <a:t>Typical </a:t>
            </a:r>
            <a:r>
              <a:rPr lang="en-US" sz="2800" dirty="0" smtClean="0"/>
              <a:t>creation:  </a:t>
            </a:r>
            <a:endParaRPr lang="en-US" sz="2800" dirty="0" smtClean="0"/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&lt;Packet&gt;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Create&lt;Packet&gt; ();</a:t>
            </a:r>
          </a:p>
          <a:p>
            <a:r>
              <a:rPr lang="en-US" sz="2800" dirty="0" smtClean="0"/>
              <a:t>In model code, </a:t>
            </a:r>
            <a:r>
              <a:rPr lang="en-US" sz="2800" dirty="0" smtClean="0"/>
              <a:t>Packet pointers may be </a:t>
            </a:r>
            <a:r>
              <a:rPr lang="en-US" sz="2800" dirty="0" err="1" smtClean="0"/>
              <a:t>const</a:t>
            </a:r>
            <a:r>
              <a:rPr lang="en-US" sz="2800" dirty="0" smtClean="0"/>
              <a:t> or non-</a:t>
            </a:r>
            <a:r>
              <a:rPr lang="en-US" sz="2800" dirty="0" err="1" smtClean="0"/>
              <a:t>const</a:t>
            </a:r>
            <a:r>
              <a:rPr lang="en-US" sz="2800" dirty="0" smtClean="0"/>
              <a:t>; often Packet::Copy() is used to obtain non-</a:t>
            </a:r>
            <a:r>
              <a:rPr lang="en-US" sz="2800" dirty="0" err="1" smtClean="0"/>
              <a:t>const</a:t>
            </a:r>
            <a:r>
              <a:rPr lang="en-US" sz="2800" dirty="0" smtClean="0"/>
              <a:t> from </a:t>
            </a:r>
            <a:r>
              <a:rPr lang="en-US" sz="2800" dirty="0" err="1" smtClean="0"/>
              <a:t>const</a:t>
            </a:r>
            <a:endParaRPr lang="en-US" sz="2800" dirty="0" smtClean="0"/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Packet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cpkt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&lt;Packet&gt; p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cpkt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-&gt;Copy 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01025" cy="8636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ns-3 Packet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Packet is an advanced data structure with the following capabilities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Supports fragmentation and reassembly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Supports real or virtual application data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Extensible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Serializable (for emulation)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Supports pretty-printing</a:t>
            </a:r>
          </a:p>
          <a:p>
            <a:pPr marL="711200" lvl="1" indent="-254000">
              <a:buFont typeface="Arial" charset="0"/>
              <a:buChar char="–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Efficient (copy-on-write semantics)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2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591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01025" cy="8636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ns-3 Packet structure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Analogous to an mbuf/skbuff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3</a:t>
            </a:fld>
            <a:endParaRPr lang="en-GB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057400"/>
            <a:ext cx="3894138" cy="388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476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01025" cy="8636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Copy-on-write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1150" indent="-311150">
              <a:buFont typeface="Arial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Copy data bytes only as needed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FC9F80B6-4050-47C8-8EE0-B255F9D12BC6}" type="slidenum">
              <a:rPr lang="en-GB"/>
              <a:pPr/>
              <a:t>4</a:t>
            </a:fld>
            <a:endParaRPr lang="en-GB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0"/>
            <a:ext cx="5981700" cy="366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71600" y="685800"/>
            <a:ext cx="228600" cy="1588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33600" y="6170613"/>
            <a:ext cx="489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Figure source:  Mathieu </a:t>
            </a:r>
            <a:r>
              <a:rPr lang="en-US" dirty="0" err="1" smtClean="0">
                <a:solidFill>
                  <a:schemeClr val="tx1"/>
                </a:solidFill>
              </a:rPr>
              <a:t>Lacage's</a:t>
            </a:r>
            <a:r>
              <a:rPr lang="en-US" dirty="0" smtClean="0">
                <a:solidFill>
                  <a:schemeClr val="tx1"/>
                </a:solidFill>
              </a:rPr>
              <a:t> Ph.D. thesis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271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and trailers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operations on packet involve adding and removing an ns3::Header</a:t>
            </a:r>
          </a:p>
          <a:p>
            <a:r>
              <a:rPr lang="en-US" dirty="0" smtClean="0"/>
              <a:t>class ns3::Header must implement four methods: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Serialize()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Deserialize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GetSerializedSize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74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and trailers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Headers are serialized into the packet byte buffer with Packet::</a:t>
            </a:r>
            <a:r>
              <a:rPr lang="en-US" dirty="0" err="1" smtClean="0"/>
              <a:t>AddHeader</a:t>
            </a:r>
            <a:r>
              <a:rPr lang="en-US" dirty="0" smtClean="0"/>
              <a:t>() and removed with Packet::</a:t>
            </a:r>
            <a:r>
              <a:rPr lang="en-US" dirty="0" err="1" smtClean="0"/>
              <a:t>RemoveHeader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Headers can also be 'Peeked' without removal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&lt;Packet&gt;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Create&lt;Packet&gt; ();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UdpHeader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Note:  not heap allocated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AddHeader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Ipv4Header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iphdr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AddHeader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iphdr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Packet tag objects allow packets to carry around simulator-specific metadata</a:t>
            </a:r>
          </a:p>
          <a:p>
            <a:pPr lvl="1"/>
            <a:r>
              <a:rPr lang="en-US" sz="2400" dirty="0" smtClean="0"/>
              <a:t>Such as a "unique ID" for packets or </a:t>
            </a:r>
          </a:p>
          <a:p>
            <a:r>
              <a:rPr lang="en-US" sz="2800" dirty="0" smtClean="0"/>
              <a:t>Tags may associate with byte ranges of data, or with the whole packet</a:t>
            </a:r>
          </a:p>
          <a:p>
            <a:pPr lvl="1"/>
            <a:r>
              <a:rPr lang="en-US" sz="2400" dirty="0" smtClean="0"/>
              <a:t>Distinction is important when packets are fragmented and reassembled</a:t>
            </a:r>
          </a:p>
          <a:p>
            <a:r>
              <a:rPr lang="en-US" sz="2800" dirty="0" smtClean="0"/>
              <a:t>Tags presently are not preserved across serialization boundaries (e.g. MPI)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3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PacketTag</a:t>
            </a:r>
            <a:r>
              <a:rPr lang="en-US" dirty="0" smtClean="0"/>
              <a:t> vs. </a:t>
            </a:r>
            <a:r>
              <a:rPr lang="en-US" dirty="0" err="1" smtClean="0"/>
              <a:t>ByteTag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Two tag types are available:  </a:t>
            </a:r>
            <a:r>
              <a:rPr lang="en-US" sz="2800" dirty="0" err="1" smtClean="0"/>
              <a:t>PacketTag</a:t>
            </a:r>
            <a:r>
              <a:rPr lang="en-US" sz="2800" dirty="0" smtClean="0"/>
              <a:t> and </a:t>
            </a:r>
            <a:r>
              <a:rPr lang="en-US" sz="2800" dirty="0" err="1" smtClean="0"/>
              <a:t>ByteTag</a:t>
            </a:r>
            <a:endParaRPr lang="en-US" sz="2800" dirty="0" smtClean="0"/>
          </a:p>
          <a:p>
            <a:pPr lvl="1"/>
            <a:r>
              <a:rPr lang="en-US" sz="2400" dirty="0" err="1" smtClean="0"/>
              <a:t>ByteTags</a:t>
            </a:r>
            <a:r>
              <a:rPr lang="en-US" sz="2400" dirty="0" smtClean="0"/>
              <a:t> run with bytes</a:t>
            </a:r>
          </a:p>
          <a:p>
            <a:pPr lvl="1"/>
            <a:r>
              <a:rPr lang="en-US" sz="2400" dirty="0" err="1" smtClean="0"/>
              <a:t>PacketTags</a:t>
            </a:r>
            <a:r>
              <a:rPr lang="en-US" sz="2400" dirty="0" smtClean="0"/>
              <a:t> run with packets</a:t>
            </a:r>
          </a:p>
          <a:p>
            <a:r>
              <a:rPr lang="en-US" sz="2800" dirty="0" smtClean="0"/>
              <a:t>When Packet is fragmented, both copies of Packet get copies of </a:t>
            </a:r>
            <a:r>
              <a:rPr lang="en-US" sz="2800" dirty="0" err="1" smtClean="0"/>
              <a:t>PacketTags</a:t>
            </a:r>
            <a:endParaRPr lang="en-US" sz="2800" dirty="0" smtClean="0"/>
          </a:p>
          <a:p>
            <a:r>
              <a:rPr lang="en-US" sz="2800" dirty="0" smtClean="0"/>
              <a:t>When two Packets are merged, only the </a:t>
            </a:r>
            <a:r>
              <a:rPr lang="en-US" sz="2800" dirty="0" err="1" smtClean="0"/>
              <a:t>PacketTags</a:t>
            </a:r>
            <a:r>
              <a:rPr lang="en-US" sz="2800" dirty="0" smtClean="0"/>
              <a:t> of the first are preserved</a:t>
            </a:r>
          </a:p>
          <a:p>
            <a:r>
              <a:rPr lang="en-US" sz="2800" dirty="0" err="1" smtClean="0"/>
              <a:t>PacketTags</a:t>
            </a:r>
            <a:r>
              <a:rPr lang="en-US" sz="2800" dirty="0" smtClean="0"/>
              <a:t> may be removed individually; </a:t>
            </a:r>
            <a:r>
              <a:rPr lang="en-US" sz="2800" dirty="0" err="1" smtClean="0"/>
              <a:t>ByteTags</a:t>
            </a:r>
            <a:r>
              <a:rPr lang="en-US" sz="2800" dirty="0" smtClean="0"/>
              <a:t> may be removed all at once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2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Here is a simple example illustrating the use of tags from the code in </a:t>
            </a:r>
            <a:r>
              <a:rPr lang="en-US" sz="2000" dirty="0" err="1"/>
              <a:t>src</a:t>
            </a:r>
            <a:r>
              <a:rPr lang="en-US" sz="2000" dirty="0"/>
              <a:t>/internet/model/udp-socket-impl.cc</a:t>
            </a:r>
            <a:r>
              <a:rPr lang="en-US" sz="2000" dirty="0" smtClean="0"/>
              <a:t>:</a:t>
            </a:r>
            <a:endParaRPr lang="en-US" sz="20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&lt;Packet&gt; p;  // pointer to a pre-existing packet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SocketIpTtlTag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tag.SetTtl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m_ipMulticastTtl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Convey the TTL from UDP layer to IP layer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AddPacketTag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(tag);</a:t>
            </a:r>
          </a:p>
          <a:p>
            <a:r>
              <a:rPr lang="en-US" sz="2000" dirty="0"/>
              <a:t>This tag is read at the IP layer, then stripped (</a:t>
            </a:r>
            <a:r>
              <a:rPr lang="en-US" sz="2000" dirty="0" err="1"/>
              <a:t>src</a:t>
            </a:r>
            <a:r>
              <a:rPr lang="en-US" sz="2000" dirty="0"/>
              <a:t>/internet/model/ipv4-l3-protocol.cc</a:t>
            </a:r>
            <a:r>
              <a:rPr lang="en-US" sz="2000" dirty="0" smtClean="0"/>
              <a:t>):</a:t>
            </a:r>
            <a:endParaRPr lang="en-US" sz="20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uint8_t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m_defaultTtl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SocketIpTtlTag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tag;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 found = packet-&gt;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RemovePacketTag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(tag);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(found)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tag.GetTtl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ns-3 Annual meeting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5806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593</Words>
  <Application>Microsoft Office PowerPoint</Application>
  <PresentationFormat>On-screen Show (4:3)</PresentationFormat>
  <Paragraphs>101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Times New Roman</vt:lpstr>
      <vt:lpstr>Default Design</vt:lpstr>
      <vt:lpstr>PowerPoint Presentation</vt:lpstr>
      <vt:lpstr>ns-3 Packet</vt:lpstr>
      <vt:lpstr>ns-3 Packet structure</vt:lpstr>
      <vt:lpstr>Copy-on-write</vt:lpstr>
      <vt:lpstr>Headers and trailers</vt:lpstr>
      <vt:lpstr>Headers and trailers (cont.)</vt:lpstr>
      <vt:lpstr>Packet tags</vt:lpstr>
      <vt:lpstr>PacketTag vs. ByteTag</vt:lpstr>
      <vt:lpstr>Tag example</vt:lpstr>
      <vt:lpstr>Packet metadata</vt:lpstr>
      <vt:lpstr>Ptr&lt;Packet&gt;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overview for WiFi-Alliance June 2008  prepared by Tom Henderson (tomhend@u.washington.edu)‏</dc:title>
  <dc:creator>Henderson, Thomas R</dc:creator>
  <cp:lastModifiedBy>tomh</cp:lastModifiedBy>
  <cp:revision>236</cp:revision>
  <dcterms:modified xsi:type="dcterms:W3CDTF">2016-06-13T04:51:47Z</dcterms:modified>
</cp:coreProperties>
</file>