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62"/>
  </p:notesMasterIdLst>
  <p:handoutMasterIdLst>
    <p:handoutMasterId r:id="rId63"/>
  </p:handoutMasterIdLst>
  <p:sldIdLst>
    <p:sldId id="415" r:id="rId2"/>
    <p:sldId id="492" r:id="rId3"/>
    <p:sldId id="493" r:id="rId4"/>
    <p:sldId id="494" r:id="rId5"/>
    <p:sldId id="495" r:id="rId6"/>
    <p:sldId id="496" r:id="rId7"/>
    <p:sldId id="497" r:id="rId8"/>
    <p:sldId id="498" r:id="rId9"/>
    <p:sldId id="499" r:id="rId10"/>
    <p:sldId id="500" r:id="rId11"/>
    <p:sldId id="501" r:id="rId12"/>
    <p:sldId id="502" r:id="rId13"/>
    <p:sldId id="503" r:id="rId14"/>
    <p:sldId id="504" r:id="rId15"/>
    <p:sldId id="505" r:id="rId16"/>
    <p:sldId id="506" r:id="rId17"/>
    <p:sldId id="507" r:id="rId18"/>
    <p:sldId id="508" r:id="rId19"/>
    <p:sldId id="509" r:id="rId20"/>
    <p:sldId id="510" r:id="rId21"/>
    <p:sldId id="511" r:id="rId22"/>
    <p:sldId id="512" r:id="rId23"/>
    <p:sldId id="513" r:id="rId24"/>
    <p:sldId id="514" r:id="rId25"/>
    <p:sldId id="515" r:id="rId26"/>
    <p:sldId id="516" r:id="rId27"/>
    <p:sldId id="517" r:id="rId28"/>
    <p:sldId id="518" r:id="rId29"/>
    <p:sldId id="519" r:id="rId30"/>
    <p:sldId id="520" r:id="rId31"/>
    <p:sldId id="521" r:id="rId32"/>
    <p:sldId id="522" r:id="rId33"/>
    <p:sldId id="523" r:id="rId34"/>
    <p:sldId id="527" r:id="rId35"/>
    <p:sldId id="528" r:id="rId36"/>
    <p:sldId id="529" r:id="rId37"/>
    <p:sldId id="530" r:id="rId38"/>
    <p:sldId id="531" r:id="rId39"/>
    <p:sldId id="532" r:id="rId40"/>
    <p:sldId id="533" r:id="rId41"/>
    <p:sldId id="534" r:id="rId42"/>
    <p:sldId id="535" r:id="rId43"/>
    <p:sldId id="536" r:id="rId44"/>
    <p:sldId id="537" r:id="rId45"/>
    <p:sldId id="538" r:id="rId46"/>
    <p:sldId id="539" r:id="rId47"/>
    <p:sldId id="540" r:id="rId48"/>
    <p:sldId id="541" r:id="rId49"/>
    <p:sldId id="542" r:id="rId50"/>
    <p:sldId id="543" r:id="rId51"/>
    <p:sldId id="544" r:id="rId52"/>
    <p:sldId id="545" r:id="rId53"/>
    <p:sldId id="546" r:id="rId54"/>
    <p:sldId id="547" r:id="rId55"/>
    <p:sldId id="548" r:id="rId56"/>
    <p:sldId id="549" r:id="rId57"/>
    <p:sldId id="550" r:id="rId58"/>
    <p:sldId id="551" r:id="rId59"/>
    <p:sldId id="552" r:id="rId60"/>
    <p:sldId id="553" r:id="rId61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Helvetica" pitchFamily="102" charset="0"/>
        <a:ea typeface="ＭＳ Ｐゴシック" pitchFamily="102" charset="-128"/>
        <a:cs typeface="ＭＳ Ｐゴシック" pitchFamily="102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Helvetica" pitchFamily="102" charset="0"/>
        <a:ea typeface="ＭＳ Ｐゴシック" pitchFamily="102" charset="-128"/>
        <a:cs typeface="ＭＳ Ｐゴシック" pitchFamily="102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Helvetica" pitchFamily="102" charset="0"/>
        <a:ea typeface="ＭＳ Ｐゴシック" pitchFamily="102" charset="-128"/>
        <a:cs typeface="ＭＳ Ｐゴシック" pitchFamily="102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Helvetica" pitchFamily="102" charset="0"/>
        <a:ea typeface="ＭＳ Ｐゴシック" pitchFamily="102" charset="-128"/>
        <a:cs typeface="ＭＳ Ｐゴシック" pitchFamily="102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Helvetica" pitchFamily="102" charset="0"/>
        <a:ea typeface="ＭＳ Ｐゴシック" pitchFamily="102" charset="-128"/>
        <a:cs typeface="ＭＳ Ｐゴシック" pitchFamily="102" charset="-128"/>
      </a:defRPr>
    </a:lvl5pPr>
    <a:lvl6pPr marL="2286000" algn="l" defTabSz="457200" rtl="0" eaLnBrk="1" latinLnBrk="0" hangingPunct="1">
      <a:defRPr sz="1400" b="1" kern="1200">
        <a:solidFill>
          <a:schemeClr val="tx1"/>
        </a:solidFill>
        <a:latin typeface="Helvetica" pitchFamily="102" charset="0"/>
        <a:ea typeface="ＭＳ Ｐゴシック" pitchFamily="102" charset="-128"/>
        <a:cs typeface="ＭＳ Ｐゴシック" pitchFamily="102" charset="-128"/>
      </a:defRPr>
    </a:lvl6pPr>
    <a:lvl7pPr marL="2743200" algn="l" defTabSz="457200" rtl="0" eaLnBrk="1" latinLnBrk="0" hangingPunct="1">
      <a:defRPr sz="1400" b="1" kern="1200">
        <a:solidFill>
          <a:schemeClr val="tx1"/>
        </a:solidFill>
        <a:latin typeface="Helvetica" pitchFamily="102" charset="0"/>
        <a:ea typeface="ＭＳ Ｐゴシック" pitchFamily="102" charset="-128"/>
        <a:cs typeface="ＭＳ Ｐゴシック" pitchFamily="102" charset="-128"/>
      </a:defRPr>
    </a:lvl7pPr>
    <a:lvl8pPr marL="3200400" algn="l" defTabSz="457200" rtl="0" eaLnBrk="1" latinLnBrk="0" hangingPunct="1">
      <a:defRPr sz="1400" b="1" kern="1200">
        <a:solidFill>
          <a:schemeClr val="tx1"/>
        </a:solidFill>
        <a:latin typeface="Helvetica" pitchFamily="102" charset="0"/>
        <a:ea typeface="ＭＳ Ｐゴシック" pitchFamily="102" charset="-128"/>
        <a:cs typeface="ＭＳ Ｐゴシック" pitchFamily="102" charset="-128"/>
      </a:defRPr>
    </a:lvl8pPr>
    <a:lvl9pPr marL="3657600" algn="l" defTabSz="457200" rtl="0" eaLnBrk="1" latinLnBrk="0" hangingPunct="1">
      <a:defRPr sz="1400" b="1" kern="1200">
        <a:solidFill>
          <a:schemeClr val="tx1"/>
        </a:solidFill>
        <a:latin typeface="Helvetica" pitchFamily="102" charset="0"/>
        <a:ea typeface="ＭＳ Ｐゴシック" pitchFamily="102" charset="-128"/>
        <a:cs typeface="ＭＳ Ｐゴシック" pitchFamily="10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FDE58"/>
    <a:srgbClr val="10428C"/>
    <a:srgbClr val="31429C"/>
    <a:srgbClr val="52429C"/>
    <a:srgbClr val="7373B5"/>
    <a:srgbClr val="100F7D"/>
    <a:srgbClr val="393994"/>
    <a:srgbClr val="F3F5DB"/>
    <a:srgbClr val="FFF58C"/>
    <a:srgbClr val="DD2D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-80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handoutMaster" Target="handoutMasters/handoutMaster1.xml"/><Relationship Id="rId64" Type="http://schemas.openxmlformats.org/officeDocument/2006/relationships/printerSettings" Target="printerSettings/printerSettings1.bin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591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48" charset="0"/>
                <a:ea typeface="ＭＳ Ｐゴシック" pitchFamily="48" charset="-128"/>
                <a:cs typeface="ＭＳ Ｐゴシック" pitchFamily="48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0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380" y="87591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48" charset="0"/>
                <a:ea typeface="ＭＳ Ｐゴシック" pitchFamily="48" charset="-128"/>
                <a:cs typeface="ＭＳ Ｐゴシック" pitchFamily="48" charset="-128"/>
              </a:defRPr>
            </a:lvl1pPr>
          </a:lstStyle>
          <a:p>
            <a:pPr>
              <a:defRPr/>
            </a:pPr>
            <a:fld id="{2F43F81C-3D79-40DB-B911-479931494F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5261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48" charset="0"/>
                <a:ea typeface="ＭＳ Ｐゴシック" pitchFamily="48" charset="-128"/>
                <a:cs typeface="ＭＳ Ｐゴシック" pitchFamily="48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38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48" charset="0"/>
                <a:ea typeface="ＭＳ Ｐゴシック" pitchFamily="48" charset="-128"/>
                <a:cs typeface="ＭＳ Ｐゴシック" pitchFamily="48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0563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4560" y="4379595"/>
            <a:ext cx="508508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7591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48" charset="0"/>
                <a:ea typeface="ＭＳ Ｐゴシック" pitchFamily="48" charset="-128"/>
                <a:cs typeface="ＭＳ Ｐゴシック" pitchFamily="48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380" y="87591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48" charset="0"/>
                <a:ea typeface="ＭＳ Ｐゴシック" pitchFamily="48" charset="-128"/>
                <a:cs typeface="ＭＳ Ｐゴシック" pitchFamily="48" charset="-128"/>
              </a:defRPr>
            </a:lvl1pPr>
          </a:lstStyle>
          <a:p>
            <a:pPr>
              <a:defRPr/>
            </a:pPr>
            <a:fld id="{986DB872-6D72-491F-B56B-15F8A1682A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318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ＭＳ Ｐゴシック" pitchFamily="48" charset="-128"/>
        <a:cs typeface="ＭＳ Ｐゴシック" pitchFamily="48" charset="-128"/>
      </a:defRPr>
    </a:lvl1pPr>
    <a:lvl2pPr marL="37931725" indent="-374745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ＭＳ Ｐゴシック" pitchFamily="4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6DB872-6D72-491F-B56B-15F8A1682AC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6"/>
          <p:cNvGrpSpPr>
            <a:grpSpLocks/>
          </p:cNvGrpSpPr>
          <p:nvPr userDrawn="1"/>
        </p:nvGrpSpPr>
        <p:grpSpPr bwMode="auto">
          <a:xfrm>
            <a:off x="0" y="1828800"/>
            <a:ext cx="9144000" cy="1981200"/>
            <a:chOff x="0" y="0"/>
            <a:chExt cx="5760" cy="708"/>
          </a:xfrm>
        </p:grpSpPr>
        <p:sp>
          <p:nvSpPr>
            <p:cNvPr id="5" name="Rectangle 17"/>
            <p:cNvSpPr>
              <a:spLocks noChangeArrowheads="1"/>
            </p:cNvSpPr>
            <p:nvPr userDrawn="1"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latin typeface="Helvetica" pitchFamily="48" charset="0"/>
                <a:ea typeface="ＭＳ Ｐゴシック" pitchFamily="48" charset="-128"/>
                <a:cs typeface="ＭＳ Ｐゴシック" pitchFamily="48" charset="-128"/>
              </a:endParaRPr>
            </a:p>
          </p:txBody>
        </p:sp>
        <p:sp>
          <p:nvSpPr>
            <p:cNvPr id="6" name="Rectangle 18"/>
            <p:cNvSpPr>
              <a:spLocks noChangeArrowheads="1"/>
            </p:cNvSpPr>
            <p:nvPr userDrawn="1"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latin typeface="Helvetica" pitchFamily="48" charset="0"/>
                <a:ea typeface="ＭＳ Ｐゴシック" pitchFamily="48" charset="-128"/>
                <a:cs typeface="ＭＳ Ｐゴシック" pitchFamily="48" charset="-128"/>
              </a:endParaRPr>
            </a:p>
          </p:txBody>
        </p:sp>
      </p:grpSp>
      <p:grpSp>
        <p:nvGrpSpPr>
          <p:cNvPr id="7" name="Group 19"/>
          <p:cNvGrpSpPr>
            <a:grpSpLocks/>
          </p:cNvGrpSpPr>
          <p:nvPr userDrawn="1"/>
        </p:nvGrpSpPr>
        <p:grpSpPr bwMode="auto">
          <a:xfrm>
            <a:off x="0" y="3886200"/>
            <a:ext cx="9144000" cy="76200"/>
            <a:chOff x="0" y="0"/>
            <a:chExt cx="5760" cy="708"/>
          </a:xfrm>
        </p:grpSpPr>
        <p:sp>
          <p:nvSpPr>
            <p:cNvPr id="8" name="Rectangle 20"/>
            <p:cNvSpPr>
              <a:spLocks noChangeArrowheads="1"/>
            </p:cNvSpPr>
            <p:nvPr userDrawn="1"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latin typeface="Helvetica" pitchFamily="48" charset="0"/>
                <a:ea typeface="ＭＳ Ｐゴシック" pitchFamily="48" charset="-128"/>
                <a:cs typeface="ＭＳ Ｐゴシック" pitchFamily="48" charset="-128"/>
              </a:endParaRPr>
            </a:p>
          </p:txBody>
        </p:sp>
        <p:sp>
          <p:nvSpPr>
            <p:cNvPr id="9" name="Rectangle 21"/>
            <p:cNvSpPr>
              <a:spLocks noChangeArrowheads="1"/>
            </p:cNvSpPr>
            <p:nvPr userDrawn="1"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latin typeface="Helvetica" pitchFamily="48" charset="0"/>
                <a:ea typeface="ＭＳ Ｐゴシック" pitchFamily="48" charset="-128"/>
                <a:cs typeface="ＭＳ Ｐゴシック" pitchFamily="48" charset="-128"/>
              </a:endParaRPr>
            </a:p>
          </p:txBody>
        </p:sp>
      </p:grpSp>
      <p:grpSp>
        <p:nvGrpSpPr>
          <p:cNvPr id="10" name="Group 22"/>
          <p:cNvGrpSpPr>
            <a:grpSpLocks/>
          </p:cNvGrpSpPr>
          <p:nvPr userDrawn="1"/>
        </p:nvGrpSpPr>
        <p:grpSpPr bwMode="auto">
          <a:xfrm>
            <a:off x="0" y="1676400"/>
            <a:ext cx="9144000" cy="76200"/>
            <a:chOff x="0" y="0"/>
            <a:chExt cx="5760" cy="708"/>
          </a:xfrm>
        </p:grpSpPr>
        <p:sp>
          <p:nvSpPr>
            <p:cNvPr id="11" name="Rectangle 23"/>
            <p:cNvSpPr>
              <a:spLocks noChangeArrowheads="1"/>
            </p:cNvSpPr>
            <p:nvPr userDrawn="1"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latin typeface="Helvetica" pitchFamily="48" charset="0"/>
                <a:ea typeface="ＭＳ Ｐゴシック" pitchFamily="48" charset="-128"/>
                <a:cs typeface="ＭＳ Ｐゴシック" pitchFamily="48" charset="-128"/>
              </a:endParaRPr>
            </a:p>
          </p:txBody>
        </p:sp>
        <p:sp>
          <p:nvSpPr>
            <p:cNvPr id="12" name="Rectangle 24"/>
            <p:cNvSpPr>
              <a:spLocks noChangeArrowheads="1"/>
            </p:cNvSpPr>
            <p:nvPr userDrawn="1"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latin typeface="Helvetica" pitchFamily="48" charset="0"/>
                <a:ea typeface="ＭＳ Ｐゴシック" pitchFamily="48" charset="-128"/>
                <a:cs typeface="ＭＳ Ｐゴシック" pitchFamily="48" charset="-128"/>
              </a:endParaRPr>
            </a:p>
          </p:txBody>
        </p:sp>
      </p:grp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320800" y="5435600"/>
            <a:ext cx="6477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17961" dir="2700000" algn="ctr" rotWithShape="0">
              <a:schemeClr val="bg2">
                <a:alpha val="50000"/>
              </a:schemeClr>
            </a:outerShdw>
          </a:effectLst>
        </p:spPr>
        <p:txBody>
          <a:bodyPr lIns="0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2400" b="0" dirty="0">
              <a:latin typeface="Arial" pitchFamily="48" charset="0"/>
              <a:ea typeface="ＭＳ Ｐゴシック" pitchFamily="48" charset="-128"/>
              <a:cs typeface="ＭＳ Ｐゴシック" pitchFamily="48" charset="-128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285997" y="5948891"/>
            <a:ext cx="4923367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prstTxWarp prst="textNoShape">
              <a:avLst/>
            </a:prstTxWarp>
            <a:spAutoFit/>
          </a:bodyPr>
          <a:lstStyle/>
          <a:p>
            <a:pPr eaLnBrk="1" hangingPunct="1">
              <a:defRPr/>
            </a:pPr>
            <a:r>
              <a:rPr lang="en-US" sz="1800" dirty="0">
                <a:solidFill>
                  <a:srgbClr val="124A91"/>
                </a:solidFill>
                <a:latin typeface="Arial" pitchFamily="48" charset="0"/>
                <a:ea typeface="ＭＳ Ｐゴシック" pitchFamily="48" charset="-128"/>
                <a:cs typeface="ＭＳ Ｐゴシック" pitchFamily="48" charset="-128"/>
              </a:rPr>
              <a:t>Lawrence Livermore National Laboratory</a:t>
            </a:r>
          </a:p>
        </p:txBody>
      </p:sp>
      <p:sp>
        <p:nvSpPr>
          <p:cNvPr id="439304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06509" y="4286251"/>
            <a:ext cx="6553200" cy="796925"/>
          </a:xfrm>
        </p:spPr>
        <p:txBody>
          <a:bodyPr anchor="ctr"/>
          <a:lstStyle>
            <a:lvl1pPr marL="0" indent="0" algn="ctr">
              <a:buFont typeface="Wingdings" pitchFamily="48" charset="2"/>
              <a:buNone/>
              <a:defRPr sz="2200" b="1">
                <a:solidFill>
                  <a:srgbClr val="124A91"/>
                </a:solidFill>
              </a:defRPr>
            </a:lvl1pPr>
          </a:lstStyle>
          <a:p>
            <a:r>
              <a:rPr lang="en-US" dirty="0" smtClean="0"/>
              <a:t>William H. Goldstein</a:t>
            </a:r>
          </a:p>
          <a:p>
            <a:r>
              <a:rPr lang="en-US" dirty="0" smtClean="0"/>
              <a:t>PLS Associate Director</a:t>
            </a:r>
            <a:endParaRPr lang="en-US" dirty="0"/>
          </a:p>
        </p:txBody>
      </p:sp>
      <p:sp>
        <p:nvSpPr>
          <p:cNvPr id="439305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27063" y="1892300"/>
            <a:ext cx="7772400" cy="1828800"/>
          </a:xfrm>
        </p:spPr>
        <p:txBody>
          <a:bodyPr anchor="ctr"/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371600"/>
            <a:ext cx="3962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962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950200" cy="809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ChangeArrowheads="1"/>
          </p:cNvSpPr>
          <p:nvPr/>
        </p:nvSpPr>
        <p:spPr bwMode="auto">
          <a:xfrm>
            <a:off x="0" y="1069975"/>
            <a:ext cx="9144000" cy="5788025"/>
          </a:xfrm>
          <a:prstGeom prst="rect">
            <a:avLst/>
          </a:prstGeom>
          <a:gradFill rotWithShape="1">
            <a:gsLst>
              <a:gs pos="0">
                <a:srgbClr val="E4EAFF">
                  <a:gamma/>
                  <a:tint val="41176"/>
                  <a:invGamma/>
                </a:srgbClr>
              </a:gs>
              <a:gs pos="100000">
                <a:srgbClr val="E4EA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dirty="0">
              <a:latin typeface="Helvetica" pitchFamily="48" charset="0"/>
              <a:ea typeface="ＭＳ Ｐゴシック" pitchFamily="48" charset="-128"/>
              <a:cs typeface="ＭＳ Ｐゴシック" pitchFamily="48" charset="-128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371600"/>
            <a:ext cx="8077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990600"/>
            <a:ext cx="9142413" cy="42863"/>
            <a:chOff x="0" y="0"/>
            <a:chExt cx="5760" cy="708"/>
          </a:xfrm>
        </p:grpSpPr>
        <p:sp>
          <p:nvSpPr>
            <p:cNvPr id="438277" name="Rectangle 5"/>
            <p:cNvSpPr>
              <a:spLocks noChangeArrowheads="1"/>
            </p:cNvSpPr>
            <p:nvPr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latin typeface="Helvetica" pitchFamily="48" charset="0"/>
                <a:ea typeface="ＭＳ Ｐゴシック" pitchFamily="48" charset="-128"/>
                <a:cs typeface="ＭＳ Ｐゴシック" pitchFamily="48" charset="-128"/>
              </a:endParaRPr>
            </a:p>
          </p:txBody>
        </p:sp>
        <p:sp>
          <p:nvSpPr>
            <p:cNvPr id="438278" name="Rectangle 6"/>
            <p:cNvSpPr>
              <a:spLocks noChangeArrowheads="1"/>
            </p:cNvSpPr>
            <p:nvPr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latin typeface="Helvetica" pitchFamily="48" charset="0"/>
                <a:ea typeface="ＭＳ Ｐゴシック" pitchFamily="48" charset="-128"/>
                <a:cs typeface="ＭＳ Ｐゴシック" pitchFamily="48" charset="-128"/>
              </a:endParaRPr>
            </a:p>
          </p:txBody>
        </p:sp>
      </p:grpSp>
      <p:sp>
        <p:nvSpPr>
          <p:cNvPr id="438279" name="Line 7"/>
          <p:cNvSpPr>
            <a:spLocks noChangeShapeType="1"/>
          </p:cNvSpPr>
          <p:nvPr/>
        </p:nvSpPr>
        <p:spPr bwMode="auto">
          <a:xfrm flipV="1">
            <a:off x="1270000" y="6572251"/>
            <a:ext cx="7000879" cy="6349"/>
          </a:xfrm>
          <a:prstGeom prst="line">
            <a:avLst/>
          </a:prstGeom>
          <a:noFill/>
          <a:ln w="6350">
            <a:solidFill>
              <a:srgbClr val="10428C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dirty="0">
              <a:latin typeface="Helvetica" pitchFamily="48" charset="0"/>
              <a:ea typeface="ＭＳ Ｐゴシック" pitchFamily="48" charset="-128"/>
              <a:cs typeface="ＭＳ Ｐゴシック" pitchFamily="48" charset="-128"/>
            </a:endParaRPr>
          </a:p>
        </p:txBody>
      </p:sp>
      <p:sp>
        <p:nvSpPr>
          <p:cNvPr id="438280" name="Text Box 8"/>
          <p:cNvSpPr txBox="1">
            <a:spLocks noChangeArrowheads="1"/>
          </p:cNvSpPr>
          <p:nvPr/>
        </p:nvSpPr>
        <p:spPr bwMode="auto">
          <a:xfrm>
            <a:off x="8677275" y="6586538"/>
            <a:ext cx="314325" cy="20197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>
            <a:prstTxWarp prst="textNoShape">
              <a:avLst/>
            </a:prstTxWarp>
            <a:spAutoFit/>
          </a:bodyPr>
          <a:lstStyle/>
          <a:p>
            <a:pPr algn="r">
              <a:lnSpc>
                <a:spcPct val="75000"/>
              </a:lnSpc>
              <a:defRPr/>
            </a:pPr>
            <a:fld id="{BA0F43D3-4647-42BF-8004-6D418753B68D}" type="slidenum">
              <a:rPr lang="en-US" sz="900" b="0">
                <a:solidFill>
                  <a:srgbClr val="10428C"/>
                </a:solidFill>
                <a:latin typeface="Arial Narrow" pitchFamily="48" charset="0"/>
                <a:ea typeface="ＭＳ Ｐゴシック" pitchFamily="48" charset="-128"/>
                <a:cs typeface="ＭＳ Ｐゴシック" pitchFamily="48" charset="-128"/>
              </a:rPr>
              <a:pPr algn="r">
                <a:lnSpc>
                  <a:spcPct val="75000"/>
                </a:lnSpc>
                <a:defRPr/>
              </a:pPr>
              <a:t>‹#›</a:t>
            </a:fld>
            <a:endParaRPr lang="en-US" sz="900" b="0" dirty="0">
              <a:solidFill>
                <a:srgbClr val="10428C"/>
              </a:solidFill>
              <a:latin typeface="Arial Narrow" pitchFamily="48" charset="0"/>
              <a:ea typeface="ＭＳ Ｐゴシック" pitchFamily="48" charset="-128"/>
              <a:cs typeface="ＭＳ Ｐゴシック" pitchFamily="48" charset="-128"/>
            </a:endParaRP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79502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38283" name="Rectangle 11"/>
          <p:cNvSpPr>
            <a:spLocks noChangeArrowheads="1"/>
          </p:cNvSpPr>
          <p:nvPr/>
        </p:nvSpPr>
        <p:spPr bwMode="auto">
          <a:xfrm>
            <a:off x="533400" y="6324600"/>
            <a:ext cx="3733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6350" dir="2700000" algn="ctr" rotWithShape="0">
              <a:schemeClr val="bg2">
                <a:alpha val="50000"/>
              </a:schemeClr>
            </a:outerShdw>
          </a:effectLst>
        </p:spPr>
        <p:txBody>
          <a:bodyPr lIns="0" anchor="b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sz="2400" dirty="0">
              <a:solidFill>
                <a:srgbClr val="124A91"/>
              </a:solidFill>
              <a:latin typeface="Arial Narrow" pitchFamily="48" charset="0"/>
              <a:ea typeface="ＭＳ Ｐゴシック" pitchFamily="48" charset="-128"/>
              <a:cs typeface="ＭＳ Ｐゴシック" pitchFamily="48" charset="-128"/>
            </a:endParaRPr>
          </a:p>
        </p:txBody>
      </p:sp>
      <p:sp>
        <p:nvSpPr>
          <p:cNvPr id="438284" name="Text Box 12"/>
          <p:cNvSpPr txBox="1">
            <a:spLocks noChangeArrowheads="1"/>
          </p:cNvSpPr>
          <p:nvPr/>
        </p:nvSpPr>
        <p:spPr bwMode="auto">
          <a:xfrm>
            <a:off x="3802063" y="6265863"/>
            <a:ext cx="335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b="0" dirty="0">
              <a:solidFill>
                <a:srgbClr val="0039A6"/>
              </a:solidFill>
              <a:latin typeface="Impact" pitchFamily="48" charset="0"/>
              <a:ea typeface="ＭＳ Ｐゴシック" pitchFamily="48" charset="-128"/>
              <a:cs typeface="ＭＳ Ｐゴシック" pitchFamily="48" charset="-128"/>
            </a:endParaRPr>
          </a:p>
        </p:txBody>
      </p:sp>
      <p:sp>
        <p:nvSpPr>
          <p:cNvPr id="438285" name="Text Box 13"/>
          <p:cNvSpPr txBox="1">
            <a:spLocks noChangeArrowheads="1"/>
          </p:cNvSpPr>
          <p:nvPr/>
        </p:nvSpPr>
        <p:spPr bwMode="auto">
          <a:xfrm>
            <a:off x="533400" y="63246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b="0" dirty="0">
              <a:solidFill>
                <a:srgbClr val="0039A6"/>
              </a:solidFill>
              <a:latin typeface="Impact" pitchFamily="48" charset="0"/>
              <a:ea typeface="ＭＳ Ｐゴシック" pitchFamily="48" charset="-128"/>
              <a:cs typeface="ＭＳ Ｐゴシック" pitchFamily="48" charset="-128"/>
            </a:endParaRPr>
          </a:p>
        </p:txBody>
      </p:sp>
      <p:pic>
        <p:nvPicPr>
          <p:cNvPr id="15" name="Picture 14" descr="pls_logo-blue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44671" y="6400486"/>
            <a:ext cx="840662" cy="265957"/>
          </a:xfrm>
          <a:prstGeom prst="rect">
            <a:avLst/>
          </a:prstGeom>
        </p:spPr>
      </p:pic>
      <p:pic>
        <p:nvPicPr>
          <p:cNvPr id="16" name="Picture 19" descr="lab_icon_no_box_blue_rgb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8322733" y="6406124"/>
            <a:ext cx="361437" cy="346563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 userDrawn="1"/>
        </p:nvSpPr>
        <p:spPr>
          <a:xfrm>
            <a:off x="6820675" y="6581001"/>
            <a:ext cx="1493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LLNL-PRES-641412</a:t>
            </a:r>
            <a:endParaRPr lang="en-US" sz="11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48" charset="0"/>
          <a:ea typeface="ＭＳ Ｐゴシック" pitchFamily="48" charset="-128"/>
          <a:cs typeface="ＭＳ Ｐゴシック" pitchFamily="4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48" charset="0"/>
          <a:ea typeface="ＭＳ Ｐゴシック" pitchFamily="48" charset="-128"/>
          <a:cs typeface="ＭＳ Ｐゴシック" pitchFamily="4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48" charset="0"/>
          <a:ea typeface="ＭＳ Ｐゴシック" pitchFamily="48" charset="-128"/>
          <a:cs typeface="ＭＳ Ｐゴシック" pitchFamily="4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48" charset="0"/>
          <a:ea typeface="ＭＳ Ｐゴシック" pitchFamily="48" charset="-128"/>
          <a:cs typeface="ＭＳ Ｐゴシック" pitchFamily="48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48" charset="0"/>
          <a:ea typeface="ＭＳ Ｐゴシック" pitchFamily="48" charset="-128"/>
          <a:cs typeface="ＭＳ Ｐゴシック" pitchFamily="4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48" charset="0"/>
          <a:ea typeface="ＭＳ Ｐゴシック" pitchFamily="48" charset="-128"/>
          <a:cs typeface="ＭＳ Ｐゴシック" pitchFamily="4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48" charset="0"/>
          <a:ea typeface="ＭＳ Ｐゴシック" pitchFamily="48" charset="-128"/>
          <a:cs typeface="ＭＳ Ｐゴシック" pitchFamily="4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48" charset="0"/>
          <a:ea typeface="ＭＳ Ｐゴシック" pitchFamily="48" charset="-128"/>
          <a:cs typeface="ＭＳ Ｐゴシック" pitchFamily="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24A91"/>
        </a:buClr>
        <a:buFont typeface="Wingdings" pitchFamily="10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24A91"/>
        </a:buClr>
        <a:buFont typeface="Times" pitchFamily="102" charset="0"/>
        <a:buChar char="•"/>
        <a:defRPr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124A91"/>
        </a:buClr>
        <a:buFont typeface="Symbol" pitchFamily="102" charset="2"/>
        <a:buChar char="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124A91"/>
        </a:buClr>
        <a:buFont typeface="Symbol" pitchFamily="102" charset="2"/>
        <a:buChar char=""/>
        <a:defRPr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124A91"/>
        </a:buClr>
        <a:buFont typeface="Geneva CE" pitchFamily="102" charset="-18"/>
        <a:buChar char="»"/>
        <a:defRPr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24A91"/>
        </a:buClr>
        <a:buFont typeface="Geneva CE" pitchFamily="48" charset="-18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24A91"/>
        </a:buClr>
        <a:buFont typeface="Geneva CE" pitchFamily="48" charset="-18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24A91"/>
        </a:buClr>
        <a:buFont typeface="Geneva CE" pitchFamily="48" charset="-18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24A91"/>
        </a:buClr>
        <a:buFont typeface="Geneva CE" pitchFamily="48" charset="-18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snam.org/docs/release/3.16/doxygen/group___attribute_list.html" TargetMode="External"/><Relationship Id="rId4" Type="http://schemas.openxmlformats.org/officeDocument/2006/relationships/hyperlink" Target="http://www.nsnam.org/docs/release/3.16/doxygen/group___global_value_list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snam.org/docs/release/3.16/doxygen/group___trace_source_list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energy.cttc.es/images/2/2d/Ns-3-tutorial-complete.pdf" TargetMode="External"/><Relationship Id="rId4" Type="http://schemas.openxmlformats.org/officeDocument/2006/relationships/hyperlink" Target="http://www.nsnam.org/tutorials/ns-3-tutorial-tunis-apr09.pdf" TargetMode="External"/><Relationship Id="rId5" Type="http://schemas.openxmlformats.org/officeDocument/2006/relationships/hyperlink" Target="http://www.wns2.org/docs/wns_tutorial-handout.pdf" TargetMode="External"/><Relationship Id="rId6" Type="http://schemas.openxmlformats.org/officeDocument/2006/relationships/hyperlink" Target="http://www.uio.no/studier/emner/matnat/ifi/INF5090/v11/undervisningsmateriale/INF5090-NS-3-Tutorial-2011-Oslo-slides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snam.org/docs/release/3.14/tutorial/singlehtml/index.html%23tracin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1.jp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4730" y="1710267"/>
            <a:ext cx="7772400" cy="2171700"/>
          </a:xfrm>
        </p:spPr>
        <p:txBody>
          <a:bodyPr/>
          <a:lstStyle/>
          <a:p>
            <a:pPr eaLnBrk="1" hangingPunct="1"/>
            <a:r>
              <a:rPr lang="en-US" sz="3000" b="1" dirty="0" smtClean="0"/>
              <a:t>Tracing in NS</a:t>
            </a:r>
            <a:r>
              <a:rPr lang="en-US" sz="3000" b="1" dirty="0" smtClean="0"/>
              <a:t>-3</a:t>
            </a:r>
            <a:endParaRPr lang="en-US" sz="2800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31347" y="206904"/>
            <a:ext cx="6553200" cy="652462"/>
          </a:xfrm>
        </p:spPr>
        <p:txBody>
          <a:bodyPr/>
          <a:lstStyle/>
          <a:p>
            <a:pPr eaLnBrk="1" hangingPunct="1">
              <a:buFont typeface="Wingdings" pitchFamily="102" charset="2"/>
              <a:buNone/>
            </a:pPr>
            <a:r>
              <a:rPr lang="en-US" sz="2400" dirty="0" smtClean="0">
                <a:solidFill>
                  <a:srgbClr val="911C12"/>
                </a:solidFill>
              </a:rPr>
              <a:t>DRAFT Version 1</a:t>
            </a:r>
          </a:p>
        </p:txBody>
      </p:sp>
      <p:sp>
        <p:nvSpPr>
          <p:cNvPr id="11268" name="Rectangle 2"/>
          <p:cNvSpPr txBox="1">
            <a:spLocks noChangeArrowheads="1"/>
          </p:cNvSpPr>
          <p:nvPr/>
        </p:nvSpPr>
        <p:spPr bwMode="auto">
          <a:xfrm>
            <a:off x="529696" y="2963334"/>
            <a:ext cx="7772400" cy="745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2600" dirty="0" smtClean="0">
                <a:solidFill>
                  <a:schemeClr val="bg1"/>
                </a:solidFill>
                <a:latin typeface="Arial Narrow" pitchFamily="102" charset="0"/>
              </a:rPr>
              <a:t/>
            </a:r>
            <a:br>
              <a:rPr lang="en-US" sz="2600" dirty="0" smtClean="0">
                <a:solidFill>
                  <a:schemeClr val="bg1"/>
                </a:solidFill>
                <a:latin typeface="Arial Narrow" pitchFamily="102" charset="0"/>
              </a:rPr>
            </a:br>
            <a:r>
              <a:rPr lang="en-US" sz="2600" dirty="0" smtClean="0">
                <a:solidFill>
                  <a:schemeClr val="bg1"/>
                </a:solidFill>
                <a:latin typeface="Arial Narrow" pitchFamily="102" charset="0"/>
              </a:rPr>
              <a:t>May</a:t>
            </a:r>
            <a:r>
              <a:rPr lang="en-US" sz="2600" smtClean="0">
                <a:solidFill>
                  <a:schemeClr val="bg1"/>
                </a:solidFill>
                <a:latin typeface="Arial Narrow" pitchFamily="102" charset="0"/>
              </a:rPr>
              <a:t>, 2014</a:t>
            </a:r>
            <a:endParaRPr lang="en-US" sz="2600" dirty="0">
              <a:solidFill>
                <a:schemeClr val="bg1"/>
              </a:solidFill>
              <a:latin typeface="Arial Narrow" pitchFamily="102" charset="0"/>
            </a:endParaRPr>
          </a:p>
        </p:txBody>
      </p:sp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1854199" y="6282270"/>
            <a:ext cx="55287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900" b="0" dirty="0">
                <a:ea typeface="ヒラギノ角ゴ Pro W3" pitchFamily="102" charset="-128"/>
                <a:cs typeface="ヒラギノ角ゴ Pro W3" pitchFamily="102" charset="-128"/>
              </a:rPr>
              <a:t>This work was performed under the auspices of the U.S. Department of Energy by Lawrence Livermore National Security, LLC, Lawrence Livermore National Laboratory under Contract DE-AC52-07NA27344.</a:t>
            </a:r>
            <a:r>
              <a:rPr lang="en-US" sz="900" b="0" dirty="0" smtClean="0">
                <a:ea typeface="ヒラギノ角ゴ Pro W3" pitchFamily="102" charset="-128"/>
                <a:cs typeface="ヒラギノ角ゴ Pro W3" pitchFamily="102" charset="-128"/>
              </a:rPr>
              <a:t> </a:t>
            </a:r>
            <a:endParaRPr lang="en-US" sz="900" b="0" dirty="0">
              <a:ea typeface="ヒラギノ角ゴ Pro W3" pitchFamily="102" charset="-128"/>
              <a:cs typeface="ヒラギノ角ゴ Pro W3" pitchFamily="102" charset="-128"/>
            </a:endParaRPr>
          </a:p>
        </p:txBody>
      </p:sp>
      <p:pic>
        <p:nvPicPr>
          <p:cNvPr id="6" name="Picture 5" descr="pls_logo-blu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933" y="5266267"/>
            <a:ext cx="1678315" cy="530964"/>
          </a:xfrm>
          <a:prstGeom prst="rect">
            <a:avLst/>
          </a:prstGeom>
        </p:spPr>
      </p:pic>
      <p:sp>
        <p:nvSpPr>
          <p:cNvPr id="7" name="Rectangle 8"/>
          <p:cNvSpPr txBox="1">
            <a:spLocks noChangeArrowheads="1"/>
          </p:cNvSpPr>
          <p:nvPr/>
        </p:nvSpPr>
        <p:spPr bwMode="auto">
          <a:xfrm>
            <a:off x="1298042" y="4167717"/>
            <a:ext cx="655320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48" charset="2"/>
              <a:buNone/>
              <a:defRPr sz="2200" b="1">
                <a:solidFill>
                  <a:srgbClr val="124A91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4A91"/>
              </a:buClr>
              <a:buSzTx/>
              <a:buFont typeface="Wingdings" pitchFamily="48" charset="2"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124A9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Walid Younes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93938" y="41275"/>
            <a:ext cx="4546600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low-level example: the trace sink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592385"/>
            <a:ext cx="6212546" cy="95410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IntTrace</a:t>
            </a:r>
            <a:r>
              <a:rPr lang="en-US" dirty="0" smtClean="0"/>
              <a:t> </a:t>
            </a:r>
            <a:r>
              <a:rPr lang="en-US" dirty="0"/>
              <a:t>(int32_t </a:t>
            </a:r>
            <a:r>
              <a:rPr lang="en-US" dirty="0" err="1"/>
              <a:t>oldValue</a:t>
            </a:r>
            <a:r>
              <a:rPr lang="en-US" dirty="0"/>
              <a:t>, int32_t </a:t>
            </a:r>
            <a:r>
              <a:rPr lang="en-US" dirty="0" err="1"/>
              <a:t>newValue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 &lt;&lt; "Traced " &lt;&lt; </a:t>
            </a:r>
            <a:r>
              <a:rPr lang="en-US" dirty="0" err="1"/>
              <a:t>oldValue</a:t>
            </a:r>
            <a:r>
              <a:rPr lang="en-US" dirty="0"/>
              <a:t> &lt;&lt; " to " &lt;&lt; </a:t>
            </a:r>
            <a:r>
              <a:rPr lang="en-US" dirty="0" err="1"/>
              <a:t>newValue</a:t>
            </a:r>
            <a:r>
              <a:rPr lang="en-US" dirty="0"/>
              <a:t> &lt;&lt;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41770" y="4415693"/>
            <a:ext cx="5057795" cy="95410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 simple </a:t>
            </a:r>
            <a:r>
              <a:rPr lang="en-US" dirty="0"/>
              <a:t>void </a:t>
            </a:r>
            <a:r>
              <a:rPr lang="en-US" dirty="0" smtClean="0"/>
              <a:t>function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Takes </a:t>
            </a:r>
            <a:r>
              <a:rPr lang="en-US" dirty="0"/>
              <a:t>in the old and new values of the traced variable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W</a:t>
            </a:r>
            <a:r>
              <a:rPr lang="en-US" dirty="0" smtClean="0"/>
              <a:t>ill </a:t>
            </a:r>
            <a:r>
              <a:rPr lang="en-US" dirty="0"/>
              <a:t>be supplied by the trace source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Prints </a:t>
            </a:r>
            <a:r>
              <a:rPr lang="en-US" dirty="0"/>
              <a:t>them to the screen</a:t>
            </a:r>
          </a:p>
        </p:txBody>
      </p:sp>
    </p:spTree>
    <p:extLst>
      <p:ext uri="{BB962C8B-B14F-4D97-AF65-F5344CB8AC3E}">
        <p14:creationId xmlns:p14="http://schemas.microsoft.com/office/powerpoint/2010/main" val="909968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low-level example: the main function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0307" y="3116384"/>
            <a:ext cx="7311767" cy="160043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argc</a:t>
            </a:r>
            <a:r>
              <a:rPr lang="en-US" dirty="0"/>
              <a:t>, char *</a:t>
            </a:r>
            <a:r>
              <a:rPr lang="en-US" dirty="0" err="1"/>
              <a:t>argv</a:t>
            </a:r>
            <a:r>
              <a:rPr lang="en-US" dirty="0"/>
              <a:t>[])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err="1"/>
              <a:t>Ptr</a:t>
            </a:r>
            <a:r>
              <a:rPr lang="en-US" dirty="0"/>
              <a:t>&lt;</a:t>
            </a:r>
            <a:r>
              <a:rPr lang="en-US" dirty="0" err="1"/>
              <a:t>MyObject</a:t>
            </a:r>
            <a:r>
              <a:rPr lang="en-US" dirty="0"/>
              <a:t>&gt; </a:t>
            </a:r>
            <a:r>
              <a:rPr lang="en-US" dirty="0" err="1"/>
              <a:t>myObject</a:t>
            </a:r>
            <a:r>
              <a:rPr lang="en-US" dirty="0"/>
              <a:t> = </a:t>
            </a:r>
            <a:r>
              <a:rPr lang="en-US" dirty="0" err="1"/>
              <a:t>CreateObject</a:t>
            </a:r>
            <a:r>
              <a:rPr lang="en-US" dirty="0"/>
              <a:t>&lt;</a:t>
            </a:r>
            <a:r>
              <a:rPr lang="en-US" dirty="0" err="1"/>
              <a:t>MyObject</a:t>
            </a:r>
            <a:r>
              <a:rPr lang="en-US" dirty="0"/>
              <a:t>&gt; ();</a:t>
            </a:r>
          </a:p>
          <a:p>
            <a:r>
              <a:rPr lang="en-US" dirty="0"/>
              <a:t>  </a:t>
            </a:r>
            <a:r>
              <a:rPr lang="en-US" dirty="0" err="1"/>
              <a:t>myObject</a:t>
            </a:r>
            <a:r>
              <a:rPr lang="en-US" dirty="0"/>
              <a:t>-&gt;</a:t>
            </a:r>
            <a:r>
              <a:rPr lang="en-US" dirty="0" err="1"/>
              <a:t>TraceConnectWithoutContext</a:t>
            </a:r>
            <a:r>
              <a:rPr lang="en-US" dirty="0"/>
              <a:t> ("</a:t>
            </a:r>
            <a:r>
              <a:rPr lang="en-US" dirty="0" err="1"/>
              <a:t>MyInteger</a:t>
            </a:r>
            <a:r>
              <a:rPr lang="en-US" dirty="0"/>
              <a:t>", </a:t>
            </a:r>
            <a:r>
              <a:rPr lang="en-US" dirty="0" err="1"/>
              <a:t>MakeCallback</a:t>
            </a:r>
            <a:r>
              <a:rPr lang="en-US" dirty="0"/>
              <a:t> (&amp;</a:t>
            </a:r>
            <a:r>
              <a:rPr lang="en-US" dirty="0" err="1"/>
              <a:t>IntTrace</a:t>
            </a:r>
            <a:r>
              <a:rPr lang="en-US" dirty="0"/>
              <a:t>));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myObject</a:t>
            </a:r>
            <a:r>
              <a:rPr lang="en-US" dirty="0"/>
              <a:t>-&gt;</a:t>
            </a:r>
            <a:r>
              <a:rPr lang="en-US" dirty="0" err="1"/>
              <a:t>m_myInt</a:t>
            </a:r>
            <a:r>
              <a:rPr lang="en-US" dirty="0"/>
              <a:t> = 1234;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0308" y="1533769"/>
            <a:ext cx="6130930" cy="73866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NS3 </a:t>
            </a:r>
            <a:r>
              <a:rPr lang="en-US" dirty="0"/>
              <a:t>smart pointers provide </a:t>
            </a:r>
            <a:r>
              <a:rPr lang="en-US" dirty="0" smtClean="0"/>
              <a:t>garbage collection </a:t>
            </a:r>
            <a:r>
              <a:rPr lang="en-US" dirty="0"/>
              <a:t>via reference counting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Track </a:t>
            </a:r>
            <a:r>
              <a:rPr lang="en-US" dirty="0"/>
              <a:t>number of pointers to an object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Helps </a:t>
            </a:r>
            <a:r>
              <a:rPr lang="en-US" dirty="0"/>
              <a:t>avoid memory leaks when you forget to delete an object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76385" y="3604846"/>
            <a:ext cx="1299307" cy="195385"/>
          </a:xfrm>
          <a:prstGeom prst="rect">
            <a:avLst/>
          </a:prstGeom>
          <a:solidFill>
            <a:srgbClr val="FFFF00">
              <a:alpha val="2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  <a:cs typeface="ＭＳ Ｐゴシック" pitchFamily="48" charset="-128"/>
            </a:endParaRPr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 bwMode="auto">
          <a:xfrm flipH="1">
            <a:off x="1226039" y="2272433"/>
            <a:ext cx="2249734" cy="13324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2901462" y="3595077"/>
            <a:ext cx="1133230" cy="195385"/>
          </a:xfrm>
          <a:prstGeom prst="rect">
            <a:avLst/>
          </a:prstGeom>
          <a:solidFill>
            <a:srgbClr val="FFFF00">
              <a:alpha val="2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  <a:cs typeface="ＭＳ Ｐゴシック" pitchFamily="48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39846" y="2608385"/>
            <a:ext cx="2162108" cy="30777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Wrapper for C++ “new”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1"/>
            <a:endCxn id="10" idx="0"/>
          </p:cNvCxnSpPr>
          <p:nvPr/>
        </p:nvCxnSpPr>
        <p:spPr bwMode="auto">
          <a:xfrm flipH="1">
            <a:off x="3468077" y="2762274"/>
            <a:ext cx="771769" cy="8328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4806461" y="5089769"/>
            <a:ext cx="3672800" cy="954107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Connecting source to sink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“</a:t>
            </a:r>
            <a:r>
              <a:rPr lang="en-US" dirty="0" err="1" smtClean="0"/>
              <a:t>MyInteger</a:t>
            </a:r>
            <a:r>
              <a:rPr lang="en-US" dirty="0" smtClean="0"/>
              <a:t>” = name of source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Callback made from our sink function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We’ll talk about “Context” next…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576385" y="3829538"/>
            <a:ext cx="7004538" cy="205154"/>
          </a:xfrm>
          <a:prstGeom prst="rect">
            <a:avLst/>
          </a:prstGeom>
          <a:solidFill>
            <a:srgbClr val="FFFF00">
              <a:alpha val="2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  <a:cs typeface="ＭＳ Ｐゴシック" pitchFamily="48" charset="-128"/>
            </a:endParaRPr>
          </a:p>
        </p:txBody>
      </p:sp>
      <p:cxnSp>
        <p:nvCxnSpPr>
          <p:cNvPr id="17" name="Straight Arrow Connector 16"/>
          <p:cNvCxnSpPr>
            <a:stCxn id="14" idx="0"/>
            <a:endCxn id="15" idx="2"/>
          </p:cNvCxnSpPr>
          <p:nvPr/>
        </p:nvCxnSpPr>
        <p:spPr bwMode="auto">
          <a:xfrm flipH="1" flipV="1">
            <a:off x="4078654" y="4034692"/>
            <a:ext cx="2564207" cy="10550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693610" y="5197231"/>
            <a:ext cx="2149231" cy="52322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If all goes as planned: should trigger callback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556846" y="4259385"/>
            <a:ext cx="2442308" cy="214923"/>
          </a:xfrm>
          <a:prstGeom prst="rect">
            <a:avLst/>
          </a:prstGeom>
          <a:solidFill>
            <a:srgbClr val="FFFF00">
              <a:alpha val="2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  <a:cs typeface="ＭＳ Ｐゴシック" pitchFamily="48" charset="-128"/>
            </a:endParaRPr>
          </a:p>
        </p:txBody>
      </p:sp>
      <p:cxnSp>
        <p:nvCxnSpPr>
          <p:cNvPr id="21" name="Straight Arrow Connector 20"/>
          <p:cNvCxnSpPr>
            <a:stCxn id="18" idx="0"/>
            <a:endCxn id="19" idx="2"/>
          </p:cNvCxnSpPr>
          <p:nvPr/>
        </p:nvCxnSpPr>
        <p:spPr bwMode="auto">
          <a:xfrm flipV="1">
            <a:off x="1768226" y="4474308"/>
            <a:ext cx="9774" cy="7229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365507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low-level example: running </a:t>
            </a:r>
            <a:r>
              <a:rPr lang="en-US" dirty="0" err="1" smtClean="0"/>
              <a:t>fourth.cc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5692" y="1406769"/>
            <a:ext cx="4506362" cy="5232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err="1"/>
              <a:t>cp</a:t>
            </a:r>
            <a:r>
              <a:rPr lang="en-US" dirty="0"/>
              <a:t> examples/tutorial/</a:t>
            </a:r>
            <a:r>
              <a:rPr lang="en-US" dirty="0" err="1"/>
              <a:t>fourth.cc</a:t>
            </a:r>
            <a:r>
              <a:rPr lang="en-US" dirty="0"/>
              <a:t> scratch/</a:t>
            </a:r>
            <a:r>
              <a:rPr lang="en-US" dirty="0" err="1" smtClean="0"/>
              <a:t>myfourth.cc</a:t>
            </a:r>
            <a:endParaRPr lang="en-US" dirty="0" smtClean="0"/>
          </a:p>
          <a:p>
            <a:r>
              <a:rPr lang="en-US" dirty="0"/>
              <a:t>./</a:t>
            </a:r>
            <a:r>
              <a:rPr lang="en-US" dirty="0" err="1"/>
              <a:t>waf</a:t>
            </a:r>
            <a:r>
              <a:rPr lang="en-US" dirty="0"/>
              <a:t> --run scratch/</a:t>
            </a:r>
            <a:r>
              <a:rPr lang="en-US" dirty="0" err="1"/>
              <a:t>myfourth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5692" y="2588846"/>
            <a:ext cx="1581946" cy="30777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Traced 0 to 1234</a:t>
            </a:r>
          </a:p>
        </p:txBody>
      </p:sp>
      <p:sp>
        <p:nvSpPr>
          <p:cNvPr id="6" name="Down Arrow 5"/>
          <p:cNvSpPr/>
          <p:nvPr/>
        </p:nvSpPr>
        <p:spPr bwMode="auto">
          <a:xfrm>
            <a:off x="1309077" y="2041769"/>
            <a:ext cx="341923" cy="371231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  <a:cs typeface="ＭＳ Ｐゴシック" pitchFamily="48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8845" y="4923692"/>
            <a:ext cx="6520247" cy="95410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Seems almost anticlimactic, but we’ve illustrated the main steps in tracing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Define trace source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Define trace sink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Connect trace source to trace sink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11769" y="2481385"/>
            <a:ext cx="391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Assignment </a:t>
            </a:r>
            <a:r>
              <a:rPr lang="en-US" dirty="0" smtClean="0"/>
              <a:t>in: </a:t>
            </a:r>
            <a:r>
              <a:rPr lang="en-US" dirty="0" err="1"/>
              <a:t>myObject</a:t>
            </a:r>
            <a:r>
              <a:rPr lang="en-US" dirty="0"/>
              <a:t>-&gt;</a:t>
            </a:r>
            <a:r>
              <a:rPr lang="en-US" dirty="0" err="1"/>
              <a:t>m_myInt</a:t>
            </a:r>
            <a:r>
              <a:rPr lang="en-US" dirty="0"/>
              <a:t> = 1234</a:t>
            </a:r>
            <a:r>
              <a:rPr lang="en-US" dirty="0" smtClean="0"/>
              <a:t>;</a:t>
            </a:r>
          </a:p>
          <a:p>
            <a:r>
              <a:rPr lang="en-US" dirty="0" smtClean="0"/>
              <a:t>triggers callback 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1"/>
            <a:endCxn id="5" idx="3"/>
          </p:cNvCxnSpPr>
          <p:nvPr/>
        </p:nvCxnSpPr>
        <p:spPr bwMode="auto">
          <a:xfrm flipH="1" flipV="1">
            <a:off x="2187638" y="2742735"/>
            <a:ext cx="1124131" cy="2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76015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Config</a:t>
            </a:r>
            <a:r>
              <a:rPr lang="en-US" dirty="0" smtClean="0"/>
              <a:t> to connect to trace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TraceConnectWithoutContext</a:t>
            </a:r>
            <a:r>
              <a:rPr lang="en-US" dirty="0"/>
              <a:t> is not </a:t>
            </a:r>
            <a:r>
              <a:rPr lang="en-US" dirty="0" smtClean="0"/>
              <a:t>typical </a:t>
            </a:r>
            <a:r>
              <a:rPr lang="en-US" dirty="0"/>
              <a:t>way to connect </a:t>
            </a:r>
            <a:r>
              <a:rPr lang="en-US" dirty="0" smtClean="0"/>
              <a:t>source </a:t>
            </a:r>
            <a:r>
              <a:rPr lang="en-US" dirty="0"/>
              <a:t>to </a:t>
            </a:r>
            <a:r>
              <a:rPr lang="en-US" dirty="0" smtClean="0"/>
              <a:t>sink</a:t>
            </a:r>
          </a:p>
          <a:p>
            <a:r>
              <a:rPr lang="en-US" dirty="0" smtClean="0"/>
              <a:t>Normally done via the </a:t>
            </a:r>
            <a:r>
              <a:rPr lang="en-US" dirty="0" err="1"/>
              <a:t>Config</a:t>
            </a:r>
            <a:r>
              <a:rPr lang="en-US" dirty="0"/>
              <a:t> subsystem in ns3, </a:t>
            </a:r>
            <a:r>
              <a:rPr lang="en-US" dirty="0" smtClean="0"/>
              <a:t>by using </a:t>
            </a:r>
            <a:r>
              <a:rPr lang="en-US" dirty="0"/>
              <a:t>a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smtClean="0"/>
              <a:t>path</a:t>
            </a:r>
          </a:p>
          <a:p>
            <a:pPr lvl="1"/>
            <a:r>
              <a:rPr lang="en-US" dirty="0" smtClean="0"/>
              <a:t>A string </a:t>
            </a:r>
            <a:r>
              <a:rPr lang="en-US" dirty="0"/>
              <a:t>that looks like a file </a:t>
            </a:r>
            <a:r>
              <a:rPr lang="en-US" dirty="0" smtClean="0"/>
              <a:t>path</a:t>
            </a:r>
          </a:p>
          <a:p>
            <a:pPr lvl="1"/>
            <a:r>
              <a:rPr lang="en-US" dirty="0" smtClean="0"/>
              <a:t>Represents chain </a:t>
            </a:r>
            <a:r>
              <a:rPr lang="en-US" dirty="0"/>
              <a:t>of objects leading to the desired event </a:t>
            </a:r>
            <a:r>
              <a:rPr lang="en-US" dirty="0" smtClean="0"/>
              <a:t>(or attribute)</a:t>
            </a:r>
          </a:p>
          <a:p>
            <a:r>
              <a:rPr lang="en-US" dirty="0" smtClean="0"/>
              <a:t>We encountered this in </a:t>
            </a:r>
            <a:r>
              <a:rPr lang="en-US" dirty="0" err="1" smtClean="0"/>
              <a:t>third.cc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62168" y="3927230"/>
            <a:ext cx="4424809" cy="30777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”/</a:t>
            </a:r>
            <a:r>
              <a:rPr lang="en-US" dirty="0" err="1" smtClean="0"/>
              <a:t>NodeList</a:t>
            </a:r>
            <a:r>
              <a:rPr lang="en-US" dirty="0"/>
              <a:t>/7/$ns3::</a:t>
            </a:r>
            <a:r>
              <a:rPr lang="en-US" dirty="0" err="1"/>
              <a:t>MobilityModel</a:t>
            </a:r>
            <a:r>
              <a:rPr lang="en-US" dirty="0"/>
              <a:t>/</a:t>
            </a:r>
            <a:r>
              <a:rPr lang="en-US" dirty="0" err="1"/>
              <a:t>CourseChange</a:t>
            </a:r>
            <a:r>
              <a:rPr lang="en-US" dirty="0"/>
              <a:t>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0077" y="4972539"/>
            <a:ext cx="5770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Provides a path to the “</a:t>
            </a:r>
            <a:r>
              <a:rPr lang="en-US" dirty="0" err="1" smtClean="0"/>
              <a:t>CourseChange</a:t>
            </a:r>
            <a:r>
              <a:rPr lang="en-US" dirty="0" smtClean="0"/>
              <a:t>” attribute for node index 7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0"/>
            <a:endCxn id="4" idx="2"/>
          </p:cNvCxnSpPr>
          <p:nvPr/>
        </p:nvCxnSpPr>
        <p:spPr bwMode="auto">
          <a:xfrm flipH="1" flipV="1">
            <a:off x="4574573" y="4235007"/>
            <a:ext cx="995" cy="7375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3253153" y="5959231"/>
            <a:ext cx="2652063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Let’s dissect this </a:t>
            </a:r>
            <a:r>
              <a:rPr lang="en-US" dirty="0" err="1" smtClean="0"/>
              <a:t>config</a:t>
            </a:r>
            <a:r>
              <a:rPr lang="en-US" dirty="0" smtClean="0"/>
              <a:t>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55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Dissecting the </a:t>
            </a:r>
            <a:r>
              <a:rPr lang="en-US" dirty="0" err="1" smtClean="0"/>
              <a:t>Config</a:t>
            </a:r>
            <a:r>
              <a:rPr lang="en-US" dirty="0" smtClean="0"/>
              <a:t> path in </a:t>
            </a:r>
            <a:r>
              <a:rPr lang="en-US" dirty="0" err="1" smtClean="0"/>
              <a:t>third.cc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NodeList</a:t>
            </a:r>
            <a:r>
              <a:rPr lang="en-US" dirty="0"/>
              <a:t>” = predefined namespace in </a:t>
            </a:r>
            <a:r>
              <a:rPr lang="en-US" dirty="0" err="1" smtClean="0"/>
              <a:t>Config</a:t>
            </a:r>
            <a:r>
              <a:rPr lang="en-US" dirty="0" smtClean="0"/>
              <a:t>, </a:t>
            </a:r>
            <a:r>
              <a:rPr lang="en-US" dirty="0"/>
              <a:t>lists all the nodes in the </a:t>
            </a:r>
            <a:r>
              <a:rPr lang="en-US" dirty="0" err="1" smtClean="0"/>
              <a:t>sim</a:t>
            </a:r>
            <a:endParaRPr lang="en-US" dirty="0" smtClean="0"/>
          </a:p>
          <a:p>
            <a:r>
              <a:rPr lang="en-US" dirty="0"/>
              <a:t>"</a:t>
            </a:r>
            <a:r>
              <a:rPr lang="en-US" dirty="0" err="1"/>
              <a:t>NodeList</a:t>
            </a:r>
            <a:r>
              <a:rPr lang="en-US" dirty="0"/>
              <a:t>/7" = node 7 (i.e., the </a:t>
            </a:r>
            <a:r>
              <a:rPr lang="en-US" dirty="0" err="1"/>
              <a:t>eigth</a:t>
            </a:r>
            <a:r>
              <a:rPr lang="en-US" dirty="0"/>
              <a:t> node</a:t>
            </a:r>
            <a:r>
              <a:rPr lang="en-US" dirty="0" smtClean="0"/>
              <a:t>)</a:t>
            </a:r>
          </a:p>
          <a:p>
            <a:r>
              <a:rPr lang="en-US" dirty="0"/>
              <a:t>"$" = what follows designates an </a:t>
            </a:r>
            <a:r>
              <a:rPr lang="en-US" u="sng" dirty="0"/>
              <a:t>aggregated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83692" y="1074614"/>
            <a:ext cx="4424809" cy="30777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”/</a:t>
            </a:r>
            <a:r>
              <a:rPr lang="en-US" dirty="0" err="1" smtClean="0"/>
              <a:t>NodeList</a:t>
            </a:r>
            <a:r>
              <a:rPr lang="en-US" dirty="0"/>
              <a:t>/7/$ns3::</a:t>
            </a:r>
            <a:r>
              <a:rPr lang="en-US" dirty="0" err="1"/>
              <a:t>MobilityModel</a:t>
            </a:r>
            <a:r>
              <a:rPr lang="en-US" dirty="0"/>
              <a:t>/</a:t>
            </a:r>
            <a:r>
              <a:rPr lang="en-US" dirty="0" err="1"/>
              <a:t>CourseChange</a:t>
            </a:r>
            <a:r>
              <a:rPr lang="en-US" dirty="0"/>
              <a:t>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7078" y="4103077"/>
            <a:ext cx="5505621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Let’s take a short detour to discuss aggregated objects in NS3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151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aggregation in NS3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Makes </a:t>
            </a:r>
            <a:r>
              <a:rPr lang="en-US" dirty="0"/>
              <a:t>it possible for objects to access each </a:t>
            </a:r>
            <a:r>
              <a:rPr lang="en-US" dirty="0" smtClean="0"/>
              <a:t>other, and </a:t>
            </a:r>
            <a:r>
              <a:rPr lang="en-US" dirty="0"/>
              <a:t>for users to easily access </a:t>
            </a:r>
            <a:r>
              <a:rPr lang="en-US" dirty="0" smtClean="0"/>
              <a:t>objects </a:t>
            </a:r>
            <a:r>
              <a:rPr lang="en-US" dirty="0"/>
              <a:t>in an </a:t>
            </a:r>
            <a:r>
              <a:rPr lang="en-US" dirty="0" smtClean="0"/>
              <a:t>aggregation</a:t>
            </a:r>
          </a:p>
          <a:p>
            <a:r>
              <a:rPr lang="en-US" dirty="0"/>
              <a:t>Avoids need to modify a base class to provide pointers to all possible connected </a:t>
            </a:r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Class definitions </a:t>
            </a:r>
            <a:r>
              <a:rPr lang="en-US" dirty="0"/>
              <a:t>would bloat </a:t>
            </a:r>
            <a:r>
              <a:rPr lang="en-US" dirty="0" smtClean="0"/>
              <a:t>uncontrollably</a:t>
            </a:r>
          </a:p>
          <a:p>
            <a:pPr lvl="1"/>
            <a:r>
              <a:rPr lang="en-US" dirty="0"/>
              <a:t>Solution: separate functionality belongs to separate classes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719384" y="4161691"/>
            <a:ext cx="4870938" cy="826477"/>
            <a:chOff x="429846" y="3868615"/>
            <a:chExt cx="4870938" cy="826477"/>
          </a:xfrm>
        </p:grpSpPr>
        <p:grpSp>
          <p:nvGrpSpPr>
            <p:cNvPr id="20" name="Group 19"/>
            <p:cNvGrpSpPr/>
            <p:nvPr/>
          </p:nvGrpSpPr>
          <p:grpSpPr>
            <a:xfrm>
              <a:off x="429846" y="3917462"/>
              <a:ext cx="1865923" cy="547076"/>
              <a:chOff x="429846" y="3917462"/>
              <a:chExt cx="1865923" cy="547076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429846" y="3917462"/>
                <a:ext cx="683846" cy="547076"/>
                <a:chOff x="429846" y="3917462"/>
                <a:chExt cx="683846" cy="547076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429846" y="4103077"/>
                  <a:ext cx="683846" cy="361461"/>
                  <a:chOff x="429846" y="4103077"/>
                  <a:chExt cx="683846" cy="361461"/>
                </a:xfrm>
              </p:grpSpPr>
              <p:sp>
                <p:nvSpPr>
                  <p:cNvPr id="5" name="Oval 4"/>
                  <p:cNvSpPr/>
                  <p:nvPr/>
                </p:nvSpPr>
                <p:spPr bwMode="auto">
                  <a:xfrm>
                    <a:off x="429846" y="4103077"/>
                    <a:ext cx="683846" cy="36146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4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pitchFamily="48" charset="0"/>
                      <a:ea typeface="ＭＳ Ｐゴシック" pitchFamily="48" charset="-128"/>
                      <a:cs typeface="ＭＳ Ｐゴシック" pitchFamily="48" charset="-128"/>
                    </a:endParaRPr>
                  </a:p>
                </p:txBody>
              </p:sp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459154" y="4122615"/>
                    <a:ext cx="63350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node</a:t>
                    </a:r>
                    <a:endParaRPr lang="en-US" dirty="0"/>
                  </a:p>
                </p:txBody>
              </p:sp>
            </p:grpSp>
            <p:sp>
              <p:nvSpPr>
                <p:cNvPr id="10" name="Circular Arrow 9"/>
                <p:cNvSpPr/>
                <p:nvPr/>
              </p:nvSpPr>
              <p:spPr bwMode="auto">
                <a:xfrm>
                  <a:off x="586154" y="3917462"/>
                  <a:ext cx="390769" cy="390769"/>
                </a:xfrm>
                <a:prstGeom prst="circularArrow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4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pitchFamily="48" charset="0"/>
                    <a:ea typeface="ＭＳ Ｐゴシック" pitchFamily="48" charset="-128"/>
                    <a:cs typeface="ＭＳ Ｐゴシック" pitchFamily="48" charset="-128"/>
                  </a:endParaRPr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1377462" y="3923323"/>
                <a:ext cx="918307" cy="541215"/>
                <a:chOff x="234462" y="4890477"/>
                <a:chExt cx="918307" cy="541215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234462" y="5099538"/>
                  <a:ext cx="918307" cy="332154"/>
                  <a:chOff x="234462" y="5099538"/>
                  <a:chExt cx="918307" cy="332154"/>
                </a:xfrm>
              </p:grpSpPr>
              <p:sp>
                <p:nvSpPr>
                  <p:cNvPr id="8" name="Oval 7"/>
                  <p:cNvSpPr/>
                  <p:nvPr/>
                </p:nvSpPr>
                <p:spPr bwMode="auto">
                  <a:xfrm>
                    <a:off x="234462" y="5099538"/>
                    <a:ext cx="918307" cy="33215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4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pitchFamily="48" charset="0"/>
                      <a:ea typeface="ＭＳ Ｐゴシック" pitchFamily="48" charset="-128"/>
                      <a:cs typeface="ＭＳ Ｐゴシック" pitchFamily="48" charset="-128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254000" y="5109308"/>
                    <a:ext cx="88998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mobility</a:t>
                    </a:r>
                    <a:endParaRPr lang="en-US" dirty="0"/>
                  </a:p>
                </p:txBody>
              </p:sp>
            </p:grpSp>
            <p:sp>
              <p:nvSpPr>
                <p:cNvPr id="11" name="Circular Arrow 10"/>
                <p:cNvSpPr/>
                <p:nvPr/>
              </p:nvSpPr>
              <p:spPr bwMode="auto">
                <a:xfrm>
                  <a:off x="494323" y="4890477"/>
                  <a:ext cx="390769" cy="390769"/>
                </a:xfrm>
                <a:prstGeom prst="circularArrow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4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pitchFamily="48" charset="0"/>
                    <a:ea typeface="ＭＳ Ｐゴシック" pitchFamily="48" charset="-128"/>
                    <a:cs typeface="ＭＳ Ｐゴシック" pitchFamily="48" charset="-128"/>
                  </a:endParaRPr>
                </a:p>
              </p:txBody>
            </p:sp>
          </p:grpSp>
        </p:grpSp>
        <p:grpSp>
          <p:nvGrpSpPr>
            <p:cNvPr id="23" name="Group 22"/>
            <p:cNvGrpSpPr/>
            <p:nvPr/>
          </p:nvGrpSpPr>
          <p:grpSpPr>
            <a:xfrm>
              <a:off x="3425092" y="3868615"/>
              <a:ext cx="1875692" cy="826477"/>
              <a:chOff x="2858477" y="5480538"/>
              <a:chExt cx="1875692" cy="826477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2858477" y="5720862"/>
                <a:ext cx="683846" cy="361461"/>
                <a:chOff x="429846" y="4103077"/>
                <a:chExt cx="683846" cy="361461"/>
              </a:xfrm>
            </p:grpSpPr>
            <p:sp>
              <p:nvSpPr>
                <p:cNvPr id="13" name="Oval 12"/>
                <p:cNvSpPr/>
                <p:nvPr/>
              </p:nvSpPr>
              <p:spPr bwMode="auto">
                <a:xfrm>
                  <a:off x="429846" y="4103077"/>
                  <a:ext cx="683846" cy="361461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4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pitchFamily="48" charset="0"/>
                    <a:ea typeface="ＭＳ Ｐゴシック" pitchFamily="48" charset="-128"/>
                    <a:cs typeface="ＭＳ Ｐゴシック" pitchFamily="48" charset="-128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459154" y="4122615"/>
                  <a:ext cx="63350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node</a:t>
                  </a:r>
                  <a:endParaRPr lang="en-US" dirty="0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3815862" y="5730630"/>
                <a:ext cx="918307" cy="332154"/>
                <a:chOff x="234462" y="5099538"/>
                <a:chExt cx="918307" cy="332154"/>
              </a:xfrm>
            </p:grpSpPr>
            <p:sp>
              <p:nvSpPr>
                <p:cNvPr id="16" name="Oval 15"/>
                <p:cNvSpPr/>
                <p:nvPr/>
              </p:nvSpPr>
              <p:spPr bwMode="auto">
                <a:xfrm>
                  <a:off x="234462" y="5099538"/>
                  <a:ext cx="918307" cy="3321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4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pitchFamily="48" charset="0"/>
                    <a:ea typeface="ＭＳ Ｐゴシック" pitchFamily="48" charset="-128"/>
                    <a:cs typeface="ＭＳ Ｐゴシック" pitchFamily="48" charset="-128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254000" y="5109308"/>
                  <a:ext cx="88998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mobility</a:t>
                  </a:r>
                  <a:endParaRPr lang="en-US" dirty="0"/>
                </a:p>
              </p:txBody>
            </p:sp>
          </p:grpSp>
          <p:sp>
            <p:nvSpPr>
              <p:cNvPr id="21" name="Curved Down Arrow 20"/>
              <p:cNvSpPr/>
              <p:nvPr/>
            </p:nvSpPr>
            <p:spPr bwMode="auto">
              <a:xfrm>
                <a:off x="3233615" y="5480538"/>
                <a:ext cx="1045308" cy="205154"/>
              </a:xfrm>
              <a:prstGeom prst="curvedDown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48" charset="0"/>
                  <a:ea typeface="ＭＳ Ｐゴシック" pitchFamily="48" charset="-128"/>
                  <a:cs typeface="ＭＳ Ｐゴシック" pitchFamily="48" charset="-128"/>
                </a:endParaRPr>
              </a:p>
            </p:txBody>
          </p:sp>
          <p:sp>
            <p:nvSpPr>
              <p:cNvPr id="22" name="Curved Down Arrow 21"/>
              <p:cNvSpPr/>
              <p:nvPr/>
            </p:nvSpPr>
            <p:spPr bwMode="auto">
              <a:xfrm flipH="1" flipV="1">
                <a:off x="3229707" y="6101861"/>
                <a:ext cx="1045308" cy="205154"/>
              </a:xfrm>
              <a:prstGeom prst="curvedDown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48" charset="0"/>
                  <a:ea typeface="ＭＳ Ｐゴシック" pitchFamily="48" charset="-128"/>
                  <a:cs typeface="ＭＳ Ｐゴシック" pitchFamily="48" charset="-128"/>
                </a:endParaRPr>
              </a:p>
            </p:txBody>
          </p:sp>
        </p:grpSp>
        <p:sp>
          <p:nvSpPr>
            <p:cNvPr id="24" name="Right Arrow 23"/>
            <p:cNvSpPr/>
            <p:nvPr/>
          </p:nvSpPr>
          <p:spPr bwMode="auto">
            <a:xfrm>
              <a:off x="2618153" y="4093308"/>
              <a:ext cx="527539" cy="371231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  <a:cs typeface="ＭＳ Ｐゴシック" pitchFamily="48" charset="-128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618155" y="3682999"/>
            <a:ext cx="3112300" cy="30777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Node-&gt;</a:t>
            </a:r>
            <a:r>
              <a:rPr lang="en-US" dirty="0" err="1" smtClean="0"/>
              <a:t>AggregateObject</a:t>
            </a:r>
            <a:r>
              <a:rPr lang="en-US" dirty="0" smtClean="0"/>
              <a:t>(mobility);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162538" y="5314459"/>
            <a:ext cx="2977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Retrieving an aggregated object: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416539" y="5812692"/>
            <a:ext cx="5511319" cy="30777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err="1" smtClean="0"/>
              <a:t>Ptr</a:t>
            </a:r>
            <a:r>
              <a:rPr lang="en-US" dirty="0" smtClean="0"/>
              <a:t>&lt;</a:t>
            </a:r>
            <a:r>
              <a:rPr lang="en-US" dirty="0" err="1" smtClean="0"/>
              <a:t>MobilityModel</a:t>
            </a:r>
            <a:r>
              <a:rPr lang="en-US" dirty="0" smtClean="0"/>
              <a:t>&gt; mob = node-&gt;</a:t>
            </a:r>
            <a:r>
              <a:rPr lang="en-US" dirty="0" err="1" smtClean="0"/>
              <a:t>GetObject</a:t>
            </a:r>
            <a:r>
              <a:rPr lang="en-US" dirty="0" smtClean="0"/>
              <a:t>&lt;</a:t>
            </a:r>
            <a:r>
              <a:rPr lang="en-US" dirty="0" err="1" smtClean="0"/>
              <a:t>MobilityModel</a:t>
            </a:r>
            <a:r>
              <a:rPr lang="en-US" dirty="0" smtClean="0"/>
              <a:t>&gt; 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89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Dissecting the </a:t>
            </a:r>
            <a:r>
              <a:rPr lang="en-US" dirty="0" err="1" smtClean="0"/>
              <a:t>Config</a:t>
            </a:r>
            <a:r>
              <a:rPr lang="en-US" dirty="0" smtClean="0"/>
              <a:t> path in </a:t>
            </a:r>
            <a:r>
              <a:rPr lang="en-US" dirty="0" err="1" smtClean="0"/>
              <a:t>third.cc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NodeList</a:t>
            </a:r>
            <a:r>
              <a:rPr lang="en-US" dirty="0"/>
              <a:t>” = predefined namespace in </a:t>
            </a:r>
            <a:r>
              <a:rPr lang="en-US" dirty="0" err="1" smtClean="0"/>
              <a:t>Config</a:t>
            </a:r>
            <a:r>
              <a:rPr lang="en-US" dirty="0" smtClean="0"/>
              <a:t>, </a:t>
            </a:r>
            <a:r>
              <a:rPr lang="en-US" dirty="0"/>
              <a:t>lists all the nodes in the </a:t>
            </a:r>
            <a:r>
              <a:rPr lang="en-US" dirty="0" err="1" smtClean="0"/>
              <a:t>sim</a:t>
            </a:r>
            <a:endParaRPr lang="en-US" dirty="0" smtClean="0"/>
          </a:p>
          <a:p>
            <a:r>
              <a:rPr lang="en-US" dirty="0"/>
              <a:t>"</a:t>
            </a:r>
            <a:r>
              <a:rPr lang="en-US" dirty="0" err="1"/>
              <a:t>NodeList</a:t>
            </a:r>
            <a:r>
              <a:rPr lang="en-US" dirty="0"/>
              <a:t>/7" = node 7 (i.e., the </a:t>
            </a:r>
            <a:r>
              <a:rPr lang="en-US" dirty="0" err="1"/>
              <a:t>eigth</a:t>
            </a:r>
            <a:r>
              <a:rPr lang="en-US" dirty="0"/>
              <a:t> node</a:t>
            </a:r>
            <a:r>
              <a:rPr lang="en-US" dirty="0" smtClean="0"/>
              <a:t>)</a:t>
            </a:r>
          </a:p>
          <a:p>
            <a:r>
              <a:rPr lang="en-US" dirty="0"/>
              <a:t>"$" = what follows designates an </a:t>
            </a:r>
            <a:r>
              <a:rPr lang="en-US" u="sng" dirty="0"/>
              <a:t>aggregated </a:t>
            </a:r>
            <a:r>
              <a:rPr lang="en-US" u="sng" dirty="0" smtClean="0"/>
              <a:t>object</a:t>
            </a:r>
          </a:p>
          <a:p>
            <a:r>
              <a:rPr lang="en-US" dirty="0"/>
              <a:t>"/</a:t>
            </a:r>
            <a:r>
              <a:rPr lang="en-US" dirty="0" err="1"/>
              <a:t>NodeList</a:t>
            </a:r>
            <a:r>
              <a:rPr lang="en-US" dirty="0"/>
              <a:t>/7/$ns3::</a:t>
            </a:r>
            <a:r>
              <a:rPr lang="en-US" dirty="0" err="1"/>
              <a:t>MobilityModel</a:t>
            </a:r>
            <a:r>
              <a:rPr lang="en-US" dirty="0"/>
              <a:t>" = get the mobility model object aggregated to node 7 in the </a:t>
            </a:r>
            <a:r>
              <a:rPr lang="en-US" dirty="0" err="1" smtClean="0"/>
              <a:t>sim</a:t>
            </a:r>
            <a:endParaRPr lang="en-US" dirty="0" smtClean="0"/>
          </a:p>
          <a:p>
            <a:r>
              <a:rPr lang="en-US" dirty="0"/>
              <a:t>"</a:t>
            </a:r>
            <a:r>
              <a:rPr lang="en-US" dirty="0" err="1"/>
              <a:t>CourseChange</a:t>
            </a:r>
            <a:r>
              <a:rPr lang="en-US" dirty="0"/>
              <a:t>" = attribute of </a:t>
            </a:r>
            <a:r>
              <a:rPr lang="en-US" dirty="0" err="1"/>
              <a:t>MobilityModel</a:t>
            </a:r>
            <a:r>
              <a:rPr lang="en-US" dirty="0"/>
              <a:t> we are interested </a:t>
            </a:r>
            <a:r>
              <a:rPr lang="en-US" dirty="0" smtClean="0"/>
              <a:t>in</a:t>
            </a:r>
          </a:p>
          <a:p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smtClean="0"/>
              <a:t>will </a:t>
            </a:r>
            <a:r>
              <a:rPr lang="en-US" dirty="0"/>
              <a:t>follow the chain of pointers to the attribute you </a:t>
            </a:r>
            <a:r>
              <a:rPr lang="en-US" dirty="0" smtClean="0"/>
              <a:t>specified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83692" y="1074614"/>
            <a:ext cx="4424809" cy="30777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”/</a:t>
            </a:r>
            <a:r>
              <a:rPr lang="en-US" dirty="0" err="1" smtClean="0"/>
              <a:t>NodeList</a:t>
            </a:r>
            <a:r>
              <a:rPr lang="en-US" dirty="0"/>
              <a:t>/7/$ns3::</a:t>
            </a:r>
            <a:r>
              <a:rPr lang="en-US" dirty="0" err="1"/>
              <a:t>MobilityModel</a:t>
            </a:r>
            <a:r>
              <a:rPr lang="en-US" dirty="0"/>
              <a:t>/</a:t>
            </a:r>
            <a:r>
              <a:rPr lang="en-US" dirty="0" err="1"/>
              <a:t>CourseChange</a:t>
            </a:r>
            <a:r>
              <a:rPr lang="en-US" dirty="0"/>
              <a:t>"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028457" y="5333999"/>
            <a:ext cx="5402387" cy="523220"/>
            <a:chOff x="1885457" y="5216768"/>
            <a:chExt cx="5402387" cy="523220"/>
          </a:xfrm>
          <a:solidFill>
            <a:srgbClr val="FFFF00"/>
          </a:solidFill>
        </p:grpSpPr>
        <p:sp>
          <p:nvSpPr>
            <p:cNvPr id="9" name="Rectangle 8"/>
            <p:cNvSpPr/>
            <p:nvPr/>
          </p:nvSpPr>
          <p:spPr bwMode="auto">
            <a:xfrm>
              <a:off x="5480538" y="5294923"/>
              <a:ext cx="1484924" cy="175846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  <a:cs typeface="ＭＳ Ｐゴシック" pitchFamily="48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960077" y="5285154"/>
              <a:ext cx="1094154" cy="185615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  <a:cs typeface="ＭＳ Ｐゴシック" pitchFamily="48" charset="-128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5457" y="5216768"/>
              <a:ext cx="5402387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Ties the trace source to the trace sink callback function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Passes the context (= </a:t>
              </a:r>
              <a:r>
                <a:rPr lang="en-US" dirty="0" err="1" smtClean="0"/>
                <a:t>config</a:t>
              </a:r>
              <a:r>
                <a:rPr lang="en-US" dirty="0" smtClean="0"/>
                <a:t> path) to the callback function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95385" y="4357069"/>
            <a:ext cx="8668810" cy="307777"/>
            <a:chOff x="195385" y="4005385"/>
            <a:chExt cx="8668810" cy="307777"/>
          </a:xfrm>
        </p:grpSpPr>
        <p:sp>
          <p:nvSpPr>
            <p:cNvPr id="6" name="TextBox 5"/>
            <p:cNvSpPr txBox="1"/>
            <p:nvPr/>
          </p:nvSpPr>
          <p:spPr>
            <a:xfrm>
              <a:off x="195385" y="4005385"/>
              <a:ext cx="8668810" cy="307777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Config</a:t>
              </a:r>
              <a:r>
                <a:rPr lang="en-US" dirty="0"/>
                <a:t>::Connect</a:t>
              </a:r>
              <a:r>
                <a:rPr lang="en-US" dirty="0" smtClean="0"/>
                <a:t>(”/</a:t>
              </a:r>
              <a:r>
                <a:rPr lang="en-US" dirty="0" err="1" smtClean="0"/>
                <a:t>NodeList</a:t>
              </a:r>
              <a:r>
                <a:rPr lang="en-US" dirty="0"/>
                <a:t>/7/$ns3::</a:t>
              </a:r>
              <a:r>
                <a:rPr lang="en-US" dirty="0" err="1"/>
                <a:t>MobilityModel</a:t>
              </a:r>
              <a:r>
                <a:rPr lang="en-US" dirty="0"/>
                <a:t>/</a:t>
              </a:r>
              <a:r>
                <a:rPr lang="en-US" dirty="0" err="1"/>
                <a:t>CourseChange</a:t>
              </a:r>
              <a:r>
                <a:rPr lang="en-US" dirty="0"/>
                <a:t>”,</a:t>
              </a:r>
              <a:r>
                <a:rPr lang="en-US" dirty="0" err="1"/>
                <a:t>MakeCallback</a:t>
              </a:r>
              <a:r>
                <a:rPr lang="en-US" dirty="0"/>
                <a:t>(&amp;</a:t>
              </a:r>
              <a:r>
                <a:rPr lang="en-US" dirty="0" err="1"/>
                <a:t>CourseChange</a:t>
              </a:r>
              <a:r>
                <a:rPr lang="en-US" dirty="0"/>
                <a:t>)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729154" y="4073769"/>
              <a:ext cx="4171461" cy="195385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  <a:cs typeface="ＭＳ Ｐゴシック" pitchFamily="48" charset="-128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287846" y="4073769"/>
              <a:ext cx="1289539" cy="195385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  <a:cs typeface="ＭＳ Ｐゴシック" pitchFamily="48" charset="-128"/>
              </a:endParaRPr>
            </a:p>
          </p:txBody>
        </p:sp>
      </p:grpSp>
      <p:cxnSp>
        <p:nvCxnSpPr>
          <p:cNvPr id="14" name="Straight Arrow Connector 13"/>
          <p:cNvCxnSpPr>
            <a:stCxn id="8" idx="0"/>
            <a:endCxn id="10" idx="2"/>
          </p:cNvCxnSpPr>
          <p:nvPr/>
        </p:nvCxnSpPr>
        <p:spPr bwMode="auto">
          <a:xfrm flipH="1" flipV="1">
            <a:off x="3814885" y="4620838"/>
            <a:ext cx="835269" cy="7815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9" idx="0"/>
            <a:endCxn id="11" idx="2"/>
          </p:cNvCxnSpPr>
          <p:nvPr/>
        </p:nvCxnSpPr>
        <p:spPr bwMode="auto">
          <a:xfrm flipV="1">
            <a:off x="7366000" y="4620838"/>
            <a:ext cx="566616" cy="7913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804737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and Connect Trace Sources, and Discover Callback Signatures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trace sources are available (besides </a:t>
            </a:r>
            <a:r>
              <a:rPr lang="en-US" dirty="0" err="1"/>
              <a:t>CourseChange</a:t>
            </a:r>
            <a:r>
              <a:rPr lang="en-US" dirty="0"/>
              <a:t>)</a:t>
            </a:r>
            <a:r>
              <a:rPr lang="en-US" dirty="0" smtClean="0"/>
              <a:t>?</a:t>
            </a:r>
          </a:p>
          <a:p>
            <a:r>
              <a:rPr lang="en-US" dirty="0"/>
              <a:t>How do I figure out the </a:t>
            </a:r>
            <a:r>
              <a:rPr lang="en-US" dirty="0" err="1"/>
              <a:t>config</a:t>
            </a:r>
            <a:r>
              <a:rPr lang="en-US" dirty="0"/>
              <a:t> path I need to connect to this source</a:t>
            </a:r>
            <a:r>
              <a:rPr lang="en-US" dirty="0" smtClean="0"/>
              <a:t>?</a:t>
            </a:r>
          </a:p>
          <a:p>
            <a:r>
              <a:rPr lang="en-US" dirty="0"/>
              <a:t>What </a:t>
            </a:r>
            <a:r>
              <a:rPr lang="en-US" dirty="0" smtClean="0"/>
              <a:t>are </a:t>
            </a:r>
            <a:r>
              <a:rPr lang="en-US" dirty="0"/>
              <a:t>the return </a:t>
            </a:r>
            <a:r>
              <a:rPr lang="en-US" dirty="0" smtClean="0"/>
              <a:t>type and arguments </a:t>
            </a:r>
            <a:r>
              <a:rPr lang="en-US" dirty="0"/>
              <a:t>of my callback </a:t>
            </a:r>
            <a:r>
              <a:rPr lang="en-US" dirty="0" smtClean="0"/>
              <a:t>function?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77462" y="2774459"/>
            <a:ext cx="638910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CourseChange</a:t>
            </a:r>
            <a:r>
              <a:rPr lang="en-US" dirty="0"/>
              <a:t>(</a:t>
            </a:r>
            <a:r>
              <a:rPr lang="en-US" dirty="0" err="1"/>
              <a:t>std</a:t>
            </a:r>
            <a:r>
              <a:rPr lang="en-US" dirty="0"/>
              <a:t>::string </a:t>
            </a:r>
            <a:r>
              <a:rPr lang="en-US" dirty="0" err="1"/>
              <a:t>context,Ptr</a:t>
            </a:r>
            <a:r>
              <a:rPr lang="en-US" dirty="0"/>
              <a:t>&lt;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MobilityModel</a:t>
            </a:r>
            <a:r>
              <a:rPr lang="en-US" dirty="0"/>
              <a:t>&gt; model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7462" y="3243381"/>
            <a:ext cx="4375279" cy="30777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IntTrace</a:t>
            </a:r>
            <a:r>
              <a:rPr lang="en-US" dirty="0" smtClean="0"/>
              <a:t> </a:t>
            </a:r>
            <a:r>
              <a:rPr lang="en-US" dirty="0"/>
              <a:t>(int32_t </a:t>
            </a:r>
            <a:r>
              <a:rPr lang="en-US" dirty="0" err="1"/>
              <a:t>oldValue</a:t>
            </a:r>
            <a:r>
              <a:rPr lang="en-US" dirty="0"/>
              <a:t>, int32_t </a:t>
            </a:r>
            <a:r>
              <a:rPr lang="en-US" dirty="0" err="1"/>
              <a:t>newValue</a:t>
            </a:r>
            <a:r>
              <a:rPr lang="en-US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3152" y="5822462"/>
            <a:ext cx="5186035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and a little detective work will go a long way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79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trace sources are available?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Doxygen</a:t>
            </a:r>
            <a:r>
              <a:rPr lang="en-US" dirty="0" smtClean="0"/>
              <a:t> has the answer!</a:t>
            </a:r>
          </a:p>
          <a:p>
            <a:pPr lvl="1"/>
            <a:r>
              <a:rPr lang="en-US" dirty="0" smtClean="0"/>
              <a:t>Trace </a:t>
            </a:r>
            <a:r>
              <a:rPr lang="en-US" dirty="0"/>
              <a:t>sources: </a:t>
            </a:r>
            <a:r>
              <a:rPr lang="en-US" dirty="0">
                <a:hlinkClick r:id="rId2"/>
              </a:rPr>
              <a:t>http://www.nsnam.org/docs/release/3.16/</a:t>
            </a:r>
            <a:r>
              <a:rPr lang="en-US" dirty="0" smtClean="0">
                <a:hlinkClick r:id="rId2"/>
              </a:rPr>
              <a:t>doxygen/group___trace_source_list.html</a:t>
            </a:r>
            <a:endParaRPr lang="en-US" dirty="0" smtClean="0"/>
          </a:p>
          <a:p>
            <a:pPr lvl="1"/>
            <a:r>
              <a:rPr lang="en-US" dirty="0" smtClean="0"/>
              <a:t>Attributes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http://www.nsnam.org/docs/release/3.16/doxygen/</a:t>
            </a:r>
            <a:r>
              <a:rPr lang="en-US" dirty="0" smtClean="0">
                <a:hlinkClick r:id="rId3"/>
              </a:rPr>
              <a:t>group___attribute_list.html</a:t>
            </a:r>
            <a:endParaRPr lang="en-US" dirty="0"/>
          </a:p>
          <a:p>
            <a:pPr lvl="1"/>
            <a:r>
              <a:rPr lang="en-US" dirty="0" smtClean="0"/>
              <a:t>Global </a:t>
            </a:r>
            <a:r>
              <a:rPr lang="en-US" dirty="0"/>
              <a:t>values: </a:t>
            </a:r>
            <a:r>
              <a:rPr lang="en-US" dirty="0">
                <a:hlinkClick r:id="rId4"/>
              </a:rPr>
              <a:t>http://www.nsnam.org/docs/release/3.16/doxygen/</a:t>
            </a:r>
            <a:r>
              <a:rPr lang="en-US" dirty="0" smtClean="0">
                <a:hlinkClick r:id="rId4"/>
              </a:rPr>
              <a:t>group___global_value_list.html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8237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trace sources are available?</a:t>
            </a:r>
          </a:p>
        </p:txBody>
      </p:sp>
      <p:pic>
        <p:nvPicPr>
          <p:cNvPr id="4" name="Picture 3" descr="Screen Shot 2013-06-23 at 3.15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5416"/>
            <a:ext cx="5840730" cy="5289550"/>
          </a:xfrm>
          <a:prstGeom prst="rect">
            <a:avLst/>
          </a:prstGeom>
        </p:spPr>
      </p:pic>
      <p:pic>
        <p:nvPicPr>
          <p:cNvPr id="5" name="Picture 4" descr="Screen Shot 2013-06-23 at 3.18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369" y="3688862"/>
            <a:ext cx="3680460" cy="42672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Left Arrow 5"/>
          <p:cNvSpPr/>
          <p:nvPr/>
        </p:nvSpPr>
        <p:spPr bwMode="auto">
          <a:xfrm>
            <a:off x="3956538" y="3810001"/>
            <a:ext cx="1191847" cy="205153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  <a:cs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135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7: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tutorial: </a:t>
            </a:r>
            <a:r>
              <a:rPr lang="en-US" dirty="0">
                <a:hlinkClick r:id="rId2"/>
              </a:rPr>
              <a:t>http://www.nsnam.org/docs/release/3.14/tutorial/singlehtml/index.html#</a:t>
            </a:r>
            <a:r>
              <a:rPr lang="en-US" dirty="0" smtClean="0">
                <a:hlinkClick r:id="rId2"/>
              </a:rPr>
              <a:t>tracing</a:t>
            </a:r>
            <a:endParaRPr lang="en-US" dirty="0" smtClean="0"/>
          </a:p>
          <a:p>
            <a:r>
              <a:rPr lang="en-US" dirty="0"/>
              <a:t>T. </a:t>
            </a:r>
            <a:r>
              <a:rPr lang="en-US" dirty="0" err="1"/>
              <a:t>Predojev</a:t>
            </a:r>
            <a:r>
              <a:rPr lang="en-US" dirty="0"/>
              <a:t> (2012): </a:t>
            </a:r>
            <a:r>
              <a:rPr lang="en-US" dirty="0">
                <a:hlinkClick r:id="rId3"/>
              </a:rPr>
              <a:t>http://wikienergy.cttc.es/images/2/2d/Ns-3-tutorial-</a:t>
            </a:r>
            <a:r>
              <a:rPr lang="en-US" dirty="0" smtClean="0">
                <a:hlinkClick r:id="rId3"/>
              </a:rPr>
              <a:t>complete.pdf</a:t>
            </a:r>
            <a:endParaRPr lang="en-US" dirty="0" smtClean="0"/>
          </a:p>
          <a:p>
            <a:r>
              <a:rPr lang="en-US" dirty="0"/>
              <a:t>M. </a:t>
            </a:r>
            <a:r>
              <a:rPr lang="en-US" dirty="0" err="1"/>
              <a:t>Lacage</a:t>
            </a:r>
            <a:r>
              <a:rPr lang="en-US" dirty="0"/>
              <a:t> (2009): </a:t>
            </a:r>
            <a:r>
              <a:rPr lang="en-US" dirty="0">
                <a:hlinkClick r:id="rId4"/>
              </a:rPr>
              <a:t>http://www.nsnam.org/tutorials/ns-3-tutorial-tunis-apr09.</a:t>
            </a:r>
            <a:r>
              <a:rPr lang="en-US" dirty="0" smtClean="0">
                <a:hlinkClick r:id="rId4"/>
              </a:rPr>
              <a:t>pdf</a:t>
            </a:r>
            <a:endParaRPr lang="en-US" dirty="0"/>
          </a:p>
          <a:p>
            <a:r>
              <a:rPr lang="en-US" dirty="0"/>
              <a:t>G. Riley (2008): </a:t>
            </a:r>
            <a:r>
              <a:rPr lang="en-US" dirty="0">
                <a:hlinkClick r:id="rId5"/>
              </a:rPr>
              <a:t>http://www.wns2.org/docs/wns_tutorial-handout.pdf</a:t>
            </a:r>
            <a:endParaRPr lang="en-US" dirty="0"/>
          </a:p>
          <a:p>
            <a:r>
              <a:rPr lang="en-US" dirty="0" smtClean="0"/>
              <a:t>S. </a:t>
            </a:r>
            <a:r>
              <a:rPr lang="en-US" dirty="0"/>
              <a:t>Kristiansen (2010): </a:t>
            </a:r>
            <a:r>
              <a:rPr lang="en-US" dirty="0">
                <a:hlinkClick r:id="rId6"/>
              </a:rPr>
              <a:t>http://www.uio.no/studier/emner/matnat/ifi/INF5090/v11/undervisningsmateriale/INF5090-NS-3-Tutorial-2011-Oslo-</a:t>
            </a:r>
            <a:r>
              <a:rPr lang="en-US" dirty="0" smtClean="0">
                <a:hlinkClick r:id="rId6"/>
              </a:rPr>
              <a:t>slides.pdf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7001" y="1113693"/>
            <a:ext cx="1591589" cy="30777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Source material: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83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string do I use to connect?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method 1</a:t>
            </a:r>
            <a:r>
              <a:rPr lang="en-US" dirty="0" smtClean="0"/>
              <a:t>: look for </a:t>
            </a:r>
            <a:r>
              <a:rPr lang="en-US" dirty="0" err="1" smtClean="0"/>
              <a:t>config</a:t>
            </a:r>
            <a:r>
              <a:rPr lang="en-US" dirty="0" smtClean="0"/>
              <a:t> path in someone else’s code</a:t>
            </a:r>
          </a:p>
          <a:p>
            <a:pPr lvl="1"/>
            <a:r>
              <a:rPr lang="en-US" dirty="0"/>
              <a:t>find -name "*.cc" | </a:t>
            </a:r>
            <a:r>
              <a:rPr lang="en-US" dirty="0" err="1"/>
              <a:t>xargs</a:t>
            </a:r>
            <a:r>
              <a:rPr lang="en-US" dirty="0"/>
              <a:t> </a:t>
            </a:r>
            <a:r>
              <a:rPr lang="en-US" dirty="0" err="1"/>
              <a:t>grep</a:t>
            </a:r>
            <a:r>
              <a:rPr lang="en-US" dirty="0"/>
              <a:t> </a:t>
            </a:r>
            <a:r>
              <a:rPr lang="en-US" dirty="0" err="1"/>
              <a:t>CourseChange</a:t>
            </a:r>
            <a:r>
              <a:rPr lang="en-US" dirty="0"/>
              <a:t> | </a:t>
            </a:r>
            <a:r>
              <a:rPr lang="en-US" dirty="0" err="1"/>
              <a:t>grep</a:t>
            </a:r>
            <a:r>
              <a:rPr lang="en-US" dirty="0"/>
              <a:t> </a:t>
            </a:r>
            <a:r>
              <a:rPr lang="en-US" dirty="0" smtClean="0"/>
              <a:t>Connect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Config</a:t>
            </a:r>
            <a:r>
              <a:rPr lang="en-US" dirty="0" smtClean="0"/>
              <a:t> path </a:t>
            </a:r>
            <a:r>
              <a:rPr lang="en-US" dirty="0"/>
              <a:t>= "/</a:t>
            </a:r>
            <a:r>
              <a:rPr lang="en-US" dirty="0" err="1"/>
              <a:t>NodeList</a:t>
            </a:r>
            <a:r>
              <a:rPr lang="en-US" dirty="0"/>
              <a:t>/*/$ns3::</a:t>
            </a:r>
            <a:r>
              <a:rPr lang="en-US" dirty="0" err="1"/>
              <a:t>MobilityModel</a:t>
            </a:r>
            <a:r>
              <a:rPr lang="en-US" dirty="0"/>
              <a:t>/</a:t>
            </a:r>
            <a:r>
              <a:rPr lang="en-US" dirty="0" err="1" smtClean="0"/>
              <a:t>CourseChange</a:t>
            </a:r>
            <a:r>
              <a:rPr lang="en-US" dirty="0" smtClean="0"/>
              <a:t>”</a:t>
            </a:r>
          </a:p>
          <a:p>
            <a:pPr lvl="2"/>
            <a:r>
              <a:rPr lang="en-US" dirty="0"/>
              <a:t>you can use </a:t>
            </a:r>
            <a:r>
              <a:rPr lang="en-US" dirty="0" smtClean="0"/>
              <a:t>regular expressions in </a:t>
            </a:r>
            <a:r>
              <a:rPr lang="en-US" dirty="0"/>
              <a:t>the </a:t>
            </a:r>
            <a:r>
              <a:rPr lang="en-US" dirty="0" smtClean="0"/>
              <a:t>path, </a:t>
            </a:r>
            <a:r>
              <a:rPr lang="en-US" dirty="0"/>
              <a:t>so "*" </a:t>
            </a:r>
            <a:r>
              <a:rPr lang="en-US" dirty="0" smtClean="0"/>
              <a:t>⇒ </a:t>
            </a:r>
            <a:r>
              <a:rPr lang="en-US" dirty="0"/>
              <a:t>any </a:t>
            </a:r>
            <a:r>
              <a:rPr lang="en-US" dirty="0" smtClean="0"/>
              <a:t>node</a:t>
            </a:r>
          </a:p>
          <a:p>
            <a:pPr lvl="2"/>
            <a:r>
              <a:rPr lang="en-US" dirty="0"/>
              <a:t>"/</a:t>
            </a:r>
            <a:r>
              <a:rPr lang="en-US" dirty="0" err="1"/>
              <a:t>NodeList</a:t>
            </a:r>
            <a:r>
              <a:rPr lang="en-US" dirty="0"/>
              <a:t>/[3-5</a:t>
            </a:r>
            <a:r>
              <a:rPr lang="en-US" dirty="0" smtClean="0"/>
              <a:t>]∣8∣[</a:t>
            </a:r>
            <a:r>
              <a:rPr lang="en-US" dirty="0"/>
              <a:t>0-1]" would match node indices 0,1,3,4,5,8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63798" y="2212337"/>
            <a:ext cx="5696395" cy="1261884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2400" dirty="0" smtClean="0"/>
              <a:t>⋮</a:t>
            </a:r>
          </a:p>
          <a:p>
            <a:r>
              <a:rPr lang="en-US" dirty="0" smtClean="0"/>
              <a:t>.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/mobility/examples/main-random-</a:t>
            </a:r>
            <a:r>
              <a:rPr lang="en-US" dirty="0" err="1"/>
              <a:t>walk.cc</a:t>
            </a:r>
            <a:r>
              <a:rPr lang="en-US" dirty="0"/>
              <a:t>:  </a:t>
            </a:r>
            <a:r>
              <a:rPr lang="en-US" dirty="0" err="1"/>
              <a:t>Config</a:t>
            </a:r>
            <a:r>
              <a:rPr lang="en-US" dirty="0"/>
              <a:t>::Connect ("/</a:t>
            </a:r>
            <a:r>
              <a:rPr lang="en-US" dirty="0" err="1"/>
              <a:t>NodeList</a:t>
            </a:r>
            <a:r>
              <a:rPr lang="en-US" dirty="0"/>
              <a:t>/*/$ns3::</a:t>
            </a:r>
            <a:r>
              <a:rPr lang="en-US" dirty="0" err="1"/>
              <a:t>MobilityModel</a:t>
            </a:r>
            <a:r>
              <a:rPr lang="en-US" dirty="0"/>
              <a:t>/</a:t>
            </a:r>
            <a:r>
              <a:rPr lang="en-US" dirty="0" err="1"/>
              <a:t>CourseChange</a:t>
            </a:r>
            <a:r>
              <a:rPr lang="en-US" dirty="0"/>
              <a:t>"</a:t>
            </a:r>
            <a:r>
              <a:rPr lang="en-US" dirty="0" smtClean="0"/>
              <a:t>,</a:t>
            </a:r>
          </a:p>
          <a:p>
            <a:r>
              <a:rPr lang="en-US" dirty="0"/>
              <a:t>	</a:t>
            </a:r>
            <a:r>
              <a:rPr lang="en-US" sz="2400" dirty="0" smtClean="0"/>
              <a:t>⋮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1619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string do I use to connect?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020" y="1127375"/>
            <a:ext cx="8077200" cy="4724400"/>
          </a:xfrm>
        </p:spPr>
        <p:txBody>
          <a:bodyPr/>
          <a:lstStyle/>
          <a:p>
            <a:r>
              <a:rPr lang="en-US" u="sng" dirty="0" smtClean="0"/>
              <a:t>method 2</a:t>
            </a:r>
            <a:r>
              <a:rPr lang="en-US" dirty="0" smtClean="0"/>
              <a:t>: </a:t>
            </a:r>
            <a:r>
              <a:rPr lang="en-US" dirty="0" err="1" smtClean="0"/>
              <a:t>Doxygen</a:t>
            </a:r>
            <a:endParaRPr lang="en-US" dirty="0"/>
          </a:p>
        </p:txBody>
      </p:sp>
      <p:pic>
        <p:nvPicPr>
          <p:cNvPr id="4" name="Picture 3" descr="Screen Shot 2013-06-23 at 3.35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07" y="1416539"/>
            <a:ext cx="5840730" cy="5289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538" y="2139461"/>
            <a:ext cx="2721581" cy="30777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RandomWalk2dMobilityModel</a:t>
            </a:r>
          </a:p>
        </p:txBody>
      </p:sp>
      <p:sp>
        <p:nvSpPr>
          <p:cNvPr id="6" name="Left Arrow 5"/>
          <p:cNvSpPr/>
          <p:nvPr/>
        </p:nvSpPr>
        <p:spPr bwMode="auto">
          <a:xfrm>
            <a:off x="5392616" y="2207847"/>
            <a:ext cx="625231" cy="166077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  <a:cs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6939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3-06-23 at 3.40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08" y="1416539"/>
            <a:ext cx="5840730" cy="5289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string do I use to connect?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020" y="1127375"/>
            <a:ext cx="8077200" cy="4724400"/>
          </a:xfrm>
        </p:spPr>
        <p:txBody>
          <a:bodyPr/>
          <a:lstStyle/>
          <a:p>
            <a:r>
              <a:rPr lang="en-US" u="sng" dirty="0" smtClean="0"/>
              <a:t>method 2</a:t>
            </a:r>
            <a:r>
              <a:rPr lang="en-US" dirty="0" smtClean="0"/>
              <a:t>: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9" name="Left Arrow 8"/>
          <p:cNvSpPr/>
          <p:nvPr/>
        </p:nvSpPr>
        <p:spPr bwMode="auto">
          <a:xfrm rot="18900000">
            <a:off x="2940538" y="4230076"/>
            <a:ext cx="859692" cy="371231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  <a:cs typeface="ＭＳ Ｐゴシック" pitchFamily="48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05770" y="3311770"/>
            <a:ext cx="2745154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We’re almost there! We found: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90919" y="2403229"/>
            <a:ext cx="4374928" cy="30777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"</a:t>
            </a:r>
            <a:r>
              <a:rPr lang="en-US" dirty="0" err="1"/>
              <a:t>NodeList</a:t>
            </a:r>
            <a:r>
              <a:rPr lang="en-US" dirty="0"/>
              <a:t>/7/$ns3::</a:t>
            </a:r>
            <a:r>
              <a:rPr lang="en-US" dirty="0" err="1"/>
              <a:t>MobilityModel</a:t>
            </a:r>
            <a:r>
              <a:rPr lang="en-US" dirty="0"/>
              <a:t>/</a:t>
            </a:r>
            <a:r>
              <a:rPr lang="en-US" dirty="0" err="1"/>
              <a:t>CourseChange</a:t>
            </a:r>
            <a:r>
              <a:rPr lang="en-US" dirty="0"/>
              <a:t>"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01862" y="1979247"/>
            <a:ext cx="2622061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Remember: before, we used: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21231" y="4640384"/>
            <a:ext cx="183371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But what’s this bit?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693746" y="3746496"/>
            <a:ext cx="5372100" cy="368300"/>
            <a:chOff x="3693746" y="3746496"/>
            <a:chExt cx="5372100" cy="368300"/>
          </a:xfrm>
        </p:grpSpPr>
        <p:pic>
          <p:nvPicPr>
            <p:cNvPr id="8" name="Picture 7" descr="Screen Shot 2013-06-23 at 3.42.35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746" y="3746496"/>
              <a:ext cx="5372100" cy="3683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5" name="Rectangle 14"/>
            <p:cNvSpPr/>
            <p:nvPr/>
          </p:nvSpPr>
          <p:spPr bwMode="auto">
            <a:xfrm>
              <a:off x="6271846" y="3839308"/>
              <a:ext cx="2715846" cy="195384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  <a:cs typeface="ＭＳ Ｐゴシック" pitchFamily="48" charset="-128"/>
              </a:endParaRPr>
            </a:p>
          </p:txBody>
        </p:sp>
      </p:grpSp>
      <p:cxnSp>
        <p:nvCxnSpPr>
          <p:cNvPr id="18" name="Straight Arrow Connector 17"/>
          <p:cNvCxnSpPr>
            <a:stCxn id="14" idx="0"/>
            <a:endCxn id="15" idx="2"/>
          </p:cNvCxnSpPr>
          <p:nvPr/>
        </p:nvCxnSpPr>
        <p:spPr bwMode="auto">
          <a:xfrm flipH="1" flipV="1">
            <a:off x="7629769" y="4034692"/>
            <a:ext cx="8321" cy="6056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6105768" y="5861538"/>
            <a:ext cx="1830474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Scroll further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175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creen Shot 2013-06-23 at 4.00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08" y="1416538"/>
            <a:ext cx="5840730" cy="5289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string do I use to connect?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020" y="1127375"/>
            <a:ext cx="8077200" cy="4724400"/>
          </a:xfrm>
        </p:spPr>
        <p:txBody>
          <a:bodyPr/>
          <a:lstStyle/>
          <a:p>
            <a:r>
              <a:rPr lang="en-US" u="sng" dirty="0" smtClean="0"/>
              <a:t>method 2</a:t>
            </a:r>
            <a:r>
              <a:rPr lang="en-US" dirty="0" smtClean="0"/>
              <a:t>: </a:t>
            </a:r>
            <a:r>
              <a:rPr lang="en-US" dirty="0" err="1" smtClean="0"/>
              <a:t>Doxygen</a:t>
            </a:r>
            <a:endParaRPr lang="en-US" dirty="0"/>
          </a:p>
        </p:txBody>
      </p:sp>
      <p:pic>
        <p:nvPicPr>
          <p:cNvPr id="21" name="Picture 20" descr="Screen Shot 2013-06-23 at 4.01.2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554" y="2530231"/>
            <a:ext cx="6032500" cy="10033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Left Arrow 21"/>
          <p:cNvSpPr/>
          <p:nvPr/>
        </p:nvSpPr>
        <p:spPr bwMode="auto">
          <a:xfrm rot="18900000">
            <a:off x="2442308" y="3604847"/>
            <a:ext cx="674077" cy="351692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  <a:cs typeface="ＭＳ Ｐゴシック" pitchFamily="48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897923"/>
            <a:ext cx="2549769" cy="7386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This tells you to access the “</a:t>
            </a:r>
            <a:r>
              <a:rPr lang="en-US" dirty="0" err="1" smtClean="0"/>
              <a:t>CourseChange</a:t>
            </a:r>
            <a:r>
              <a:rPr lang="en-US" dirty="0" smtClean="0"/>
              <a:t>” attribute from the parent class, so: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690919" y="4962767"/>
            <a:ext cx="4374928" cy="30777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"</a:t>
            </a:r>
            <a:r>
              <a:rPr lang="en-US" dirty="0" err="1"/>
              <a:t>NodeList</a:t>
            </a:r>
            <a:r>
              <a:rPr lang="en-US" dirty="0"/>
              <a:t>/7/$ns3::</a:t>
            </a:r>
            <a:r>
              <a:rPr lang="en-US" dirty="0" err="1"/>
              <a:t>MobilityModel</a:t>
            </a:r>
            <a:r>
              <a:rPr lang="en-US" dirty="0"/>
              <a:t>/</a:t>
            </a:r>
            <a:r>
              <a:rPr lang="en-US" dirty="0" err="1"/>
              <a:t>CourseChange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431809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return value and arguments for the callback function?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easy way: copy someone else’s answer</a:t>
            </a:r>
          </a:p>
          <a:p>
            <a:pPr lvl="1"/>
            <a:r>
              <a:rPr lang="en-US" dirty="0"/>
              <a:t>find -name "*.cc" | </a:t>
            </a:r>
            <a:r>
              <a:rPr lang="en-US" dirty="0" err="1"/>
              <a:t>xargs</a:t>
            </a:r>
            <a:r>
              <a:rPr lang="en-US" dirty="0"/>
              <a:t> </a:t>
            </a:r>
            <a:r>
              <a:rPr lang="en-US" dirty="0" err="1"/>
              <a:t>grep</a:t>
            </a:r>
            <a:r>
              <a:rPr lang="en-US" dirty="0"/>
              <a:t> </a:t>
            </a:r>
            <a:r>
              <a:rPr lang="en-US" dirty="0" err="1"/>
              <a:t>CourseChange</a:t>
            </a:r>
            <a:r>
              <a:rPr lang="en-US" dirty="0"/>
              <a:t> | </a:t>
            </a:r>
            <a:r>
              <a:rPr lang="en-US" dirty="0" err="1"/>
              <a:t>grep</a:t>
            </a:r>
            <a:r>
              <a:rPr lang="en-US" dirty="0"/>
              <a:t> </a:t>
            </a:r>
            <a:r>
              <a:rPr lang="en-US" dirty="0" smtClean="0"/>
              <a:t>Connect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Inside “</a:t>
            </a:r>
            <a:r>
              <a:rPr lang="en-US" dirty="0"/>
              <a:t>./</a:t>
            </a:r>
            <a:r>
              <a:rPr lang="en-US" dirty="0" err="1"/>
              <a:t>src</a:t>
            </a:r>
            <a:r>
              <a:rPr lang="en-US" dirty="0"/>
              <a:t>/mobility/examples/main-random-</a:t>
            </a:r>
            <a:r>
              <a:rPr lang="en-US" dirty="0" err="1"/>
              <a:t>walk.cc</a:t>
            </a:r>
            <a:r>
              <a:rPr lang="en-US" dirty="0" smtClean="0"/>
              <a:t>”: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And we then find the header of the “</a:t>
            </a:r>
            <a:r>
              <a:rPr lang="en-US" dirty="0" err="1" smtClean="0"/>
              <a:t>CourseChange</a:t>
            </a:r>
            <a:r>
              <a:rPr lang="en-US" dirty="0" smtClean="0"/>
              <a:t>” function: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63798" y="2212335"/>
            <a:ext cx="5696395" cy="52322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/mobility/examples/main-random-</a:t>
            </a:r>
            <a:r>
              <a:rPr lang="en-US" dirty="0" err="1"/>
              <a:t>walk.cc</a:t>
            </a:r>
            <a:r>
              <a:rPr lang="en-US" dirty="0"/>
              <a:t>:  </a:t>
            </a:r>
            <a:r>
              <a:rPr lang="en-US" dirty="0" err="1"/>
              <a:t>Config</a:t>
            </a:r>
            <a:r>
              <a:rPr lang="en-US" dirty="0"/>
              <a:t>::Connect ("/</a:t>
            </a:r>
            <a:r>
              <a:rPr lang="en-US" dirty="0" err="1"/>
              <a:t>NodeList</a:t>
            </a:r>
            <a:r>
              <a:rPr lang="en-US" dirty="0"/>
              <a:t>/*/$ns3::</a:t>
            </a:r>
            <a:r>
              <a:rPr lang="en-US" dirty="0" err="1"/>
              <a:t>MobilityModel</a:t>
            </a:r>
            <a:r>
              <a:rPr lang="en-US" dirty="0"/>
              <a:t>/</a:t>
            </a:r>
            <a:r>
              <a:rPr lang="en-US" dirty="0" err="1" smtClean="0"/>
              <a:t>CourseChange</a:t>
            </a:r>
            <a:r>
              <a:rPr lang="en-US" dirty="0"/>
              <a:t>”</a:t>
            </a:r>
            <a:r>
              <a:rPr lang="en-US" dirty="0" smtClean="0"/>
              <a:t>,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67693" y="3272692"/>
            <a:ext cx="5960423" cy="523220"/>
            <a:chOff x="1367693" y="3272692"/>
            <a:chExt cx="5960423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1367693" y="3272692"/>
              <a:ext cx="5960423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Config</a:t>
              </a:r>
              <a:r>
                <a:rPr lang="en-US" dirty="0"/>
                <a:t>::Connect ("/</a:t>
              </a:r>
              <a:r>
                <a:rPr lang="en-US" dirty="0" err="1"/>
                <a:t>NodeList</a:t>
              </a:r>
              <a:r>
                <a:rPr lang="en-US" dirty="0"/>
                <a:t>/*/$ns3::</a:t>
              </a:r>
              <a:r>
                <a:rPr lang="en-US" dirty="0" err="1"/>
                <a:t>MobilityModel</a:t>
              </a:r>
              <a:r>
                <a:rPr lang="en-US" dirty="0"/>
                <a:t>/</a:t>
              </a:r>
              <a:r>
                <a:rPr lang="en-US" dirty="0" err="1"/>
                <a:t>CourseChange</a:t>
              </a:r>
              <a:r>
                <a:rPr lang="en-US" dirty="0"/>
                <a:t>",</a:t>
              </a:r>
            </a:p>
            <a:p>
              <a:r>
                <a:rPr lang="en-US" dirty="0"/>
                <a:t>                   </a:t>
              </a:r>
              <a:r>
                <a:rPr lang="en-US" dirty="0" err="1"/>
                <a:t>MakeCallback</a:t>
              </a:r>
              <a:r>
                <a:rPr lang="en-US" dirty="0"/>
                <a:t> (&amp;</a:t>
              </a:r>
              <a:r>
                <a:rPr lang="en-US" dirty="0" err="1"/>
                <a:t>CourseChange</a:t>
              </a:r>
              <a:r>
                <a:rPr lang="en-US" dirty="0"/>
                <a:t>));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790462" y="3546231"/>
              <a:ext cx="1289538" cy="195384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  <a:cs typeface="ＭＳ Ｐゴシック" pitchFamily="48" charset="-128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67692" y="4435231"/>
            <a:ext cx="6807961" cy="30777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static void </a:t>
            </a:r>
            <a:r>
              <a:rPr lang="en-US" dirty="0" err="1" smtClean="0"/>
              <a:t>CourseChange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std</a:t>
            </a:r>
            <a:r>
              <a:rPr lang="en-US" dirty="0"/>
              <a:t>::string foo, </a:t>
            </a:r>
            <a:r>
              <a:rPr lang="en-US" dirty="0" err="1"/>
              <a:t>Ptr</a:t>
            </a:r>
            <a:r>
              <a:rPr lang="en-US" dirty="0"/>
              <a:t>&lt;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MobilityModel</a:t>
            </a:r>
            <a:r>
              <a:rPr lang="en-US" dirty="0"/>
              <a:t>&gt; mobility)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80309" y="5812693"/>
            <a:ext cx="5784393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But what if you can’t find what you need in someone else’s code?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095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return value and arguments for the callback function?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somewhat easy way</a:t>
            </a:r>
          </a:p>
          <a:p>
            <a:pPr lvl="1"/>
            <a:r>
              <a:rPr lang="en-US" dirty="0" smtClean="0"/>
              <a:t>The return value is always “void”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get the list of formal arguments, look in the ".h" file for the </a:t>
            </a:r>
            <a:r>
              <a:rPr lang="en-US" dirty="0" smtClean="0"/>
              <a:t>model</a:t>
            </a:r>
          </a:p>
          <a:p>
            <a:pPr lvl="2"/>
            <a:r>
              <a:rPr lang="en-US" dirty="0" smtClean="0"/>
              <a:t>Find </a:t>
            </a:r>
            <a:r>
              <a:rPr lang="en-US" dirty="0"/>
              <a:t>the "</a:t>
            </a:r>
            <a:r>
              <a:rPr lang="en-US" dirty="0" err="1"/>
              <a:t>TracedCallback</a:t>
            </a:r>
            <a:r>
              <a:rPr lang="en-US" dirty="0"/>
              <a:t>" </a:t>
            </a:r>
            <a:r>
              <a:rPr lang="en-US" dirty="0" smtClean="0"/>
              <a:t>declaration</a:t>
            </a:r>
          </a:p>
          <a:p>
            <a:pPr lvl="2"/>
            <a:r>
              <a:rPr lang="en-US" dirty="0" smtClean="0"/>
              <a:t>For </a:t>
            </a:r>
            <a:r>
              <a:rPr lang="en-US" dirty="0" err="1"/>
              <a:t>ex,in</a:t>
            </a:r>
            <a:r>
              <a:rPr lang="en-US" dirty="0"/>
              <a:t> "</a:t>
            </a:r>
            <a:r>
              <a:rPr lang="en-US" dirty="0" err="1"/>
              <a:t>src</a:t>
            </a:r>
            <a:r>
              <a:rPr lang="en-US" dirty="0"/>
              <a:t>/mobility/model/mobility-</a:t>
            </a:r>
            <a:r>
              <a:rPr lang="en-US" dirty="0" err="1" smtClean="0"/>
              <a:t>model.h</a:t>
            </a:r>
            <a:r>
              <a:rPr lang="en-US" dirty="0" smtClean="0"/>
              <a:t>”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r>
              <a:rPr lang="en-US" dirty="0"/>
              <a:t>S</a:t>
            </a:r>
            <a:r>
              <a:rPr lang="en-US" dirty="0" smtClean="0"/>
              <a:t>o </a:t>
            </a:r>
            <a:r>
              <a:rPr lang="en-US" dirty="0"/>
              <a:t>for callback using </a:t>
            </a:r>
            <a:r>
              <a:rPr lang="en-US" dirty="0" err="1"/>
              <a:t>Config</a:t>
            </a:r>
            <a:r>
              <a:rPr lang="en-US" dirty="0"/>
              <a:t>::</a:t>
            </a:r>
            <a:r>
              <a:rPr lang="en-US" dirty="0" err="1" smtClean="0"/>
              <a:t>ConnectWithoutContext</a:t>
            </a:r>
            <a:endParaRPr lang="en-US" dirty="0" smtClean="0"/>
          </a:p>
          <a:p>
            <a:pPr lvl="2"/>
            <a:endParaRPr lang="en-US" dirty="0"/>
          </a:p>
          <a:p>
            <a:pPr lvl="2"/>
            <a:r>
              <a:rPr lang="en-US" dirty="0" smtClean="0"/>
              <a:t>And </a:t>
            </a:r>
            <a:r>
              <a:rPr lang="en-US" dirty="0"/>
              <a:t>for callback using </a:t>
            </a:r>
            <a:r>
              <a:rPr lang="en-US" dirty="0" err="1"/>
              <a:t>Config</a:t>
            </a:r>
            <a:r>
              <a:rPr lang="en-US" dirty="0"/>
              <a:t>::</a:t>
            </a:r>
            <a:r>
              <a:rPr lang="en-US" dirty="0" smtClean="0"/>
              <a:t>Connect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758461" y="3253155"/>
            <a:ext cx="6031782" cy="307777"/>
            <a:chOff x="1758461" y="3253155"/>
            <a:chExt cx="6031782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1758461" y="3253155"/>
              <a:ext cx="603178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TracedCallback</a:t>
              </a:r>
              <a:r>
                <a:rPr lang="en-US" dirty="0"/>
                <a:t>&lt;</a:t>
              </a:r>
              <a:r>
                <a:rPr lang="en-US" dirty="0" err="1"/>
                <a:t>Ptr</a:t>
              </a:r>
              <a:r>
                <a:rPr lang="en-US" dirty="0"/>
                <a:t>&lt;</a:t>
              </a:r>
              <a:r>
                <a:rPr lang="en-US" dirty="0" err="1"/>
                <a:t>const</a:t>
              </a:r>
              <a:r>
                <a:rPr lang="en-US" dirty="0"/>
                <a:t> </a:t>
              </a:r>
              <a:r>
                <a:rPr lang="en-US" dirty="0" err="1"/>
                <a:t>MobilityModel</a:t>
              </a:r>
              <a:r>
                <a:rPr lang="en-US" dirty="0"/>
                <a:t>&gt; &gt; </a:t>
              </a:r>
              <a:r>
                <a:rPr lang="en-US" dirty="0" err="1"/>
                <a:t>m_courseChangeTrace</a:t>
              </a:r>
              <a:r>
                <a:rPr lang="en-US" dirty="0"/>
                <a:t>;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3243385" y="3350846"/>
              <a:ext cx="2178538" cy="156308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  <a:cs typeface="ＭＳ Ｐゴシック" pitchFamily="48" charset="-128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950310" y="3741618"/>
            <a:ext cx="275848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This is the argument we need!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0"/>
            <a:endCxn id="5" idx="2"/>
          </p:cNvCxnSpPr>
          <p:nvPr/>
        </p:nvCxnSpPr>
        <p:spPr bwMode="auto">
          <a:xfrm flipV="1">
            <a:off x="4329554" y="3507154"/>
            <a:ext cx="3100" cy="2344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1758462" y="4728308"/>
            <a:ext cx="4763281" cy="30777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CourseChange</a:t>
            </a:r>
            <a:r>
              <a:rPr lang="en-US" dirty="0"/>
              <a:t>(</a:t>
            </a:r>
            <a:r>
              <a:rPr lang="en-US" dirty="0" err="1"/>
              <a:t>Ptr</a:t>
            </a:r>
            <a:r>
              <a:rPr lang="en-US" dirty="0"/>
              <a:t>&lt;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MobilityModel</a:t>
            </a:r>
            <a:r>
              <a:rPr lang="en-US" dirty="0"/>
              <a:t>&gt; model)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758462" y="5480539"/>
            <a:ext cx="6129615" cy="307777"/>
            <a:chOff x="1758462" y="5480539"/>
            <a:chExt cx="6129615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1758462" y="5480539"/>
              <a:ext cx="6129615" cy="307777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dirty="0"/>
                <a:t>void </a:t>
              </a:r>
              <a:r>
                <a:rPr lang="en-US" dirty="0" err="1"/>
                <a:t>CourseChange</a:t>
              </a:r>
              <a:r>
                <a:rPr lang="en-US" dirty="0"/>
                <a:t>(</a:t>
              </a:r>
              <a:r>
                <a:rPr lang="en-US" dirty="0" err="1"/>
                <a:t>std</a:t>
              </a:r>
              <a:r>
                <a:rPr lang="en-US" dirty="0"/>
                <a:t>::string </a:t>
              </a:r>
              <a:r>
                <a:rPr lang="en-US" dirty="0" err="1"/>
                <a:t>path,Ptr</a:t>
              </a:r>
              <a:r>
                <a:rPr lang="en-US" dirty="0"/>
                <a:t>&lt;</a:t>
              </a:r>
              <a:r>
                <a:rPr lang="en-US" dirty="0" err="1"/>
                <a:t>const</a:t>
              </a:r>
              <a:r>
                <a:rPr lang="en-US" dirty="0"/>
                <a:t> </a:t>
              </a:r>
              <a:r>
                <a:rPr lang="en-US" dirty="0" err="1"/>
                <a:t>MobilityModel</a:t>
              </a:r>
              <a:r>
                <a:rPr lang="en-US" dirty="0"/>
                <a:t>&gt; model)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585308" y="5558692"/>
              <a:ext cx="1309077" cy="175846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  <a:cs typeface="ＭＳ Ｐゴシック" pitchFamily="48" charset="-128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413002" y="6027618"/>
            <a:ext cx="3661254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Context (= </a:t>
            </a:r>
            <a:r>
              <a:rPr lang="en-US" dirty="0" err="1" smtClean="0"/>
              <a:t>config</a:t>
            </a:r>
            <a:r>
              <a:rPr lang="en-US" dirty="0" smtClean="0"/>
              <a:t> path) gets passed here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0"/>
            <a:endCxn id="12" idx="2"/>
          </p:cNvCxnSpPr>
          <p:nvPr/>
        </p:nvCxnSpPr>
        <p:spPr bwMode="auto">
          <a:xfrm flipH="1" flipV="1">
            <a:off x="4239847" y="5734538"/>
            <a:ext cx="3782" cy="293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82848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</a:t>
            </a:r>
            <a:r>
              <a:rPr lang="en-US" dirty="0" err="1" smtClean="0"/>
              <a:t>TracedValue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</a:t>
            </a:r>
            <a:r>
              <a:rPr lang="en-US" dirty="0"/>
              <a:t>we used the callback </a:t>
            </a:r>
            <a:r>
              <a:rPr lang="en-US" dirty="0" smtClean="0"/>
              <a:t>function</a:t>
            </a:r>
          </a:p>
          <a:p>
            <a:endParaRPr lang="en-US" dirty="0"/>
          </a:p>
          <a:p>
            <a:r>
              <a:rPr lang="en-US" dirty="0" smtClean="0"/>
              <a:t>How </a:t>
            </a:r>
            <a:r>
              <a:rPr lang="en-US" dirty="0"/>
              <a:t>did we guess the right formal arguments to use</a:t>
            </a:r>
            <a:r>
              <a:rPr lang="en-US" dirty="0" smtClean="0"/>
              <a:t>?</a:t>
            </a:r>
          </a:p>
          <a:p>
            <a:r>
              <a:rPr lang="en-US" dirty="0" smtClean="0"/>
              <a:t>Find </a:t>
            </a:r>
            <a:r>
              <a:rPr lang="en-US" dirty="0"/>
              <a:t>"</a:t>
            </a:r>
            <a:r>
              <a:rPr lang="en-US" dirty="0" err="1"/>
              <a:t>TracedCallback</a:t>
            </a:r>
            <a:r>
              <a:rPr lang="en-US" dirty="0"/>
              <a:t>" declaration in "</a:t>
            </a:r>
            <a:r>
              <a:rPr lang="en-US" dirty="0" err="1"/>
              <a:t>src</a:t>
            </a:r>
            <a:r>
              <a:rPr lang="en-US" dirty="0"/>
              <a:t>/core/model/traced-</a:t>
            </a:r>
            <a:r>
              <a:rPr lang="en-US" dirty="0" err="1" smtClean="0"/>
              <a:t>value.h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 err="1"/>
              <a:t>fourth.cc</a:t>
            </a:r>
            <a:r>
              <a:rPr lang="en-US" dirty="0"/>
              <a:t>, inside the </a:t>
            </a:r>
            <a:r>
              <a:rPr lang="en-US" dirty="0" err="1"/>
              <a:t>MyObject</a:t>
            </a:r>
            <a:r>
              <a:rPr lang="en-US" dirty="0"/>
              <a:t> class, we </a:t>
            </a:r>
            <a:r>
              <a:rPr lang="en-US" dirty="0" smtClean="0"/>
              <a:t>declared</a:t>
            </a:r>
          </a:p>
          <a:p>
            <a:pPr lvl="1"/>
            <a:endParaRPr lang="en-US" dirty="0" smtClean="0"/>
          </a:p>
          <a:p>
            <a:pPr lvl="1">
              <a:buFont typeface="Lucida Grande"/>
              <a:buChar char="⇒"/>
            </a:pPr>
            <a:r>
              <a:rPr lang="en-US" dirty="0" smtClean="0"/>
              <a:t>T </a:t>
            </a:r>
            <a:r>
              <a:rPr lang="en-US" dirty="0"/>
              <a:t>= </a:t>
            </a:r>
            <a:r>
              <a:rPr lang="en-US" dirty="0" smtClean="0"/>
              <a:t>int32_t</a:t>
            </a:r>
          </a:p>
          <a:p>
            <a:pPr lvl="1">
              <a:buFont typeface="Lucida Grande"/>
              <a:buChar char="⇒"/>
            </a:pPr>
            <a:r>
              <a:rPr lang="en-US" dirty="0" smtClean="0"/>
              <a:t>Two arguments in the callback, </a:t>
            </a:r>
            <a:r>
              <a:rPr lang="en-US" dirty="0"/>
              <a:t>both of type T (i.e., int32_t)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7154" y="1778001"/>
            <a:ext cx="4325398" cy="30777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IntTrace</a:t>
            </a:r>
            <a:r>
              <a:rPr lang="en-US" dirty="0"/>
              <a:t>(int32_t </a:t>
            </a:r>
            <a:r>
              <a:rPr lang="en-US" dirty="0" err="1"/>
              <a:t>oldValue</a:t>
            </a:r>
            <a:r>
              <a:rPr lang="en-US" dirty="0"/>
              <a:t>, int32_t </a:t>
            </a:r>
            <a:r>
              <a:rPr lang="en-US" dirty="0" err="1"/>
              <a:t>newValue</a:t>
            </a:r>
            <a:r>
              <a:rPr lang="en-US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7153" y="2842846"/>
            <a:ext cx="3777409" cy="181588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template &lt;</a:t>
            </a:r>
            <a:r>
              <a:rPr lang="en-US" dirty="0" err="1"/>
              <a:t>typename</a:t>
            </a:r>
            <a:r>
              <a:rPr lang="en-US" dirty="0"/>
              <a:t> T&gt; class </a:t>
            </a:r>
            <a:r>
              <a:rPr lang="en-US" dirty="0" err="1"/>
              <a:t>TracedValue</a:t>
            </a:r>
            <a:endParaRPr lang="en-US" dirty="0"/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public</a:t>
            </a:r>
            <a:r>
              <a:rPr lang="en-US" dirty="0"/>
              <a:t>:</a:t>
            </a:r>
          </a:p>
          <a:p>
            <a:r>
              <a:rPr lang="en-US" dirty="0" smtClean="0"/>
              <a:t>  .</a:t>
            </a:r>
            <a:r>
              <a:rPr lang="en-US" dirty="0"/>
              <a:t>..</a:t>
            </a:r>
          </a:p>
          <a:p>
            <a:r>
              <a:rPr lang="en-US" dirty="0" smtClean="0"/>
              <a:t>private</a:t>
            </a:r>
            <a:r>
              <a:rPr lang="en-US" dirty="0"/>
              <a:t>:</a:t>
            </a:r>
          </a:p>
          <a:p>
            <a:r>
              <a:rPr lang="en-US" dirty="0" smtClean="0"/>
              <a:t>  T </a:t>
            </a:r>
            <a:r>
              <a:rPr lang="en-US" dirty="0" err="1"/>
              <a:t>m_v</a:t>
            </a:r>
            <a:r>
              <a:rPr lang="en-US" dirty="0"/>
              <a:t>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TracedCallback</a:t>
            </a:r>
            <a:r>
              <a:rPr lang="en-US" dirty="0"/>
              <a:t>&lt;T,T&gt; </a:t>
            </a:r>
            <a:r>
              <a:rPr lang="en-US" dirty="0" err="1"/>
              <a:t>m_cb</a:t>
            </a:r>
            <a:r>
              <a:rPr lang="en-US" dirty="0"/>
              <a:t>;</a:t>
            </a:r>
          </a:p>
          <a:p>
            <a:r>
              <a:rPr lang="en-US" dirty="0" smtClean="0"/>
              <a:t>}</a:t>
            </a:r>
            <a:r>
              <a:rPr lang="en-US" dirty="0"/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1693" y="3487616"/>
            <a:ext cx="2129691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Template class ⇒ you get to choose its type</a:t>
            </a:r>
            <a:endParaRPr lang="en-US" dirty="0"/>
          </a:p>
        </p:txBody>
      </p:sp>
      <p:sp>
        <p:nvSpPr>
          <p:cNvPr id="7" name="Left Arrow 6"/>
          <p:cNvSpPr/>
          <p:nvPr/>
        </p:nvSpPr>
        <p:spPr bwMode="auto">
          <a:xfrm>
            <a:off x="4923692" y="3614615"/>
            <a:ext cx="361461" cy="283308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  <a:cs typeface="ＭＳ Ｐゴシック" pitchFamily="48" charset="-128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67153" y="5079999"/>
            <a:ext cx="2869120" cy="307777"/>
            <a:chOff x="2911230" y="6252307"/>
            <a:chExt cx="2869120" cy="307777"/>
          </a:xfrm>
        </p:grpSpPr>
        <p:sp>
          <p:nvSpPr>
            <p:cNvPr id="8" name="TextBox 7"/>
            <p:cNvSpPr txBox="1"/>
            <p:nvPr/>
          </p:nvSpPr>
          <p:spPr>
            <a:xfrm>
              <a:off x="2911230" y="6252307"/>
              <a:ext cx="286912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dirty="0" err="1"/>
                <a:t>TracedValue</a:t>
              </a:r>
              <a:r>
                <a:rPr lang="en-US" dirty="0"/>
                <a:t>&lt;int32_t&gt; </a:t>
              </a:r>
              <a:r>
                <a:rPr lang="en-US" dirty="0" err="1"/>
                <a:t>m_myInt</a:t>
              </a:r>
              <a:r>
                <a:rPr lang="en-US" dirty="0" smtClean="0"/>
                <a:t>;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122615" y="6320692"/>
              <a:ext cx="595923" cy="195385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  <a:cs typeface="ＭＳ Ｐゴシック" pitchFamily="4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4977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real example</a:t>
            </a:r>
            <a:endParaRPr lang="en-US" dirty="0"/>
          </a:p>
        </p:txBody>
      </p:sp>
      <p:pic>
        <p:nvPicPr>
          <p:cNvPr id="4" name="Picture 3" descr="stevens-fig21.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425" y="1624109"/>
            <a:ext cx="5882640" cy="3972560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24270" y="1182540"/>
            <a:ext cx="7930151" cy="30777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From W. Richard Stevens, “TCP/IP Illustrated, Vol. I: The Protocols”, Addison-Wesley (1994)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1480" y="5969232"/>
            <a:ext cx="7199407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Goal: simulate </a:t>
            </a:r>
            <a:r>
              <a:rPr lang="en-US" dirty="0"/>
              <a:t>a TCP congestion window and look at the effect of dropped </a:t>
            </a:r>
            <a:r>
              <a:rPr lang="en-US" dirty="0" smtClean="0"/>
              <a:t>packets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90125" y="1780129"/>
            <a:ext cx="1880092" cy="307777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Congestion window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 bwMode="auto">
          <a:xfrm rot="18900000">
            <a:off x="4280117" y="2080150"/>
            <a:ext cx="330009" cy="290021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  <a:cs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5050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Congestion windows 101 (from Wikipedia)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Congestion </a:t>
            </a:r>
            <a:r>
              <a:rPr lang="en-US" dirty="0"/>
              <a:t>collapse occurs at choke points in the </a:t>
            </a:r>
            <a:r>
              <a:rPr lang="en-US" dirty="0" smtClean="0"/>
              <a:t>network</a:t>
            </a:r>
          </a:p>
          <a:p>
            <a:pPr lvl="1"/>
            <a:r>
              <a:rPr lang="en-US" dirty="0" smtClean="0"/>
              <a:t>Wherever </a:t>
            </a:r>
            <a:r>
              <a:rPr lang="en-US" dirty="0"/>
              <a:t>total incoming traffic to a node &gt;</a:t>
            </a:r>
            <a:r>
              <a:rPr lang="en-US" dirty="0" smtClean="0"/>
              <a:t> </a:t>
            </a:r>
            <a:r>
              <a:rPr lang="en-US" dirty="0"/>
              <a:t>outgoing </a:t>
            </a:r>
            <a:r>
              <a:rPr lang="en-US" dirty="0" smtClean="0"/>
              <a:t>bandwidth</a:t>
            </a:r>
          </a:p>
          <a:p>
            <a:pPr lvl="1"/>
            <a:r>
              <a:rPr lang="en-US" dirty="0"/>
              <a:t>e.g., connection points between LAN and </a:t>
            </a:r>
            <a:r>
              <a:rPr lang="en-US" dirty="0" smtClean="0"/>
              <a:t>WAN</a:t>
            </a:r>
          </a:p>
          <a:p>
            <a:r>
              <a:rPr lang="en-US" dirty="0"/>
              <a:t>TCP uses network congestion avoidance </a:t>
            </a:r>
            <a:r>
              <a:rPr lang="en-US" dirty="0" smtClean="0"/>
              <a:t>algorithm</a:t>
            </a:r>
          </a:p>
          <a:p>
            <a:r>
              <a:rPr lang="en-US" dirty="0" smtClean="0"/>
              <a:t>Congestion </a:t>
            </a:r>
            <a:r>
              <a:rPr lang="en-US" dirty="0"/>
              <a:t>window is part </a:t>
            </a:r>
            <a:r>
              <a:rPr lang="en-US" dirty="0" smtClean="0"/>
              <a:t>of TCP strategy to </a:t>
            </a:r>
            <a:r>
              <a:rPr lang="en-US" dirty="0"/>
              <a:t>avoid congestion </a:t>
            </a:r>
            <a:r>
              <a:rPr lang="en-US" dirty="0" smtClean="0"/>
              <a:t>collapse</a:t>
            </a:r>
          </a:p>
          <a:p>
            <a:pPr lvl="1"/>
            <a:r>
              <a:rPr lang="en-US" dirty="0" smtClean="0"/>
              <a:t>Limits total </a:t>
            </a:r>
            <a:r>
              <a:rPr lang="en-US" dirty="0"/>
              <a:t>number of unacknowledged packets that may be in </a:t>
            </a:r>
            <a:r>
              <a:rPr lang="en-US" dirty="0" smtClean="0"/>
              <a:t>transit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size of the window is adjusted dynamically by the </a:t>
            </a:r>
            <a:r>
              <a:rPr lang="en-US" dirty="0" smtClean="0"/>
              <a:t>sender</a:t>
            </a:r>
          </a:p>
          <a:p>
            <a:pPr lvl="2"/>
            <a:r>
              <a:rPr lang="en-US" dirty="0" smtClean="0"/>
              <a:t>Based </a:t>
            </a:r>
            <a:r>
              <a:rPr lang="en-US" dirty="0"/>
              <a:t>on how much congestion </a:t>
            </a:r>
            <a:r>
              <a:rPr lang="en-US" dirty="0" smtClean="0"/>
              <a:t>between </a:t>
            </a:r>
            <a:r>
              <a:rPr lang="en-US" dirty="0"/>
              <a:t>sender and </a:t>
            </a:r>
            <a:r>
              <a:rPr lang="en-US" dirty="0" smtClean="0"/>
              <a:t>receiver</a:t>
            </a:r>
          </a:p>
          <a:p>
            <a:pPr lvl="2"/>
            <a:r>
              <a:rPr lang="en-US" dirty="0" smtClean="0"/>
              <a:t>If </a:t>
            </a:r>
            <a:r>
              <a:rPr lang="en-US" dirty="0"/>
              <a:t>all segments are received and the </a:t>
            </a:r>
            <a:r>
              <a:rPr lang="en-US" dirty="0" err="1" smtClean="0"/>
              <a:t>acks</a:t>
            </a:r>
            <a:r>
              <a:rPr lang="en-US" dirty="0" smtClean="0"/>
              <a:t> </a:t>
            </a:r>
            <a:r>
              <a:rPr lang="en-US" dirty="0"/>
              <a:t>reach the sender on </a:t>
            </a:r>
            <a:r>
              <a:rPr lang="en-US" dirty="0" smtClean="0"/>
              <a:t>time</a:t>
            </a:r>
          </a:p>
          <a:p>
            <a:pPr lvl="3"/>
            <a:r>
              <a:rPr lang="en-US" dirty="0" smtClean="0"/>
              <a:t>Add </a:t>
            </a:r>
            <a:r>
              <a:rPr lang="en-US" dirty="0"/>
              <a:t>a constant to the window (typically 1 MSS = Max Segment Size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Otherwise</a:t>
            </a:r>
          </a:p>
          <a:p>
            <a:pPr lvl="3"/>
            <a:r>
              <a:rPr lang="en-US" dirty="0" smtClean="0"/>
              <a:t>Scale </a:t>
            </a:r>
            <a:r>
              <a:rPr lang="en-US" dirty="0"/>
              <a:t>back by a set factor (typically 1/2)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24538" y="6008078"/>
            <a:ext cx="5292159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Explains “</a:t>
            </a:r>
            <a:r>
              <a:rPr lang="en-US" dirty="0" err="1" smtClean="0"/>
              <a:t>sawtooth</a:t>
            </a:r>
            <a:r>
              <a:rPr lang="en-US" dirty="0" smtClean="0"/>
              <a:t>” shape of congestion window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870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there trace sources available?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093" y="1137138"/>
            <a:ext cx="8077200" cy="4724400"/>
          </a:xfrm>
        </p:spPr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Doxygen’s</a:t>
            </a:r>
            <a:r>
              <a:rPr lang="en-US" dirty="0" smtClean="0"/>
              <a:t> </a:t>
            </a:r>
            <a:r>
              <a:rPr lang="en-US" dirty="0"/>
              <a:t>"The list of all trace sources"</a:t>
            </a:r>
          </a:p>
        </p:txBody>
      </p:sp>
      <p:pic>
        <p:nvPicPr>
          <p:cNvPr id="5" name="Picture 4" descr="Screen Shot 2013-06-23 at 5.33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2" y="1387229"/>
            <a:ext cx="5840730" cy="5289550"/>
          </a:xfrm>
          <a:prstGeom prst="rect">
            <a:avLst/>
          </a:prstGeom>
        </p:spPr>
      </p:pic>
      <p:pic>
        <p:nvPicPr>
          <p:cNvPr id="6" name="Picture 5" descr="Screen Shot 2013-06-23 at 5.34.1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724" y="2568331"/>
            <a:ext cx="5219700" cy="6731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6096000" y="1953847"/>
            <a:ext cx="2149484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Look for “congestion”: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 bwMode="auto">
          <a:xfrm rot="18900000">
            <a:off x="2627922" y="3536462"/>
            <a:ext cx="1230923" cy="293077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  <a:cs typeface="ＭＳ Ｐゴシック" pitchFamily="48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1" y="4437317"/>
            <a:ext cx="2735384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Click on “ns3::</a:t>
            </a:r>
            <a:r>
              <a:rPr lang="en-US" dirty="0" err="1" smtClean="0"/>
              <a:t>TcpNewReno</a:t>
            </a:r>
            <a:r>
              <a:rPr lang="en-US" dirty="0" smtClean="0"/>
              <a:t>” to access class info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00167" y="3620264"/>
            <a:ext cx="2426503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 have our trace source:</a:t>
            </a:r>
          </a:p>
          <a:p>
            <a:r>
              <a:rPr lang="en-US" dirty="0" err="1" smtClean="0"/>
              <a:t>CongestionWindow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46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advanced tracing with NS3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use </a:t>
            </a:r>
            <a:r>
              <a:rPr lang="en-US" dirty="0" err="1" smtClean="0"/>
              <a:t>ascii</a:t>
            </a:r>
            <a:r>
              <a:rPr lang="en-US" dirty="0" smtClean="0"/>
              <a:t>, </a:t>
            </a:r>
            <a:r>
              <a:rPr lang="en-US" dirty="0" err="1" smtClean="0"/>
              <a:t>pcap</a:t>
            </a:r>
            <a:r>
              <a:rPr lang="en-US" dirty="0" smtClean="0"/>
              <a:t> tracing or logging to get info from your </a:t>
            </a:r>
            <a:r>
              <a:rPr lang="en-US" dirty="0" err="1" smtClean="0"/>
              <a:t>sim</a:t>
            </a:r>
            <a:endParaRPr lang="en-US" dirty="0" smtClean="0"/>
          </a:p>
          <a:p>
            <a:pPr lvl="1"/>
            <a:r>
              <a:rPr lang="en-US" dirty="0" smtClean="0"/>
              <a:t>Need to write code to parse output</a:t>
            </a:r>
          </a:p>
          <a:p>
            <a:pPr lvl="1"/>
            <a:r>
              <a:rPr lang="en-US" dirty="0" smtClean="0"/>
              <a:t>The info you want may not be obtainable by pre-defined mechanisms</a:t>
            </a:r>
          </a:p>
          <a:p>
            <a:r>
              <a:rPr lang="en-US" dirty="0" smtClean="0"/>
              <a:t>There is another way in NS3</a:t>
            </a:r>
          </a:p>
          <a:p>
            <a:pPr lvl="1"/>
            <a:r>
              <a:rPr lang="en-US" dirty="0" smtClean="0"/>
              <a:t>Add your own traces to events you care about</a:t>
            </a:r>
          </a:p>
          <a:p>
            <a:pPr lvl="1"/>
            <a:r>
              <a:rPr lang="en-US" dirty="0" smtClean="0"/>
              <a:t>Produce output in a convenient form</a:t>
            </a:r>
          </a:p>
          <a:p>
            <a:pPr lvl="1"/>
            <a:r>
              <a:rPr lang="en-US" dirty="0" smtClean="0"/>
              <a:t>Add hooks to the core that can be accessed by other users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542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23 at 5.39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7231"/>
            <a:ext cx="5840730" cy="5289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there trace sources available?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093" y="1137138"/>
            <a:ext cx="8077200" cy="4724400"/>
          </a:xfrm>
        </p:spPr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Doxygen’s</a:t>
            </a:r>
            <a:r>
              <a:rPr lang="en-US" dirty="0" smtClean="0"/>
              <a:t> </a:t>
            </a:r>
            <a:r>
              <a:rPr lang="en-US" dirty="0"/>
              <a:t>"The list of all trace sources"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30844" y="2650934"/>
            <a:ext cx="2469382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Click on link to header file “</a:t>
            </a:r>
            <a:r>
              <a:rPr lang="en-US" dirty="0" err="1" smtClean="0"/>
              <a:t>tcp-newreno.h</a:t>
            </a:r>
            <a:r>
              <a:rPr lang="en-US" dirty="0" smtClean="0"/>
              <a:t>”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Look for keyword “congestion”</a:t>
            </a:r>
            <a:endParaRPr lang="en-US" dirty="0"/>
          </a:p>
        </p:txBody>
      </p:sp>
      <p:sp>
        <p:nvSpPr>
          <p:cNvPr id="11" name="Left Arrow 10"/>
          <p:cNvSpPr/>
          <p:nvPr/>
        </p:nvSpPr>
        <p:spPr bwMode="auto">
          <a:xfrm>
            <a:off x="2470068" y="2960216"/>
            <a:ext cx="3260089" cy="13001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  <a:cs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4074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3-06-23 at 5.42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101"/>
            <a:ext cx="5840730" cy="5289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there trace sources available?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093" y="1137138"/>
            <a:ext cx="8077200" cy="4724400"/>
          </a:xfrm>
        </p:spPr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Doxygen’s</a:t>
            </a:r>
            <a:r>
              <a:rPr lang="en-US" dirty="0" smtClean="0"/>
              <a:t> </a:t>
            </a:r>
            <a:r>
              <a:rPr lang="en-US" dirty="0"/>
              <a:t>"The list of all trace sources"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0111" y="2780203"/>
            <a:ext cx="4993675" cy="30777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err="1"/>
              <a:t>TracedValue</a:t>
            </a:r>
            <a:r>
              <a:rPr lang="en-US" dirty="0"/>
              <a:t>&lt;uint32_t&gt; </a:t>
            </a:r>
            <a:r>
              <a:rPr lang="en-US" dirty="0" err="1"/>
              <a:t>m_cWnd</a:t>
            </a:r>
            <a:r>
              <a:rPr lang="en-US" dirty="0"/>
              <a:t>; //&lt; Congestion window</a:t>
            </a:r>
          </a:p>
        </p:txBody>
      </p:sp>
      <p:sp>
        <p:nvSpPr>
          <p:cNvPr id="8" name="Left Arrow 7"/>
          <p:cNvSpPr/>
          <p:nvPr/>
        </p:nvSpPr>
        <p:spPr bwMode="auto">
          <a:xfrm rot="18900000">
            <a:off x="2020056" y="4160303"/>
            <a:ext cx="3030083" cy="170012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  <a:cs typeface="ＭＳ Ｐゴシック" pitchFamily="48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40159" y="3250234"/>
            <a:ext cx="2130059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this looks a lot like our </a:t>
            </a:r>
            <a:r>
              <a:rPr lang="en-US" dirty="0" err="1"/>
              <a:t>fourth.cc</a:t>
            </a:r>
            <a:r>
              <a:rPr lang="en-US" dirty="0"/>
              <a:t> example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40160" y="4090301"/>
            <a:ext cx="2010056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we'll need a callback function of the form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80117" y="4730345"/>
            <a:ext cx="4764157" cy="30777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CwndTrace</a:t>
            </a:r>
            <a:r>
              <a:rPr lang="en-US" dirty="0"/>
              <a:t>(uint32_t oldValue,uint32_t </a:t>
            </a:r>
            <a:r>
              <a:rPr lang="en-US" dirty="0" err="1"/>
              <a:t>newValue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62752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get started writing our script?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time-honored way: steal from someone else’s code</a:t>
            </a:r>
          </a:p>
          <a:p>
            <a:pPr lvl="1"/>
            <a:r>
              <a:rPr lang="en-US" dirty="0" smtClean="0"/>
              <a:t>find . </a:t>
            </a:r>
            <a:r>
              <a:rPr lang="en-US" dirty="0"/>
              <a:t>-</a:t>
            </a:r>
            <a:r>
              <a:rPr lang="en-US" dirty="0" smtClean="0"/>
              <a:t>name “*.cc” | </a:t>
            </a:r>
            <a:r>
              <a:rPr lang="en-US" dirty="0" err="1" smtClean="0"/>
              <a:t>xargs</a:t>
            </a:r>
            <a:r>
              <a:rPr lang="en-US" dirty="0" smtClean="0"/>
              <a:t> </a:t>
            </a:r>
            <a:r>
              <a:rPr lang="en-US" dirty="0" err="1" smtClean="0"/>
              <a:t>grep</a:t>
            </a:r>
            <a:r>
              <a:rPr lang="en-US" dirty="0"/>
              <a:t> </a:t>
            </a:r>
            <a:r>
              <a:rPr lang="en-US" dirty="0" err="1" smtClean="0"/>
              <a:t>CongestionWindow</a:t>
            </a:r>
            <a:endParaRPr lang="en-US" dirty="0" smtClean="0"/>
          </a:p>
          <a:p>
            <a:pPr lvl="1"/>
            <a:r>
              <a:rPr lang="en-US" dirty="0" smtClean="0"/>
              <a:t>Look, e.g.</a:t>
            </a:r>
            <a:r>
              <a:rPr lang="en-US" dirty="0"/>
              <a:t>, in “./</a:t>
            </a:r>
            <a:r>
              <a:rPr lang="en-US" dirty="0" err="1"/>
              <a:t>src</a:t>
            </a:r>
            <a:r>
              <a:rPr lang="en-US" dirty="0"/>
              <a:t>/test/ns3tcp/ns3tcp-cwnd-test-suite.cc”</a:t>
            </a:r>
            <a:endParaRPr lang="en-US" dirty="0" smtClean="0"/>
          </a:p>
          <a:p>
            <a:pPr lvl="1"/>
            <a:r>
              <a:rPr lang="en-US" dirty="0" smtClean="0"/>
              <a:t>The connection between trace and source is done by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We can also copy code from the function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360037" y="2910212"/>
            <a:ext cx="6090167" cy="523220"/>
            <a:chOff x="1360037" y="2910212"/>
            <a:chExt cx="6090167" cy="523220"/>
          </a:xfrm>
        </p:grpSpPr>
        <p:sp>
          <p:nvSpPr>
            <p:cNvPr id="4" name="TextBox 3"/>
            <p:cNvSpPr txBox="1"/>
            <p:nvPr/>
          </p:nvSpPr>
          <p:spPr>
            <a:xfrm>
              <a:off x="1360037" y="2910212"/>
              <a:ext cx="6090167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ns3TcpSocket-&gt;</a:t>
              </a:r>
              <a:r>
                <a:rPr lang="en-US" dirty="0" err="1"/>
                <a:t>TraceConnectWithoutContext</a:t>
              </a:r>
              <a:r>
                <a:rPr lang="en-US" dirty="0"/>
                <a:t> ("</a:t>
              </a:r>
              <a:r>
                <a:rPr lang="en-US" dirty="0" err="1"/>
                <a:t>CongestionWindow</a:t>
              </a:r>
              <a:r>
                <a:rPr lang="en-US" dirty="0"/>
                <a:t>", </a:t>
              </a:r>
              <a:r>
                <a:rPr lang="en-US" dirty="0" err="1"/>
                <a:t>MakeCallback</a:t>
              </a:r>
              <a:r>
                <a:rPr lang="en-US" dirty="0"/>
                <a:t> (&amp;Ns3TcpCwndTestCase1::</a:t>
              </a:r>
              <a:r>
                <a:rPr lang="en-US" dirty="0" err="1"/>
                <a:t>CwndChange</a:t>
              </a:r>
              <a:r>
                <a:rPr lang="en-US" dirty="0"/>
                <a:t>, this));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850078" y="3180232"/>
              <a:ext cx="3260089" cy="200014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  <a:cs typeface="ＭＳ Ｐゴシック" pitchFamily="48" charset="-128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940063" y="4260309"/>
            <a:ext cx="5091934" cy="30777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CwndChange</a:t>
            </a:r>
            <a:r>
              <a:rPr lang="en-US" dirty="0"/>
              <a:t> (uint32_t </a:t>
            </a:r>
            <a:r>
              <a:rPr lang="en-US" dirty="0" err="1"/>
              <a:t>oldCwnd</a:t>
            </a:r>
            <a:r>
              <a:rPr lang="en-US" dirty="0"/>
              <a:t>, uint32_t </a:t>
            </a:r>
            <a:r>
              <a:rPr lang="en-US" dirty="0" err="1"/>
              <a:t>newCwnd</a:t>
            </a:r>
            <a:r>
              <a:rPr lang="en-US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90095" y="3690270"/>
            <a:ext cx="2588945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This is the callback function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0"/>
            <a:endCxn id="5" idx="2"/>
          </p:cNvCxnSpPr>
          <p:nvPr/>
        </p:nvCxnSpPr>
        <p:spPr bwMode="auto">
          <a:xfrm flipH="1" flipV="1">
            <a:off x="4480123" y="3380246"/>
            <a:ext cx="4445" cy="310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8" idx="2"/>
            <a:endCxn id="7" idx="0"/>
          </p:cNvCxnSpPr>
          <p:nvPr/>
        </p:nvCxnSpPr>
        <p:spPr bwMode="auto">
          <a:xfrm>
            <a:off x="4484568" y="3998047"/>
            <a:ext cx="1462" cy="2622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360037" y="5100372"/>
            <a:ext cx="3858936" cy="30777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void Ns3TcpCwndTestCase1</a:t>
            </a:r>
            <a:r>
              <a:rPr lang="en-US" dirty="0"/>
              <a:t>::</a:t>
            </a:r>
            <a:r>
              <a:rPr lang="en-US" dirty="0" err="1"/>
              <a:t>DoRun</a:t>
            </a:r>
            <a:r>
              <a:rPr lang="en-US" dirty="0"/>
              <a:t> (void)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30080" y="6050441"/>
            <a:ext cx="3286840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This is how </a:t>
            </a:r>
            <a:r>
              <a:rPr lang="en-US" dirty="0" err="1" smtClean="0"/>
              <a:t>fifth.cc</a:t>
            </a:r>
            <a:r>
              <a:rPr lang="en-US" dirty="0" smtClean="0"/>
              <a:t> was put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04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a common mistake in NS3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NS3 scripts execute in three separate stages</a:t>
            </a:r>
          </a:p>
          <a:p>
            <a:pPr lvl="1"/>
            <a:r>
              <a:rPr lang="en-US" dirty="0" smtClean="0"/>
              <a:t>Configuration time</a:t>
            </a:r>
          </a:p>
          <a:p>
            <a:pPr lvl="1"/>
            <a:r>
              <a:rPr lang="en-US" dirty="0" smtClean="0"/>
              <a:t>Simulation time (i.e., Simulator::Run)</a:t>
            </a:r>
          </a:p>
          <a:p>
            <a:pPr lvl="1"/>
            <a:r>
              <a:rPr lang="en-US" dirty="0" smtClean="0"/>
              <a:t>Teardown time</a:t>
            </a:r>
          </a:p>
          <a:p>
            <a:r>
              <a:rPr lang="en-US" dirty="0" smtClean="0"/>
              <a:t>TCP uses sockets to connect nodes</a:t>
            </a:r>
          </a:p>
          <a:p>
            <a:pPr lvl="1"/>
            <a:r>
              <a:rPr lang="en-US" dirty="0" smtClean="0"/>
              <a:t>Sockets are created dynamically during </a:t>
            </a:r>
            <a:r>
              <a:rPr lang="en-US" u="sng" dirty="0" smtClean="0"/>
              <a:t>simulation time</a:t>
            </a:r>
          </a:p>
          <a:p>
            <a:pPr lvl="2"/>
            <a:r>
              <a:rPr lang="en-US" dirty="0" smtClean="0"/>
              <a:t>Want to hook the </a:t>
            </a:r>
            <a:r>
              <a:rPr lang="en-US" dirty="0" err="1" smtClean="0"/>
              <a:t>CongestionWindow</a:t>
            </a:r>
            <a:r>
              <a:rPr lang="en-US" dirty="0" smtClean="0"/>
              <a:t> on the socket of the sender</a:t>
            </a:r>
          </a:p>
          <a:p>
            <a:pPr lvl="1"/>
            <a:r>
              <a:rPr lang="en-US" dirty="0" smtClean="0"/>
              <a:t>Connection to trace sources is established during </a:t>
            </a:r>
            <a:r>
              <a:rPr lang="en-US" u="sng" dirty="0" smtClean="0"/>
              <a:t>configuration time</a:t>
            </a:r>
          </a:p>
          <a:p>
            <a:pPr lvl="1"/>
            <a:r>
              <a:rPr lang="en-US" dirty="0" smtClean="0"/>
              <a:t>Can’t put the cart before the horse!</a:t>
            </a:r>
          </a:p>
          <a:p>
            <a:r>
              <a:rPr lang="en-US" dirty="0" smtClean="0"/>
              <a:t>Solution: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Create socket at configuration time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Hook trace source then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Pass this socket object to system during simulation time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80092" y="6220454"/>
            <a:ext cx="2389070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Next: </a:t>
            </a:r>
            <a:r>
              <a:rPr lang="en-US" dirty="0" err="1" smtClean="0"/>
              <a:t>fifth.cc</a:t>
            </a:r>
            <a:r>
              <a:rPr lang="en-US" dirty="0" smtClean="0"/>
              <a:t> walkthrough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70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</a:t>
            </a:r>
            <a:r>
              <a:rPr lang="en-US" dirty="0" err="1" smtClean="0"/>
              <a:t>fifth.cc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Dumbbell topology, point-to-point network, like </a:t>
            </a:r>
            <a:r>
              <a:rPr lang="en-US" dirty="0" err="1" smtClean="0"/>
              <a:t>first.cc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will create our own application and socket</a:t>
            </a:r>
          </a:p>
          <a:p>
            <a:pPr lvl="1"/>
            <a:r>
              <a:rPr lang="en-US" dirty="0" smtClean="0"/>
              <a:t>So we can access socket at configuration time</a:t>
            </a:r>
          </a:p>
          <a:p>
            <a:pPr lvl="1"/>
            <a:r>
              <a:rPr lang="en-US" dirty="0" smtClean="0"/>
              <a:t>No helper, so we’ll have to do the work manually</a:t>
            </a:r>
          </a:p>
          <a:p>
            <a:pPr lvl="1"/>
            <a:r>
              <a:rPr lang="en-US" dirty="0" smtClean="0"/>
              <a:t>Connect to </a:t>
            </a:r>
            <a:r>
              <a:rPr lang="en-US" dirty="0" err="1" smtClean="0"/>
              <a:t>CongestionWindow</a:t>
            </a:r>
            <a:r>
              <a:rPr lang="en-US" dirty="0" smtClean="0"/>
              <a:t> trace source in sender socket</a:t>
            </a:r>
          </a:p>
          <a:p>
            <a:r>
              <a:rPr lang="en-US" dirty="0" smtClean="0"/>
              <a:t>Introduce errors into the channel between nodes</a:t>
            </a:r>
          </a:p>
          <a:p>
            <a:pPr lvl="1"/>
            <a:r>
              <a:rPr lang="en-US" dirty="0" smtClean="0"/>
              <a:t>Dropped packets ⇒ interesting behavior in congestion window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393461" y="1959710"/>
            <a:ext cx="2594088" cy="751298"/>
            <a:chOff x="2393461" y="1959710"/>
            <a:chExt cx="2594088" cy="751298"/>
          </a:xfrm>
        </p:grpSpPr>
        <p:grpSp>
          <p:nvGrpSpPr>
            <p:cNvPr id="8" name="Group 7"/>
            <p:cNvGrpSpPr/>
            <p:nvPr/>
          </p:nvGrpSpPr>
          <p:grpSpPr>
            <a:xfrm>
              <a:off x="2569308" y="1959710"/>
              <a:ext cx="2164862" cy="433753"/>
              <a:chOff x="1309077" y="2018324"/>
              <a:chExt cx="2164862" cy="433753"/>
            </a:xfrm>
          </p:grpSpPr>
          <p:sp>
            <p:nvSpPr>
              <p:cNvPr id="4" name="Oval 3"/>
              <p:cNvSpPr/>
              <p:nvPr/>
            </p:nvSpPr>
            <p:spPr bwMode="auto">
              <a:xfrm>
                <a:off x="1309077" y="2022231"/>
                <a:ext cx="429846" cy="429846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pitchFamily="48" charset="0"/>
                    <a:ea typeface="ＭＳ Ｐゴシック" pitchFamily="48" charset="-128"/>
                    <a:cs typeface="ＭＳ Ｐゴシック" pitchFamily="48" charset="-128"/>
                  </a:rPr>
                  <a:t>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48" charset="0"/>
                  <a:ea typeface="ＭＳ Ｐゴシック" pitchFamily="48" charset="-128"/>
                  <a:cs typeface="ＭＳ Ｐゴシック" pitchFamily="48" charset="-128"/>
                </a:endParaRPr>
              </a:p>
            </p:txBody>
          </p:sp>
          <p:sp>
            <p:nvSpPr>
              <p:cNvPr id="5" name="Oval 4"/>
              <p:cNvSpPr/>
              <p:nvPr/>
            </p:nvSpPr>
            <p:spPr bwMode="auto">
              <a:xfrm>
                <a:off x="3044093" y="2018324"/>
                <a:ext cx="429846" cy="429846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pitchFamily="48" charset="0"/>
                    <a:ea typeface="ＭＳ Ｐゴシック" pitchFamily="48" charset="-128"/>
                    <a:cs typeface="ＭＳ Ｐゴシック" pitchFamily="48" charset="-128"/>
                  </a:rPr>
                  <a:t>1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48" charset="0"/>
                  <a:ea typeface="ＭＳ Ｐゴシック" pitchFamily="48" charset="-128"/>
                  <a:cs typeface="ＭＳ Ｐゴシック" pitchFamily="48" charset="-128"/>
                </a:endParaRPr>
              </a:p>
            </p:txBody>
          </p:sp>
          <p:cxnSp>
            <p:nvCxnSpPr>
              <p:cNvPr id="7" name="Straight Arrow Connector 6"/>
              <p:cNvCxnSpPr>
                <a:stCxn id="4" idx="6"/>
                <a:endCxn id="5" idx="2"/>
              </p:cNvCxnSpPr>
              <p:nvPr/>
            </p:nvCxnSpPr>
            <p:spPr bwMode="auto">
              <a:xfrm flipV="1">
                <a:off x="1738923" y="2233247"/>
                <a:ext cx="1305170" cy="390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9" name="TextBox 8"/>
            <p:cNvSpPr txBox="1"/>
            <p:nvPr/>
          </p:nvSpPr>
          <p:spPr>
            <a:xfrm>
              <a:off x="2393461" y="2403231"/>
              <a:ext cx="7933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Sender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54231" y="2403231"/>
              <a:ext cx="933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Receiver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4839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our own application: the </a:t>
            </a:r>
            <a:r>
              <a:rPr lang="en-US" dirty="0" err="1" smtClean="0"/>
              <a:t>MyApp</a:t>
            </a:r>
            <a:r>
              <a:rPr lang="en-US" dirty="0" smtClean="0"/>
              <a:t> class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73606" y="1454735"/>
            <a:ext cx="8363588" cy="4708980"/>
            <a:chOff x="373606" y="1454735"/>
            <a:chExt cx="8363588" cy="4708980"/>
          </a:xfrm>
        </p:grpSpPr>
        <p:sp>
          <p:nvSpPr>
            <p:cNvPr id="3" name="TextBox 2"/>
            <p:cNvSpPr txBox="1"/>
            <p:nvPr/>
          </p:nvSpPr>
          <p:spPr>
            <a:xfrm>
              <a:off x="373606" y="1454735"/>
              <a:ext cx="8363588" cy="47089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class </a:t>
              </a:r>
              <a:r>
                <a:rPr lang="en-US" sz="1200" dirty="0" err="1"/>
                <a:t>MyApp</a:t>
              </a:r>
              <a:r>
                <a:rPr lang="en-US" sz="1200" dirty="0"/>
                <a:t> : public Application</a:t>
              </a:r>
            </a:p>
            <a:p>
              <a:r>
                <a:rPr lang="en-US" sz="1200" dirty="0"/>
                <a:t>{</a:t>
              </a:r>
            </a:p>
            <a:p>
              <a:r>
                <a:rPr lang="en-US" sz="1200" dirty="0"/>
                <a:t>public:</a:t>
              </a:r>
            </a:p>
            <a:p>
              <a:endParaRPr lang="en-US" sz="1200" dirty="0"/>
            </a:p>
            <a:p>
              <a:r>
                <a:rPr lang="en-US" sz="1200" dirty="0"/>
                <a:t>  </a:t>
              </a:r>
              <a:r>
                <a:rPr lang="en-US" sz="1200" dirty="0" err="1"/>
                <a:t>MyApp</a:t>
              </a:r>
              <a:r>
                <a:rPr lang="en-US" sz="1200" dirty="0"/>
                <a:t> ();</a:t>
              </a:r>
            </a:p>
            <a:p>
              <a:r>
                <a:rPr lang="en-US" sz="1200" dirty="0"/>
                <a:t>  virtual ~</a:t>
              </a:r>
              <a:r>
                <a:rPr lang="en-US" sz="1200" dirty="0" err="1"/>
                <a:t>MyApp</a:t>
              </a:r>
              <a:r>
                <a:rPr lang="en-US" sz="1200" dirty="0"/>
                <a:t>();</a:t>
              </a:r>
            </a:p>
            <a:p>
              <a:endParaRPr lang="en-US" sz="1200" dirty="0"/>
            </a:p>
            <a:p>
              <a:r>
                <a:rPr lang="en-US" sz="1200" dirty="0"/>
                <a:t>  void Setup (</a:t>
              </a:r>
              <a:r>
                <a:rPr lang="en-US" sz="1200" dirty="0" err="1"/>
                <a:t>Ptr</a:t>
              </a:r>
              <a:r>
                <a:rPr lang="en-US" sz="1200" dirty="0"/>
                <a:t>&lt;Socket&gt; socket, Address address, uint32_t </a:t>
              </a:r>
              <a:r>
                <a:rPr lang="en-US" sz="1200" dirty="0" err="1"/>
                <a:t>packetSize</a:t>
              </a:r>
              <a:r>
                <a:rPr lang="en-US" sz="1200" dirty="0"/>
                <a:t>, uint32_t </a:t>
              </a:r>
              <a:r>
                <a:rPr lang="en-US" sz="1200" dirty="0" err="1"/>
                <a:t>nPackets</a:t>
              </a:r>
              <a:r>
                <a:rPr lang="en-US" sz="1200" dirty="0"/>
                <a:t>, </a:t>
              </a:r>
              <a:r>
                <a:rPr lang="en-US" sz="1200" dirty="0" err="1"/>
                <a:t>DataRate</a:t>
              </a:r>
              <a:r>
                <a:rPr lang="en-US" sz="1200" dirty="0"/>
                <a:t> </a:t>
              </a:r>
              <a:r>
                <a:rPr lang="en-US" sz="1200" dirty="0" err="1"/>
                <a:t>dataRate</a:t>
              </a:r>
              <a:r>
                <a:rPr lang="en-US" sz="1200" dirty="0"/>
                <a:t>);</a:t>
              </a:r>
            </a:p>
            <a:p>
              <a:endParaRPr lang="en-US" sz="1200" dirty="0"/>
            </a:p>
            <a:p>
              <a:r>
                <a:rPr lang="en-US" sz="1200" dirty="0"/>
                <a:t>private:</a:t>
              </a:r>
            </a:p>
            <a:p>
              <a:r>
                <a:rPr lang="en-US" sz="1200" dirty="0"/>
                <a:t>  virtual void </a:t>
              </a:r>
              <a:r>
                <a:rPr lang="en-US" sz="1200" dirty="0" err="1"/>
                <a:t>StartApplication</a:t>
              </a:r>
              <a:r>
                <a:rPr lang="en-US" sz="1200" dirty="0"/>
                <a:t> (void);</a:t>
              </a:r>
            </a:p>
            <a:p>
              <a:r>
                <a:rPr lang="en-US" sz="1200" dirty="0"/>
                <a:t>  virtual void </a:t>
              </a:r>
              <a:r>
                <a:rPr lang="en-US" sz="1200" dirty="0" err="1"/>
                <a:t>StopApplication</a:t>
              </a:r>
              <a:r>
                <a:rPr lang="en-US" sz="1200" dirty="0"/>
                <a:t> (void);</a:t>
              </a:r>
            </a:p>
            <a:p>
              <a:endParaRPr lang="en-US" sz="1200" dirty="0"/>
            </a:p>
            <a:p>
              <a:r>
                <a:rPr lang="en-US" sz="1200" dirty="0"/>
                <a:t>  void </a:t>
              </a:r>
              <a:r>
                <a:rPr lang="en-US" sz="1200" dirty="0" err="1"/>
                <a:t>ScheduleTx</a:t>
              </a:r>
              <a:r>
                <a:rPr lang="en-US" sz="1200" dirty="0"/>
                <a:t> (void);</a:t>
              </a:r>
            </a:p>
            <a:p>
              <a:r>
                <a:rPr lang="en-US" sz="1200" dirty="0"/>
                <a:t>  void </a:t>
              </a:r>
              <a:r>
                <a:rPr lang="en-US" sz="1200" dirty="0" err="1"/>
                <a:t>SendPacket</a:t>
              </a:r>
              <a:r>
                <a:rPr lang="en-US" sz="1200" dirty="0"/>
                <a:t> (void);</a:t>
              </a:r>
            </a:p>
            <a:p>
              <a:endParaRPr lang="en-US" sz="1200" dirty="0"/>
            </a:p>
            <a:p>
              <a:r>
                <a:rPr lang="en-US" sz="1200" dirty="0"/>
                <a:t>  </a:t>
              </a:r>
              <a:r>
                <a:rPr lang="en-US" sz="1200" dirty="0" err="1"/>
                <a:t>Ptr</a:t>
              </a:r>
              <a:r>
                <a:rPr lang="en-US" sz="1200" dirty="0"/>
                <a:t>&lt;Socket&gt;     </a:t>
              </a:r>
              <a:r>
                <a:rPr lang="en-US" sz="1200" dirty="0" err="1"/>
                <a:t>m_socket</a:t>
              </a:r>
              <a:r>
                <a:rPr lang="en-US" sz="1200" dirty="0"/>
                <a:t>;</a:t>
              </a:r>
            </a:p>
            <a:p>
              <a:r>
                <a:rPr lang="en-US" sz="1200" dirty="0"/>
                <a:t>  Address         </a:t>
              </a:r>
              <a:r>
                <a:rPr lang="en-US" sz="1200" dirty="0" err="1"/>
                <a:t>m_peer</a:t>
              </a:r>
              <a:r>
                <a:rPr lang="en-US" sz="1200" dirty="0"/>
                <a:t>;</a:t>
              </a:r>
            </a:p>
            <a:p>
              <a:r>
                <a:rPr lang="en-US" sz="1200" dirty="0"/>
                <a:t>  uint32_t        </a:t>
              </a:r>
              <a:r>
                <a:rPr lang="en-US" sz="1200" dirty="0" err="1"/>
                <a:t>m_packetSize</a:t>
              </a:r>
              <a:r>
                <a:rPr lang="en-US" sz="1200" dirty="0"/>
                <a:t>;</a:t>
              </a:r>
            </a:p>
            <a:p>
              <a:r>
                <a:rPr lang="en-US" sz="1200" dirty="0"/>
                <a:t>  uint32_t        </a:t>
              </a:r>
              <a:r>
                <a:rPr lang="en-US" sz="1200" dirty="0" err="1"/>
                <a:t>m_nPackets</a:t>
              </a:r>
              <a:r>
                <a:rPr lang="en-US" sz="1200" dirty="0"/>
                <a:t>;</a:t>
              </a:r>
            </a:p>
            <a:p>
              <a:r>
                <a:rPr lang="en-US" sz="1200" dirty="0"/>
                <a:t>  </a:t>
              </a:r>
              <a:r>
                <a:rPr lang="en-US" sz="1200" dirty="0" err="1"/>
                <a:t>DataRate</a:t>
              </a:r>
              <a:r>
                <a:rPr lang="en-US" sz="1200" dirty="0"/>
                <a:t>        </a:t>
              </a:r>
              <a:r>
                <a:rPr lang="en-US" sz="1200" dirty="0" err="1"/>
                <a:t>m_dataRate</a:t>
              </a:r>
              <a:r>
                <a:rPr lang="en-US" sz="1200" dirty="0"/>
                <a:t>;</a:t>
              </a:r>
            </a:p>
            <a:p>
              <a:r>
                <a:rPr lang="en-US" sz="1200" dirty="0"/>
                <a:t>  </a:t>
              </a:r>
              <a:r>
                <a:rPr lang="en-US" sz="1200" dirty="0" err="1"/>
                <a:t>EventId</a:t>
              </a:r>
              <a:r>
                <a:rPr lang="en-US" sz="1200" dirty="0"/>
                <a:t>         </a:t>
              </a:r>
              <a:r>
                <a:rPr lang="en-US" sz="1200" dirty="0" err="1"/>
                <a:t>m_sendEvent</a:t>
              </a:r>
              <a:r>
                <a:rPr lang="en-US" sz="1200" dirty="0"/>
                <a:t>;</a:t>
              </a:r>
            </a:p>
            <a:p>
              <a:r>
                <a:rPr lang="en-US" sz="1200" dirty="0"/>
                <a:t>  </a:t>
              </a:r>
              <a:r>
                <a:rPr lang="en-US" sz="1200" dirty="0" err="1"/>
                <a:t>bool</a:t>
              </a:r>
              <a:r>
                <a:rPr lang="en-US" sz="1200" dirty="0"/>
                <a:t>            </a:t>
              </a:r>
              <a:r>
                <a:rPr lang="en-US" sz="1200" dirty="0" err="1"/>
                <a:t>m_running</a:t>
              </a:r>
              <a:r>
                <a:rPr lang="en-US" sz="1200" dirty="0"/>
                <a:t>;</a:t>
              </a:r>
            </a:p>
            <a:p>
              <a:r>
                <a:rPr lang="en-US" sz="1200" dirty="0"/>
                <a:t>  uint32_t        </a:t>
              </a:r>
              <a:r>
                <a:rPr lang="en-US" sz="1200" dirty="0" err="1"/>
                <a:t>m_packetsSent</a:t>
              </a:r>
              <a:r>
                <a:rPr lang="en-US" sz="1200" dirty="0"/>
                <a:t>;</a:t>
              </a:r>
            </a:p>
            <a:p>
              <a:r>
                <a:rPr lang="en-US" sz="1200" dirty="0"/>
                <a:t>};</a:t>
              </a:r>
            </a:p>
          </p:txBody>
        </p:sp>
        <p:sp>
          <p:nvSpPr>
            <p:cNvPr id="4" name="Rectangle 3"/>
            <p:cNvSpPr/>
            <p:nvPr/>
          </p:nvSpPr>
          <p:spPr bwMode="auto">
            <a:xfrm>
              <a:off x="520014" y="2800204"/>
              <a:ext cx="8050220" cy="180013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  <a:cs typeface="ＭＳ Ｐゴシック" pitchFamily="48" charset="-128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64175" y="4451316"/>
              <a:ext cx="4147289" cy="1169551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But this is the important bit: we will be able to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Create socket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Hook its </a:t>
              </a:r>
              <a:r>
                <a:rPr lang="en-US" dirty="0" err="1" smtClean="0"/>
                <a:t>CongestionWindow</a:t>
              </a:r>
              <a:r>
                <a:rPr lang="en-US" dirty="0" smtClean="0"/>
                <a:t> trace source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Pass the socket to the application</a:t>
              </a:r>
            </a:p>
            <a:p>
              <a:r>
                <a:rPr lang="en-US" dirty="0" smtClean="0"/>
                <a:t>All this at </a:t>
              </a:r>
              <a:r>
                <a:rPr lang="en-US" u="sng" dirty="0" smtClean="0"/>
                <a:t>configuration time</a:t>
              </a:r>
              <a:r>
                <a:rPr lang="en-US" dirty="0" smtClean="0"/>
                <a:t>!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27538" y="4435231"/>
              <a:ext cx="2022231" cy="908538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  <a:cs typeface="ＭＳ Ｐゴシック" pitchFamily="48" charset="-128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62940" y="3849069"/>
              <a:ext cx="2569934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Initializes member variables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9" idx="1"/>
              <a:endCxn id="6" idx="3"/>
            </p:cNvCxnSpPr>
            <p:nvPr/>
          </p:nvCxnSpPr>
          <p:spPr bwMode="auto">
            <a:xfrm flipH="1">
              <a:off x="2549769" y="4002958"/>
              <a:ext cx="713171" cy="88654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Straight Arrow Connector 16"/>
            <p:cNvCxnSpPr>
              <a:stCxn id="9" idx="0"/>
              <a:endCxn id="4" idx="2"/>
            </p:cNvCxnSpPr>
            <p:nvPr/>
          </p:nvCxnSpPr>
          <p:spPr bwMode="auto">
            <a:xfrm flipH="1" flipV="1">
              <a:off x="4545124" y="2980217"/>
              <a:ext cx="2783" cy="86885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09185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our own application: the </a:t>
            </a:r>
            <a:r>
              <a:rPr lang="en-US" dirty="0" err="1" smtClean="0"/>
              <a:t>MyApp</a:t>
            </a:r>
            <a:r>
              <a:rPr lang="en-US" dirty="0" smtClean="0"/>
              <a:t> class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73606" y="1454735"/>
            <a:ext cx="8363588" cy="4708980"/>
            <a:chOff x="373606" y="1454735"/>
            <a:chExt cx="8363588" cy="4708980"/>
          </a:xfrm>
        </p:grpSpPr>
        <p:sp>
          <p:nvSpPr>
            <p:cNvPr id="3" name="TextBox 2"/>
            <p:cNvSpPr txBox="1"/>
            <p:nvPr/>
          </p:nvSpPr>
          <p:spPr>
            <a:xfrm>
              <a:off x="373606" y="1454735"/>
              <a:ext cx="8363588" cy="47089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class </a:t>
              </a:r>
              <a:r>
                <a:rPr lang="en-US" sz="1200" dirty="0" err="1"/>
                <a:t>MyApp</a:t>
              </a:r>
              <a:r>
                <a:rPr lang="en-US" sz="1200" dirty="0"/>
                <a:t> : public Application</a:t>
              </a:r>
            </a:p>
            <a:p>
              <a:r>
                <a:rPr lang="en-US" sz="1200" dirty="0"/>
                <a:t>{</a:t>
              </a:r>
            </a:p>
            <a:p>
              <a:r>
                <a:rPr lang="en-US" sz="1200" dirty="0"/>
                <a:t>public:</a:t>
              </a:r>
            </a:p>
            <a:p>
              <a:endParaRPr lang="en-US" sz="1200" dirty="0"/>
            </a:p>
            <a:p>
              <a:r>
                <a:rPr lang="en-US" sz="1200" dirty="0"/>
                <a:t>  </a:t>
              </a:r>
              <a:r>
                <a:rPr lang="en-US" sz="1200" dirty="0" err="1"/>
                <a:t>MyApp</a:t>
              </a:r>
              <a:r>
                <a:rPr lang="en-US" sz="1200" dirty="0"/>
                <a:t> ();</a:t>
              </a:r>
            </a:p>
            <a:p>
              <a:r>
                <a:rPr lang="en-US" sz="1200" dirty="0"/>
                <a:t>  virtual ~</a:t>
              </a:r>
              <a:r>
                <a:rPr lang="en-US" sz="1200" dirty="0" err="1"/>
                <a:t>MyApp</a:t>
              </a:r>
              <a:r>
                <a:rPr lang="en-US" sz="1200" dirty="0"/>
                <a:t>();</a:t>
              </a:r>
            </a:p>
            <a:p>
              <a:endParaRPr lang="en-US" sz="1200" dirty="0"/>
            </a:p>
            <a:p>
              <a:r>
                <a:rPr lang="en-US" sz="1200" dirty="0"/>
                <a:t>  void Setup (</a:t>
              </a:r>
              <a:r>
                <a:rPr lang="en-US" sz="1200" dirty="0" err="1"/>
                <a:t>Ptr</a:t>
              </a:r>
              <a:r>
                <a:rPr lang="en-US" sz="1200" dirty="0"/>
                <a:t>&lt;Socket&gt; socket, Address address, uint32_t </a:t>
              </a:r>
              <a:r>
                <a:rPr lang="en-US" sz="1200" dirty="0" err="1"/>
                <a:t>packetSize</a:t>
              </a:r>
              <a:r>
                <a:rPr lang="en-US" sz="1200" dirty="0"/>
                <a:t>, uint32_t </a:t>
              </a:r>
              <a:r>
                <a:rPr lang="en-US" sz="1200" dirty="0" err="1"/>
                <a:t>nPackets</a:t>
              </a:r>
              <a:r>
                <a:rPr lang="en-US" sz="1200" dirty="0"/>
                <a:t>, </a:t>
              </a:r>
              <a:r>
                <a:rPr lang="en-US" sz="1200" dirty="0" err="1"/>
                <a:t>DataRate</a:t>
              </a:r>
              <a:r>
                <a:rPr lang="en-US" sz="1200" dirty="0"/>
                <a:t> </a:t>
              </a:r>
              <a:r>
                <a:rPr lang="en-US" sz="1200" dirty="0" err="1"/>
                <a:t>dataRate</a:t>
              </a:r>
              <a:r>
                <a:rPr lang="en-US" sz="1200" dirty="0"/>
                <a:t>);</a:t>
              </a:r>
            </a:p>
            <a:p>
              <a:endParaRPr lang="en-US" sz="1200" dirty="0"/>
            </a:p>
            <a:p>
              <a:r>
                <a:rPr lang="en-US" sz="1200" dirty="0"/>
                <a:t>private:</a:t>
              </a:r>
            </a:p>
            <a:p>
              <a:r>
                <a:rPr lang="en-US" sz="1200" dirty="0"/>
                <a:t>  virtual void </a:t>
              </a:r>
              <a:r>
                <a:rPr lang="en-US" sz="1200" dirty="0" err="1"/>
                <a:t>StartApplication</a:t>
              </a:r>
              <a:r>
                <a:rPr lang="en-US" sz="1200" dirty="0"/>
                <a:t> (void);</a:t>
              </a:r>
            </a:p>
            <a:p>
              <a:r>
                <a:rPr lang="en-US" sz="1200" dirty="0"/>
                <a:t>  virtual void </a:t>
              </a:r>
              <a:r>
                <a:rPr lang="en-US" sz="1200" dirty="0" err="1"/>
                <a:t>StopApplication</a:t>
              </a:r>
              <a:r>
                <a:rPr lang="en-US" sz="1200" dirty="0"/>
                <a:t> (void);</a:t>
              </a:r>
            </a:p>
            <a:p>
              <a:endParaRPr lang="en-US" sz="1200" dirty="0"/>
            </a:p>
            <a:p>
              <a:r>
                <a:rPr lang="en-US" sz="1200" dirty="0"/>
                <a:t>  void </a:t>
              </a:r>
              <a:r>
                <a:rPr lang="en-US" sz="1200" dirty="0" err="1"/>
                <a:t>ScheduleTx</a:t>
              </a:r>
              <a:r>
                <a:rPr lang="en-US" sz="1200" dirty="0"/>
                <a:t> (void);</a:t>
              </a:r>
            </a:p>
            <a:p>
              <a:r>
                <a:rPr lang="en-US" sz="1200" dirty="0"/>
                <a:t>  void </a:t>
              </a:r>
              <a:r>
                <a:rPr lang="en-US" sz="1200" dirty="0" err="1"/>
                <a:t>SendPacket</a:t>
              </a:r>
              <a:r>
                <a:rPr lang="en-US" sz="1200" dirty="0"/>
                <a:t> (void);</a:t>
              </a:r>
            </a:p>
            <a:p>
              <a:endParaRPr lang="en-US" sz="1200" dirty="0"/>
            </a:p>
            <a:p>
              <a:r>
                <a:rPr lang="en-US" sz="1200" dirty="0"/>
                <a:t>  </a:t>
              </a:r>
              <a:r>
                <a:rPr lang="en-US" sz="1200" dirty="0" err="1"/>
                <a:t>Ptr</a:t>
              </a:r>
              <a:r>
                <a:rPr lang="en-US" sz="1200" dirty="0"/>
                <a:t>&lt;Socket&gt;     </a:t>
              </a:r>
              <a:r>
                <a:rPr lang="en-US" sz="1200" dirty="0" err="1"/>
                <a:t>m_socket</a:t>
              </a:r>
              <a:r>
                <a:rPr lang="en-US" sz="1200" dirty="0"/>
                <a:t>;</a:t>
              </a:r>
            </a:p>
            <a:p>
              <a:r>
                <a:rPr lang="en-US" sz="1200" dirty="0"/>
                <a:t>  Address         </a:t>
              </a:r>
              <a:r>
                <a:rPr lang="en-US" sz="1200" dirty="0" err="1"/>
                <a:t>m_peer</a:t>
              </a:r>
              <a:r>
                <a:rPr lang="en-US" sz="1200" dirty="0"/>
                <a:t>;</a:t>
              </a:r>
            </a:p>
            <a:p>
              <a:r>
                <a:rPr lang="en-US" sz="1200" dirty="0"/>
                <a:t>  uint32_t        </a:t>
              </a:r>
              <a:r>
                <a:rPr lang="en-US" sz="1200" dirty="0" err="1"/>
                <a:t>m_packetSize</a:t>
              </a:r>
              <a:r>
                <a:rPr lang="en-US" sz="1200" dirty="0"/>
                <a:t>;</a:t>
              </a:r>
            </a:p>
            <a:p>
              <a:r>
                <a:rPr lang="en-US" sz="1200" dirty="0"/>
                <a:t>  uint32_t        </a:t>
              </a:r>
              <a:r>
                <a:rPr lang="en-US" sz="1200" dirty="0" err="1"/>
                <a:t>m_nPackets</a:t>
              </a:r>
              <a:r>
                <a:rPr lang="en-US" sz="1200" dirty="0"/>
                <a:t>;</a:t>
              </a:r>
            </a:p>
            <a:p>
              <a:r>
                <a:rPr lang="en-US" sz="1200" dirty="0"/>
                <a:t>  </a:t>
              </a:r>
              <a:r>
                <a:rPr lang="en-US" sz="1200" dirty="0" err="1"/>
                <a:t>DataRate</a:t>
              </a:r>
              <a:r>
                <a:rPr lang="en-US" sz="1200" dirty="0"/>
                <a:t>        </a:t>
              </a:r>
              <a:r>
                <a:rPr lang="en-US" sz="1200" dirty="0" err="1"/>
                <a:t>m_dataRate</a:t>
              </a:r>
              <a:r>
                <a:rPr lang="en-US" sz="1200" dirty="0"/>
                <a:t>;</a:t>
              </a:r>
            </a:p>
            <a:p>
              <a:r>
                <a:rPr lang="en-US" sz="1200" dirty="0"/>
                <a:t>  </a:t>
              </a:r>
              <a:r>
                <a:rPr lang="en-US" sz="1200" dirty="0" err="1"/>
                <a:t>EventId</a:t>
              </a:r>
              <a:r>
                <a:rPr lang="en-US" sz="1200" dirty="0"/>
                <a:t>         </a:t>
              </a:r>
              <a:r>
                <a:rPr lang="en-US" sz="1200" dirty="0" err="1"/>
                <a:t>m_sendEvent</a:t>
              </a:r>
              <a:r>
                <a:rPr lang="en-US" sz="1200" dirty="0"/>
                <a:t>;</a:t>
              </a:r>
            </a:p>
            <a:p>
              <a:r>
                <a:rPr lang="en-US" sz="1200" dirty="0"/>
                <a:t>  </a:t>
              </a:r>
              <a:r>
                <a:rPr lang="en-US" sz="1200" dirty="0" err="1"/>
                <a:t>bool</a:t>
              </a:r>
              <a:r>
                <a:rPr lang="en-US" sz="1200" dirty="0"/>
                <a:t>            </a:t>
              </a:r>
              <a:r>
                <a:rPr lang="en-US" sz="1200" dirty="0" err="1"/>
                <a:t>m_running</a:t>
              </a:r>
              <a:r>
                <a:rPr lang="en-US" sz="1200" dirty="0"/>
                <a:t>;</a:t>
              </a:r>
            </a:p>
            <a:p>
              <a:r>
                <a:rPr lang="en-US" sz="1200" dirty="0"/>
                <a:t>  uint32_t        </a:t>
              </a:r>
              <a:r>
                <a:rPr lang="en-US" sz="1200" dirty="0" err="1"/>
                <a:t>m_packetsSent</a:t>
              </a:r>
              <a:r>
                <a:rPr lang="en-US" sz="1200" dirty="0"/>
                <a:t>;</a:t>
              </a:r>
            </a:p>
            <a:p>
              <a:r>
                <a:rPr lang="en-US" sz="1200" dirty="0"/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22616" y="3165231"/>
              <a:ext cx="3575537" cy="73866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We also need to override these with our own implementations that will be called by the simulator to start and stop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08000" y="3350846"/>
              <a:ext cx="2598615" cy="361462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  <a:cs typeface="ＭＳ Ｐゴシック" pitchFamily="48" charset="-128"/>
              </a:endParaRPr>
            </a:p>
          </p:txBody>
        </p:sp>
        <p:cxnSp>
          <p:nvCxnSpPr>
            <p:cNvPr id="11" name="Straight Arrow Connector 10"/>
            <p:cNvCxnSpPr>
              <a:stCxn id="6" idx="1"/>
              <a:endCxn id="9" idx="3"/>
            </p:cNvCxnSpPr>
            <p:nvPr/>
          </p:nvCxnSpPr>
          <p:spPr bwMode="auto">
            <a:xfrm flipH="1" flipV="1">
              <a:off x="3106615" y="3531577"/>
              <a:ext cx="1016001" cy="298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79394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our own application: the </a:t>
            </a:r>
            <a:r>
              <a:rPr lang="en-US" dirty="0" err="1" smtClean="0"/>
              <a:t>MyApp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3606" y="1454735"/>
            <a:ext cx="8363588" cy="4708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200" dirty="0"/>
              <a:t>class </a:t>
            </a:r>
            <a:r>
              <a:rPr lang="en-US" sz="1200" dirty="0" err="1"/>
              <a:t>MyApp</a:t>
            </a:r>
            <a:r>
              <a:rPr lang="en-US" sz="1200" dirty="0"/>
              <a:t> : public Application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public:</a:t>
            </a:r>
          </a:p>
          <a:p>
            <a:endParaRPr lang="en-US" sz="1200" dirty="0"/>
          </a:p>
          <a:p>
            <a:r>
              <a:rPr lang="en-US" sz="1200" dirty="0"/>
              <a:t>  </a:t>
            </a:r>
            <a:r>
              <a:rPr lang="en-US" sz="1200" dirty="0" err="1"/>
              <a:t>MyApp</a:t>
            </a:r>
            <a:r>
              <a:rPr lang="en-US" sz="1200" dirty="0"/>
              <a:t> ();</a:t>
            </a:r>
          </a:p>
          <a:p>
            <a:r>
              <a:rPr lang="en-US" sz="1200" dirty="0"/>
              <a:t>  virtual ~</a:t>
            </a:r>
            <a:r>
              <a:rPr lang="en-US" sz="1200" dirty="0" err="1"/>
              <a:t>MyApp</a:t>
            </a:r>
            <a:r>
              <a:rPr lang="en-US" sz="1200" dirty="0"/>
              <a:t>();</a:t>
            </a:r>
          </a:p>
          <a:p>
            <a:endParaRPr lang="en-US" sz="1200" dirty="0"/>
          </a:p>
          <a:p>
            <a:r>
              <a:rPr lang="en-US" sz="1200" dirty="0"/>
              <a:t>  void Setup (</a:t>
            </a:r>
            <a:r>
              <a:rPr lang="en-US" sz="1200" dirty="0" err="1"/>
              <a:t>Ptr</a:t>
            </a:r>
            <a:r>
              <a:rPr lang="en-US" sz="1200" dirty="0"/>
              <a:t>&lt;Socket&gt; socket, Address address, uint32_t </a:t>
            </a:r>
            <a:r>
              <a:rPr lang="en-US" sz="1200" dirty="0" err="1"/>
              <a:t>packetSize</a:t>
            </a:r>
            <a:r>
              <a:rPr lang="en-US" sz="1200" dirty="0"/>
              <a:t>, uint32_t </a:t>
            </a:r>
            <a:r>
              <a:rPr lang="en-US" sz="1200" dirty="0" err="1"/>
              <a:t>nPackets</a:t>
            </a:r>
            <a:r>
              <a:rPr lang="en-US" sz="1200" dirty="0"/>
              <a:t>, </a:t>
            </a:r>
            <a:r>
              <a:rPr lang="en-US" sz="1200" dirty="0" err="1"/>
              <a:t>DataRate</a:t>
            </a:r>
            <a:r>
              <a:rPr lang="en-US" sz="1200" dirty="0"/>
              <a:t> </a:t>
            </a:r>
            <a:r>
              <a:rPr lang="en-US" sz="1200" dirty="0" err="1"/>
              <a:t>dataRate</a:t>
            </a:r>
            <a:r>
              <a:rPr lang="en-US" sz="1200" dirty="0"/>
              <a:t>);</a:t>
            </a:r>
          </a:p>
          <a:p>
            <a:endParaRPr lang="en-US" sz="1200" dirty="0"/>
          </a:p>
          <a:p>
            <a:r>
              <a:rPr lang="en-US" sz="1200" dirty="0"/>
              <a:t>private:</a:t>
            </a:r>
          </a:p>
          <a:p>
            <a:r>
              <a:rPr lang="en-US" sz="1200" dirty="0"/>
              <a:t>  virtual void </a:t>
            </a:r>
            <a:r>
              <a:rPr lang="en-US" sz="1200" dirty="0" err="1"/>
              <a:t>StartApplication</a:t>
            </a:r>
            <a:r>
              <a:rPr lang="en-US" sz="1200" dirty="0"/>
              <a:t> (void);</a:t>
            </a:r>
          </a:p>
          <a:p>
            <a:r>
              <a:rPr lang="en-US" sz="1200" dirty="0"/>
              <a:t>  virtual void </a:t>
            </a:r>
            <a:r>
              <a:rPr lang="en-US" sz="1200" dirty="0" err="1"/>
              <a:t>StopApplication</a:t>
            </a:r>
            <a:r>
              <a:rPr lang="en-US" sz="1200" dirty="0"/>
              <a:t> (void);</a:t>
            </a:r>
          </a:p>
          <a:p>
            <a:endParaRPr lang="en-US" sz="1200" dirty="0"/>
          </a:p>
          <a:p>
            <a:r>
              <a:rPr lang="en-US" sz="1200" dirty="0"/>
              <a:t>  void </a:t>
            </a:r>
            <a:r>
              <a:rPr lang="en-US" sz="1200" dirty="0" err="1"/>
              <a:t>ScheduleTx</a:t>
            </a:r>
            <a:r>
              <a:rPr lang="en-US" sz="1200" dirty="0"/>
              <a:t> (void);</a:t>
            </a:r>
          </a:p>
          <a:p>
            <a:r>
              <a:rPr lang="en-US" sz="1200" dirty="0"/>
              <a:t>  void </a:t>
            </a:r>
            <a:r>
              <a:rPr lang="en-US" sz="1200" dirty="0" err="1"/>
              <a:t>SendPacket</a:t>
            </a:r>
            <a:r>
              <a:rPr lang="en-US" sz="1200" dirty="0"/>
              <a:t> (void);</a:t>
            </a:r>
          </a:p>
          <a:p>
            <a:endParaRPr lang="en-US" sz="1200" dirty="0"/>
          </a:p>
          <a:p>
            <a:r>
              <a:rPr lang="en-US" sz="1200" dirty="0"/>
              <a:t>  </a:t>
            </a:r>
            <a:r>
              <a:rPr lang="en-US" sz="1200" dirty="0" err="1"/>
              <a:t>Ptr</a:t>
            </a:r>
            <a:r>
              <a:rPr lang="en-US" sz="1200" dirty="0"/>
              <a:t>&lt;Socket&gt;     </a:t>
            </a:r>
            <a:r>
              <a:rPr lang="en-US" sz="1200" dirty="0" err="1"/>
              <a:t>m_socket</a:t>
            </a:r>
            <a:r>
              <a:rPr lang="en-US" sz="1200" dirty="0"/>
              <a:t>;</a:t>
            </a:r>
          </a:p>
          <a:p>
            <a:r>
              <a:rPr lang="en-US" sz="1200" dirty="0"/>
              <a:t>  Address         </a:t>
            </a:r>
            <a:r>
              <a:rPr lang="en-US" sz="1200" dirty="0" err="1"/>
              <a:t>m_peer</a:t>
            </a:r>
            <a:r>
              <a:rPr lang="en-US" sz="1200" dirty="0"/>
              <a:t>;</a:t>
            </a:r>
          </a:p>
          <a:p>
            <a:r>
              <a:rPr lang="en-US" sz="1200" dirty="0"/>
              <a:t>  uint32_t        </a:t>
            </a:r>
            <a:r>
              <a:rPr lang="en-US" sz="1200" dirty="0" err="1"/>
              <a:t>m_packetSize</a:t>
            </a:r>
            <a:r>
              <a:rPr lang="en-US" sz="1200" dirty="0"/>
              <a:t>;</a:t>
            </a:r>
          </a:p>
          <a:p>
            <a:r>
              <a:rPr lang="en-US" sz="1200" dirty="0"/>
              <a:t>  uint32_t        </a:t>
            </a:r>
            <a:r>
              <a:rPr lang="en-US" sz="1200" dirty="0" err="1"/>
              <a:t>m_nPackets</a:t>
            </a:r>
            <a:r>
              <a:rPr lang="en-US" sz="1200" dirty="0"/>
              <a:t>;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DataRate</a:t>
            </a:r>
            <a:r>
              <a:rPr lang="en-US" sz="1200" dirty="0"/>
              <a:t>        </a:t>
            </a:r>
            <a:r>
              <a:rPr lang="en-US" sz="1200" dirty="0" err="1"/>
              <a:t>m_dataRate</a:t>
            </a:r>
            <a:r>
              <a:rPr lang="en-US" sz="1200" dirty="0"/>
              <a:t>;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EventId</a:t>
            </a:r>
            <a:r>
              <a:rPr lang="en-US" sz="1200" dirty="0"/>
              <a:t>         </a:t>
            </a:r>
            <a:r>
              <a:rPr lang="en-US" sz="1200" dirty="0" err="1"/>
              <a:t>m_sendEvent</a:t>
            </a:r>
            <a:r>
              <a:rPr lang="en-US" sz="1200" dirty="0"/>
              <a:t>;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bool</a:t>
            </a:r>
            <a:r>
              <a:rPr lang="en-US" sz="1200" dirty="0"/>
              <a:t>            </a:t>
            </a:r>
            <a:r>
              <a:rPr lang="en-US" sz="1200" dirty="0" err="1"/>
              <a:t>m_running</a:t>
            </a:r>
            <a:r>
              <a:rPr lang="en-US" sz="1200" dirty="0"/>
              <a:t>;</a:t>
            </a:r>
          </a:p>
          <a:p>
            <a:r>
              <a:rPr lang="en-US" sz="1200" dirty="0"/>
              <a:t>  uint32_t        </a:t>
            </a:r>
            <a:r>
              <a:rPr lang="en-US" sz="1200" dirty="0" err="1"/>
              <a:t>m_packetsSent</a:t>
            </a:r>
            <a:r>
              <a:rPr lang="en-US" sz="1200" dirty="0"/>
              <a:t>;</a:t>
            </a:r>
          </a:p>
          <a:p>
            <a:r>
              <a:rPr lang="en-US" sz="1200" dirty="0"/>
              <a:t>};</a:t>
            </a:r>
          </a:p>
        </p:txBody>
      </p:sp>
      <p:sp>
        <p:nvSpPr>
          <p:cNvPr id="7" name="Curved Left Arrow 6"/>
          <p:cNvSpPr/>
          <p:nvPr/>
        </p:nvSpPr>
        <p:spPr bwMode="auto">
          <a:xfrm>
            <a:off x="3145692" y="3409462"/>
            <a:ext cx="410308" cy="849923"/>
          </a:xfrm>
          <a:prstGeom prst="curved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  <a:cs typeface="ＭＳ Ｐゴシック" pitchFamily="48" charset="-128"/>
            </a:endParaRPr>
          </a:p>
        </p:txBody>
      </p:sp>
      <p:sp>
        <p:nvSpPr>
          <p:cNvPr id="10" name="Curved Right Arrow 9"/>
          <p:cNvSpPr/>
          <p:nvPr/>
        </p:nvSpPr>
        <p:spPr bwMode="auto">
          <a:xfrm flipV="1">
            <a:off x="273538" y="3937001"/>
            <a:ext cx="234462" cy="244230"/>
          </a:xfrm>
          <a:prstGeom prst="curved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  <a:cs typeface="ＭＳ Ｐゴシック" pitchFamily="48" charset="-128"/>
            </a:endParaRPr>
          </a:p>
        </p:txBody>
      </p:sp>
      <p:sp>
        <p:nvSpPr>
          <p:cNvPr id="13" name="Curved Right Arrow 12"/>
          <p:cNvSpPr/>
          <p:nvPr/>
        </p:nvSpPr>
        <p:spPr bwMode="auto">
          <a:xfrm flipH="1">
            <a:off x="2315990" y="3969393"/>
            <a:ext cx="234462" cy="244230"/>
          </a:xfrm>
          <a:prstGeom prst="curved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  <a:cs typeface="ＭＳ Ｐゴシック" pitchFamily="48" charset="-128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590098" y="3610263"/>
            <a:ext cx="390029" cy="390029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  <a:cs typeface="ＭＳ Ｐゴシック" pitchFamily="48" charset="-128"/>
              </a:rPr>
              <a:t>1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  <a:cs typeface="ＭＳ Ｐゴシック" pitchFamily="48" charset="-128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182401" y="3562650"/>
            <a:ext cx="390029" cy="390029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Helvetica" pitchFamily="48" charset="0"/>
                <a:ea typeface="ＭＳ Ｐゴシック" pitchFamily="48" charset="-128"/>
                <a:cs typeface="ＭＳ Ｐゴシック" pitchFamily="48" charset="-128"/>
              </a:rPr>
              <a:t>2</a:t>
            </a:r>
            <a:endParaRPr lang="en-US" dirty="0">
              <a:latin typeface="Helvetica" pitchFamily="48" charset="0"/>
              <a:ea typeface="ＭＳ Ｐゴシック" pitchFamily="48" charset="-128"/>
              <a:cs typeface="ＭＳ Ｐゴシック" pitchFamily="48" charset="-128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2434859" y="4155081"/>
            <a:ext cx="390029" cy="390029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  <a:cs typeface="ＭＳ Ｐゴシック" pitchFamily="48" charset="-128"/>
              </a:rPr>
              <a:t>3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  <a:cs typeface="ＭＳ Ｐゴシック" pitchFamily="48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50125" y="3600263"/>
            <a:ext cx="3916457" cy="116955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StartApplication</a:t>
            </a:r>
            <a:r>
              <a:rPr lang="en-US" dirty="0" smtClean="0"/>
              <a:t> calls </a:t>
            </a:r>
            <a:r>
              <a:rPr lang="en-US" dirty="0" err="1" smtClean="0"/>
              <a:t>SendPacket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SendPacket</a:t>
            </a:r>
            <a:r>
              <a:rPr lang="en-US" dirty="0" smtClean="0"/>
              <a:t> calls </a:t>
            </a:r>
            <a:r>
              <a:rPr lang="en-US" dirty="0" err="1" smtClean="0"/>
              <a:t>ScheduleTx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ScheduleTx</a:t>
            </a:r>
            <a:r>
              <a:rPr lang="en-US" dirty="0" smtClean="0"/>
              <a:t> set up next </a:t>
            </a:r>
            <a:r>
              <a:rPr lang="en-US" dirty="0" err="1" smtClean="0"/>
              <a:t>SendPacket</a:t>
            </a:r>
            <a:r>
              <a:rPr lang="en-US" dirty="0" smtClean="0"/>
              <a:t> call</a:t>
            </a:r>
          </a:p>
          <a:p>
            <a:r>
              <a:rPr lang="en-US" dirty="0" smtClean="0"/>
              <a:t>…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Until </a:t>
            </a:r>
            <a:r>
              <a:rPr lang="en-US" dirty="0" err="1" smtClean="0"/>
              <a:t>StopApplication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78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trace sinks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trace 2 types of events</a:t>
            </a:r>
          </a:p>
          <a:p>
            <a:pPr lvl="1"/>
            <a:r>
              <a:rPr lang="en-US" dirty="0" smtClean="0"/>
              <a:t>Updates to the congestion window: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Dropped packets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7923" y="2354381"/>
            <a:ext cx="6639207" cy="95410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static </a:t>
            </a:r>
            <a:r>
              <a:rPr lang="en-US" dirty="0" smtClean="0"/>
              <a:t>void </a:t>
            </a:r>
            <a:r>
              <a:rPr lang="en-US" dirty="0" err="1" smtClean="0"/>
              <a:t>CwndChange</a:t>
            </a:r>
            <a:r>
              <a:rPr lang="en-US" dirty="0" smtClean="0"/>
              <a:t> </a:t>
            </a:r>
            <a:r>
              <a:rPr lang="en-US" dirty="0"/>
              <a:t>(uint32_t </a:t>
            </a:r>
            <a:r>
              <a:rPr lang="en-US" dirty="0" err="1"/>
              <a:t>oldCwnd</a:t>
            </a:r>
            <a:r>
              <a:rPr lang="en-US" dirty="0"/>
              <a:t>, uint32_t </a:t>
            </a:r>
            <a:r>
              <a:rPr lang="en-US" dirty="0" err="1"/>
              <a:t>newCwnd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NS_LOG_UNCOND (Simulator::Now ().</a:t>
            </a:r>
            <a:r>
              <a:rPr lang="en-US" dirty="0" err="1"/>
              <a:t>GetSeconds</a:t>
            </a:r>
            <a:r>
              <a:rPr lang="en-US" dirty="0"/>
              <a:t> () &lt;&lt; "\t" &lt;&lt; </a:t>
            </a:r>
            <a:r>
              <a:rPr lang="en-US" dirty="0" err="1"/>
              <a:t>newCwnd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7922" y="4161692"/>
            <a:ext cx="6290041" cy="95410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static </a:t>
            </a:r>
            <a:r>
              <a:rPr lang="en-US" dirty="0" smtClean="0"/>
              <a:t>void </a:t>
            </a:r>
            <a:r>
              <a:rPr lang="en-US" dirty="0" err="1" smtClean="0"/>
              <a:t>RxDrop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Ptr</a:t>
            </a:r>
            <a:r>
              <a:rPr lang="en-US" dirty="0"/>
              <a:t>&lt;</a:t>
            </a:r>
            <a:r>
              <a:rPr lang="en-US" dirty="0" err="1"/>
              <a:t>const</a:t>
            </a:r>
            <a:r>
              <a:rPr lang="en-US" dirty="0"/>
              <a:t> Packet&gt; p)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NS_LOG_UNCOND ("</a:t>
            </a:r>
            <a:r>
              <a:rPr lang="en-US" dirty="0" err="1"/>
              <a:t>RxDrop</a:t>
            </a:r>
            <a:r>
              <a:rPr lang="en-US" dirty="0"/>
              <a:t> at " &lt;&lt; Simulator::Now ().</a:t>
            </a:r>
            <a:r>
              <a:rPr lang="en-US" dirty="0" err="1"/>
              <a:t>GetSeconds</a:t>
            </a:r>
            <a:r>
              <a:rPr lang="en-US" dirty="0"/>
              <a:t> ());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4211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errors in the channel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72848" y="1426307"/>
            <a:ext cx="5931319" cy="95410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Determines </a:t>
            </a:r>
            <a:r>
              <a:rPr lang="en-US" dirty="0"/>
              <a:t>which packets are </a:t>
            </a:r>
            <a:r>
              <a:rPr lang="en-US" dirty="0" err="1"/>
              <a:t>errored</a:t>
            </a:r>
            <a:r>
              <a:rPr lang="en-US" dirty="0"/>
              <a:t> corresponding </a:t>
            </a:r>
            <a:r>
              <a:rPr lang="en-US" dirty="0" smtClean="0"/>
              <a:t>to underlying 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D</a:t>
            </a:r>
            <a:r>
              <a:rPr lang="en-US" dirty="0" smtClean="0"/>
              <a:t>istribution = random variable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Rate ↔ mean duration between errors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Unit = per-bit, per-byte, or per-packet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309078" y="2872154"/>
            <a:ext cx="6532558" cy="1169551"/>
            <a:chOff x="1309078" y="2872154"/>
            <a:chExt cx="6532558" cy="1169551"/>
          </a:xfrm>
        </p:grpSpPr>
        <p:sp>
          <p:nvSpPr>
            <p:cNvPr id="4" name="TextBox 3"/>
            <p:cNvSpPr txBox="1"/>
            <p:nvPr/>
          </p:nvSpPr>
          <p:spPr>
            <a:xfrm>
              <a:off x="1309078" y="2872154"/>
              <a:ext cx="6532558" cy="1169551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Ptr</a:t>
              </a:r>
              <a:r>
                <a:rPr lang="en-US" dirty="0"/>
                <a:t>&lt;</a:t>
              </a:r>
              <a:r>
                <a:rPr lang="en-US" dirty="0" err="1"/>
                <a:t>RateErrorModel</a:t>
              </a:r>
              <a:r>
                <a:rPr lang="en-US" dirty="0"/>
                <a:t>&gt; </a:t>
              </a:r>
              <a:r>
                <a:rPr lang="en-US" dirty="0" err="1"/>
                <a:t>em</a:t>
              </a:r>
              <a:r>
                <a:rPr lang="en-US" dirty="0"/>
                <a:t> = </a:t>
              </a:r>
              <a:r>
                <a:rPr lang="en-US" dirty="0" err="1"/>
                <a:t>CreateObjectWithAttributes</a:t>
              </a:r>
              <a:r>
                <a:rPr lang="en-US" dirty="0"/>
                <a:t>&lt;</a:t>
              </a:r>
              <a:r>
                <a:rPr lang="en-US" dirty="0" err="1"/>
                <a:t>RateErrorModel</a:t>
              </a:r>
              <a:r>
                <a:rPr lang="en-US" dirty="0"/>
                <a:t>&gt; (</a:t>
              </a:r>
            </a:p>
            <a:p>
              <a:r>
                <a:rPr lang="en-US" dirty="0"/>
                <a:t>      "</a:t>
              </a:r>
              <a:r>
                <a:rPr lang="en-US" dirty="0" err="1"/>
                <a:t>RanVar</a:t>
              </a:r>
              <a:r>
                <a:rPr lang="en-US" dirty="0"/>
                <a:t>", </a:t>
              </a:r>
              <a:r>
                <a:rPr lang="en-US" dirty="0" err="1"/>
                <a:t>RandomVariableValue</a:t>
              </a:r>
              <a:r>
                <a:rPr lang="en-US" dirty="0"/>
                <a:t> (</a:t>
              </a:r>
              <a:r>
                <a:rPr lang="en-US" dirty="0" err="1"/>
                <a:t>UniformVariable</a:t>
              </a:r>
              <a:r>
                <a:rPr lang="en-US" dirty="0"/>
                <a:t> (0., 1.)),</a:t>
              </a:r>
            </a:p>
            <a:p>
              <a:r>
                <a:rPr lang="en-US" dirty="0"/>
                <a:t>      "</a:t>
              </a:r>
              <a:r>
                <a:rPr lang="en-US" dirty="0" err="1"/>
                <a:t>ErrorRate</a:t>
              </a:r>
              <a:r>
                <a:rPr lang="en-US" dirty="0"/>
                <a:t>", </a:t>
              </a:r>
              <a:r>
                <a:rPr lang="en-US" dirty="0" err="1"/>
                <a:t>DoubleValue</a:t>
              </a:r>
              <a:r>
                <a:rPr lang="en-US" dirty="0"/>
                <a:t> (0.00001));</a:t>
              </a:r>
            </a:p>
            <a:p>
              <a:r>
                <a:rPr lang="en-US" dirty="0"/>
                <a:t>  </a:t>
              </a:r>
              <a:endParaRPr lang="en-US" dirty="0" smtClean="0"/>
            </a:p>
            <a:p>
              <a:r>
                <a:rPr lang="en-US" dirty="0" err="1" smtClean="0"/>
                <a:t>devices.Get</a:t>
              </a:r>
              <a:r>
                <a:rPr lang="en-US" dirty="0" smtClean="0"/>
                <a:t> </a:t>
              </a:r>
              <a:r>
                <a:rPr lang="en-US" dirty="0"/>
                <a:t>(1)-&gt;</a:t>
              </a:r>
              <a:r>
                <a:rPr lang="en-US" dirty="0" err="1"/>
                <a:t>SetAttribute</a:t>
              </a:r>
              <a:r>
                <a:rPr lang="en-US" dirty="0"/>
                <a:t> ("</a:t>
              </a:r>
              <a:r>
                <a:rPr lang="en-US" dirty="0" err="1"/>
                <a:t>ReceiveErrorModel</a:t>
              </a:r>
              <a:r>
                <a:rPr lang="en-US" dirty="0"/>
                <a:t>", </a:t>
              </a:r>
              <a:r>
                <a:rPr lang="en-US" dirty="0" err="1"/>
                <a:t>PointerValue</a:t>
              </a:r>
              <a:r>
                <a:rPr lang="en-US" dirty="0"/>
                <a:t> (</a:t>
              </a:r>
              <a:r>
                <a:rPr lang="en-US" dirty="0" err="1"/>
                <a:t>em</a:t>
              </a:r>
              <a:r>
                <a:rPr lang="en-US" dirty="0"/>
                <a:t>));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377462" y="2930769"/>
              <a:ext cx="6330461" cy="625231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  <a:cs typeface="ＭＳ Ｐゴシック" pitchFamily="48" charset="-128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1357923" y="3780692"/>
              <a:ext cx="6125308" cy="224693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  <a:cs typeface="ＭＳ Ｐゴシック" pitchFamily="48" charset="-128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777987" y="4650154"/>
            <a:ext cx="5288627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Will cause randomly dropped packets in the receiver device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0"/>
            <a:endCxn id="11" idx="2"/>
          </p:cNvCxnSpPr>
          <p:nvPr/>
        </p:nvCxnSpPr>
        <p:spPr bwMode="auto">
          <a:xfrm flipH="1" flipV="1">
            <a:off x="4420577" y="4005385"/>
            <a:ext cx="1724" cy="6447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 bwMode="auto">
          <a:xfrm>
            <a:off x="4538508" y="2380414"/>
            <a:ext cx="4185" cy="5503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06792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could use print statements, but I wouldn’t recommend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have to dig deep inside the NS3 core to find the info you want</a:t>
            </a:r>
          </a:p>
          <a:p>
            <a:r>
              <a:rPr lang="en-US" dirty="0" smtClean="0"/>
              <a:t>More print statements ⇒ need way to enable/disable specific ones</a:t>
            </a:r>
          </a:p>
          <a:p>
            <a:pPr lvl="1"/>
            <a:r>
              <a:rPr lang="en-US" dirty="0" smtClean="0"/>
              <a:t>Congratulations! You’ve just re-invented the NS3 logging system!</a:t>
            </a:r>
          </a:p>
          <a:p>
            <a:r>
              <a:rPr lang="en-US" dirty="0" smtClean="0"/>
              <a:t>You could add logging statements to the core</a:t>
            </a:r>
          </a:p>
          <a:p>
            <a:pPr lvl="1"/>
            <a:r>
              <a:rPr lang="en-US" dirty="0" smtClean="0"/>
              <a:t>Remember: NS3 is open-source, evolving system</a:t>
            </a:r>
          </a:p>
          <a:p>
            <a:pPr lvl="2"/>
            <a:r>
              <a:rPr lang="en-US" dirty="0" smtClean="0"/>
              <a:t>Core will bloat to include all possible log messages</a:t>
            </a:r>
          </a:p>
          <a:p>
            <a:pPr lvl="2"/>
            <a:r>
              <a:rPr lang="en-US" dirty="0" smtClean="0"/>
              <a:t>Unwieldy gigantic log files </a:t>
            </a:r>
            <a:r>
              <a:rPr lang="en-US" dirty="0"/>
              <a:t>⇒ </a:t>
            </a:r>
            <a:r>
              <a:rPr lang="en-US" dirty="0" smtClean="0"/>
              <a:t>effectively useless</a:t>
            </a:r>
          </a:p>
          <a:p>
            <a:pPr lvl="2"/>
            <a:r>
              <a:rPr lang="en-US" dirty="0" smtClean="0"/>
              <a:t>No guarantee specific log messages will survive releases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12308" y="5334000"/>
            <a:ext cx="1729485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Logging ≠ Tracing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557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the application on the receiver node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97387" y="1503396"/>
            <a:ext cx="7142836" cy="1600438"/>
            <a:chOff x="997387" y="1503396"/>
            <a:chExt cx="7142836" cy="1600438"/>
          </a:xfrm>
        </p:grpSpPr>
        <p:sp>
          <p:nvSpPr>
            <p:cNvPr id="3" name="TextBox 2"/>
            <p:cNvSpPr txBox="1"/>
            <p:nvPr/>
          </p:nvSpPr>
          <p:spPr>
            <a:xfrm>
              <a:off x="997387" y="1503396"/>
              <a:ext cx="7142836" cy="160043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uint16_t </a:t>
              </a:r>
              <a:r>
                <a:rPr lang="en-US" dirty="0" err="1"/>
                <a:t>sinkPort</a:t>
              </a:r>
              <a:r>
                <a:rPr lang="en-US" dirty="0"/>
                <a:t> = 8080;</a:t>
              </a:r>
            </a:p>
            <a:p>
              <a:r>
                <a:rPr lang="en-US" dirty="0"/>
                <a:t>  Address </a:t>
              </a:r>
              <a:r>
                <a:rPr lang="en-US" dirty="0" err="1"/>
                <a:t>sinkAddress</a:t>
              </a:r>
              <a:r>
                <a:rPr lang="en-US" dirty="0"/>
                <a:t> (</a:t>
              </a:r>
              <a:r>
                <a:rPr lang="en-US" dirty="0" err="1"/>
                <a:t>InetSocketAddress</a:t>
              </a:r>
              <a:r>
                <a:rPr lang="en-US" dirty="0"/>
                <a:t> (</a:t>
              </a:r>
              <a:r>
                <a:rPr lang="en-US" dirty="0" err="1"/>
                <a:t>interfaces.GetAddress</a:t>
              </a:r>
              <a:r>
                <a:rPr lang="en-US" dirty="0"/>
                <a:t> (1), </a:t>
              </a:r>
              <a:r>
                <a:rPr lang="en-US" dirty="0" err="1"/>
                <a:t>sinkPort</a:t>
              </a:r>
              <a:r>
                <a:rPr lang="en-US" dirty="0"/>
                <a:t>));</a:t>
              </a:r>
            </a:p>
            <a:p>
              <a:r>
                <a:rPr lang="en-US" dirty="0"/>
                <a:t>  </a:t>
              </a:r>
              <a:r>
                <a:rPr lang="en-US" dirty="0" err="1"/>
                <a:t>PacketSinkHelper</a:t>
              </a:r>
              <a:r>
                <a:rPr lang="en-US" dirty="0"/>
                <a:t> </a:t>
              </a:r>
              <a:r>
                <a:rPr lang="en-US" dirty="0" err="1"/>
                <a:t>packetSinkHelper</a:t>
              </a:r>
              <a:r>
                <a:rPr lang="en-US" dirty="0"/>
                <a:t> ("ns3::</a:t>
              </a:r>
              <a:r>
                <a:rPr lang="en-US" dirty="0" err="1"/>
                <a:t>TcpSocketFactory</a:t>
              </a:r>
              <a:r>
                <a:rPr lang="en-US" dirty="0"/>
                <a:t>", </a:t>
              </a:r>
              <a:r>
                <a:rPr lang="en-US" dirty="0" smtClean="0"/>
                <a:t>      	</a:t>
              </a:r>
              <a:r>
                <a:rPr lang="en-US" dirty="0" err="1" smtClean="0"/>
                <a:t>InetSocketAddress</a:t>
              </a:r>
              <a:r>
                <a:rPr lang="en-US" dirty="0" smtClean="0"/>
                <a:t> </a:t>
              </a:r>
              <a:r>
                <a:rPr lang="en-US" dirty="0"/>
                <a:t>(Ipv4Address::</a:t>
              </a:r>
              <a:r>
                <a:rPr lang="en-US" dirty="0" err="1"/>
                <a:t>GetAny</a:t>
              </a:r>
              <a:r>
                <a:rPr lang="en-US" dirty="0"/>
                <a:t> (), </a:t>
              </a:r>
              <a:r>
                <a:rPr lang="en-US" dirty="0" err="1"/>
                <a:t>sinkPort</a:t>
              </a:r>
              <a:r>
                <a:rPr lang="en-US" dirty="0"/>
                <a:t>));</a:t>
              </a:r>
            </a:p>
            <a:p>
              <a:r>
                <a:rPr lang="en-US" dirty="0"/>
                <a:t>  </a:t>
              </a:r>
              <a:r>
                <a:rPr lang="en-US" dirty="0" err="1"/>
                <a:t>ApplicationContainer</a:t>
              </a:r>
              <a:r>
                <a:rPr lang="en-US" dirty="0"/>
                <a:t> </a:t>
              </a:r>
              <a:r>
                <a:rPr lang="en-US" dirty="0" err="1"/>
                <a:t>sinkApps</a:t>
              </a:r>
              <a:r>
                <a:rPr lang="en-US" dirty="0"/>
                <a:t> = </a:t>
              </a:r>
              <a:r>
                <a:rPr lang="en-US" dirty="0" err="1"/>
                <a:t>packetSinkHelper.Install</a:t>
              </a:r>
              <a:r>
                <a:rPr lang="en-US" dirty="0"/>
                <a:t> (</a:t>
              </a:r>
              <a:r>
                <a:rPr lang="en-US" dirty="0" err="1"/>
                <a:t>nodes.Get</a:t>
              </a:r>
              <a:r>
                <a:rPr lang="en-US" dirty="0"/>
                <a:t> (1));</a:t>
              </a:r>
            </a:p>
            <a:p>
              <a:r>
                <a:rPr lang="en-US" dirty="0"/>
                <a:t>  </a:t>
              </a:r>
              <a:r>
                <a:rPr lang="en-US" dirty="0" err="1"/>
                <a:t>sinkApps.Start</a:t>
              </a:r>
              <a:r>
                <a:rPr lang="en-US" dirty="0"/>
                <a:t> (Seconds (0.));</a:t>
              </a:r>
            </a:p>
            <a:p>
              <a:r>
                <a:rPr lang="en-US" dirty="0"/>
                <a:t>  </a:t>
              </a:r>
              <a:r>
                <a:rPr lang="en-US" dirty="0" err="1"/>
                <a:t>sinkApps.Stop</a:t>
              </a:r>
              <a:r>
                <a:rPr lang="en-US" dirty="0"/>
                <a:t> (Seconds (20.));</a:t>
              </a:r>
            </a:p>
          </p:txBody>
        </p:sp>
        <p:sp>
          <p:nvSpPr>
            <p:cNvPr id="4" name="Rectangle 3"/>
            <p:cNvSpPr/>
            <p:nvPr/>
          </p:nvSpPr>
          <p:spPr bwMode="auto">
            <a:xfrm>
              <a:off x="1160032" y="1970144"/>
              <a:ext cx="5570152" cy="460033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  <a:cs typeface="ＭＳ Ｐゴシック" pitchFamily="48" charset="-128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0007" y="3720272"/>
            <a:ext cx="7366119" cy="95410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PacketSink</a:t>
            </a:r>
            <a:r>
              <a:rPr lang="en-US" dirty="0"/>
              <a:t> </a:t>
            </a:r>
            <a:r>
              <a:rPr lang="en-US" dirty="0" smtClean="0"/>
              <a:t>receives </a:t>
            </a:r>
            <a:r>
              <a:rPr lang="en-US" dirty="0"/>
              <a:t>and </a:t>
            </a:r>
            <a:r>
              <a:rPr lang="en-US" dirty="0" smtClean="0"/>
              <a:t>consumes </a:t>
            </a:r>
            <a:r>
              <a:rPr lang="en-US" dirty="0"/>
              <a:t>traffic generated to an IP address and </a:t>
            </a:r>
            <a:r>
              <a:rPr lang="en-US" dirty="0" smtClean="0"/>
              <a:t>port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PacketSinkHelper</a:t>
            </a:r>
            <a:r>
              <a:rPr lang="en-US" dirty="0" smtClean="0"/>
              <a:t> creates sockets using an “object factory”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Object factories are used to mass produce similarly configured objects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Factory method doesn’t require you to know the type of the objects created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0"/>
            <a:endCxn id="4" idx="2"/>
          </p:cNvCxnSpPr>
          <p:nvPr/>
        </p:nvCxnSpPr>
        <p:spPr bwMode="auto">
          <a:xfrm flipV="1">
            <a:off x="3943067" y="2430177"/>
            <a:ext cx="2041" cy="12900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280080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the sender’s socket, and connecting the trace source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46539" y="2559524"/>
            <a:ext cx="8802077" cy="738664"/>
            <a:chOff x="146539" y="1934308"/>
            <a:chExt cx="8802077" cy="738664"/>
          </a:xfrm>
        </p:grpSpPr>
        <p:sp>
          <p:nvSpPr>
            <p:cNvPr id="3" name="TextBox 2"/>
            <p:cNvSpPr txBox="1"/>
            <p:nvPr/>
          </p:nvSpPr>
          <p:spPr>
            <a:xfrm>
              <a:off x="146539" y="1934308"/>
              <a:ext cx="8802077" cy="73866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Ptr</a:t>
              </a:r>
              <a:r>
                <a:rPr lang="en-US" dirty="0"/>
                <a:t>&lt;Socket&gt; ns3TcpSocket = Socket::</a:t>
              </a:r>
              <a:r>
                <a:rPr lang="en-US" dirty="0" err="1"/>
                <a:t>CreateSocket</a:t>
              </a:r>
              <a:r>
                <a:rPr lang="en-US" dirty="0"/>
                <a:t> (</a:t>
              </a:r>
              <a:r>
                <a:rPr lang="en-US" dirty="0" err="1"/>
                <a:t>nodes.Get</a:t>
              </a:r>
              <a:r>
                <a:rPr lang="en-US" dirty="0"/>
                <a:t> (0), </a:t>
              </a:r>
              <a:r>
                <a:rPr lang="en-US" dirty="0" err="1"/>
                <a:t>TcpSocketFactory</a:t>
              </a:r>
              <a:r>
                <a:rPr lang="en-US" dirty="0"/>
                <a:t>::</a:t>
              </a:r>
              <a:r>
                <a:rPr lang="en-US" dirty="0" err="1"/>
                <a:t>GetTypeId</a:t>
              </a:r>
              <a:r>
                <a:rPr lang="en-US" dirty="0"/>
                <a:t> ())</a:t>
              </a:r>
              <a:r>
                <a:rPr lang="en-US" dirty="0" smtClean="0"/>
                <a:t>;</a:t>
              </a:r>
            </a:p>
            <a:p>
              <a:endParaRPr lang="en-US" dirty="0"/>
            </a:p>
            <a:p>
              <a:r>
                <a:rPr lang="en-US" dirty="0" smtClean="0"/>
                <a:t>ns3TcpSocket</a:t>
              </a:r>
              <a:r>
                <a:rPr lang="en-US" dirty="0"/>
                <a:t>-&gt;</a:t>
              </a:r>
              <a:r>
                <a:rPr lang="en-US" dirty="0" err="1"/>
                <a:t>TraceConnectWithoutContext</a:t>
              </a:r>
              <a:r>
                <a:rPr lang="en-US" dirty="0"/>
                <a:t> ("</a:t>
              </a:r>
              <a:r>
                <a:rPr lang="en-US" dirty="0" err="1"/>
                <a:t>CongestionWindow</a:t>
              </a:r>
              <a:r>
                <a:rPr lang="en-US" dirty="0"/>
                <a:t>", </a:t>
              </a:r>
              <a:r>
                <a:rPr lang="en-US" dirty="0" err="1"/>
                <a:t>MakeCallback</a:t>
              </a:r>
              <a:r>
                <a:rPr lang="en-US" dirty="0"/>
                <a:t> (&amp;</a:t>
              </a:r>
              <a:r>
                <a:rPr lang="en-US" dirty="0" err="1"/>
                <a:t>CwndChange</a:t>
              </a:r>
              <a:r>
                <a:rPr lang="en-US" dirty="0"/>
                <a:t>));</a:t>
              </a:r>
            </a:p>
          </p:txBody>
        </p:sp>
        <p:sp>
          <p:nvSpPr>
            <p:cNvPr id="4" name="Rectangle 3"/>
            <p:cNvSpPr/>
            <p:nvPr/>
          </p:nvSpPr>
          <p:spPr bwMode="auto">
            <a:xfrm>
              <a:off x="205154" y="1983154"/>
              <a:ext cx="8509000" cy="234461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  <a:cs typeface="ＭＳ Ｐゴシック" pitchFamily="48" charset="-128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05154" y="2413000"/>
              <a:ext cx="8655538" cy="224692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  <a:cs typeface="ＭＳ Ｐゴシック" pitchFamily="48" charset="-128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983154" y="1533770"/>
            <a:ext cx="4955203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Another way of creating a socket using a socket factory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2"/>
            <a:endCxn id="4" idx="0"/>
          </p:cNvCxnSpPr>
          <p:nvPr/>
        </p:nvCxnSpPr>
        <p:spPr bwMode="auto">
          <a:xfrm flipH="1">
            <a:off x="4459654" y="1841547"/>
            <a:ext cx="1102" cy="7668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048000" y="4073769"/>
            <a:ext cx="2967742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This should look familiar by now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0"/>
            <a:endCxn id="5" idx="2"/>
          </p:cNvCxnSpPr>
          <p:nvPr/>
        </p:nvCxnSpPr>
        <p:spPr bwMode="auto">
          <a:xfrm flipV="1">
            <a:off x="4531871" y="3262908"/>
            <a:ext cx="1052" cy="8108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1650999" y="5636847"/>
            <a:ext cx="585177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Because we created our own app and socket at configuration time we can hook into its </a:t>
            </a:r>
            <a:r>
              <a:rPr lang="en-US" dirty="0" err="1" smtClean="0"/>
              <a:t>CongestionWindow</a:t>
            </a:r>
            <a:r>
              <a:rPr lang="en-US" dirty="0" smtClean="0"/>
              <a:t> trace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54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application on the sender node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21154" y="4161693"/>
            <a:ext cx="6662351" cy="1169551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Ptr</a:t>
            </a:r>
            <a:r>
              <a:rPr lang="en-US" dirty="0"/>
              <a:t>&lt;</a:t>
            </a:r>
            <a:r>
              <a:rPr lang="en-US" dirty="0" err="1"/>
              <a:t>MyApp</a:t>
            </a:r>
            <a:r>
              <a:rPr lang="en-US" dirty="0"/>
              <a:t>&gt; app = </a:t>
            </a:r>
            <a:r>
              <a:rPr lang="en-US" dirty="0" err="1"/>
              <a:t>CreateObject</a:t>
            </a:r>
            <a:r>
              <a:rPr lang="en-US" dirty="0"/>
              <a:t>&lt;</a:t>
            </a:r>
            <a:r>
              <a:rPr lang="en-US" dirty="0" err="1"/>
              <a:t>MyApp</a:t>
            </a:r>
            <a:r>
              <a:rPr lang="en-US" dirty="0"/>
              <a:t>&gt; ();</a:t>
            </a:r>
          </a:p>
          <a:p>
            <a:r>
              <a:rPr lang="en-US" dirty="0"/>
              <a:t>  app-&gt;Setup (ns3TcpSocket, </a:t>
            </a:r>
            <a:r>
              <a:rPr lang="en-US" dirty="0" err="1"/>
              <a:t>sinkAddress</a:t>
            </a:r>
            <a:r>
              <a:rPr lang="en-US" dirty="0"/>
              <a:t>, 1040, 1000, </a:t>
            </a:r>
            <a:r>
              <a:rPr lang="en-US" dirty="0" err="1"/>
              <a:t>DataRate</a:t>
            </a:r>
            <a:r>
              <a:rPr lang="en-US" dirty="0"/>
              <a:t> ("1Mbps"));</a:t>
            </a:r>
          </a:p>
          <a:p>
            <a:r>
              <a:rPr lang="en-US" dirty="0"/>
              <a:t>  </a:t>
            </a:r>
            <a:r>
              <a:rPr lang="en-US" dirty="0" err="1"/>
              <a:t>nodes.Get</a:t>
            </a:r>
            <a:r>
              <a:rPr lang="en-US" dirty="0"/>
              <a:t> (0)-&gt;</a:t>
            </a:r>
            <a:r>
              <a:rPr lang="en-US" dirty="0" err="1"/>
              <a:t>AddApplication</a:t>
            </a:r>
            <a:r>
              <a:rPr lang="en-US" dirty="0"/>
              <a:t> (app);</a:t>
            </a:r>
          </a:p>
          <a:p>
            <a:r>
              <a:rPr lang="en-US" dirty="0"/>
              <a:t>  app-&gt;</a:t>
            </a:r>
            <a:r>
              <a:rPr lang="en-US" dirty="0" err="1"/>
              <a:t>SetStartTime</a:t>
            </a:r>
            <a:r>
              <a:rPr lang="en-US" dirty="0"/>
              <a:t> (Seconds (1.));</a:t>
            </a:r>
          </a:p>
          <a:p>
            <a:r>
              <a:rPr lang="en-US" dirty="0"/>
              <a:t>  app-&gt;</a:t>
            </a:r>
            <a:r>
              <a:rPr lang="en-US" dirty="0" err="1"/>
              <a:t>SetStopTime</a:t>
            </a:r>
            <a:r>
              <a:rPr lang="en-US" dirty="0"/>
              <a:t> (Seconds (20.));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471615" y="4464538"/>
            <a:ext cx="1221154" cy="166077"/>
          </a:xfrm>
          <a:prstGeom prst="rect">
            <a:avLst/>
          </a:prstGeom>
          <a:solidFill>
            <a:srgbClr val="FFFF00">
              <a:alpha val="2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  <a:cs typeface="ＭＳ Ｐゴシック" pitchFamily="48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770923" y="4445000"/>
            <a:ext cx="1084385" cy="185615"/>
          </a:xfrm>
          <a:prstGeom prst="rect">
            <a:avLst/>
          </a:prstGeom>
          <a:solidFill>
            <a:srgbClr val="FFFF00">
              <a:alpha val="2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  <a:cs typeface="ＭＳ Ｐゴシック" pitchFamily="48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943231" y="4445000"/>
            <a:ext cx="410307" cy="156308"/>
          </a:xfrm>
          <a:prstGeom prst="rect">
            <a:avLst/>
          </a:prstGeom>
          <a:solidFill>
            <a:srgbClr val="FFFF00">
              <a:alpha val="2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  <a:cs typeface="ＭＳ Ｐゴシック" pitchFamily="48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441462" y="4435231"/>
            <a:ext cx="400538" cy="175846"/>
          </a:xfrm>
          <a:prstGeom prst="rect">
            <a:avLst/>
          </a:prstGeom>
          <a:solidFill>
            <a:srgbClr val="FFFF00">
              <a:alpha val="2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  <a:cs typeface="ＭＳ Ｐゴシック" pitchFamily="48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929923" y="4435231"/>
            <a:ext cx="1670539" cy="195384"/>
          </a:xfrm>
          <a:prstGeom prst="rect">
            <a:avLst/>
          </a:prstGeom>
          <a:solidFill>
            <a:srgbClr val="FFFF00">
              <a:alpha val="2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  <a:cs typeface="ＭＳ Ｐゴシック" pitchFamily="48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2231" y="2022230"/>
            <a:ext cx="1352003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Socket object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24538" y="2471617"/>
            <a:ext cx="2082621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Address to connect to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35923" y="2872154"/>
            <a:ext cx="1940756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Data per send event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52461" y="3262924"/>
            <a:ext cx="2172390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Number of send events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47145" y="3673230"/>
            <a:ext cx="1428596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Send data rate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9" idx="2"/>
            <a:endCxn id="4" idx="0"/>
          </p:cNvCxnSpPr>
          <p:nvPr/>
        </p:nvCxnSpPr>
        <p:spPr bwMode="auto">
          <a:xfrm>
            <a:off x="1428233" y="2330007"/>
            <a:ext cx="1653959" cy="21345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10" idx="2"/>
            <a:endCxn id="5" idx="0"/>
          </p:cNvCxnSpPr>
          <p:nvPr/>
        </p:nvCxnSpPr>
        <p:spPr bwMode="auto">
          <a:xfrm>
            <a:off x="2965849" y="2779394"/>
            <a:ext cx="1347267" cy="16656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11" idx="2"/>
            <a:endCxn id="6" idx="0"/>
          </p:cNvCxnSpPr>
          <p:nvPr/>
        </p:nvCxnSpPr>
        <p:spPr bwMode="auto">
          <a:xfrm>
            <a:off x="4106301" y="3179931"/>
            <a:ext cx="1042084" cy="12650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12" idx="2"/>
            <a:endCxn id="7" idx="0"/>
          </p:cNvCxnSpPr>
          <p:nvPr/>
        </p:nvCxnSpPr>
        <p:spPr bwMode="auto">
          <a:xfrm>
            <a:off x="5638656" y="3570701"/>
            <a:ext cx="3075" cy="8645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13" idx="2"/>
            <a:endCxn id="8" idx="0"/>
          </p:cNvCxnSpPr>
          <p:nvPr/>
        </p:nvCxnSpPr>
        <p:spPr bwMode="auto">
          <a:xfrm>
            <a:off x="6761443" y="3981007"/>
            <a:ext cx="3750" cy="4542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689405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fifth.cc</a:t>
            </a:r>
            <a:r>
              <a:rPr lang="en-US" dirty="0" smtClean="0"/>
              <a:t>: text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4462" y="1113695"/>
            <a:ext cx="3829538" cy="30777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./</a:t>
            </a:r>
            <a:r>
              <a:rPr lang="en-US" dirty="0" err="1" smtClean="0"/>
              <a:t>waf</a:t>
            </a:r>
            <a:r>
              <a:rPr lang="en-US" dirty="0" smtClean="0"/>
              <a:t> –run scratch/</a:t>
            </a:r>
            <a:r>
              <a:rPr lang="en-US" dirty="0" err="1" smtClean="0"/>
              <a:t>myfifth</a:t>
            </a:r>
            <a:r>
              <a:rPr lang="en-US" dirty="0" smtClean="0"/>
              <a:t> &gt; </a:t>
            </a:r>
            <a:r>
              <a:rPr lang="en-US" dirty="0" err="1" smtClean="0"/>
              <a:t>cwnd.dat</a:t>
            </a:r>
            <a:r>
              <a:rPr lang="en-US" dirty="0" smtClean="0"/>
              <a:t> 2&gt;&amp;1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2846" y="1465388"/>
            <a:ext cx="3686977" cy="489364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200" dirty="0" err="1"/>
              <a:t>Waf</a:t>
            </a:r>
            <a:r>
              <a:rPr lang="en-US" sz="1200" dirty="0"/>
              <a:t>: Entering directory `</a:t>
            </a:r>
            <a:r>
              <a:rPr lang="en-US" sz="1200" dirty="0" smtClean="0"/>
              <a:t>/</a:t>
            </a:r>
            <a:r>
              <a:rPr lang="en-US" sz="1200" dirty="0" err="1" smtClean="0"/>
              <a:t>mypath</a:t>
            </a:r>
            <a:r>
              <a:rPr lang="en-US" sz="1200" dirty="0" smtClean="0"/>
              <a:t>/</a:t>
            </a:r>
            <a:r>
              <a:rPr lang="en-US" sz="1200" dirty="0"/>
              <a:t>ns-3</a:t>
            </a:r>
            <a:r>
              <a:rPr lang="en-US" sz="1200" dirty="0" smtClean="0"/>
              <a:t>-dev/</a:t>
            </a:r>
            <a:r>
              <a:rPr lang="en-US" sz="1200" dirty="0"/>
              <a:t>build'</a:t>
            </a:r>
          </a:p>
          <a:p>
            <a:r>
              <a:rPr lang="en-US" sz="1200" dirty="0" err="1"/>
              <a:t>Waf</a:t>
            </a:r>
            <a:r>
              <a:rPr lang="en-US" sz="1200" dirty="0"/>
              <a:t>: Leaving directory `</a:t>
            </a:r>
            <a:r>
              <a:rPr lang="en-US" sz="1200" dirty="0" smtClean="0"/>
              <a:t>/</a:t>
            </a:r>
            <a:r>
              <a:rPr lang="en-US" sz="1200" dirty="0" err="1" smtClean="0"/>
              <a:t>mypath</a:t>
            </a:r>
            <a:r>
              <a:rPr lang="en-US" sz="1200" dirty="0" smtClean="0"/>
              <a:t>/</a:t>
            </a:r>
            <a:r>
              <a:rPr lang="en-US" sz="1200" dirty="0"/>
              <a:t>ns-3</a:t>
            </a:r>
            <a:r>
              <a:rPr lang="en-US" sz="1200" dirty="0" smtClean="0"/>
              <a:t>-dev/</a:t>
            </a:r>
            <a:r>
              <a:rPr lang="en-US" sz="1200" dirty="0"/>
              <a:t>build'</a:t>
            </a:r>
          </a:p>
          <a:p>
            <a:r>
              <a:rPr lang="en-US" sz="1200" dirty="0"/>
              <a:t>'build' finished successfully (1m58.520s)</a:t>
            </a:r>
          </a:p>
          <a:p>
            <a:r>
              <a:rPr lang="en-US" sz="1200" dirty="0"/>
              <a:t>1       536</a:t>
            </a:r>
          </a:p>
          <a:p>
            <a:r>
              <a:rPr lang="en-US" sz="1200" dirty="0"/>
              <a:t>1.00919 1072</a:t>
            </a:r>
          </a:p>
          <a:p>
            <a:r>
              <a:rPr lang="en-US" sz="1200" dirty="0"/>
              <a:t>1.01511 1608</a:t>
            </a:r>
          </a:p>
          <a:p>
            <a:r>
              <a:rPr lang="en-US" sz="1200" dirty="0"/>
              <a:t>1.02163 2144</a:t>
            </a:r>
          </a:p>
          <a:p>
            <a:r>
              <a:rPr lang="en-US" sz="1200" dirty="0"/>
              <a:t>1.02995 2680</a:t>
            </a:r>
          </a:p>
          <a:p>
            <a:r>
              <a:rPr lang="en-US" sz="1200" dirty="0"/>
              <a:t>1.03827 3216</a:t>
            </a:r>
          </a:p>
          <a:p>
            <a:r>
              <a:rPr lang="en-US" sz="1200" dirty="0"/>
              <a:t>1.04659 3752</a:t>
            </a:r>
          </a:p>
          <a:p>
            <a:r>
              <a:rPr lang="en-US" sz="1200" dirty="0"/>
              <a:t>1.05491 4288</a:t>
            </a:r>
          </a:p>
          <a:p>
            <a:r>
              <a:rPr lang="en-US" sz="1200" dirty="0"/>
              <a:t>1.06323 4824</a:t>
            </a:r>
          </a:p>
          <a:p>
            <a:r>
              <a:rPr lang="en-US" sz="1200" dirty="0"/>
              <a:t>1.07155 5360</a:t>
            </a:r>
          </a:p>
          <a:p>
            <a:r>
              <a:rPr lang="en-US" sz="1200" dirty="0"/>
              <a:t>1.07987 5896</a:t>
            </a:r>
          </a:p>
          <a:p>
            <a:r>
              <a:rPr lang="en-US" sz="1200" dirty="0"/>
              <a:t>1.08819 6432</a:t>
            </a:r>
          </a:p>
          <a:p>
            <a:r>
              <a:rPr lang="en-US" sz="1200" dirty="0"/>
              <a:t>1.09651 6968</a:t>
            </a:r>
          </a:p>
          <a:p>
            <a:r>
              <a:rPr lang="en-US" sz="1200" dirty="0"/>
              <a:t>1.10483 7504</a:t>
            </a:r>
          </a:p>
          <a:p>
            <a:r>
              <a:rPr lang="en-US" sz="1200" dirty="0"/>
              <a:t>1.11315 8040</a:t>
            </a:r>
          </a:p>
          <a:p>
            <a:r>
              <a:rPr lang="en-US" sz="1200" dirty="0"/>
              <a:t>1.12147 8576</a:t>
            </a:r>
          </a:p>
          <a:p>
            <a:r>
              <a:rPr lang="en-US" sz="1200" dirty="0"/>
              <a:t>1.12979 9112</a:t>
            </a:r>
          </a:p>
          <a:p>
            <a:r>
              <a:rPr lang="en-US" sz="1200" dirty="0" err="1"/>
              <a:t>RxDrop</a:t>
            </a:r>
            <a:r>
              <a:rPr lang="en-US" sz="1200" dirty="0"/>
              <a:t> at 1.13692</a:t>
            </a:r>
          </a:p>
          <a:p>
            <a:r>
              <a:rPr lang="en-US" sz="1200" dirty="0"/>
              <a:t>1.13811 </a:t>
            </a:r>
            <a:r>
              <a:rPr lang="en-US" sz="1200" dirty="0" smtClean="0"/>
              <a:t>9648</a:t>
            </a:r>
          </a:p>
          <a:p>
            <a:r>
              <a:rPr lang="en-US" sz="1200" dirty="0"/>
              <a:t>1.15475 2900</a:t>
            </a:r>
          </a:p>
          <a:p>
            <a:r>
              <a:rPr lang="en-US" sz="1200" dirty="0"/>
              <a:t>1.15563 3436</a:t>
            </a:r>
            <a:endParaRPr lang="en-US" sz="1200" dirty="0" smtClean="0"/>
          </a:p>
          <a:p>
            <a:r>
              <a:rPr lang="en-US" sz="1200" dirty="0"/>
              <a:t>	</a:t>
            </a:r>
            <a:r>
              <a:rPr lang="en-US" sz="2400" dirty="0" smtClean="0"/>
              <a:t>⋮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077308" y="3419231"/>
            <a:ext cx="2698876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Eliminate these lines by hand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71231" y="5167923"/>
            <a:ext cx="1387231" cy="175846"/>
          </a:xfrm>
          <a:prstGeom prst="rect">
            <a:avLst/>
          </a:prstGeom>
          <a:solidFill>
            <a:srgbClr val="FFFF00">
              <a:alpha val="2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  <a:cs typeface="ＭＳ Ｐゴシック" pitchFamily="48" charset="-128"/>
            </a:endParaRPr>
          </a:p>
        </p:txBody>
      </p:sp>
      <p:cxnSp>
        <p:nvCxnSpPr>
          <p:cNvPr id="9" name="Straight Arrow Connector 8"/>
          <p:cNvCxnSpPr>
            <a:stCxn id="5" idx="0"/>
            <a:endCxn id="6" idx="2"/>
          </p:cNvCxnSpPr>
          <p:nvPr/>
        </p:nvCxnSpPr>
        <p:spPr bwMode="auto">
          <a:xfrm flipH="1" flipV="1">
            <a:off x="2124808" y="2080846"/>
            <a:ext cx="2301938" cy="1338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endCxn id="7" idx="3"/>
          </p:cNvCxnSpPr>
          <p:nvPr/>
        </p:nvCxnSpPr>
        <p:spPr bwMode="auto">
          <a:xfrm flipH="1">
            <a:off x="1758462" y="3575538"/>
            <a:ext cx="1309076" cy="16803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Rectangle 5"/>
          <p:cNvSpPr/>
          <p:nvPr/>
        </p:nvSpPr>
        <p:spPr bwMode="auto">
          <a:xfrm>
            <a:off x="361462" y="1514231"/>
            <a:ext cx="3526692" cy="566615"/>
          </a:xfrm>
          <a:prstGeom prst="rect">
            <a:avLst/>
          </a:prstGeom>
          <a:solidFill>
            <a:srgbClr val="FFFF00">
              <a:alpha val="2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  <a:cs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4015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fifth.cc</a:t>
            </a:r>
            <a:r>
              <a:rPr lang="en-US" dirty="0" smtClean="0"/>
              <a:t>: plotting the results</a:t>
            </a:r>
            <a:endParaRPr lang="en-US" dirty="0"/>
          </a:p>
        </p:txBody>
      </p:sp>
      <p:pic>
        <p:nvPicPr>
          <p:cNvPr id="3" name="Picture 2" descr="cw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461" y="2207847"/>
            <a:ext cx="4064000" cy="3048000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 descr="stevens-fig21.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7" y="2210264"/>
            <a:ext cx="4411980" cy="2979420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7923" y="1807307"/>
            <a:ext cx="2839239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Original by W. Richard Stevens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06462" y="1807308"/>
            <a:ext cx="2334846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Our result, using </a:t>
            </a:r>
            <a:r>
              <a:rPr lang="en-US" dirty="0" err="1" smtClean="0"/>
              <a:t>gnuplot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217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nice, but…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after</a:t>
            </a:r>
          </a:p>
          <a:p>
            <a:endParaRPr lang="en-US" dirty="0"/>
          </a:p>
          <a:p>
            <a:r>
              <a:rPr lang="en-US" dirty="0" smtClean="0"/>
              <a:t>We had to edit the file by hand to remove “junk” lines…</a:t>
            </a:r>
          </a:p>
          <a:p>
            <a:endParaRPr lang="en-US" dirty="0" smtClean="0"/>
          </a:p>
          <a:p>
            <a:r>
              <a:rPr lang="en-US" dirty="0" smtClean="0"/>
              <a:t>But we said tracing gives you control over output format</a:t>
            </a:r>
          </a:p>
          <a:p>
            <a:r>
              <a:rPr lang="en-US" dirty="0" smtClean="0"/>
              <a:t>Is there a cleaner way to produce the output we need?</a:t>
            </a:r>
          </a:p>
          <a:p>
            <a:r>
              <a:rPr lang="en-US" dirty="0" smtClean="0"/>
              <a:t>Yes!  Use trace helpers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7385" y="1778003"/>
            <a:ext cx="3829538" cy="30777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./</a:t>
            </a:r>
            <a:r>
              <a:rPr lang="en-US" dirty="0" err="1" smtClean="0"/>
              <a:t>waf</a:t>
            </a:r>
            <a:r>
              <a:rPr lang="en-US" dirty="0" smtClean="0"/>
              <a:t> –run scratch/</a:t>
            </a:r>
            <a:r>
              <a:rPr lang="en-US" dirty="0" err="1" smtClean="0"/>
              <a:t>myfifth</a:t>
            </a:r>
            <a:r>
              <a:rPr lang="en-US" dirty="0" smtClean="0"/>
              <a:t> &gt; </a:t>
            </a:r>
            <a:r>
              <a:rPr lang="en-US" dirty="0" err="1" smtClean="0"/>
              <a:t>cwnd.dat</a:t>
            </a:r>
            <a:r>
              <a:rPr lang="en-US" dirty="0" smtClean="0"/>
              <a:t> 2&gt;&amp;1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80846" y="5822461"/>
            <a:ext cx="4996555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Let’s tweak </a:t>
            </a:r>
            <a:r>
              <a:rPr lang="en-US" dirty="0" err="1" smtClean="0"/>
              <a:t>fifth.cc</a:t>
            </a:r>
            <a:r>
              <a:rPr lang="en-US" dirty="0" smtClean="0"/>
              <a:t> to produce cleaner output ⇒ </a:t>
            </a:r>
            <a:r>
              <a:rPr lang="en-US" dirty="0" err="1" smtClean="0"/>
              <a:t>sixth.cc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5027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sixth.cc</a:t>
            </a:r>
            <a:r>
              <a:rPr lang="en-US" dirty="0" smtClean="0"/>
              <a:t> walkthrough: </a:t>
            </a:r>
            <a:r>
              <a:rPr lang="en-US" dirty="0" err="1" smtClean="0"/>
              <a:t>CwndChange</a:t>
            </a:r>
            <a:r>
              <a:rPr lang="en-US" dirty="0" smtClean="0"/>
              <a:t> callback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57759" y="1557058"/>
            <a:ext cx="8407620" cy="1015663"/>
            <a:chOff x="157759" y="1557058"/>
            <a:chExt cx="8407620" cy="1015663"/>
          </a:xfrm>
        </p:grpSpPr>
        <p:sp>
          <p:nvSpPr>
            <p:cNvPr id="7" name="TextBox 6"/>
            <p:cNvSpPr txBox="1"/>
            <p:nvPr/>
          </p:nvSpPr>
          <p:spPr>
            <a:xfrm>
              <a:off x="157759" y="1557058"/>
              <a:ext cx="8407620" cy="1015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static </a:t>
              </a:r>
              <a:r>
                <a:rPr lang="en-US" sz="1200" dirty="0" smtClean="0"/>
                <a:t>void </a:t>
              </a:r>
              <a:r>
                <a:rPr lang="en-US" sz="1200" dirty="0" err="1" smtClean="0"/>
                <a:t>CwndChange</a:t>
              </a:r>
              <a:r>
                <a:rPr lang="en-US" sz="1200" dirty="0" smtClean="0"/>
                <a:t> </a:t>
              </a:r>
              <a:r>
                <a:rPr lang="en-US" sz="1200" dirty="0"/>
                <a:t>(</a:t>
              </a:r>
              <a:r>
                <a:rPr lang="en-US" sz="1200" dirty="0" err="1"/>
                <a:t>Ptr</a:t>
              </a:r>
              <a:r>
                <a:rPr lang="en-US" sz="1200" dirty="0"/>
                <a:t>&lt;</a:t>
              </a:r>
              <a:r>
                <a:rPr lang="en-US" sz="1200" dirty="0" err="1"/>
                <a:t>OutputStreamWrapper</a:t>
              </a:r>
              <a:r>
                <a:rPr lang="en-US" sz="1200" dirty="0"/>
                <a:t>&gt; stream, uint32_t </a:t>
              </a:r>
              <a:r>
                <a:rPr lang="en-US" sz="1200" dirty="0" err="1"/>
                <a:t>oldCwnd</a:t>
              </a:r>
              <a:r>
                <a:rPr lang="en-US" sz="1200" dirty="0"/>
                <a:t>, uint32_t </a:t>
              </a:r>
              <a:r>
                <a:rPr lang="en-US" sz="1200" dirty="0" err="1"/>
                <a:t>newCwnd</a:t>
              </a:r>
              <a:r>
                <a:rPr lang="en-US" sz="1200" dirty="0"/>
                <a:t>)</a:t>
              </a:r>
            </a:p>
            <a:p>
              <a:r>
                <a:rPr lang="en-US" sz="1200" dirty="0"/>
                <a:t>{</a:t>
              </a:r>
            </a:p>
            <a:p>
              <a:r>
                <a:rPr lang="en-US" sz="1200" dirty="0"/>
                <a:t>  NS_LOG_UNCOND (Simulator::Now ().</a:t>
              </a:r>
              <a:r>
                <a:rPr lang="en-US" sz="1200" dirty="0" err="1"/>
                <a:t>GetSeconds</a:t>
              </a:r>
              <a:r>
                <a:rPr lang="en-US" sz="1200" dirty="0"/>
                <a:t> () &lt;&lt; "\t" &lt;&lt; </a:t>
              </a:r>
              <a:r>
                <a:rPr lang="en-US" sz="1200" dirty="0" err="1"/>
                <a:t>newCwnd</a:t>
              </a:r>
              <a:r>
                <a:rPr lang="en-US" sz="1200" dirty="0"/>
                <a:t>);</a:t>
              </a:r>
            </a:p>
            <a:p>
              <a:r>
                <a:rPr lang="en-US" sz="1200" dirty="0"/>
                <a:t>  *stream-&gt;</a:t>
              </a:r>
              <a:r>
                <a:rPr lang="en-US" sz="1200" dirty="0" err="1"/>
                <a:t>GetStream</a:t>
              </a:r>
              <a:r>
                <a:rPr lang="en-US" sz="1200" dirty="0"/>
                <a:t> () &lt;&lt; Simulator::Now ().</a:t>
              </a:r>
              <a:r>
                <a:rPr lang="en-US" sz="1200" dirty="0" err="1"/>
                <a:t>GetSeconds</a:t>
              </a:r>
              <a:r>
                <a:rPr lang="en-US" sz="1200" dirty="0"/>
                <a:t> () &lt;&lt; "\t" &lt;&lt; </a:t>
              </a:r>
              <a:r>
                <a:rPr lang="en-US" sz="1200" dirty="0" err="1"/>
                <a:t>oldCwnd</a:t>
              </a:r>
              <a:r>
                <a:rPr lang="en-US" sz="1200" dirty="0"/>
                <a:t> &lt;&lt; "\t" &lt;&lt; </a:t>
              </a:r>
              <a:r>
                <a:rPr lang="en-US" sz="1200" dirty="0" err="1"/>
                <a:t>newCwnd</a:t>
              </a:r>
              <a:r>
                <a:rPr lang="en-US" sz="1200" dirty="0"/>
                <a:t> &lt;&lt; </a:t>
              </a:r>
              <a:r>
                <a:rPr lang="en-US" sz="1200" dirty="0" err="1"/>
                <a:t>std</a:t>
              </a:r>
              <a:r>
                <a:rPr lang="en-US" sz="1200" dirty="0"/>
                <a:t>::</a:t>
              </a:r>
              <a:r>
                <a:rPr lang="en-US" sz="1200" dirty="0" err="1"/>
                <a:t>endl</a:t>
              </a:r>
              <a:r>
                <a:rPr lang="en-US" sz="1200" dirty="0"/>
                <a:t>;</a:t>
              </a:r>
            </a:p>
            <a:p>
              <a:r>
                <a:rPr lang="en-US" sz="1200" dirty="0"/>
                <a:t>}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100057" y="1620118"/>
              <a:ext cx="2580071" cy="170013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  <a:cs typeface="ＭＳ Ｐゴシック" pitchFamily="48" charset="-128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20009" y="2170158"/>
              <a:ext cx="8080221" cy="170013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  <a:cs typeface="ＭＳ Ｐゴシック" pitchFamily="48" charset="-128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200087" y="2760201"/>
            <a:ext cx="1608133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Added to </a:t>
            </a:r>
            <a:r>
              <a:rPr lang="en-US" dirty="0" err="1" smtClean="0"/>
              <a:t>fifth.cc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1" idx="0"/>
            <a:endCxn id="8" idx="2"/>
          </p:cNvCxnSpPr>
          <p:nvPr/>
        </p:nvCxnSpPr>
        <p:spPr bwMode="auto">
          <a:xfrm flipH="1" flipV="1">
            <a:off x="3390093" y="1790131"/>
            <a:ext cx="614061" cy="9700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11" idx="0"/>
            <a:endCxn id="9" idx="2"/>
          </p:cNvCxnSpPr>
          <p:nvPr/>
        </p:nvCxnSpPr>
        <p:spPr bwMode="auto">
          <a:xfrm flipV="1">
            <a:off x="4004154" y="2340171"/>
            <a:ext cx="355966" cy="4200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160004" y="1120082"/>
            <a:ext cx="2658463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Modify the callback function: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60004" y="3650263"/>
            <a:ext cx="3486977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Add lines in the main to create stream: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00087" y="5550411"/>
            <a:ext cx="5763116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Causes the stream argument to be added to the function callback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0"/>
            <a:endCxn id="28" idx="2"/>
          </p:cNvCxnSpPr>
          <p:nvPr/>
        </p:nvCxnSpPr>
        <p:spPr bwMode="auto">
          <a:xfrm flipV="1">
            <a:off x="6081645" y="5040373"/>
            <a:ext cx="943548" cy="510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5430148" y="2760201"/>
            <a:ext cx="2847817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Formatted output to the stream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3" idx="1"/>
            <a:endCxn id="9" idx="2"/>
          </p:cNvCxnSpPr>
          <p:nvPr/>
        </p:nvCxnSpPr>
        <p:spPr bwMode="auto">
          <a:xfrm flipH="1" flipV="1">
            <a:off x="4360120" y="2340171"/>
            <a:ext cx="1070028" cy="5739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8" name="Group 37"/>
          <p:cNvGrpSpPr/>
          <p:nvPr/>
        </p:nvGrpSpPr>
        <p:grpSpPr>
          <a:xfrm>
            <a:off x="160005" y="4430329"/>
            <a:ext cx="8802484" cy="646331"/>
            <a:chOff x="160005" y="4210307"/>
            <a:chExt cx="8802484" cy="646331"/>
          </a:xfrm>
        </p:grpSpPr>
        <p:grpSp>
          <p:nvGrpSpPr>
            <p:cNvPr id="29" name="Group 28"/>
            <p:cNvGrpSpPr/>
            <p:nvPr/>
          </p:nvGrpSpPr>
          <p:grpSpPr>
            <a:xfrm>
              <a:off x="160005" y="4210307"/>
              <a:ext cx="8802484" cy="646331"/>
              <a:chOff x="160005" y="4210307"/>
              <a:chExt cx="8802484" cy="646331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160005" y="4210307"/>
                <a:ext cx="880248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 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AsciiTraceHelper</a:t>
                </a:r>
                <a:r>
                  <a:rPr lang="en-US" sz="1200" dirty="0" smtClean="0"/>
                  <a:t> </a:t>
                </a:r>
                <a:r>
                  <a:rPr lang="en-US" sz="1200" dirty="0" err="1"/>
                  <a:t>asciiTraceHelper</a:t>
                </a:r>
                <a:r>
                  <a:rPr lang="en-US" sz="1200" dirty="0"/>
                  <a:t>;</a:t>
                </a:r>
              </a:p>
              <a:p>
                <a:r>
                  <a:rPr lang="en-US" sz="1200" dirty="0"/>
                  <a:t>  </a:t>
                </a:r>
                <a:r>
                  <a:rPr lang="en-US" sz="1200" dirty="0" err="1"/>
                  <a:t>Ptr</a:t>
                </a:r>
                <a:r>
                  <a:rPr lang="en-US" sz="1200" dirty="0"/>
                  <a:t>&lt;</a:t>
                </a:r>
                <a:r>
                  <a:rPr lang="en-US" sz="1200" dirty="0" err="1"/>
                  <a:t>OutputStreamWrapper</a:t>
                </a:r>
                <a:r>
                  <a:rPr lang="en-US" sz="1200" dirty="0"/>
                  <a:t>&gt; stream = </a:t>
                </a:r>
                <a:r>
                  <a:rPr lang="en-US" sz="1200" dirty="0" err="1"/>
                  <a:t>asciiTraceHelper.CreateFileStream</a:t>
                </a:r>
                <a:r>
                  <a:rPr lang="en-US" sz="1200" dirty="0"/>
                  <a:t> ("</a:t>
                </a:r>
                <a:r>
                  <a:rPr lang="en-US" sz="1200" dirty="0" err="1"/>
                  <a:t>sixth.cwnd</a:t>
                </a:r>
                <a:r>
                  <a:rPr lang="en-US" sz="1200" dirty="0"/>
                  <a:t>");</a:t>
                </a:r>
              </a:p>
              <a:p>
                <a:r>
                  <a:rPr lang="en-US" sz="1200" dirty="0"/>
                  <a:t>  ns3TcpSocket-&gt;</a:t>
                </a:r>
                <a:r>
                  <a:rPr lang="en-US" sz="1200" dirty="0" err="1"/>
                  <a:t>TraceConnectWithoutContext</a:t>
                </a:r>
                <a:r>
                  <a:rPr lang="en-US" sz="1200" dirty="0"/>
                  <a:t> ("</a:t>
                </a:r>
                <a:r>
                  <a:rPr lang="en-US" sz="1200" dirty="0" err="1"/>
                  <a:t>CongestionWindow</a:t>
                </a:r>
                <a:r>
                  <a:rPr lang="en-US" sz="1200" dirty="0"/>
                  <a:t>", </a:t>
                </a:r>
                <a:r>
                  <a:rPr lang="en-US" sz="1200" dirty="0" err="1"/>
                  <a:t>MakeBoundCallback</a:t>
                </a:r>
                <a:r>
                  <a:rPr lang="en-US" sz="1200" dirty="0"/>
                  <a:t> (&amp;</a:t>
                </a:r>
                <a:r>
                  <a:rPr lang="en-US" sz="1200" dirty="0" err="1"/>
                  <a:t>CwndChange</a:t>
                </a:r>
                <a:r>
                  <a:rPr lang="en-US" sz="1200" dirty="0"/>
                  <a:t>, stream));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5360147" y="4630338"/>
                <a:ext cx="3330091" cy="190013"/>
              </a:xfrm>
              <a:prstGeom prst="rect">
                <a:avLst/>
              </a:prstGeom>
              <a:solidFill>
                <a:srgbClr val="FFFF00">
                  <a:alpha val="25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48" charset="0"/>
                  <a:ea typeface="ＭＳ Ｐゴシック" pitchFamily="48" charset="-128"/>
                  <a:cs typeface="ＭＳ Ｐゴシック" pitchFamily="48" charset="-128"/>
                </a:endParaRPr>
              </a:p>
            </p:txBody>
          </p:sp>
        </p:grpSp>
        <p:sp>
          <p:nvSpPr>
            <p:cNvPr id="36" name="Rectangle 35"/>
            <p:cNvSpPr/>
            <p:nvPr/>
          </p:nvSpPr>
          <p:spPr bwMode="auto">
            <a:xfrm>
              <a:off x="5650154" y="4450324"/>
              <a:ext cx="950026" cy="170013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  <a:cs typeface="ＭＳ Ｐゴシック" pitchFamily="48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820132" y="4050301"/>
            <a:ext cx="2609195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Filename attached to stream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7" idx="2"/>
            <a:endCxn id="36" idx="0"/>
          </p:cNvCxnSpPr>
          <p:nvPr/>
        </p:nvCxnSpPr>
        <p:spPr bwMode="auto">
          <a:xfrm>
            <a:off x="6124730" y="4358078"/>
            <a:ext cx="437" cy="3122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7064968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sixth.cc</a:t>
            </a:r>
            <a:r>
              <a:rPr lang="en-US" dirty="0" smtClean="0"/>
              <a:t> walkthrough: </a:t>
            </a:r>
            <a:r>
              <a:rPr lang="en-US" dirty="0" err="1" smtClean="0"/>
              <a:t>RxDrop</a:t>
            </a:r>
            <a:r>
              <a:rPr lang="en-US" dirty="0" smtClean="0"/>
              <a:t> callback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12360" y="2857891"/>
            <a:ext cx="1608133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Added to </a:t>
            </a:r>
            <a:r>
              <a:rPr lang="en-US" dirty="0" err="1" smtClean="0"/>
              <a:t>fifth.cc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60004" y="1120082"/>
            <a:ext cx="2658463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Modify the callback function: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60004" y="3650263"/>
            <a:ext cx="3486977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Add lines in the main to create stream: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00087" y="5550411"/>
            <a:ext cx="5431983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Causes the file argument to be added to the function callback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642421" y="2857891"/>
            <a:ext cx="2993127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Formatted output to the </a:t>
            </a:r>
            <a:r>
              <a:rPr lang="en-US" dirty="0" err="1" smtClean="0"/>
              <a:t>pcap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393858" y="4050301"/>
            <a:ext cx="2287806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Filename attached to file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57759" y="1557058"/>
            <a:ext cx="6290041" cy="1169551"/>
            <a:chOff x="157759" y="1557058"/>
            <a:chExt cx="6290041" cy="1169551"/>
          </a:xfrm>
        </p:grpSpPr>
        <p:sp>
          <p:nvSpPr>
            <p:cNvPr id="7" name="TextBox 6"/>
            <p:cNvSpPr txBox="1"/>
            <p:nvPr/>
          </p:nvSpPr>
          <p:spPr>
            <a:xfrm>
              <a:off x="157759" y="1557058"/>
              <a:ext cx="6290041" cy="11695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dirty="0"/>
                <a:t>static </a:t>
              </a:r>
              <a:r>
                <a:rPr lang="en-US" dirty="0" smtClean="0"/>
                <a:t>void </a:t>
              </a:r>
              <a:r>
                <a:rPr lang="en-US" dirty="0" err="1" smtClean="0"/>
                <a:t>RxDrop</a:t>
              </a:r>
              <a:r>
                <a:rPr lang="en-US" dirty="0" smtClean="0"/>
                <a:t> </a:t>
              </a:r>
              <a:r>
                <a:rPr lang="en-US" dirty="0"/>
                <a:t>(</a:t>
              </a:r>
              <a:r>
                <a:rPr lang="en-US" dirty="0" err="1"/>
                <a:t>Ptr</a:t>
              </a:r>
              <a:r>
                <a:rPr lang="en-US" dirty="0"/>
                <a:t>&lt;</a:t>
              </a:r>
              <a:r>
                <a:rPr lang="en-US" dirty="0" err="1"/>
                <a:t>PcapFileWrapper</a:t>
              </a:r>
              <a:r>
                <a:rPr lang="en-US" dirty="0"/>
                <a:t>&gt; file, </a:t>
              </a:r>
              <a:r>
                <a:rPr lang="en-US" dirty="0" err="1"/>
                <a:t>Ptr</a:t>
              </a:r>
              <a:r>
                <a:rPr lang="en-US" dirty="0"/>
                <a:t>&lt;</a:t>
              </a:r>
              <a:r>
                <a:rPr lang="en-US" dirty="0" err="1"/>
                <a:t>const</a:t>
              </a:r>
              <a:r>
                <a:rPr lang="en-US" dirty="0"/>
                <a:t> Packet&gt; p)</a:t>
              </a:r>
            </a:p>
            <a:p>
              <a:r>
                <a:rPr lang="en-US" dirty="0"/>
                <a:t>{</a:t>
              </a:r>
            </a:p>
            <a:p>
              <a:r>
                <a:rPr lang="en-US" dirty="0"/>
                <a:t>  NS_LOG_UNCOND ("</a:t>
              </a:r>
              <a:r>
                <a:rPr lang="en-US" dirty="0" err="1"/>
                <a:t>RxDrop</a:t>
              </a:r>
              <a:r>
                <a:rPr lang="en-US" dirty="0"/>
                <a:t> at " &lt;&lt; Simulator::Now ().</a:t>
              </a:r>
              <a:r>
                <a:rPr lang="en-US" dirty="0" err="1"/>
                <a:t>GetSeconds</a:t>
              </a:r>
              <a:r>
                <a:rPr lang="en-US" dirty="0"/>
                <a:t> ());</a:t>
              </a:r>
            </a:p>
            <a:p>
              <a:r>
                <a:rPr lang="en-US" dirty="0"/>
                <a:t>  file-&gt;Write (Simulator::Now (), p);</a:t>
              </a:r>
            </a:p>
            <a:p>
              <a:r>
                <a:rPr lang="en-US" dirty="0"/>
                <a:t>}</a:t>
              </a:r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1914769" y="1631462"/>
              <a:ext cx="2237154" cy="195384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  <a:cs typeface="ＭＳ Ｐゴシック" pitchFamily="48" charset="-128"/>
              </a:endParaRPr>
            </a:p>
          </p:txBody>
        </p:sp>
        <p:sp>
          <p:nvSpPr>
            <p:cNvPr id="4" name="Rectangle 3"/>
            <p:cNvSpPr/>
            <p:nvPr/>
          </p:nvSpPr>
          <p:spPr bwMode="auto">
            <a:xfrm>
              <a:off x="332154" y="2266462"/>
              <a:ext cx="2803769" cy="205153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  <a:cs typeface="ＭＳ Ｐゴシック" pitchFamily="48" charset="-128"/>
              </a:endParaRPr>
            </a:p>
          </p:txBody>
        </p:sp>
      </p:grpSp>
      <p:cxnSp>
        <p:nvCxnSpPr>
          <p:cNvPr id="12" name="Straight Arrow Connector 11"/>
          <p:cNvCxnSpPr>
            <a:stCxn id="11" idx="0"/>
            <a:endCxn id="4" idx="2"/>
          </p:cNvCxnSpPr>
          <p:nvPr/>
        </p:nvCxnSpPr>
        <p:spPr bwMode="auto">
          <a:xfrm flipH="1" flipV="1">
            <a:off x="1734039" y="2471615"/>
            <a:ext cx="482388" cy="3862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11" idx="0"/>
            <a:endCxn id="3" idx="2"/>
          </p:cNvCxnSpPr>
          <p:nvPr/>
        </p:nvCxnSpPr>
        <p:spPr bwMode="auto">
          <a:xfrm flipV="1">
            <a:off x="2216427" y="1826846"/>
            <a:ext cx="816919" cy="10310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33" idx="1"/>
            <a:endCxn id="4" idx="2"/>
          </p:cNvCxnSpPr>
          <p:nvPr/>
        </p:nvCxnSpPr>
        <p:spPr bwMode="auto">
          <a:xfrm flipH="1" flipV="1">
            <a:off x="1734039" y="2471615"/>
            <a:ext cx="1908382" cy="5401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3" name="Group 22"/>
          <p:cNvGrpSpPr/>
          <p:nvPr/>
        </p:nvGrpSpPr>
        <p:grpSpPr>
          <a:xfrm>
            <a:off x="160005" y="4430329"/>
            <a:ext cx="7777640" cy="646331"/>
            <a:chOff x="160005" y="4430329"/>
            <a:chExt cx="7777640" cy="646331"/>
          </a:xfrm>
        </p:grpSpPr>
        <p:sp>
          <p:nvSpPr>
            <p:cNvPr id="27" name="TextBox 26"/>
            <p:cNvSpPr txBox="1"/>
            <p:nvPr/>
          </p:nvSpPr>
          <p:spPr>
            <a:xfrm>
              <a:off x="160005" y="4430329"/>
              <a:ext cx="777764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  </a:t>
              </a:r>
              <a:r>
                <a:rPr lang="en-US" sz="1200" dirty="0" err="1" smtClean="0"/>
                <a:t>PcapHelper</a:t>
              </a:r>
              <a:r>
                <a:rPr lang="en-US" sz="1200" dirty="0" smtClean="0"/>
                <a:t> </a:t>
              </a:r>
              <a:r>
                <a:rPr lang="en-US" sz="1200" dirty="0" err="1"/>
                <a:t>pcapHelper</a:t>
              </a:r>
              <a:r>
                <a:rPr lang="en-US" sz="1200" dirty="0"/>
                <a:t>;</a:t>
              </a:r>
            </a:p>
            <a:p>
              <a:r>
                <a:rPr lang="en-US" sz="1200" dirty="0"/>
                <a:t>  </a:t>
              </a:r>
              <a:r>
                <a:rPr lang="en-US" sz="1200" dirty="0" err="1"/>
                <a:t>Ptr</a:t>
              </a:r>
              <a:r>
                <a:rPr lang="en-US" sz="1200" dirty="0"/>
                <a:t>&lt;</a:t>
              </a:r>
              <a:r>
                <a:rPr lang="en-US" sz="1200" dirty="0" err="1"/>
                <a:t>PcapFileWrapper</a:t>
              </a:r>
              <a:r>
                <a:rPr lang="en-US" sz="1200" dirty="0"/>
                <a:t>&gt; file = </a:t>
              </a:r>
              <a:r>
                <a:rPr lang="en-US" sz="1200" dirty="0" err="1"/>
                <a:t>pcapHelper.CreateFile</a:t>
              </a:r>
              <a:r>
                <a:rPr lang="en-US" sz="1200" dirty="0"/>
                <a:t> ("</a:t>
              </a:r>
              <a:r>
                <a:rPr lang="en-US" sz="1200" dirty="0" err="1"/>
                <a:t>sixth.pcap</a:t>
              </a:r>
              <a:r>
                <a:rPr lang="en-US" sz="1200" dirty="0"/>
                <a:t>", </a:t>
              </a:r>
              <a:r>
                <a:rPr lang="en-US" sz="1200" dirty="0" err="1"/>
                <a:t>std</a:t>
              </a:r>
              <a:r>
                <a:rPr lang="en-US" sz="1200" dirty="0"/>
                <a:t>::</a:t>
              </a:r>
              <a:r>
                <a:rPr lang="en-US" sz="1200" dirty="0" err="1"/>
                <a:t>ios</a:t>
              </a:r>
              <a:r>
                <a:rPr lang="en-US" sz="1200" dirty="0"/>
                <a:t>::out, </a:t>
              </a:r>
              <a:r>
                <a:rPr lang="en-US" sz="1200" dirty="0" err="1"/>
                <a:t>PcapHelper</a:t>
              </a:r>
              <a:r>
                <a:rPr lang="en-US" sz="1200" dirty="0"/>
                <a:t>::DLT_PPP);</a:t>
              </a:r>
            </a:p>
            <a:p>
              <a:r>
                <a:rPr lang="en-US" sz="1200" dirty="0"/>
                <a:t>  </a:t>
              </a:r>
              <a:r>
                <a:rPr lang="en-US" sz="1200" dirty="0" err="1"/>
                <a:t>devices.Get</a:t>
              </a:r>
              <a:r>
                <a:rPr lang="en-US" sz="1200" dirty="0"/>
                <a:t> (1)-&gt;</a:t>
              </a:r>
              <a:r>
                <a:rPr lang="en-US" sz="1200" dirty="0" err="1"/>
                <a:t>TraceConnectWithoutContext</a:t>
              </a:r>
              <a:r>
                <a:rPr lang="en-US" sz="1200" dirty="0"/>
                <a:t> ("</a:t>
              </a:r>
              <a:r>
                <a:rPr lang="en-US" sz="1200" dirty="0" err="1"/>
                <a:t>PhyRxDrop</a:t>
              </a:r>
              <a:r>
                <a:rPr lang="en-US" sz="1200" dirty="0"/>
                <a:t>", </a:t>
              </a:r>
              <a:r>
                <a:rPr lang="en-US" sz="1200" dirty="0" err="1"/>
                <a:t>MakeBoundCallback</a:t>
              </a:r>
              <a:r>
                <a:rPr lang="en-US" sz="1200" dirty="0"/>
                <a:t> (&amp;</a:t>
              </a:r>
              <a:r>
                <a:rPr lang="en-US" sz="1200" dirty="0" err="1"/>
                <a:t>RxDrop</a:t>
              </a:r>
              <a:r>
                <a:rPr lang="en-US" sz="1200" dirty="0"/>
                <a:t>, file));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845538" y="4855308"/>
              <a:ext cx="2608385" cy="175846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  <a:cs typeface="ＭＳ Ｐゴシック" pitchFamily="48" charset="-128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4083538" y="4669692"/>
              <a:ext cx="918308" cy="166077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  <a:cs typeface="ＭＳ Ｐゴシック" pitchFamily="48" charset="-128"/>
              </a:endParaRPr>
            </a:p>
          </p:txBody>
        </p:sp>
      </p:grpSp>
      <p:cxnSp>
        <p:nvCxnSpPr>
          <p:cNvPr id="31" name="Straight Arrow Connector 30"/>
          <p:cNvCxnSpPr>
            <a:stCxn id="37" idx="2"/>
            <a:endCxn id="22" idx="0"/>
          </p:cNvCxnSpPr>
          <p:nvPr/>
        </p:nvCxnSpPr>
        <p:spPr bwMode="auto">
          <a:xfrm>
            <a:off x="4537761" y="4358078"/>
            <a:ext cx="4931" cy="3116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30" idx="0"/>
            <a:endCxn id="20" idx="2"/>
          </p:cNvCxnSpPr>
          <p:nvPr/>
        </p:nvCxnSpPr>
        <p:spPr bwMode="auto">
          <a:xfrm flipV="1">
            <a:off x="5916079" y="5031154"/>
            <a:ext cx="233652" cy="5192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054224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sixth.cc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4000" y="1299311"/>
            <a:ext cx="2442307" cy="30777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./</a:t>
            </a:r>
            <a:r>
              <a:rPr lang="en-US" dirty="0" err="1" smtClean="0"/>
              <a:t>waf</a:t>
            </a:r>
            <a:r>
              <a:rPr lang="en-US" dirty="0" smtClean="0"/>
              <a:t> –run scratch/</a:t>
            </a:r>
            <a:r>
              <a:rPr lang="en-US" dirty="0" err="1" smtClean="0"/>
              <a:t>mysixth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3999" y="2393448"/>
            <a:ext cx="2397937" cy="393954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dirty="0" err="1"/>
              <a:t>Waf</a:t>
            </a:r>
            <a:r>
              <a:rPr lang="en-US" sz="1000" dirty="0"/>
              <a:t>: Entering directory </a:t>
            </a:r>
            <a:r>
              <a:rPr lang="en-US" sz="1000" dirty="0" smtClean="0"/>
              <a:t>`…</a:t>
            </a:r>
          </a:p>
          <a:p>
            <a:r>
              <a:rPr lang="en-US" sz="1000" dirty="0" err="1" smtClean="0"/>
              <a:t>Waf</a:t>
            </a:r>
            <a:r>
              <a:rPr lang="en-US" sz="1000" dirty="0"/>
              <a:t>: Leaving directory </a:t>
            </a:r>
            <a:r>
              <a:rPr lang="en-US" sz="1000" dirty="0" smtClean="0"/>
              <a:t>`…</a:t>
            </a:r>
            <a:endParaRPr lang="en-US" sz="1000" dirty="0"/>
          </a:p>
          <a:p>
            <a:r>
              <a:rPr lang="en-US" sz="1000" dirty="0"/>
              <a:t>'build' finished successfully (6.002s)</a:t>
            </a:r>
          </a:p>
          <a:p>
            <a:r>
              <a:rPr lang="en-US" sz="1000" dirty="0"/>
              <a:t>1       536</a:t>
            </a:r>
          </a:p>
          <a:p>
            <a:r>
              <a:rPr lang="en-US" sz="1000" dirty="0"/>
              <a:t>1.00919 1072</a:t>
            </a:r>
          </a:p>
          <a:p>
            <a:r>
              <a:rPr lang="en-US" sz="1000" dirty="0"/>
              <a:t>1.01511 1608</a:t>
            </a:r>
          </a:p>
          <a:p>
            <a:r>
              <a:rPr lang="en-US" sz="1000" dirty="0"/>
              <a:t>1.02163 2144</a:t>
            </a:r>
          </a:p>
          <a:p>
            <a:r>
              <a:rPr lang="en-US" sz="1000" dirty="0"/>
              <a:t>1.02995 2680</a:t>
            </a:r>
          </a:p>
          <a:p>
            <a:r>
              <a:rPr lang="en-US" sz="1000" dirty="0"/>
              <a:t>1.03827 3216</a:t>
            </a:r>
          </a:p>
          <a:p>
            <a:r>
              <a:rPr lang="en-US" sz="1000" dirty="0"/>
              <a:t>1.04659 3752</a:t>
            </a:r>
          </a:p>
          <a:p>
            <a:r>
              <a:rPr lang="en-US" sz="1000" dirty="0"/>
              <a:t>1.05491 4288</a:t>
            </a:r>
          </a:p>
          <a:p>
            <a:r>
              <a:rPr lang="en-US" sz="1000" dirty="0"/>
              <a:t>1.06323 4824</a:t>
            </a:r>
          </a:p>
          <a:p>
            <a:r>
              <a:rPr lang="en-US" sz="1000" dirty="0"/>
              <a:t>1.07155 5360</a:t>
            </a:r>
          </a:p>
          <a:p>
            <a:r>
              <a:rPr lang="en-US" sz="1000" dirty="0"/>
              <a:t>1.07987 5896</a:t>
            </a:r>
          </a:p>
          <a:p>
            <a:r>
              <a:rPr lang="en-US" sz="1000" dirty="0"/>
              <a:t>1.08819 6432</a:t>
            </a:r>
          </a:p>
          <a:p>
            <a:r>
              <a:rPr lang="en-US" sz="1000" dirty="0"/>
              <a:t>1.09651 6968</a:t>
            </a:r>
          </a:p>
          <a:p>
            <a:r>
              <a:rPr lang="en-US" sz="1000" dirty="0"/>
              <a:t>1.10483 7504</a:t>
            </a:r>
          </a:p>
          <a:p>
            <a:r>
              <a:rPr lang="en-US" sz="1000" dirty="0"/>
              <a:t>1.11315 8040</a:t>
            </a:r>
          </a:p>
          <a:p>
            <a:r>
              <a:rPr lang="en-US" sz="1000" dirty="0"/>
              <a:t>1.12147 8576</a:t>
            </a:r>
          </a:p>
          <a:p>
            <a:r>
              <a:rPr lang="en-US" sz="1000" dirty="0"/>
              <a:t>1.12979 9112</a:t>
            </a:r>
          </a:p>
          <a:p>
            <a:r>
              <a:rPr lang="en-US" sz="1000" dirty="0" err="1"/>
              <a:t>RxDrop</a:t>
            </a:r>
            <a:r>
              <a:rPr lang="en-US" sz="1000" dirty="0"/>
              <a:t> at 1.13692</a:t>
            </a:r>
          </a:p>
          <a:p>
            <a:r>
              <a:rPr lang="en-US" sz="1000" dirty="0"/>
              <a:t>1.13811 9648</a:t>
            </a:r>
          </a:p>
          <a:p>
            <a:r>
              <a:rPr lang="en-US" sz="1000" dirty="0"/>
              <a:t>1.15475 2900</a:t>
            </a:r>
          </a:p>
          <a:p>
            <a:r>
              <a:rPr lang="en-US" sz="1000" dirty="0"/>
              <a:t>1.15563 </a:t>
            </a:r>
            <a:r>
              <a:rPr lang="en-US" sz="1000" dirty="0" smtClean="0"/>
              <a:t>3436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⋮</a:t>
            </a:r>
            <a:endParaRPr lang="en-US" sz="1000" dirty="0"/>
          </a:p>
        </p:txBody>
      </p:sp>
      <p:sp>
        <p:nvSpPr>
          <p:cNvPr id="5" name="Down Arrow 4"/>
          <p:cNvSpPr/>
          <p:nvPr/>
        </p:nvSpPr>
        <p:spPr bwMode="auto">
          <a:xfrm>
            <a:off x="1064846" y="1797538"/>
            <a:ext cx="400539" cy="488462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  <a:cs typeface="ＭＳ Ｐゴシック" pitchFamily="48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5847" y="1797538"/>
            <a:ext cx="892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 bwMode="auto">
          <a:xfrm>
            <a:off x="2911231" y="1270001"/>
            <a:ext cx="4308231" cy="390769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  <a:cs typeface="ＭＳ Ｐゴシック" pitchFamily="48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35958" y="1654194"/>
            <a:ext cx="1132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sixth.cwnd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06000" y="1155585"/>
            <a:ext cx="1396937" cy="301621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dirty="0"/>
              <a:t>1       0       536</a:t>
            </a:r>
          </a:p>
          <a:p>
            <a:r>
              <a:rPr lang="en-US" sz="1000" dirty="0"/>
              <a:t>1.00919 536     1072</a:t>
            </a:r>
          </a:p>
          <a:p>
            <a:r>
              <a:rPr lang="en-US" sz="1000" dirty="0"/>
              <a:t>1.01511 1072    1608</a:t>
            </a:r>
          </a:p>
          <a:p>
            <a:r>
              <a:rPr lang="en-US" sz="1000" dirty="0"/>
              <a:t>1.02163 1608    2144</a:t>
            </a:r>
          </a:p>
          <a:p>
            <a:r>
              <a:rPr lang="en-US" sz="1000" dirty="0"/>
              <a:t>1.02995 2144    2680</a:t>
            </a:r>
          </a:p>
          <a:p>
            <a:r>
              <a:rPr lang="en-US" sz="1000" dirty="0"/>
              <a:t>1.03827 2680    3216</a:t>
            </a:r>
          </a:p>
          <a:p>
            <a:r>
              <a:rPr lang="en-US" sz="1000" dirty="0"/>
              <a:t>1.04659 3216    3752</a:t>
            </a:r>
          </a:p>
          <a:p>
            <a:r>
              <a:rPr lang="en-US" sz="1000" dirty="0"/>
              <a:t>1.05491 3752    4288</a:t>
            </a:r>
          </a:p>
          <a:p>
            <a:r>
              <a:rPr lang="en-US" sz="1000" dirty="0"/>
              <a:t>1.06323 4288    4824</a:t>
            </a:r>
          </a:p>
          <a:p>
            <a:r>
              <a:rPr lang="en-US" sz="1000" dirty="0"/>
              <a:t>1.07155 4824    5360</a:t>
            </a:r>
          </a:p>
          <a:p>
            <a:r>
              <a:rPr lang="en-US" sz="1000" dirty="0"/>
              <a:t>1.07987 5360    5896</a:t>
            </a:r>
          </a:p>
          <a:p>
            <a:r>
              <a:rPr lang="en-US" sz="1000" dirty="0"/>
              <a:t>1.08819 5896    6432</a:t>
            </a:r>
          </a:p>
          <a:p>
            <a:r>
              <a:rPr lang="en-US" sz="1000" dirty="0"/>
              <a:t>1.09651 6432    6968</a:t>
            </a:r>
          </a:p>
          <a:p>
            <a:r>
              <a:rPr lang="en-US" sz="1000" dirty="0"/>
              <a:t>1.10483 6968    7504</a:t>
            </a:r>
          </a:p>
          <a:p>
            <a:r>
              <a:rPr lang="en-US" sz="1000" dirty="0"/>
              <a:t>1.11315 7504    8040</a:t>
            </a:r>
          </a:p>
          <a:p>
            <a:r>
              <a:rPr lang="en-US" sz="1000" dirty="0"/>
              <a:t>1.12147 8040    8576</a:t>
            </a:r>
          </a:p>
          <a:p>
            <a:r>
              <a:rPr lang="en-US" sz="1000" dirty="0"/>
              <a:t>1.12979 8576    9112</a:t>
            </a:r>
          </a:p>
          <a:p>
            <a:r>
              <a:rPr lang="en-US" sz="1000" dirty="0"/>
              <a:t>1.13811 9112    9648</a:t>
            </a:r>
          </a:p>
          <a:p>
            <a:r>
              <a:rPr lang="en-US" sz="1000" dirty="0" smtClean="0"/>
              <a:t>⋮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2794759" y="4397866"/>
            <a:ext cx="6267248" cy="193899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dirty="0"/>
              <a:t>reading from file </a:t>
            </a:r>
            <a:r>
              <a:rPr lang="en-US" sz="1000" dirty="0" err="1"/>
              <a:t>sixth.pcap</a:t>
            </a:r>
            <a:r>
              <a:rPr lang="en-US" sz="1000" dirty="0"/>
              <a:t>, link-type PPP (PPP)</a:t>
            </a:r>
          </a:p>
          <a:p>
            <a:r>
              <a:rPr lang="en-US" sz="1000" dirty="0"/>
              <a:t>1.136918 IP 10.1.1.1.49153 &gt; 10.1.1.2.8080: Flags [.], </a:t>
            </a:r>
            <a:r>
              <a:rPr lang="en-US" sz="1000" dirty="0" err="1"/>
              <a:t>seq</a:t>
            </a:r>
            <a:r>
              <a:rPr lang="en-US" sz="1000" dirty="0"/>
              <a:t> 17177:17681, </a:t>
            </a:r>
            <a:r>
              <a:rPr lang="en-US" sz="1000" dirty="0" err="1"/>
              <a:t>ack</a:t>
            </a:r>
            <a:r>
              <a:rPr lang="en-US" sz="1000" dirty="0"/>
              <a:t> 1, win 65535, length 504</a:t>
            </a:r>
          </a:p>
          <a:p>
            <a:r>
              <a:rPr lang="en-US" sz="1000" dirty="0"/>
              <a:t>1.403158 IP 10.1.1.1.49153 &gt; 10.1.1.2.8080: Flags [.], </a:t>
            </a:r>
            <a:r>
              <a:rPr lang="en-US" sz="1000" dirty="0" err="1"/>
              <a:t>seq</a:t>
            </a:r>
            <a:r>
              <a:rPr lang="en-US" sz="1000" dirty="0"/>
              <a:t> 33280:33784, </a:t>
            </a:r>
            <a:r>
              <a:rPr lang="en-US" sz="1000" dirty="0" err="1"/>
              <a:t>ack</a:t>
            </a:r>
            <a:r>
              <a:rPr lang="en-US" sz="1000" dirty="0"/>
              <a:t> 1, win 65535, length 504</a:t>
            </a:r>
          </a:p>
          <a:p>
            <a:r>
              <a:rPr lang="en-US" sz="1000" dirty="0"/>
              <a:t>1.440505 IP 10.1.1.1.49153 &gt; 10.1.1.2.8080: Flags [.], </a:t>
            </a:r>
            <a:r>
              <a:rPr lang="en-US" sz="1000" dirty="0" err="1"/>
              <a:t>seq</a:t>
            </a:r>
            <a:r>
              <a:rPr lang="en-US" sz="1000" dirty="0"/>
              <a:t> 37440:37944, </a:t>
            </a:r>
            <a:r>
              <a:rPr lang="en-US" sz="1000" dirty="0" err="1"/>
              <a:t>ack</a:t>
            </a:r>
            <a:r>
              <a:rPr lang="en-US" sz="1000" dirty="0"/>
              <a:t> 1, win 65535, length 504</a:t>
            </a:r>
          </a:p>
          <a:p>
            <a:r>
              <a:rPr lang="en-US" sz="1000" dirty="0"/>
              <a:t>2.525484 IP 10.1.1.1.49153 &gt; 10.1.1.2.8080: Flags [.], </a:t>
            </a:r>
            <a:r>
              <a:rPr lang="en-US" sz="1000" dirty="0" err="1"/>
              <a:t>seq</a:t>
            </a:r>
            <a:r>
              <a:rPr lang="en-US" sz="1000" dirty="0"/>
              <a:t> 173144:173680, </a:t>
            </a:r>
            <a:r>
              <a:rPr lang="en-US" sz="1000" dirty="0" err="1"/>
              <a:t>ack</a:t>
            </a:r>
            <a:r>
              <a:rPr lang="en-US" sz="1000" dirty="0"/>
              <a:t> 1, win 65535, length 536</a:t>
            </a:r>
          </a:p>
          <a:p>
            <a:r>
              <a:rPr lang="en-US" sz="1000" dirty="0"/>
              <a:t>2.534678 IP 10.1.1.1.49153 &gt; 10.1.1.2.8080: Flags [.], </a:t>
            </a:r>
            <a:r>
              <a:rPr lang="en-US" sz="1000" dirty="0" err="1"/>
              <a:t>seq</a:t>
            </a:r>
            <a:r>
              <a:rPr lang="en-US" sz="1000" dirty="0"/>
              <a:t> 174720:175224, </a:t>
            </a:r>
            <a:r>
              <a:rPr lang="en-US" sz="1000" dirty="0" err="1"/>
              <a:t>ack</a:t>
            </a:r>
            <a:r>
              <a:rPr lang="en-US" sz="1000" dirty="0"/>
              <a:t> 1, win 65535, length 504</a:t>
            </a:r>
          </a:p>
          <a:p>
            <a:r>
              <a:rPr lang="en-US" sz="1000" dirty="0"/>
              <a:t>2.977574 IP 10.1.1.1.49153 &gt; 10.1.1.2.8080: Flags [.], </a:t>
            </a:r>
            <a:r>
              <a:rPr lang="en-US" sz="1000" dirty="0" err="1"/>
              <a:t>seq</a:t>
            </a:r>
            <a:r>
              <a:rPr lang="en-US" sz="1000" dirty="0"/>
              <a:t> 180552:181088, </a:t>
            </a:r>
            <a:r>
              <a:rPr lang="en-US" sz="1000" dirty="0" err="1"/>
              <a:t>ack</a:t>
            </a:r>
            <a:r>
              <a:rPr lang="en-US" sz="1000" dirty="0"/>
              <a:t> 1, win 65535, length 536</a:t>
            </a:r>
          </a:p>
          <a:p>
            <a:r>
              <a:rPr lang="en-US" sz="1000" dirty="0"/>
              <a:t>5.796117 IP 10.1.1.1.49153 &gt; 10.1.1.2.8080: Flags [.], </a:t>
            </a:r>
            <a:r>
              <a:rPr lang="en-US" sz="1000" dirty="0" err="1"/>
              <a:t>seq</a:t>
            </a:r>
            <a:r>
              <a:rPr lang="en-US" sz="1000" dirty="0"/>
              <a:t> 582400:582904, </a:t>
            </a:r>
            <a:r>
              <a:rPr lang="en-US" sz="1000" dirty="0" err="1"/>
              <a:t>ack</a:t>
            </a:r>
            <a:r>
              <a:rPr lang="en-US" sz="1000" dirty="0"/>
              <a:t> 1, win 65535, length 504</a:t>
            </a:r>
          </a:p>
          <a:p>
            <a:r>
              <a:rPr lang="en-US" sz="1000" dirty="0"/>
              <a:t>6.445077 IP 10.1.1.1.49153 &gt; 10.1.1.2.8080: Flags [.], </a:t>
            </a:r>
            <a:r>
              <a:rPr lang="en-US" sz="1000" dirty="0" err="1"/>
              <a:t>seq</a:t>
            </a:r>
            <a:r>
              <a:rPr lang="en-US" sz="1000" dirty="0"/>
              <a:t> 663520:664024, </a:t>
            </a:r>
            <a:r>
              <a:rPr lang="en-US" sz="1000" dirty="0" err="1"/>
              <a:t>ack</a:t>
            </a:r>
            <a:r>
              <a:rPr lang="en-US" sz="1000" dirty="0"/>
              <a:t> 1, win 65535, length 504</a:t>
            </a:r>
          </a:p>
          <a:p>
            <a:r>
              <a:rPr lang="en-US" sz="1000" dirty="0"/>
              <a:t>7.359404 IP 10.1.1.1.49153 &gt; 10.1.1.2.8080: Flags [.], </a:t>
            </a:r>
            <a:r>
              <a:rPr lang="en-US" sz="1000" dirty="0" err="1"/>
              <a:t>seq</a:t>
            </a:r>
            <a:r>
              <a:rPr lang="en-US" sz="1000" dirty="0"/>
              <a:t> 777384:777920, </a:t>
            </a:r>
            <a:r>
              <a:rPr lang="en-US" sz="1000" dirty="0" err="1"/>
              <a:t>ack</a:t>
            </a:r>
            <a:r>
              <a:rPr lang="en-US" sz="1000" dirty="0"/>
              <a:t> 1, win 65535, length 536</a:t>
            </a:r>
          </a:p>
          <a:p>
            <a:r>
              <a:rPr lang="en-US" sz="1000" dirty="0"/>
              <a:t>7.389304 IP 10.1.1.1.49153 &gt; 10.1.1.2.8080: Flags [.], </a:t>
            </a:r>
            <a:r>
              <a:rPr lang="en-US" sz="1000" dirty="0" err="1"/>
              <a:t>seq</a:t>
            </a:r>
            <a:r>
              <a:rPr lang="en-US" sz="1000" dirty="0"/>
              <a:t> 781040:781544, </a:t>
            </a:r>
            <a:r>
              <a:rPr lang="en-US" sz="1000" dirty="0" err="1"/>
              <a:t>ack</a:t>
            </a:r>
            <a:r>
              <a:rPr lang="en-US" sz="1000" dirty="0"/>
              <a:t> 1, win 65535, length 504</a:t>
            </a:r>
          </a:p>
          <a:p>
            <a:r>
              <a:rPr lang="en-US" sz="1000" dirty="0"/>
              <a:t>8.141483 IP 10.1.1.1.49153 &gt; 10.1.1.2.8080: Flags [.], </a:t>
            </a:r>
            <a:r>
              <a:rPr lang="en-US" sz="1000" dirty="0" err="1"/>
              <a:t>seq</a:t>
            </a:r>
            <a:r>
              <a:rPr lang="en-US" sz="1000" dirty="0"/>
              <a:t> 875144:875680, </a:t>
            </a:r>
            <a:r>
              <a:rPr lang="en-US" sz="1000" dirty="0" err="1"/>
              <a:t>ack</a:t>
            </a:r>
            <a:r>
              <a:rPr lang="en-US" sz="1000" dirty="0"/>
              <a:t> 1, win 65535, length 536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0139" y="4020293"/>
            <a:ext cx="1092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sixth.pcap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 bwMode="auto">
          <a:xfrm rot="2700000">
            <a:off x="2246316" y="2662125"/>
            <a:ext cx="3402028" cy="390769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  <a:cs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71959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for fun: what happens to uncorrupted packets?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6769" y="1211385"/>
            <a:ext cx="786790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err="1" smtClean="0"/>
              <a:t>PhyRxEnd</a:t>
            </a:r>
            <a:r>
              <a:rPr lang="en-US" dirty="0"/>
              <a:t>: Trace source indicating a packet has been completely received by the device  </a:t>
            </a:r>
          </a:p>
        </p:txBody>
      </p:sp>
      <p:pic>
        <p:nvPicPr>
          <p:cNvPr id="4" name="Picture 3" descr="sixth1.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236834" y="1002057"/>
            <a:ext cx="4663440" cy="6035040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1228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idea: trace sources and sinks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Trace source: </a:t>
            </a:r>
            <a:r>
              <a:rPr lang="en-US" dirty="0"/>
              <a:t>signals </a:t>
            </a:r>
            <a:r>
              <a:rPr lang="en-US" dirty="0" err="1" smtClean="0"/>
              <a:t>sim</a:t>
            </a:r>
            <a:r>
              <a:rPr lang="en-US" dirty="0" smtClean="0"/>
              <a:t> </a:t>
            </a:r>
            <a:r>
              <a:rPr lang="en-US" dirty="0"/>
              <a:t>event and provides access to the </a:t>
            </a:r>
            <a:r>
              <a:rPr lang="en-US" dirty="0" smtClean="0"/>
              <a:t>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Trace sink: consumes the trace </a:t>
            </a:r>
            <a:r>
              <a:rPr lang="en-US" dirty="0" smtClean="0"/>
              <a:t>info, do something useful with it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Mechanism to connect trace source to trace sink</a:t>
            </a:r>
          </a:p>
          <a:p>
            <a:r>
              <a:rPr lang="en-US" dirty="0" smtClean="0"/>
              <a:t>Note: there can be many sinks connected to the same trace source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207846" y="3948723"/>
            <a:ext cx="4171462" cy="1561123"/>
            <a:chOff x="1191846" y="4036646"/>
            <a:chExt cx="4171462" cy="1561123"/>
          </a:xfrm>
        </p:grpSpPr>
        <p:grpSp>
          <p:nvGrpSpPr>
            <p:cNvPr id="7" name="Group 6"/>
            <p:cNvGrpSpPr/>
            <p:nvPr/>
          </p:nvGrpSpPr>
          <p:grpSpPr>
            <a:xfrm>
              <a:off x="1191846" y="4611079"/>
              <a:ext cx="1300356" cy="410307"/>
              <a:chOff x="1191846" y="4611079"/>
              <a:chExt cx="1300356" cy="410307"/>
            </a:xfrm>
          </p:grpSpPr>
          <p:sp>
            <p:nvSpPr>
              <p:cNvPr id="6" name="Oval 5"/>
              <p:cNvSpPr/>
              <p:nvPr/>
            </p:nvSpPr>
            <p:spPr bwMode="auto">
              <a:xfrm>
                <a:off x="1201615" y="4611079"/>
                <a:ext cx="1260231" cy="41030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48" charset="0"/>
                  <a:ea typeface="ＭＳ Ｐゴシック" pitchFamily="48" charset="-128"/>
                  <a:cs typeface="ＭＳ Ｐゴシック" pitchFamily="48" charset="-128"/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191846" y="4650154"/>
                <a:ext cx="13003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Trace source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191000" y="5255846"/>
              <a:ext cx="1172308" cy="341923"/>
              <a:chOff x="2960077" y="5793154"/>
              <a:chExt cx="1172308" cy="341923"/>
            </a:xfrm>
          </p:grpSpPr>
          <p:sp>
            <p:nvSpPr>
              <p:cNvPr id="8" name="Oval 7"/>
              <p:cNvSpPr/>
              <p:nvPr/>
            </p:nvSpPr>
            <p:spPr bwMode="auto">
              <a:xfrm>
                <a:off x="2960077" y="5793154"/>
                <a:ext cx="1172308" cy="341923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48" charset="0"/>
                  <a:ea typeface="ＭＳ Ｐゴシック" pitchFamily="48" charset="-128"/>
                  <a:cs typeface="ＭＳ Ｐゴシック" pitchFamily="48" charset="-128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057769" y="5812691"/>
                <a:ext cx="10695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Trace sink</a:t>
                </a:r>
                <a:endParaRPr lang="en-US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128477" y="4646246"/>
              <a:ext cx="1172308" cy="341923"/>
              <a:chOff x="2960077" y="5793154"/>
              <a:chExt cx="1172308" cy="341923"/>
            </a:xfrm>
          </p:grpSpPr>
          <p:sp>
            <p:nvSpPr>
              <p:cNvPr id="11" name="Oval 10"/>
              <p:cNvSpPr/>
              <p:nvPr/>
            </p:nvSpPr>
            <p:spPr bwMode="auto">
              <a:xfrm>
                <a:off x="2960077" y="5793154"/>
                <a:ext cx="1172308" cy="341923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48" charset="0"/>
                  <a:ea typeface="ＭＳ Ｐゴシック" pitchFamily="48" charset="-128"/>
                  <a:cs typeface="ＭＳ Ｐゴシック" pitchFamily="48" charset="-128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057769" y="5812691"/>
                <a:ext cx="10695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Trace sink</a:t>
                </a:r>
                <a:endParaRPr lang="en-US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144108" y="4036646"/>
              <a:ext cx="1172308" cy="341923"/>
              <a:chOff x="2960077" y="5793154"/>
              <a:chExt cx="1172308" cy="341923"/>
            </a:xfrm>
          </p:grpSpPr>
          <p:sp>
            <p:nvSpPr>
              <p:cNvPr id="14" name="Oval 13"/>
              <p:cNvSpPr/>
              <p:nvPr/>
            </p:nvSpPr>
            <p:spPr bwMode="auto">
              <a:xfrm>
                <a:off x="2960077" y="5793154"/>
                <a:ext cx="1172308" cy="341923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48" charset="0"/>
                  <a:ea typeface="ＭＳ Ｐゴシック" pitchFamily="48" charset="-128"/>
                  <a:cs typeface="ＭＳ Ｐゴシック" pitchFamily="48" charset="-128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057769" y="5812691"/>
                <a:ext cx="10695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Trace sink</a:t>
                </a:r>
                <a:endParaRPr lang="en-US" dirty="0"/>
              </a:p>
            </p:txBody>
          </p:sp>
        </p:grpSp>
        <p:cxnSp>
          <p:nvCxnSpPr>
            <p:cNvPr id="17" name="Straight Arrow Connector 16"/>
            <p:cNvCxnSpPr>
              <a:stCxn id="14" idx="2"/>
              <a:endCxn id="4" idx="3"/>
            </p:cNvCxnSpPr>
            <p:nvPr/>
          </p:nvCxnSpPr>
          <p:spPr bwMode="auto">
            <a:xfrm flipH="1">
              <a:off x="2492202" y="4207608"/>
              <a:ext cx="1651906" cy="5964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Straight Arrow Connector 18"/>
            <p:cNvCxnSpPr>
              <a:stCxn id="11" idx="2"/>
              <a:endCxn id="6" idx="6"/>
            </p:cNvCxnSpPr>
            <p:nvPr/>
          </p:nvCxnSpPr>
          <p:spPr bwMode="auto">
            <a:xfrm flipH="1" flipV="1">
              <a:off x="2461846" y="4816233"/>
              <a:ext cx="1666631" cy="97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Straight Arrow Connector 20"/>
            <p:cNvCxnSpPr>
              <a:stCxn id="8" idx="2"/>
              <a:endCxn id="6" idx="6"/>
            </p:cNvCxnSpPr>
            <p:nvPr/>
          </p:nvCxnSpPr>
          <p:spPr bwMode="auto">
            <a:xfrm flipH="1" flipV="1">
              <a:off x="2461846" y="4816233"/>
              <a:ext cx="1729154" cy="61057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05278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trace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encountered trace helpers before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other trace helpers are available?</a:t>
            </a:r>
          </a:p>
          <a:p>
            <a:r>
              <a:rPr lang="en-US" dirty="0" smtClean="0"/>
              <a:t>How do we use them?</a:t>
            </a:r>
          </a:p>
          <a:p>
            <a:r>
              <a:rPr lang="en-US" dirty="0" smtClean="0"/>
              <a:t>What do they have in common?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0028" y="2080151"/>
            <a:ext cx="5952534" cy="95410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err="1"/>
              <a:t>pointToPoint.EnablePcapAll</a:t>
            </a:r>
            <a:r>
              <a:rPr lang="en-US" dirty="0"/>
              <a:t> ("second")</a:t>
            </a:r>
            <a:r>
              <a:rPr lang="en-US" dirty="0" smtClean="0"/>
              <a:t>;</a:t>
            </a:r>
          </a:p>
          <a:p>
            <a:r>
              <a:rPr lang="en-US" dirty="0" err="1"/>
              <a:t>pointToPoint.EnablePcap</a:t>
            </a:r>
            <a:r>
              <a:rPr lang="en-US" dirty="0"/>
              <a:t> ("second", p2pNodes.Get (0)-&gt;</a:t>
            </a:r>
            <a:r>
              <a:rPr lang="en-US" dirty="0" err="1"/>
              <a:t>GetId</a:t>
            </a:r>
            <a:r>
              <a:rPr lang="en-US" dirty="0"/>
              <a:t> (), 0)</a:t>
            </a:r>
            <a:r>
              <a:rPr lang="en-US" dirty="0" smtClean="0"/>
              <a:t>;</a:t>
            </a:r>
          </a:p>
          <a:p>
            <a:r>
              <a:rPr lang="en-US" dirty="0" err="1"/>
              <a:t>csma.EnablePcap</a:t>
            </a:r>
            <a:r>
              <a:rPr lang="en-US" dirty="0"/>
              <a:t> ("third", </a:t>
            </a:r>
            <a:r>
              <a:rPr lang="en-US" dirty="0" err="1"/>
              <a:t>csmaDevices.Get</a:t>
            </a:r>
            <a:r>
              <a:rPr lang="en-US" dirty="0"/>
              <a:t> (0), true)</a:t>
            </a:r>
            <a:r>
              <a:rPr lang="en-US" dirty="0" smtClean="0"/>
              <a:t>;</a:t>
            </a:r>
          </a:p>
          <a:p>
            <a:r>
              <a:rPr lang="en-US" dirty="0" err="1"/>
              <a:t>pointToPoint.EnableAsciiAll</a:t>
            </a:r>
            <a:r>
              <a:rPr lang="en-US" dirty="0"/>
              <a:t> (</a:t>
            </a:r>
            <a:r>
              <a:rPr lang="en-US" dirty="0" err="1"/>
              <a:t>ascii.CreateFileStream</a:t>
            </a:r>
            <a:r>
              <a:rPr lang="en-US" dirty="0"/>
              <a:t> ("</a:t>
            </a:r>
            <a:r>
              <a:rPr lang="en-US" dirty="0" err="1"/>
              <a:t>myfirst.tr</a:t>
            </a:r>
            <a:r>
              <a:rPr lang="en-US" dirty="0"/>
              <a:t>"));</a:t>
            </a:r>
          </a:p>
        </p:txBody>
      </p:sp>
    </p:spTree>
    <p:extLst>
      <p:ext uri="{BB962C8B-B14F-4D97-AF65-F5344CB8AC3E}">
        <p14:creationId xmlns:p14="http://schemas.microsoft.com/office/powerpoint/2010/main" val="31027337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categories of trace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 helpers</a:t>
            </a:r>
          </a:p>
          <a:p>
            <a:pPr lvl="1"/>
            <a:r>
              <a:rPr lang="en-US" dirty="0" smtClean="0"/>
              <a:t>Trace is enabled for node/device pair(s)</a:t>
            </a:r>
          </a:p>
          <a:p>
            <a:pPr lvl="1"/>
            <a:r>
              <a:rPr lang="en-US" dirty="0" smtClean="0"/>
              <a:t>Both </a:t>
            </a:r>
            <a:r>
              <a:rPr lang="en-US" dirty="0" err="1" smtClean="0"/>
              <a:t>pcap</a:t>
            </a:r>
            <a:r>
              <a:rPr lang="en-US" dirty="0" smtClean="0"/>
              <a:t> and </a:t>
            </a:r>
            <a:r>
              <a:rPr lang="en-US" dirty="0" err="1" smtClean="0"/>
              <a:t>ascii</a:t>
            </a:r>
            <a:r>
              <a:rPr lang="en-US" dirty="0" smtClean="0"/>
              <a:t> traces provided</a:t>
            </a:r>
          </a:p>
          <a:p>
            <a:pPr lvl="1"/>
            <a:r>
              <a:rPr lang="en-US" dirty="0" smtClean="0"/>
              <a:t>Conventional filenames: &lt;prefix&gt;-&lt;node id&gt;-&lt;device id&gt;</a:t>
            </a:r>
          </a:p>
          <a:p>
            <a:r>
              <a:rPr lang="en-US" dirty="0" smtClean="0"/>
              <a:t>Protocol helpers</a:t>
            </a:r>
          </a:p>
          <a:p>
            <a:pPr lvl="1"/>
            <a:r>
              <a:rPr lang="en-US" dirty="0" smtClean="0"/>
              <a:t>Trace is enabled for protocol/interface pair(s)</a:t>
            </a:r>
          </a:p>
          <a:p>
            <a:pPr lvl="1"/>
            <a:r>
              <a:rPr lang="en-US" dirty="0"/>
              <a:t>Both </a:t>
            </a:r>
            <a:r>
              <a:rPr lang="en-US" dirty="0" err="1"/>
              <a:t>pcap</a:t>
            </a:r>
            <a:r>
              <a:rPr lang="en-US" dirty="0"/>
              <a:t> and </a:t>
            </a:r>
            <a:r>
              <a:rPr lang="en-US" dirty="0" err="1"/>
              <a:t>ascii</a:t>
            </a:r>
            <a:r>
              <a:rPr lang="en-US" dirty="0"/>
              <a:t> traces </a:t>
            </a:r>
            <a:r>
              <a:rPr lang="en-US" dirty="0" smtClean="0"/>
              <a:t>provided</a:t>
            </a:r>
          </a:p>
          <a:p>
            <a:pPr lvl="1"/>
            <a:r>
              <a:rPr lang="en-US" dirty="0" smtClean="0"/>
              <a:t>Conventional filenames: &lt;prefix&gt;-n&lt;node id&gt;-</a:t>
            </a:r>
            <a:r>
              <a:rPr lang="en-US" dirty="0" err="1" smtClean="0"/>
              <a:t>i</a:t>
            </a:r>
            <a:r>
              <a:rPr lang="en-US" dirty="0" smtClean="0"/>
              <a:t>&lt;interface id&gt;</a:t>
            </a:r>
          </a:p>
          <a:p>
            <a:pPr lvl="2"/>
            <a:r>
              <a:rPr lang="en-US" dirty="0" smtClean="0"/>
              <a:t>“n” and “</a:t>
            </a:r>
            <a:r>
              <a:rPr lang="en-US" dirty="0" err="1" smtClean="0"/>
              <a:t>i</a:t>
            </a:r>
            <a:r>
              <a:rPr lang="en-US" dirty="0" smtClean="0"/>
              <a:t>” to avoid filename collisions with node/device traces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284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NS3 uses “</a:t>
            </a:r>
            <a:r>
              <a:rPr lang="en-US" dirty="0" err="1" smtClean="0"/>
              <a:t>mixin</a:t>
            </a:r>
            <a:r>
              <a:rPr lang="en-US" dirty="0" smtClean="0"/>
              <a:t>” classes to ensure tracing works the same way across all devices or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Mixin</a:t>
            </a:r>
            <a:r>
              <a:rPr lang="en-US" dirty="0" smtClean="0"/>
              <a:t> classes in NS3 (see </a:t>
            </a:r>
            <a:r>
              <a:rPr lang="en-US" dirty="0" err="1" smtClean="0"/>
              <a:t>Doxygen</a:t>
            </a:r>
            <a:r>
              <a:rPr lang="en-US" dirty="0" smtClean="0"/>
              <a:t> for more info):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 err="1" smtClean="0"/>
              <a:t>mixin</a:t>
            </a:r>
            <a:r>
              <a:rPr lang="en-US" dirty="0" smtClean="0"/>
              <a:t> classes each provide a single virtual method to enable trace</a:t>
            </a:r>
          </a:p>
          <a:p>
            <a:pPr lvl="1"/>
            <a:r>
              <a:rPr lang="en-US" dirty="0" smtClean="0"/>
              <a:t>All device or protocols must implement this method</a:t>
            </a:r>
          </a:p>
          <a:p>
            <a:pPr lvl="1"/>
            <a:r>
              <a:rPr lang="en-US" dirty="0" smtClean="0"/>
              <a:t>All other methods of the </a:t>
            </a:r>
            <a:r>
              <a:rPr lang="en-US" dirty="0" err="1" smtClean="0"/>
              <a:t>mixin</a:t>
            </a:r>
            <a:r>
              <a:rPr lang="en-US" dirty="0" smtClean="0"/>
              <a:t> class call this one method</a:t>
            </a:r>
          </a:p>
          <a:p>
            <a:pPr lvl="1"/>
            <a:r>
              <a:rPr lang="en-US" dirty="0" smtClean="0"/>
              <a:t>Provides consistent functionality across different devices &amp; interfaces</a:t>
            </a:r>
            <a:endParaRPr lang="en-US" dirty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113473"/>
              </p:ext>
            </p:extLst>
          </p:nvPr>
        </p:nvGraphicFramePr>
        <p:xfrm>
          <a:off x="967153" y="1851855"/>
          <a:ext cx="6633308" cy="138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56930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PCAP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ASCII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Device Helper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PcapHelperForDevice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AsciiTraceHelperForDevice</a:t>
                      </a:r>
                      <a:endParaRPr lang="en-US" dirty="0" smtClean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r>
                        <a:rPr lang="en-US" dirty="0" smtClean="0"/>
                        <a:t>Protocol Helper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PcapHelperForIpv4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AsciiTraceHelperForIpv4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301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PcapHelperForDevice</a:t>
            </a:r>
            <a:r>
              <a:rPr lang="en-US" dirty="0" smtClean="0"/>
              <a:t> </a:t>
            </a:r>
            <a:r>
              <a:rPr lang="en-US" dirty="0" err="1" smtClean="0"/>
              <a:t>mixin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device must implement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All other methods of </a:t>
            </a:r>
            <a:r>
              <a:rPr lang="en-US" dirty="0" err="1" smtClean="0"/>
              <a:t>PcapHelperForDevice</a:t>
            </a:r>
            <a:r>
              <a:rPr lang="en-US" dirty="0" smtClean="0"/>
              <a:t> call this one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60086" y="5570405"/>
            <a:ext cx="2839239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⇒ Consistency across devices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60026" y="2190171"/>
            <a:ext cx="5204382" cy="954107"/>
            <a:chOff x="960026" y="2190171"/>
            <a:chExt cx="5204382" cy="954107"/>
          </a:xfrm>
        </p:grpSpPr>
        <p:sp>
          <p:nvSpPr>
            <p:cNvPr id="6" name="TextBox 5"/>
            <p:cNvSpPr txBox="1"/>
            <p:nvPr/>
          </p:nvSpPr>
          <p:spPr>
            <a:xfrm>
              <a:off x="960026" y="2190171"/>
              <a:ext cx="5204382" cy="954107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dirty="0"/>
                <a:t>virtual void </a:t>
              </a:r>
              <a:r>
                <a:rPr lang="en-US" dirty="0" err="1"/>
                <a:t>EnablePcapInternal</a:t>
              </a:r>
              <a:r>
                <a:rPr lang="en-US" dirty="0"/>
                <a:t> (</a:t>
              </a:r>
              <a:r>
                <a:rPr lang="en-US" dirty="0" err="1"/>
                <a:t>std</a:t>
              </a:r>
              <a:r>
                <a:rPr lang="en-US" dirty="0"/>
                <a:t>::string prefix, </a:t>
              </a:r>
              <a:endParaRPr lang="en-US" dirty="0" smtClean="0"/>
            </a:p>
            <a:p>
              <a:r>
                <a:rPr lang="en-US" dirty="0"/>
                <a:t>	</a:t>
              </a:r>
              <a:r>
                <a:rPr lang="en-US" dirty="0" smtClean="0"/>
                <a:t>		</a:t>
              </a:r>
              <a:r>
                <a:rPr lang="en-US" dirty="0" err="1" smtClean="0"/>
                <a:t>Ptr</a:t>
              </a:r>
              <a:r>
                <a:rPr lang="en-US" dirty="0"/>
                <a:t>&lt;</a:t>
              </a:r>
              <a:r>
                <a:rPr lang="en-US" dirty="0" err="1"/>
                <a:t>NetDevice</a:t>
              </a:r>
              <a:r>
                <a:rPr lang="en-US" dirty="0"/>
                <a:t>&gt; </a:t>
              </a:r>
              <a:r>
                <a:rPr lang="en-US" dirty="0" err="1"/>
                <a:t>nd</a:t>
              </a:r>
              <a:r>
                <a:rPr lang="en-US" dirty="0"/>
                <a:t>, </a:t>
              </a:r>
              <a:endParaRPr lang="en-US" dirty="0" smtClean="0"/>
            </a:p>
            <a:p>
              <a:r>
                <a:rPr lang="en-US" dirty="0"/>
                <a:t>	</a:t>
              </a:r>
              <a:r>
                <a:rPr lang="en-US" dirty="0" smtClean="0"/>
                <a:t>		</a:t>
              </a:r>
              <a:r>
                <a:rPr lang="en-US" dirty="0" err="1" smtClean="0"/>
                <a:t>bool</a:t>
              </a:r>
              <a:r>
                <a:rPr lang="en-US" dirty="0" smtClean="0"/>
                <a:t> </a:t>
              </a:r>
              <a:r>
                <a:rPr lang="en-US" dirty="0"/>
                <a:t>promiscuous, </a:t>
              </a:r>
              <a:endParaRPr lang="en-US" dirty="0" smtClean="0"/>
            </a:p>
            <a:p>
              <a:r>
                <a:rPr lang="en-US" dirty="0"/>
                <a:t>	</a:t>
              </a:r>
              <a:r>
                <a:rPr lang="en-US" dirty="0" smtClean="0"/>
                <a:t>		</a:t>
              </a:r>
              <a:r>
                <a:rPr lang="en-US" dirty="0" err="1" smtClean="0"/>
                <a:t>bool</a:t>
              </a:r>
              <a:r>
                <a:rPr lang="en-US" dirty="0" smtClean="0"/>
                <a:t> </a:t>
              </a:r>
              <a:r>
                <a:rPr lang="en-US" dirty="0" err="1"/>
                <a:t>explicitFilename</a:t>
              </a:r>
              <a:r>
                <a:rPr lang="en-US" dirty="0"/>
                <a:t>) = 0;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790104" y="2270165"/>
              <a:ext cx="1440039" cy="190014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  <a:cs typeface="ＭＳ Ｐゴシック" pitchFamily="48" charset="-128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780103" y="2470180"/>
              <a:ext cx="1600044" cy="170012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  <a:cs typeface="ＭＳ Ｐゴシック" pitchFamily="48" charset="-128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780103" y="2710198"/>
              <a:ext cx="1560043" cy="150011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  <a:cs typeface="ＭＳ Ｐゴシック" pitchFamily="48" charset="-128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780103" y="2910212"/>
              <a:ext cx="1830050" cy="180013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  <a:cs typeface="ＭＳ Ｐゴシック" pitchFamily="48" charset="-128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910189" y="1690123"/>
            <a:ext cx="1930850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Pcap</a:t>
            </a:r>
            <a:r>
              <a:rPr lang="en-US" dirty="0" smtClean="0"/>
              <a:t> filename prefix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10190" y="2140157"/>
            <a:ext cx="146706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Device to trace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20190" y="2640193"/>
            <a:ext cx="1288885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Type of trace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10188" y="3100226"/>
            <a:ext cx="146706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Override prefix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3" idx="1"/>
            <a:endCxn id="8" idx="3"/>
          </p:cNvCxnSpPr>
          <p:nvPr/>
        </p:nvCxnSpPr>
        <p:spPr bwMode="auto">
          <a:xfrm flipH="1">
            <a:off x="5230143" y="1844012"/>
            <a:ext cx="1680046" cy="5211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4" idx="1"/>
            <a:endCxn id="9" idx="3"/>
          </p:cNvCxnSpPr>
          <p:nvPr/>
        </p:nvCxnSpPr>
        <p:spPr bwMode="auto">
          <a:xfrm flipH="1">
            <a:off x="5380147" y="2294046"/>
            <a:ext cx="1530043" cy="2611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5" idx="1"/>
            <a:endCxn id="10" idx="3"/>
          </p:cNvCxnSpPr>
          <p:nvPr/>
        </p:nvCxnSpPr>
        <p:spPr bwMode="auto">
          <a:xfrm flipH="1" flipV="1">
            <a:off x="5340146" y="2785204"/>
            <a:ext cx="1580044" cy="88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16" idx="1"/>
            <a:endCxn id="11" idx="3"/>
          </p:cNvCxnSpPr>
          <p:nvPr/>
        </p:nvCxnSpPr>
        <p:spPr bwMode="auto">
          <a:xfrm flipH="1" flipV="1">
            <a:off x="5610153" y="3000219"/>
            <a:ext cx="1300035" cy="2538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460462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Pcap</a:t>
            </a:r>
            <a:r>
              <a:rPr lang="en-US" dirty="0" smtClean="0"/>
              <a:t> Tracing Device Helper: </a:t>
            </a:r>
            <a:r>
              <a:rPr lang="en-US" dirty="0" err="1" smtClean="0"/>
              <a:t>EnablePcap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EnablePcap</a:t>
            </a:r>
            <a:r>
              <a:rPr lang="en-US" dirty="0" smtClean="0"/>
              <a:t> for various node/device pair(s)</a:t>
            </a:r>
          </a:p>
          <a:p>
            <a:pPr lvl="1"/>
            <a:r>
              <a:rPr lang="en-US" dirty="0" smtClean="0"/>
              <a:t>Provide </a:t>
            </a:r>
            <a:r>
              <a:rPr lang="en-US" dirty="0" err="1" smtClean="0"/>
              <a:t>Ptr</a:t>
            </a:r>
            <a:r>
              <a:rPr lang="en-US" dirty="0" smtClean="0"/>
              <a:t>&lt;</a:t>
            </a:r>
            <a:r>
              <a:rPr lang="en-US" dirty="0" err="1" smtClean="0"/>
              <a:t>NetDevice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Provide device name using the </a:t>
            </a:r>
            <a:r>
              <a:rPr lang="en-US" u="sng" dirty="0" smtClean="0"/>
              <a:t>NS3 object name service</a:t>
            </a:r>
          </a:p>
          <a:p>
            <a:pPr lvl="1"/>
            <a:endParaRPr lang="en-US" u="sng" dirty="0"/>
          </a:p>
          <a:p>
            <a:pPr lvl="1"/>
            <a:endParaRPr lang="en-US" u="sng" dirty="0" smtClean="0"/>
          </a:p>
          <a:p>
            <a:pPr lvl="1"/>
            <a:endParaRPr lang="en-US" u="sng" dirty="0"/>
          </a:p>
          <a:p>
            <a:pPr lvl="1"/>
            <a:r>
              <a:rPr lang="en-US" dirty="0" smtClean="0"/>
              <a:t>Provide a </a:t>
            </a:r>
            <a:r>
              <a:rPr lang="en-US" dirty="0" err="1" smtClean="0"/>
              <a:t>NetDeviceContainer</a:t>
            </a:r>
            <a:endParaRPr lang="en-US" dirty="0" smtClean="0"/>
          </a:p>
          <a:p>
            <a:pPr lvl="1"/>
            <a:r>
              <a:rPr lang="en-US" dirty="0" smtClean="0"/>
              <a:t>Provide a </a:t>
            </a:r>
            <a:r>
              <a:rPr lang="en-US" dirty="0" err="1" smtClean="0"/>
              <a:t>NodeContainer</a:t>
            </a:r>
            <a:endParaRPr lang="en-US" dirty="0" smtClean="0"/>
          </a:p>
          <a:p>
            <a:pPr lvl="1"/>
            <a:r>
              <a:rPr lang="en-US" dirty="0" smtClean="0"/>
              <a:t>Provide integer node and device ids</a:t>
            </a:r>
          </a:p>
          <a:p>
            <a:r>
              <a:rPr lang="en-US" dirty="0" smtClean="0"/>
              <a:t>Enable </a:t>
            </a:r>
            <a:r>
              <a:rPr lang="en-US" dirty="0" err="1" smtClean="0"/>
              <a:t>pcap</a:t>
            </a:r>
            <a:r>
              <a:rPr lang="en-US" dirty="0" smtClean="0"/>
              <a:t> tracing for all devices in the simulation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48154" y="2510692"/>
            <a:ext cx="3897859" cy="95410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Names::Add ("server" ...)</a:t>
            </a:r>
            <a:r>
              <a:rPr lang="en-US" dirty="0" smtClean="0"/>
              <a:t>;</a:t>
            </a:r>
          </a:p>
          <a:p>
            <a:r>
              <a:rPr lang="en-US" dirty="0" smtClean="0"/>
              <a:t>Names</a:t>
            </a:r>
            <a:r>
              <a:rPr lang="en-US" dirty="0"/>
              <a:t>::Add ("server/eth0" ...)</a:t>
            </a:r>
            <a:r>
              <a:rPr lang="en-US" dirty="0" smtClean="0"/>
              <a:t>;</a:t>
            </a:r>
          </a:p>
          <a:p>
            <a:r>
              <a:rPr lang="en-US" dirty="0" smtClean="0"/>
              <a:t>.</a:t>
            </a:r>
            <a:r>
              <a:rPr lang="en-US" dirty="0"/>
              <a:t>.. </a:t>
            </a:r>
            <a:endParaRPr lang="en-US" dirty="0" smtClean="0"/>
          </a:p>
          <a:p>
            <a:r>
              <a:rPr lang="en-US" dirty="0" err="1" smtClean="0"/>
              <a:t>helper.EnablePcap</a:t>
            </a:r>
            <a:r>
              <a:rPr lang="en-US" dirty="0" smtClean="0"/>
              <a:t> </a:t>
            </a:r>
            <a:r>
              <a:rPr lang="en-US" dirty="0"/>
              <a:t>("prefix", "server/ath0");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86692" y="5128846"/>
            <a:ext cx="2899101" cy="30777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err="1"/>
              <a:t>helper.EnablePcapAll</a:t>
            </a:r>
            <a:r>
              <a:rPr lang="en-US" dirty="0"/>
              <a:t> ("prefix");</a:t>
            </a:r>
          </a:p>
        </p:txBody>
      </p:sp>
    </p:spTree>
    <p:extLst>
      <p:ext uri="{BB962C8B-B14F-4D97-AF65-F5344CB8AC3E}">
        <p14:creationId xmlns:p14="http://schemas.microsoft.com/office/powerpoint/2010/main" val="21491803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Pcap</a:t>
            </a:r>
            <a:r>
              <a:rPr lang="en-US" dirty="0"/>
              <a:t> Tracing Device Helper: </a:t>
            </a:r>
            <a:r>
              <a:rPr lang="en-US" dirty="0" smtClean="0"/>
              <a:t>filename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Wingdings" pitchFamily="102" charset="2"/>
              <a:buChar char="§"/>
            </a:pPr>
            <a:r>
              <a:rPr lang="en-US" dirty="0" smtClean="0"/>
              <a:t>By convention: </a:t>
            </a:r>
            <a:r>
              <a:rPr lang="en-US" dirty="0"/>
              <a:t>&lt;prefix&gt;-&lt;node id&gt;-&lt;device id</a:t>
            </a:r>
            <a:r>
              <a:rPr lang="en-US" dirty="0" smtClean="0"/>
              <a:t>&gt;.</a:t>
            </a:r>
            <a:r>
              <a:rPr lang="en-US" dirty="0" err="1" smtClean="0"/>
              <a:t>pcap</a:t>
            </a:r>
            <a:endParaRPr lang="en-US" dirty="0" smtClean="0"/>
          </a:p>
          <a:p>
            <a:pPr marL="342900" lvl="1" indent="-342900">
              <a:buFont typeface="Wingdings" pitchFamily="102" charset="2"/>
              <a:buChar char="§"/>
            </a:pPr>
            <a:r>
              <a:rPr lang="en-US" dirty="0" smtClean="0"/>
              <a:t>Can use the NS3 object name service to replace ids with meaningful names e.g.,</a:t>
            </a:r>
          </a:p>
          <a:p>
            <a:pPr marL="342900" lvl="1" indent="-342900">
              <a:buFont typeface="Wingdings" pitchFamily="102" charset="2"/>
              <a:buChar char="§"/>
            </a:pPr>
            <a:endParaRPr lang="en-US" dirty="0"/>
          </a:p>
          <a:p>
            <a:pPr marL="342900" lvl="1" indent="-342900">
              <a:buFont typeface="Wingdings" pitchFamily="102" charset="2"/>
              <a:buChar char="§"/>
            </a:pPr>
            <a:endParaRPr lang="en-US" dirty="0" smtClean="0"/>
          </a:p>
          <a:p>
            <a:pPr marL="342900" lvl="1" indent="-342900">
              <a:buFont typeface="Wingdings" pitchFamily="102" charset="2"/>
              <a:buChar char="§"/>
            </a:pPr>
            <a:endParaRPr lang="en-US" dirty="0"/>
          </a:p>
          <a:p>
            <a:pPr marL="342900" lvl="1" indent="-342900">
              <a:buFont typeface="Wingdings" pitchFamily="102" charset="2"/>
              <a:buChar char="§"/>
            </a:pPr>
            <a:endParaRPr lang="en-US" dirty="0" smtClean="0"/>
          </a:p>
          <a:p>
            <a:pPr marL="342900" lvl="1" indent="-342900">
              <a:buFont typeface="Wingdings" pitchFamily="102" charset="2"/>
              <a:buChar char="§"/>
            </a:pPr>
            <a:endParaRPr lang="en-US" dirty="0"/>
          </a:p>
          <a:p>
            <a:pPr marL="342900" lvl="1" indent="-342900">
              <a:buFont typeface="Wingdings" pitchFamily="102" charset="2"/>
              <a:buChar char="§"/>
            </a:pPr>
            <a:r>
              <a:rPr lang="en-US" dirty="0" smtClean="0"/>
              <a:t>You can override the naming convention, e.g.</a:t>
            </a:r>
            <a:endParaRPr lang="en-US" dirty="0"/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582615" y="2276231"/>
            <a:ext cx="3727090" cy="1870857"/>
            <a:chOff x="1582615" y="2276231"/>
            <a:chExt cx="3727090" cy="1870857"/>
          </a:xfrm>
        </p:grpSpPr>
        <p:sp>
          <p:nvSpPr>
            <p:cNvPr id="4" name="TextBox 3"/>
            <p:cNvSpPr txBox="1"/>
            <p:nvPr/>
          </p:nvSpPr>
          <p:spPr>
            <a:xfrm>
              <a:off x="1582615" y="2950308"/>
              <a:ext cx="3727090" cy="52322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Names::Add(“server”,</a:t>
              </a:r>
              <a:r>
                <a:rPr lang="en-US" dirty="0" err="1" smtClean="0"/>
                <a:t>serverNode</a:t>
              </a:r>
              <a:r>
                <a:rPr lang="en-US" dirty="0" smtClean="0"/>
                <a:t>);</a:t>
              </a:r>
            </a:p>
            <a:p>
              <a:r>
                <a:rPr lang="en-US" dirty="0" smtClean="0"/>
                <a:t>Names::Add(“server/eth0”,serverDevice);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82615" y="2276231"/>
              <a:ext cx="1571689" cy="307777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prefix-21-1.pcap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82616" y="3839311"/>
              <a:ext cx="2180430" cy="307777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prefix-server-eth0.pcap</a:t>
              </a:r>
              <a:endParaRPr lang="en-US" dirty="0"/>
            </a:p>
          </p:txBody>
        </p:sp>
        <p:sp>
          <p:nvSpPr>
            <p:cNvPr id="7" name="Down Arrow 6"/>
            <p:cNvSpPr/>
            <p:nvPr/>
          </p:nvSpPr>
          <p:spPr bwMode="auto">
            <a:xfrm>
              <a:off x="2159000" y="2637692"/>
              <a:ext cx="410307" cy="254000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  <a:cs typeface="ＭＳ Ｐゴシック" pitchFamily="48" charset="-128"/>
              </a:endParaRPr>
            </a:p>
          </p:txBody>
        </p:sp>
        <p:sp>
          <p:nvSpPr>
            <p:cNvPr id="8" name="Down Arrow 7"/>
            <p:cNvSpPr/>
            <p:nvPr/>
          </p:nvSpPr>
          <p:spPr bwMode="auto">
            <a:xfrm>
              <a:off x="2155092" y="3522784"/>
              <a:ext cx="410307" cy="254000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  <a:cs typeface="ＭＳ Ｐゴシック" pitchFamily="48" charset="-128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330461" y="5421923"/>
            <a:ext cx="2582758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Set this to true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prefix becomes filename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12615" y="4728307"/>
            <a:ext cx="8554583" cy="307777"/>
            <a:chOff x="312615" y="4728307"/>
            <a:chExt cx="8554583" cy="307777"/>
          </a:xfrm>
        </p:grpSpPr>
        <p:sp>
          <p:nvSpPr>
            <p:cNvPr id="10" name="TextBox 9"/>
            <p:cNvSpPr txBox="1"/>
            <p:nvPr/>
          </p:nvSpPr>
          <p:spPr>
            <a:xfrm>
              <a:off x="312615" y="4728307"/>
              <a:ext cx="85545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dirty="0"/>
                <a:t>void </a:t>
              </a:r>
              <a:r>
                <a:rPr lang="en-US" dirty="0" err="1" smtClean="0"/>
                <a:t>EnablePcap</a:t>
              </a:r>
              <a:r>
                <a:rPr lang="en-US" dirty="0" smtClean="0"/>
                <a:t>(</a:t>
              </a:r>
              <a:r>
                <a:rPr lang="en-US" dirty="0" err="1"/>
                <a:t>std</a:t>
              </a:r>
              <a:r>
                <a:rPr lang="en-US" dirty="0"/>
                <a:t>::string prefix, </a:t>
              </a:r>
              <a:r>
                <a:rPr lang="en-US" dirty="0" err="1"/>
                <a:t>Ptr</a:t>
              </a:r>
              <a:r>
                <a:rPr lang="en-US" dirty="0"/>
                <a:t>&lt;</a:t>
              </a:r>
              <a:r>
                <a:rPr lang="en-US" dirty="0" err="1"/>
                <a:t>NetDevice</a:t>
              </a:r>
              <a:r>
                <a:rPr lang="en-US" dirty="0"/>
                <a:t>&gt; </a:t>
              </a:r>
              <a:r>
                <a:rPr lang="en-US" dirty="0" err="1"/>
                <a:t>nd</a:t>
              </a:r>
              <a:r>
                <a:rPr lang="en-US" dirty="0"/>
                <a:t>, </a:t>
              </a:r>
              <a:r>
                <a:rPr lang="en-US" dirty="0" err="1"/>
                <a:t>bool</a:t>
              </a:r>
              <a:r>
                <a:rPr lang="en-US" dirty="0"/>
                <a:t> promiscuous, </a:t>
              </a:r>
              <a:r>
                <a:rPr lang="en-US" dirty="0" err="1"/>
                <a:t>bool</a:t>
              </a:r>
              <a:r>
                <a:rPr lang="en-US" dirty="0"/>
                <a:t> </a:t>
              </a:r>
              <a:r>
                <a:rPr lang="en-US" dirty="0" err="1"/>
                <a:t>explicitFilename</a:t>
              </a:r>
              <a:r>
                <a:rPr lang="en-US" dirty="0"/>
                <a:t>);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131538" y="4777154"/>
              <a:ext cx="1397000" cy="214923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  <a:cs typeface="ＭＳ Ｐゴシック" pitchFamily="48" charset="-128"/>
              </a:endParaRPr>
            </a:p>
          </p:txBody>
        </p:sp>
      </p:grpSp>
      <p:cxnSp>
        <p:nvCxnSpPr>
          <p:cNvPr id="15" name="Straight Arrow Connector 14"/>
          <p:cNvCxnSpPr>
            <a:stCxn id="11" idx="0"/>
            <a:endCxn id="12" idx="2"/>
          </p:cNvCxnSpPr>
          <p:nvPr/>
        </p:nvCxnSpPr>
        <p:spPr bwMode="auto">
          <a:xfrm flipV="1">
            <a:off x="7621840" y="4992077"/>
            <a:ext cx="208198" cy="4298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6186843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Ascii</a:t>
            </a:r>
            <a:r>
              <a:rPr lang="en-US" dirty="0" smtClean="0"/>
              <a:t> Tracing Device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Wingdings" pitchFamily="102" charset="2"/>
              <a:buChar char="§"/>
            </a:pPr>
            <a:r>
              <a:rPr lang="en-US" dirty="0" smtClean="0"/>
              <a:t>The </a:t>
            </a:r>
            <a:r>
              <a:rPr lang="en-US" dirty="0" err="1" smtClean="0"/>
              <a:t>mixin</a:t>
            </a:r>
            <a:r>
              <a:rPr lang="en-US" dirty="0" smtClean="0"/>
              <a:t> class is </a:t>
            </a:r>
            <a:r>
              <a:rPr lang="en-US" dirty="0" err="1"/>
              <a:t>AsciiTraceHelperForDevice</a:t>
            </a:r>
            <a:endParaRPr lang="en-US" dirty="0"/>
          </a:p>
          <a:p>
            <a:pPr lvl="1"/>
            <a:r>
              <a:rPr lang="en-US" dirty="0" smtClean="0"/>
              <a:t>All device </a:t>
            </a:r>
            <a:r>
              <a:rPr lang="en-US" dirty="0"/>
              <a:t>implement virtual </a:t>
            </a:r>
            <a:r>
              <a:rPr lang="en-US" dirty="0" err="1" smtClean="0"/>
              <a:t>EnableAsciiInternal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other methods of </a:t>
            </a:r>
            <a:r>
              <a:rPr lang="en-US" dirty="0" err="1" smtClean="0"/>
              <a:t>AsciiTraceHelperForDevice</a:t>
            </a:r>
            <a:r>
              <a:rPr lang="en-US" dirty="0" smtClean="0"/>
              <a:t> </a:t>
            </a:r>
            <a:r>
              <a:rPr lang="en-US" dirty="0"/>
              <a:t>will call this </a:t>
            </a:r>
            <a:r>
              <a:rPr lang="en-US" dirty="0" smtClean="0"/>
              <a:t>one</a:t>
            </a:r>
          </a:p>
          <a:p>
            <a:pPr marL="342900" lvl="1" indent="-342900">
              <a:buFont typeface="Wingdings" pitchFamily="102" charset="2"/>
              <a:buChar char="§"/>
            </a:pPr>
            <a:r>
              <a:rPr lang="en-US" dirty="0" smtClean="0"/>
              <a:t>Can provide </a:t>
            </a:r>
            <a:r>
              <a:rPr lang="en-US" dirty="0" err="1" smtClean="0"/>
              <a:t>EnableAscii</a:t>
            </a:r>
            <a:r>
              <a:rPr lang="en-US" dirty="0" smtClean="0"/>
              <a:t> with </a:t>
            </a:r>
            <a:r>
              <a:rPr lang="en-US" dirty="0" err="1"/>
              <a:t>Ptr</a:t>
            </a:r>
            <a:r>
              <a:rPr lang="en-US" dirty="0"/>
              <a:t>&lt;</a:t>
            </a:r>
            <a:r>
              <a:rPr lang="en-US" dirty="0" err="1"/>
              <a:t>NetDevice</a:t>
            </a:r>
            <a:r>
              <a:rPr lang="en-US" dirty="0" smtClean="0"/>
              <a:t>&gt;, string from name service, </a:t>
            </a:r>
            <a:r>
              <a:rPr lang="en-US" dirty="0" err="1" smtClean="0"/>
              <a:t>NetDeviceContainer</a:t>
            </a:r>
            <a:r>
              <a:rPr lang="en-US" dirty="0" smtClean="0"/>
              <a:t>, </a:t>
            </a:r>
            <a:r>
              <a:rPr lang="en-US" dirty="0" err="1" smtClean="0"/>
              <a:t>NodeContainer</a:t>
            </a:r>
            <a:r>
              <a:rPr lang="en-US" dirty="0" smtClean="0"/>
              <a:t>, integer node/device ids</a:t>
            </a:r>
          </a:p>
          <a:p>
            <a:pPr marL="342900" lvl="1" indent="-342900">
              <a:buFont typeface="Wingdings" pitchFamily="102" charset="2"/>
              <a:buChar char="§"/>
            </a:pPr>
            <a:r>
              <a:rPr lang="en-US" dirty="0" smtClean="0"/>
              <a:t>Or </a:t>
            </a:r>
            <a:r>
              <a:rPr lang="en-US" dirty="0" err="1" smtClean="0"/>
              <a:t>helper.EnableAsciiAll</a:t>
            </a:r>
            <a:r>
              <a:rPr lang="en-US" dirty="0" smtClean="0"/>
              <a:t>(“prefix”);</a:t>
            </a:r>
          </a:p>
          <a:p>
            <a:pPr marL="342900" lvl="1" indent="-342900">
              <a:buFont typeface="Wingdings" pitchFamily="102" charset="2"/>
              <a:buChar char="§"/>
            </a:pPr>
            <a:r>
              <a:rPr lang="en-US" dirty="0" smtClean="0"/>
              <a:t>Can also dump </a:t>
            </a:r>
            <a:r>
              <a:rPr lang="en-US" dirty="0" err="1" smtClean="0"/>
              <a:t>ascii</a:t>
            </a:r>
            <a:r>
              <a:rPr lang="en-US" dirty="0" smtClean="0"/>
              <a:t> traces to a single common file, e.g.,</a:t>
            </a:r>
          </a:p>
          <a:p>
            <a:pPr marL="342900" lvl="1" indent="-342900">
              <a:buFont typeface="Wingdings" pitchFamily="102" charset="2"/>
              <a:buChar char="§"/>
            </a:pPr>
            <a:endParaRPr lang="en-US" dirty="0"/>
          </a:p>
          <a:p>
            <a:pPr marL="342900" lvl="1" indent="-342900">
              <a:buFont typeface="Wingdings" pitchFamily="102" charset="2"/>
              <a:buChar char="§"/>
            </a:pPr>
            <a:endParaRPr lang="en-US" dirty="0" smtClean="0"/>
          </a:p>
          <a:p>
            <a:pPr marL="342900" lvl="1" indent="-342900">
              <a:buFont typeface="Wingdings" pitchFamily="102" charset="2"/>
              <a:buChar char="§"/>
            </a:pPr>
            <a:endParaRPr lang="en-US" dirty="0"/>
          </a:p>
          <a:p>
            <a:pPr marL="342900" lvl="1" indent="-342900">
              <a:buFont typeface="Wingdings" pitchFamily="102" charset="2"/>
              <a:buChar char="§"/>
            </a:pPr>
            <a:endParaRPr lang="en-US" dirty="0" smtClean="0"/>
          </a:p>
          <a:p>
            <a:pPr marL="342900" lvl="1" indent="-342900">
              <a:buFont typeface="Wingdings" pitchFamily="102" charset="2"/>
              <a:buChar char="§"/>
            </a:pPr>
            <a:endParaRPr lang="en-US" dirty="0"/>
          </a:p>
          <a:p>
            <a:pPr marL="342900" lvl="1" indent="-342900">
              <a:buFont typeface="Wingdings" pitchFamily="102" charset="2"/>
              <a:buChar char="§"/>
            </a:pPr>
            <a:r>
              <a:rPr lang="en-US" dirty="0" smtClean="0"/>
              <a:t>So there are twice as many trace methods as for </a:t>
            </a:r>
            <a:r>
              <a:rPr lang="en-US" dirty="0" err="1" smtClean="0"/>
              <a:t>pcap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8923" y="4024912"/>
            <a:ext cx="8209624" cy="160043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err="1"/>
              <a:t>Ptr</a:t>
            </a:r>
            <a:r>
              <a:rPr lang="en-US" dirty="0"/>
              <a:t>&lt;</a:t>
            </a:r>
            <a:r>
              <a:rPr lang="en-US" dirty="0" err="1"/>
              <a:t>NetDevice</a:t>
            </a:r>
            <a:r>
              <a:rPr lang="en-US" dirty="0"/>
              <a:t>&gt; nd1;</a:t>
            </a:r>
          </a:p>
          <a:p>
            <a:r>
              <a:rPr lang="en-US" dirty="0" err="1" smtClean="0"/>
              <a:t>Ptr</a:t>
            </a:r>
            <a:r>
              <a:rPr lang="en-US" dirty="0"/>
              <a:t>&lt;</a:t>
            </a:r>
            <a:r>
              <a:rPr lang="en-US" dirty="0" err="1"/>
              <a:t>NetDevice</a:t>
            </a:r>
            <a:r>
              <a:rPr lang="en-US" dirty="0"/>
              <a:t>&gt; nd2;</a:t>
            </a:r>
          </a:p>
          <a:p>
            <a:r>
              <a:rPr lang="en-US" dirty="0" smtClean="0"/>
              <a:t>.</a:t>
            </a:r>
            <a:r>
              <a:rPr lang="en-US" dirty="0"/>
              <a:t>..</a:t>
            </a:r>
          </a:p>
          <a:p>
            <a:r>
              <a:rPr lang="en-US" dirty="0" err="1" smtClean="0"/>
              <a:t>Ptr</a:t>
            </a:r>
            <a:r>
              <a:rPr lang="en-US" dirty="0"/>
              <a:t>&lt;</a:t>
            </a:r>
            <a:r>
              <a:rPr lang="en-US" dirty="0" err="1"/>
              <a:t>OutputStreamWrapper</a:t>
            </a:r>
            <a:r>
              <a:rPr lang="en-US" dirty="0"/>
              <a:t>&gt; stream = </a:t>
            </a:r>
            <a:r>
              <a:rPr lang="en-US" dirty="0" err="1"/>
              <a:t>asciiTraceHelper.CreateFileStream</a:t>
            </a:r>
            <a:r>
              <a:rPr lang="en-US" dirty="0"/>
              <a:t> ("trace-file-</a:t>
            </a:r>
            <a:r>
              <a:rPr lang="en-US" dirty="0" err="1"/>
              <a:t>name.tr</a:t>
            </a:r>
            <a:r>
              <a:rPr lang="en-US" dirty="0"/>
              <a:t>");</a:t>
            </a:r>
          </a:p>
          <a:p>
            <a:r>
              <a:rPr lang="en-US" dirty="0" smtClean="0"/>
              <a:t>.</a:t>
            </a:r>
            <a:r>
              <a:rPr lang="en-US" dirty="0"/>
              <a:t>..</a:t>
            </a:r>
          </a:p>
          <a:p>
            <a:r>
              <a:rPr lang="en-US" dirty="0" err="1" smtClean="0"/>
              <a:t>helper.EnableAscii</a:t>
            </a:r>
            <a:r>
              <a:rPr lang="en-US" dirty="0" smtClean="0"/>
              <a:t> </a:t>
            </a:r>
            <a:r>
              <a:rPr lang="en-US" dirty="0"/>
              <a:t>(stream, nd1);</a:t>
            </a:r>
          </a:p>
          <a:p>
            <a:r>
              <a:rPr lang="en-US" dirty="0" err="1" smtClean="0"/>
              <a:t>helper.EnableAscii</a:t>
            </a:r>
            <a:r>
              <a:rPr lang="en-US" dirty="0" smtClean="0"/>
              <a:t> </a:t>
            </a:r>
            <a:r>
              <a:rPr lang="en-US" dirty="0"/>
              <a:t>(stream, nd2);</a:t>
            </a:r>
          </a:p>
        </p:txBody>
      </p:sp>
    </p:spTree>
    <p:extLst>
      <p:ext uri="{BB962C8B-B14F-4D97-AF65-F5344CB8AC3E}">
        <p14:creationId xmlns:p14="http://schemas.microsoft.com/office/powerpoint/2010/main" val="18482934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Ascii</a:t>
            </a:r>
            <a:r>
              <a:rPr lang="en-US" dirty="0"/>
              <a:t> Tracing Device </a:t>
            </a:r>
            <a:r>
              <a:rPr lang="en-US" dirty="0" smtClean="0"/>
              <a:t>Helpers: filename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/>
              <a:t>convention: &lt;prefix&gt;-&lt;node id&gt;-&lt;device id&gt;.</a:t>
            </a:r>
            <a:r>
              <a:rPr lang="en-US" dirty="0" err="1" smtClean="0"/>
              <a:t>tr</a:t>
            </a:r>
            <a:endParaRPr lang="en-US" dirty="0" smtClean="0"/>
          </a:p>
          <a:p>
            <a:r>
              <a:rPr lang="en-US" dirty="0" smtClean="0"/>
              <a:t>Using NS3 </a:t>
            </a:r>
            <a:r>
              <a:rPr lang="en-US" dirty="0"/>
              <a:t>object name service, can assign names to the id, then e.g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"prefix-21-1.</a:t>
            </a:r>
            <a:r>
              <a:rPr lang="en-US" dirty="0" smtClean="0"/>
              <a:t>tr” → "</a:t>
            </a:r>
            <a:r>
              <a:rPr lang="en-US" dirty="0"/>
              <a:t>prefix-server-eth0.</a:t>
            </a:r>
            <a:r>
              <a:rPr lang="en-US" dirty="0" smtClean="0"/>
              <a:t>tr”</a:t>
            </a:r>
          </a:p>
          <a:p>
            <a:r>
              <a:rPr lang="en-US" dirty="0" smtClean="0"/>
              <a:t>Many </a:t>
            </a:r>
            <a:r>
              <a:rPr lang="en-US" dirty="0" err="1"/>
              <a:t>EnableAscii</a:t>
            </a:r>
            <a:r>
              <a:rPr lang="en-US" dirty="0"/>
              <a:t> methods offer a </a:t>
            </a:r>
            <a:r>
              <a:rPr lang="en-US" dirty="0" err="1"/>
              <a:t>explicitFilename</a:t>
            </a:r>
            <a:r>
              <a:rPr lang="en-US" dirty="0"/>
              <a:t> </a:t>
            </a:r>
            <a:r>
              <a:rPr lang="en-US" dirty="0" smtClean="0"/>
              <a:t>option</a:t>
            </a:r>
          </a:p>
          <a:p>
            <a:pPr lvl="1"/>
            <a:r>
              <a:rPr lang="en-US" dirty="0"/>
              <a:t>set to true </a:t>
            </a:r>
            <a:r>
              <a:rPr lang="en-US" dirty="0" smtClean="0"/>
              <a:t>⇒ </a:t>
            </a:r>
            <a:r>
              <a:rPr lang="en-US" dirty="0"/>
              <a:t>override naming convention, use your own file name</a:t>
            </a:r>
          </a:p>
        </p:txBody>
      </p:sp>
    </p:spTree>
    <p:extLst>
      <p:ext uri="{BB962C8B-B14F-4D97-AF65-F5344CB8AC3E}">
        <p14:creationId xmlns:p14="http://schemas.microsoft.com/office/powerpoint/2010/main" val="13121628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Pcap</a:t>
            </a:r>
            <a:r>
              <a:rPr lang="en-US" dirty="0" smtClean="0"/>
              <a:t> Tracing Protocol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Wingdings" pitchFamily="102" charset="2"/>
              <a:buChar char="§"/>
            </a:pPr>
            <a:r>
              <a:rPr lang="en-US" dirty="0"/>
              <a:t>The </a:t>
            </a:r>
            <a:r>
              <a:rPr lang="en-US" dirty="0" err="1"/>
              <a:t>mixin</a:t>
            </a:r>
            <a:r>
              <a:rPr lang="en-US" dirty="0"/>
              <a:t> class is </a:t>
            </a:r>
            <a:r>
              <a:rPr lang="en-US" dirty="0" smtClean="0"/>
              <a:t>PcapHelperForIpv4</a:t>
            </a:r>
            <a:endParaRPr lang="en-US" dirty="0"/>
          </a:p>
          <a:p>
            <a:pPr lvl="1"/>
            <a:r>
              <a:rPr lang="en-US" dirty="0"/>
              <a:t>All device implement virtual </a:t>
            </a:r>
            <a:r>
              <a:rPr lang="en-US" dirty="0" smtClean="0"/>
              <a:t>EnablePcapIpv4Internal </a:t>
            </a:r>
            <a:r>
              <a:rPr lang="en-US" dirty="0"/>
              <a:t>method</a:t>
            </a:r>
          </a:p>
          <a:p>
            <a:pPr lvl="1"/>
            <a:r>
              <a:rPr lang="en-US" dirty="0"/>
              <a:t>All other methods of </a:t>
            </a:r>
            <a:r>
              <a:rPr lang="en-US" dirty="0" smtClean="0"/>
              <a:t>PcapHelperForIpv4 </a:t>
            </a:r>
            <a:r>
              <a:rPr lang="en-US" dirty="0"/>
              <a:t>will call this </a:t>
            </a:r>
            <a:r>
              <a:rPr lang="en-US" dirty="0" smtClean="0"/>
              <a:t>one</a:t>
            </a:r>
          </a:p>
          <a:p>
            <a:pPr marL="342900" lvl="1" indent="-342900">
              <a:buFont typeface="Wingdings" pitchFamily="102" charset="2"/>
              <a:buChar char="§"/>
            </a:pPr>
            <a:r>
              <a:rPr lang="en-US" dirty="0"/>
              <a:t>Can provide </a:t>
            </a:r>
            <a:r>
              <a:rPr lang="en-US" dirty="0" smtClean="0"/>
              <a:t>EnablePcapIpv4 </a:t>
            </a:r>
            <a:r>
              <a:rPr lang="en-US" dirty="0"/>
              <a:t>with </a:t>
            </a:r>
            <a:r>
              <a:rPr lang="en-US" dirty="0" err="1"/>
              <a:t>Ptr</a:t>
            </a:r>
            <a:r>
              <a:rPr lang="en-US" dirty="0" smtClean="0"/>
              <a:t>&lt;Ipv4&gt;</a:t>
            </a:r>
            <a:r>
              <a:rPr lang="en-US" dirty="0"/>
              <a:t>, string from name service, </a:t>
            </a:r>
            <a:r>
              <a:rPr lang="en-US" dirty="0" smtClean="0"/>
              <a:t>Ipv4InterfaceContainer</a:t>
            </a:r>
            <a:r>
              <a:rPr lang="en-US" dirty="0"/>
              <a:t>, </a:t>
            </a:r>
            <a:r>
              <a:rPr lang="en-US" dirty="0" err="1"/>
              <a:t>NodeContainer</a:t>
            </a:r>
            <a:r>
              <a:rPr lang="en-US" dirty="0"/>
              <a:t>, integer node/device </a:t>
            </a:r>
            <a:r>
              <a:rPr lang="en-US" dirty="0" smtClean="0"/>
              <a:t>ids</a:t>
            </a:r>
          </a:p>
          <a:p>
            <a:pPr marL="342900" lvl="1" indent="-342900">
              <a:buFont typeface="Wingdings" pitchFamily="102" charset="2"/>
              <a:buChar char="§"/>
            </a:pPr>
            <a:r>
              <a:rPr lang="en-US" dirty="0" smtClean="0"/>
              <a:t>Or helper.EnablePcapIpv4All(“prefix”);</a:t>
            </a:r>
          </a:p>
          <a:p>
            <a:pPr marL="342900" lvl="1" indent="-342900">
              <a:buFont typeface="Wingdings" pitchFamily="102" charset="2"/>
              <a:buChar char="§"/>
            </a:pPr>
            <a:r>
              <a:rPr lang="en-US" dirty="0" smtClean="0"/>
              <a:t>Filename selection</a:t>
            </a:r>
          </a:p>
          <a:p>
            <a:pPr marL="742950" lvl="2" indent="-342900">
              <a:buFont typeface="Wingdings" pitchFamily="102" charset="2"/>
              <a:buChar char="§"/>
            </a:pPr>
            <a:r>
              <a:rPr lang="en-US" dirty="0" smtClean="0"/>
              <a:t>Convention is &lt;prefix&gt;-n&lt;node id&gt;-</a:t>
            </a:r>
            <a:r>
              <a:rPr lang="en-US" dirty="0" err="1" smtClean="0"/>
              <a:t>i</a:t>
            </a:r>
            <a:r>
              <a:rPr lang="en-US" dirty="0" smtClean="0"/>
              <a:t>&lt;interface id&gt;.</a:t>
            </a:r>
            <a:r>
              <a:rPr lang="en-US" dirty="0" err="1" smtClean="0"/>
              <a:t>pcap</a:t>
            </a:r>
            <a:endParaRPr lang="en-US" dirty="0" smtClean="0"/>
          </a:p>
          <a:p>
            <a:pPr marL="742950" lvl="2" indent="-342900">
              <a:buFont typeface="Wingdings" pitchFamily="102" charset="2"/>
              <a:buChar char="§"/>
            </a:pPr>
            <a:r>
              <a:rPr lang="en-US" dirty="0" smtClean="0"/>
              <a:t>Can also use the NS3 object name service clarity</a:t>
            </a:r>
          </a:p>
          <a:p>
            <a:pPr marL="742950" lvl="2" indent="-342900">
              <a:buFont typeface="Wingdings" pitchFamily="102" charset="2"/>
              <a:buChar char="§"/>
            </a:pPr>
            <a:r>
              <a:rPr lang="en-US" dirty="0" err="1"/>
              <a:t>e</a:t>
            </a:r>
            <a:r>
              <a:rPr lang="en-US" dirty="0" err="1" smtClean="0"/>
              <a:t>xplicitFilename</a:t>
            </a:r>
            <a:r>
              <a:rPr lang="en-US" dirty="0" smtClean="0"/>
              <a:t> parameter lets you impose your own filenames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9491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Ascii</a:t>
            </a:r>
            <a:r>
              <a:rPr lang="en-US" dirty="0" smtClean="0"/>
              <a:t> Tracing Protocol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Wingdings" pitchFamily="102" charset="2"/>
              <a:buChar char="§"/>
            </a:pPr>
            <a:r>
              <a:rPr lang="en-US" dirty="0"/>
              <a:t>The </a:t>
            </a:r>
            <a:r>
              <a:rPr lang="en-US" dirty="0" err="1"/>
              <a:t>mixin</a:t>
            </a:r>
            <a:r>
              <a:rPr lang="en-US" dirty="0"/>
              <a:t> class is </a:t>
            </a:r>
            <a:r>
              <a:rPr lang="en-US" dirty="0" smtClean="0"/>
              <a:t>AsciiTraceHelperForIpv4</a:t>
            </a:r>
            <a:endParaRPr lang="en-US" dirty="0"/>
          </a:p>
          <a:p>
            <a:pPr lvl="1"/>
            <a:r>
              <a:rPr lang="en-US" dirty="0"/>
              <a:t>All device implement virtual </a:t>
            </a:r>
            <a:r>
              <a:rPr lang="en-US" dirty="0" smtClean="0"/>
              <a:t>EnableAsciiIpv4Internal </a:t>
            </a:r>
            <a:r>
              <a:rPr lang="en-US" dirty="0"/>
              <a:t>method</a:t>
            </a:r>
          </a:p>
          <a:p>
            <a:pPr lvl="1"/>
            <a:r>
              <a:rPr lang="en-US" dirty="0"/>
              <a:t>All other methods of </a:t>
            </a:r>
            <a:r>
              <a:rPr lang="en-US" dirty="0" smtClean="0"/>
              <a:t>AsciiTraceHelperForIpv4 </a:t>
            </a:r>
            <a:r>
              <a:rPr lang="en-US" dirty="0"/>
              <a:t>will call this one</a:t>
            </a:r>
          </a:p>
          <a:p>
            <a:pPr marL="342900" lvl="1" indent="-342900">
              <a:buFont typeface="Wingdings" pitchFamily="102" charset="2"/>
              <a:buChar char="§"/>
            </a:pPr>
            <a:r>
              <a:rPr lang="en-US" dirty="0"/>
              <a:t>Can provide </a:t>
            </a:r>
            <a:r>
              <a:rPr lang="en-US" dirty="0" smtClean="0"/>
              <a:t>EnableAsciiIpv4 </a:t>
            </a:r>
            <a:r>
              <a:rPr lang="en-US" dirty="0"/>
              <a:t>with </a:t>
            </a:r>
            <a:r>
              <a:rPr lang="en-US" dirty="0" err="1"/>
              <a:t>Ptr</a:t>
            </a:r>
            <a:r>
              <a:rPr lang="en-US" dirty="0"/>
              <a:t>&lt;Ipv4&gt;, string from name service, Ipv4InterfaceContainer, </a:t>
            </a:r>
            <a:r>
              <a:rPr lang="en-US" dirty="0" err="1"/>
              <a:t>NodeContainer</a:t>
            </a:r>
            <a:r>
              <a:rPr lang="en-US" dirty="0"/>
              <a:t>, integer node/device ids</a:t>
            </a:r>
          </a:p>
          <a:p>
            <a:pPr marL="342900" lvl="1" indent="-342900">
              <a:buFont typeface="Wingdings" pitchFamily="102" charset="2"/>
              <a:buChar char="§"/>
            </a:pPr>
            <a:r>
              <a:rPr lang="en-US" dirty="0"/>
              <a:t>Or </a:t>
            </a:r>
            <a:r>
              <a:rPr lang="en-US" dirty="0" smtClean="0"/>
              <a:t>helper.EnableAsciiIpv4All</a:t>
            </a:r>
            <a:r>
              <a:rPr lang="en-US" dirty="0"/>
              <a:t>(“prefix”)</a:t>
            </a:r>
            <a:r>
              <a:rPr lang="en-US" dirty="0" smtClean="0"/>
              <a:t>;</a:t>
            </a:r>
          </a:p>
          <a:p>
            <a:pPr marL="342900" lvl="1" indent="-342900">
              <a:buFont typeface="Wingdings" pitchFamily="102" charset="2"/>
              <a:buChar char="§"/>
            </a:pPr>
            <a:r>
              <a:rPr lang="en-US" dirty="0"/>
              <a:t>Can also dump </a:t>
            </a:r>
            <a:r>
              <a:rPr lang="en-US" dirty="0" err="1"/>
              <a:t>ascii</a:t>
            </a:r>
            <a:r>
              <a:rPr lang="en-US" dirty="0"/>
              <a:t> traces to a single common </a:t>
            </a:r>
            <a:r>
              <a:rPr lang="en-US" dirty="0" smtClean="0"/>
              <a:t>file</a:t>
            </a:r>
          </a:p>
          <a:p>
            <a:pPr marL="742950" lvl="2" indent="-342900">
              <a:buFont typeface="Wingdings" pitchFamily="102" charset="2"/>
              <a:buChar char="§"/>
            </a:pPr>
            <a:r>
              <a:rPr lang="en-US" dirty="0"/>
              <a:t>So there are twice as many trace methods as for </a:t>
            </a:r>
            <a:r>
              <a:rPr lang="en-US" dirty="0" err="1"/>
              <a:t>pcap</a:t>
            </a:r>
            <a:endParaRPr lang="en-US" dirty="0"/>
          </a:p>
          <a:p>
            <a:pPr marL="342900" lvl="1" indent="-342900">
              <a:buFont typeface="Wingdings" pitchFamily="102" charset="2"/>
              <a:buChar char="§"/>
            </a:pPr>
            <a:r>
              <a:rPr lang="en-US" dirty="0"/>
              <a:t>Filename selection</a:t>
            </a:r>
          </a:p>
          <a:p>
            <a:pPr marL="742950" lvl="2" indent="-342900">
              <a:buFont typeface="Wingdings" pitchFamily="102" charset="2"/>
              <a:buChar char="§"/>
            </a:pPr>
            <a:r>
              <a:rPr lang="en-US" dirty="0"/>
              <a:t>Convention is &lt;prefix&gt;-n&lt;node id&gt;-</a:t>
            </a:r>
            <a:r>
              <a:rPr lang="en-US" dirty="0" err="1"/>
              <a:t>i</a:t>
            </a:r>
            <a:r>
              <a:rPr lang="en-US" dirty="0"/>
              <a:t>&lt;interface id&gt;.</a:t>
            </a:r>
            <a:r>
              <a:rPr lang="en-US" dirty="0" err="1"/>
              <a:t>pcap</a:t>
            </a:r>
            <a:endParaRPr lang="en-US" dirty="0"/>
          </a:p>
          <a:p>
            <a:pPr marL="742950" lvl="2" indent="-342900">
              <a:buFont typeface="Wingdings" pitchFamily="102" charset="2"/>
              <a:buChar char="§"/>
            </a:pPr>
            <a:r>
              <a:rPr lang="en-US" dirty="0"/>
              <a:t>Can also use the NS3 object name service clarity</a:t>
            </a:r>
          </a:p>
          <a:p>
            <a:pPr marL="742950" lvl="2" indent="-342900">
              <a:buFont typeface="Wingdings" pitchFamily="102" charset="2"/>
              <a:buChar char="§"/>
            </a:pPr>
            <a:r>
              <a:rPr lang="en-US" dirty="0" err="1"/>
              <a:t>explicitFilename</a:t>
            </a:r>
            <a:r>
              <a:rPr lang="en-US" dirty="0"/>
              <a:t> parameter lets you impose your own </a:t>
            </a:r>
            <a:r>
              <a:rPr lang="en-US" dirty="0" smtClean="0"/>
              <a:t>filenames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723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low-level example: 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key to the way tracing works</a:t>
            </a:r>
          </a:p>
          <a:p>
            <a:r>
              <a:rPr lang="en-US" dirty="0" smtClean="0"/>
              <a:t>In C/C++ you can pass a pointer to a function: callback mechanism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Trace source maintains a list of callback functions added by the sinks</a:t>
            </a:r>
          </a:p>
          <a:p>
            <a:r>
              <a:rPr lang="en-US" dirty="0" smtClean="0"/>
              <a:t>When an event of interest happens</a:t>
            </a:r>
          </a:p>
          <a:p>
            <a:pPr lvl="1"/>
            <a:r>
              <a:rPr lang="en-US" dirty="0" smtClean="0"/>
              <a:t>Trace source passes data to the callback functions</a:t>
            </a:r>
          </a:p>
          <a:p>
            <a:pPr lvl="1"/>
            <a:r>
              <a:rPr lang="en-US" dirty="0" smtClean="0"/>
              <a:t>Callback functions are executed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93462" y="2217616"/>
            <a:ext cx="4363444" cy="2646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float </a:t>
            </a:r>
            <a:r>
              <a:rPr lang="en-US" dirty="0" err="1" smtClean="0"/>
              <a:t>myFunction</a:t>
            </a:r>
            <a:r>
              <a:rPr lang="en-US" dirty="0" smtClean="0"/>
              <a:t>(float x)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return x*x;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	</a:t>
            </a:r>
            <a:r>
              <a:rPr lang="en-US" sz="2000" dirty="0" smtClean="0"/>
              <a:t>⋮</a:t>
            </a:r>
          </a:p>
          <a:p>
            <a:r>
              <a:rPr lang="en-US" dirty="0" smtClean="0"/>
              <a:t>float Integrate(float (*</a:t>
            </a:r>
            <a:r>
              <a:rPr lang="en-US" dirty="0" err="1" smtClean="0"/>
              <a:t>func</a:t>
            </a:r>
            <a:r>
              <a:rPr lang="en-US" dirty="0" smtClean="0"/>
              <a:t>)(float), float lo, float hi)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…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	</a:t>
            </a:r>
            <a:r>
              <a:rPr lang="en-US" sz="2000" dirty="0" smtClean="0"/>
              <a:t>⋮</a:t>
            </a:r>
            <a:endParaRPr lang="en-US" sz="2000" dirty="0"/>
          </a:p>
          <a:p>
            <a:r>
              <a:rPr lang="en-US" dirty="0" smtClean="0"/>
              <a:t>Integrate(&amp;myFunction,0,1);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3769" y="2217615"/>
            <a:ext cx="1787770" cy="523220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Ex: a function to integrate functions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 bwMode="auto">
          <a:xfrm>
            <a:off x="1455615" y="2833077"/>
            <a:ext cx="742462" cy="439615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  <a:cs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5668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NS3 is very powerful/comprehensive</a:t>
            </a:r>
          </a:p>
          <a:p>
            <a:r>
              <a:rPr lang="en-US" dirty="0" smtClean="0"/>
              <a:t>Lots of tools for you to use</a:t>
            </a:r>
          </a:p>
          <a:p>
            <a:pPr lvl="1"/>
            <a:r>
              <a:rPr lang="en-US" dirty="0" smtClean="0"/>
              <a:t>Helpers</a:t>
            </a:r>
          </a:p>
          <a:p>
            <a:pPr lvl="1"/>
            <a:r>
              <a:rPr lang="en-US" dirty="0" smtClean="0"/>
              <a:t>Containers</a:t>
            </a:r>
          </a:p>
          <a:p>
            <a:pPr lvl="1"/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Tracing</a:t>
            </a:r>
          </a:p>
          <a:p>
            <a:pPr lvl="1"/>
            <a:r>
              <a:rPr lang="en-US" dirty="0" smtClean="0"/>
              <a:t>Models</a:t>
            </a:r>
          </a:p>
          <a:p>
            <a:r>
              <a:rPr lang="en-US" dirty="0" err="1" smtClean="0"/>
              <a:t>Doxygen</a:t>
            </a:r>
            <a:r>
              <a:rPr lang="en-US" dirty="0" smtClean="0"/>
              <a:t> is your friend!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43384" y="5509846"/>
            <a:ext cx="2659602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Practice!  Practice!  Practice!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214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low-level example: </a:t>
            </a:r>
            <a:r>
              <a:rPr lang="en-US" dirty="0" err="1" smtClean="0"/>
              <a:t>fourth.cc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8231" y="1123461"/>
            <a:ext cx="4257295" cy="5016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800" dirty="0"/>
              <a:t>#include "ns3/</a:t>
            </a:r>
            <a:r>
              <a:rPr lang="en-US" sz="800" dirty="0" err="1"/>
              <a:t>object.h</a:t>
            </a:r>
            <a:r>
              <a:rPr lang="en-US" sz="800" dirty="0"/>
              <a:t>"</a:t>
            </a:r>
          </a:p>
          <a:p>
            <a:r>
              <a:rPr lang="en-US" sz="800" dirty="0"/>
              <a:t>#include "ns3/</a:t>
            </a:r>
            <a:r>
              <a:rPr lang="en-US" sz="800" dirty="0" err="1"/>
              <a:t>uinteger.h</a:t>
            </a:r>
            <a:r>
              <a:rPr lang="en-US" sz="800" dirty="0"/>
              <a:t>"</a:t>
            </a:r>
          </a:p>
          <a:p>
            <a:r>
              <a:rPr lang="en-US" sz="800" dirty="0"/>
              <a:t>#include "ns3/traced-</a:t>
            </a:r>
            <a:r>
              <a:rPr lang="en-US" sz="800" dirty="0" err="1"/>
              <a:t>value.h</a:t>
            </a:r>
            <a:r>
              <a:rPr lang="en-US" sz="800" dirty="0"/>
              <a:t>"</a:t>
            </a:r>
          </a:p>
          <a:p>
            <a:r>
              <a:rPr lang="en-US" sz="800" dirty="0"/>
              <a:t>#include "ns3/trace-source-</a:t>
            </a:r>
            <a:r>
              <a:rPr lang="en-US" sz="800" dirty="0" err="1"/>
              <a:t>accessor.h</a:t>
            </a:r>
            <a:r>
              <a:rPr lang="en-US" sz="800" dirty="0"/>
              <a:t>"</a:t>
            </a:r>
          </a:p>
          <a:p>
            <a:endParaRPr lang="en-US" sz="800" dirty="0"/>
          </a:p>
          <a:p>
            <a:r>
              <a:rPr lang="en-US" sz="800" dirty="0"/>
              <a:t>#include &lt;</a:t>
            </a:r>
            <a:r>
              <a:rPr lang="en-US" sz="800" dirty="0" err="1"/>
              <a:t>iostream</a:t>
            </a:r>
            <a:r>
              <a:rPr lang="en-US" sz="800" dirty="0"/>
              <a:t>&gt;</a:t>
            </a:r>
          </a:p>
          <a:p>
            <a:endParaRPr lang="en-US" sz="800" dirty="0"/>
          </a:p>
          <a:p>
            <a:r>
              <a:rPr lang="en-US" sz="800" dirty="0"/>
              <a:t>using namespace ns3;</a:t>
            </a:r>
          </a:p>
          <a:p>
            <a:endParaRPr lang="en-US" sz="800" dirty="0"/>
          </a:p>
          <a:p>
            <a:r>
              <a:rPr lang="en-US" sz="800" dirty="0"/>
              <a:t>class </a:t>
            </a:r>
            <a:r>
              <a:rPr lang="en-US" sz="800" dirty="0" err="1"/>
              <a:t>MyObject</a:t>
            </a:r>
            <a:r>
              <a:rPr lang="en-US" sz="800" dirty="0"/>
              <a:t> : public Object</a:t>
            </a:r>
          </a:p>
          <a:p>
            <a:r>
              <a:rPr lang="en-US" sz="800" dirty="0"/>
              <a:t>{</a:t>
            </a:r>
          </a:p>
          <a:p>
            <a:r>
              <a:rPr lang="en-US" sz="800" dirty="0"/>
              <a:t>public:</a:t>
            </a:r>
          </a:p>
          <a:p>
            <a:r>
              <a:rPr lang="en-US" sz="800" dirty="0"/>
              <a:t>  static </a:t>
            </a:r>
            <a:r>
              <a:rPr lang="en-US" sz="800" dirty="0" err="1"/>
              <a:t>TypeId</a:t>
            </a:r>
            <a:r>
              <a:rPr lang="en-US" sz="800" dirty="0"/>
              <a:t> </a:t>
            </a:r>
            <a:r>
              <a:rPr lang="en-US" sz="800" dirty="0" err="1"/>
              <a:t>GetTypeId</a:t>
            </a:r>
            <a:r>
              <a:rPr lang="en-US" sz="800" dirty="0"/>
              <a:t> (void)</a:t>
            </a:r>
          </a:p>
          <a:p>
            <a:r>
              <a:rPr lang="en-US" sz="800" dirty="0"/>
              <a:t>  {</a:t>
            </a:r>
          </a:p>
          <a:p>
            <a:r>
              <a:rPr lang="en-US" sz="800" dirty="0"/>
              <a:t>    static </a:t>
            </a:r>
            <a:r>
              <a:rPr lang="en-US" sz="800" dirty="0" err="1"/>
              <a:t>TypeId</a:t>
            </a:r>
            <a:r>
              <a:rPr lang="en-US" sz="800" dirty="0"/>
              <a:t> </a:t>
            </a:r>
            <a:r>
              <a:rPr lang="en-US" sz="800" dirty="0" err="1"/>
              <a:t>tid</a:t>
            </a:r>
            <a:r>
              <a:rPr lang="en-US" sz="800" dirty="0"/>
              <a:t> = </a:t>
            </a:r>
            <a:r>
              <a:rPr lang="en-US" sz="800" dirty="0" err="1"/>
              <a:t>TypeId</a:t>
            </a:r>
            <a:r>
              <a:rPr lang="en-US" sz="800" dirty="0"/>
              <a:t> ("</a:t>
            </a:r>
            <a:r>
              <a:rPr lang="en-US" sz="800" dirty="0" err="1"/>
              <a:t>MyObject</a:t>
            </a:r>
            <a:r>
              <a:rPr lang="en-US" sz="800" dirty="0"/>
              <a:t>")</a:t>
            </a:r>
          </a:p>
          <a:p>
            <a:r>
              <a:rPr lang="en-US" sz="800" dirty="0"/>
              <a:t>      .</a:t>
            </a:r>
            <a:r>
              <a:rPr lang="en-US" sz="800" dirty="0" err="1"/>
              <a:t>SetParent</a:t>
            </a:r>
            <a:r>
              <a:rPr lang="en-US" sz="800" dirty="0"/>
              <a:t> (Object::</a:t>
            </a:r>
            <a:r>
              <a:rPr lang="en-US" sz="800" dirty="0" err="1"/>
              <a:t>GetTypeId</a:t>
            </a:r>
            <a:r>
              <a:rPr lang="en-US" sz="800" dirty="0"/>
              <a:t> ())</a:t>
            </a:r>
          </a:p>
          <a:p>
            <a:r>
              <a:rPr lang="en-US" sz="800" dirty="0"/>
              <a:t>      .</a:t>
            </a:r>
            <a:r>
              <a:rPr lang="en-US" sz="800" dirty="0" err="1"/>
              <a:t>AddConstructor</a:t>
            </a:r>
            <a:r>
              <a:rPr lang="en-US" sz="800" dirty="0"/>
              <a:t>&lt;</a:t>
            </a:r>
            <a:r>
              <a:rPr lang="en-US" sz="800" dirty="0" err="1"/>
              <a:t>MyObject</a:t>
            </a:r>
            <a:r>
              <a:rPr lang="en-US" sz="800" dirty="0"/>
              <a:t>&gt; ()</a:t>
            </a:r>
          </a:p>
          <a:p>
            <a:r>
              <a:rPr lang="en-US" sz="800" dirty="0"/>
              <a:t>      .</a:t>
            </a:r>
            <a:r>
              <a:rPr lang="en-US" sz="800" dirty="0" err="1"/>
              <a:t>AddTraceSource</a:t>
            </a:r>
            <a:r>
              <a:rPr lang="en-US" sz="800" dirty="0"/>
              <a:t> ("</a:t>
            </a:r>
            <a:r>
              <a:rPr lang="en-US" sz="800" dirty="0" err="1"/>
              <a:t>MyInteger</a:t>
            </a:r>
            <a:r>
              <a:rPr lang="en-US" sz="800" dirty="0"/>
              <a:t>",</a:t>
            </a:r>
          </a:p>
          <a:p>
            <a:r>
              <a:rPr lang="en-US" sz="800" dirty="0"/>
              <a:t>                       "An integer value to trace.",</a:t>
            </a:r>
          </a:p>
          <a:p>
            <a:r>
              <a:rPr lang="en-US" sz="800" dirty="0"/>
              <a:t>                       </a:t>
            </a:r>
            <a:r>
              <a:rPr lang="en-US" sz="800" dirty="0" err="1"/>
              <a:t>MakeTraceSourceAccessor</a:t>
            </a:r>
            <a:r>
              <a:rPr lang="en-US" sz="800" dirty="0"/>
              <a:t> (&amp;</a:t>
            </a:r>
            <a:r>
              <a:rPr lang="en-US" sz="800" dirty="0" err="1"/>
              <a:t>MyObject</a:t>
            </a:r>
            <a:r>
              <a:rPr lang="en-US" sz="800" dirty="0"/>
              <a:t>::</a:t>
            </a:r>
            <a:r>
              <a:rPr lang="en-US" sz="800" dirty="0" err="1"/>
              <a:t>m_myInt</a:t>
            </a:r>
            <a:r>
              <a:rPr lang="en-US" sz="800" dirty="0"/>
              <a:t>)</a:t>
            </a:r>
            <a:r>
              <a:rPr lang="en-US" sz="800" dirty="0" smtClean="0"/>
              <a:t>);</a:t>
            </a:r>
            <a:endParaRPr lang="en-US" sz="800" dirty="0"/>
          </a:p>
          <a:p>
            <a:r>
              <a:rPr lang="en-US" sz="800" dirty="0"/>
              <a:t>    return </a:t>
            </a:r>
            <a:r>
              <a:rPr lang="en-US" sz="800" dirty="0" err="1"/>
              <a:t>tid</a:t>
            </a:r>
            <a:r>
              <a:rPr lang="en-US" sz="800" dirty="0"/>
              <a:t>;</a:t>
            </a:r>
          </a:p>
          <a:p>
            <a:r>
              <a:rPr lang="en-US" sz="800" dirty="0"/>
              <a:t>  }</a:t>
            </a:r>
          </a:p>
          <a:p>
            <a:endParaRPr lang="en-US" sz="800" dirty="0"/>
          </a:p>
          <a:p>
            <a:r>
              <a:rPr lang="en-US" sz="800" dirty="0"/>
              <a:t>  </a:t>
            </a:r>
            <a:r>
              <a:rPr lang="en-US" sz="800" dirty="0" err="1"/>
              <a:t>MyObject</a:t>
            </a:r>
            <a:r>
              <a:rPr lang="en-US" sz="800" dirty="0"/>
              <a:t> () {}</a:t>
            </a:r>
          </a:p>
          <a:p>
            <a:r>
              <a:rPr lang="en-US" sz="800" dirty="0"/>
              <a:t>  </a:t>
            </a:r>
            <a:r>
              <a:rPr lang="en-US" sz="800" dirty="0" err="1"/>
              <a:t>TracedValue</a:t>
            </a:r>
            <a:r>
              <a:rPr lang="en-US" sz="800" dirty="0"/>
              <a:t>&lt;int32_t&gt; </a:t>
            </a:r>
            <a:r>
              <a:rPr lang="en-US" sz="800" dirty="0" err="1"/>
              <a:t>m_myInt</a:t>
            </a:r>
            <a:r>
              <a:rPr lang="en-US" sz="800" dirty="0"/>
              <a:t>;</a:t>
            </a:r>
          </a:p>
          <a:p>
            <a:r>
              <a:rPr lang="en-US" sz="800" dirty="0"/>
              <a:t>};</a:t>
            </a:r>
          </a:p>
          <a:p>
            <a:endParaRPr lang="en-US" sz="800" dirty="0"/>
          </a:p>
          <a:p>
            <a:r>
              <a:rPr lang="en-US" sz="800" dirty="0" smtClean="0"/>
              <a:t>void </a:t>
            </a:r>
            <a:r>
              <a:rPr lang="en-US" sz="800" dirty="0" err="1" smtClean="0"/>
              <a:t>IntTrace</a:t>
            </a:r>
            <a:r>
              <a:rPr lang="en-US" sz="800" dirty="0" smtClean="0"/>
              <a:t> </a:t>
            </a:r>
            <a:r>
              <a:rPr lang="en-US" sz="800" dirty="0"/>
              <a:t>(int32_t </a:t>
            </a:r>
            <a:r>
              <a:rPr lang="en-US" sz="800" dirty="0" err="1"/>
              <a:t>oldValue</a:t>
            </a:r>
            <a:r>
              <a:rPr lang="en-US" sz="800" dirty="0"/>
              <a:t>, int32_t </a:t>
            </a:r>
            <a:r>
              <a:rPr lang="en-US" sz="800" dirty="0" err="1"/>
              <a:t>newValue</a:t>
            </a:r>
            <a:r>
              <a:rPr lang="en-US" sz="800" dirty="0"/>
              <a:t>)</a:t>
            </a:r>
          </a:p>
          <a:p>
            <a:r>
              <a:rPr lang="en-US" sz="800" dirty="0"/>
              <a:t>{</a:t>
            </a:r>
          </a:p>
          <a:p>
            <a:r>
              <a:rPr lang="en-US" sz="800" dirty="0"/>
              <a:t>  </a:t>
            </a:r>
            <a:r>
              <a:rPr lang="en-US" sz="800" dirty="0" err="1"/>
              <a:t>std</a:t>
            </a:r>
            <a:r>
              <a:rPr lang="en-US" sz="800" dirty="0"/>
              <a:t>::</a:t>
            </a:r>
            <a:r>
              <a:rPr lang="en-US" sz="800" dirty="0" err="1"/>
              <a:t>cout</a:t>
            </a:r>
            <a:r>
              <a:rPr lang="en-US" sz="800" dirty="0"/>
              <a:t> &lt;&lt; "Traced " &lt;&lt; </a:t>
            </a:r>
            <a:r>
              <a:rPr lang="en-US" sz="800" dirty="0" err="1"/>
              <a:t>oldValue</a:t>
            </a:r>
            <a:r>
              <a:rPr lang="en-US" sz="800" dirty="0"/>
              <a:t> &lt;&lt; " to " &lt;&lt; </a:t>
            </a:r>
            <a:r>
              <a:rPr lang="en-US" sz="800" dirty="0" err="1"/>
              <a:t>newValue</a:t>
            </a:r>
            <a:r>
              <a:rPr lang="en-US" sz="800" dirty="0"/>
              <a:t> &lt;&lt; </a:t>
            </a:r>
            <a:r>
              <a:rPr lang="en-US" sz="800" dirty="0" err="1"/>
              <a:t>std</a:t>
            </a:r>
            <a:r>
              <a:rPr lang="en-US" sz="800" dirty="0"/>
              <a:t>::</a:t>
            </a:r>
            <a:r>
              <a:rPr lang="en-US" sz="800" dirty="0" err="1"/>
              <a:t>endl</a:t>
            </a:r>
            <a:r>
              <a:rPr lang="en-US" sz="800" dirty="0"/>
              <a:t>;</a:t>
            </a:r>
          </a:p>
          <a:p>
            <a:r>
              <a:rPr lang="en-US" sz="800" dirty="0"/>
              <a:t>}</a:t>
            </a:r>
          </a:p>
          <a:p>
            <a:endParaRPr lang="en-US" sz="800" dirty="0"/>
          </a:p>
          <a:p>
            <a:r>
              <a:rPr lang="en-US" sz="800" dirty="0" err="1" smtClean="0"/>
              <a:t>int</a:t>
            </a:r>
            <a:r>
              <a:rPr lang="en-US" sz="800" dirty="0" smtClean="0"/>
              <a:t> main </a:t>
            </a:r>
            <a:r>
              <a:rPr lang="en-US" sz="800" dirty="0"/>
              <a:t>(</a:t>
            </a:r>
            <a:r>
              <a:rPr lang="en-US" sz="800" dirty="0" err="1"/>
              <a:t>int</a:t>
            </a:r>
            <a:r>
              <a:rPr lang="en-US" sz="800" dirty="0"/>
              <a:t> </a:t>
            </a:r>
            <a:r>
              <a:rPr lang="en-US" sz="800" dirty="0" err="1"/>
              <a:t>argc</a:t>
            </a:r>
            <a:r>
              <a:rPr lang="en-US" sz="800" dirty="0"/>
              <a:t>, char *</a:t>
            </a:r>
            <a:r>
              <a:rPr lang="en-US" sz="800" dirty="0" err="1"/>
              <a:t>argv</a:t>
            </a:r>
            <a:r>
              <a:rPr lang="en-US" sz="800" dirty="0"/>
              <a:t>[])</a:t>
            </a:r>
          </a:p>
          <a:p>
            <a:r>
              <a:rPr lang="en-US" sz="800" dirty="0"/>
              <a:t>{</a:t>
            </a:r>
          </a:p>
          <a:p>
            <a:r>
              <a:rPr lang="en-US" sz="800" dirty="0"/>
              <a:t>  </a:t>
            </a:r>
            <a:r>
              <a:rPr lang="en-US" sz="800" dirty="0" err="1"/>
              <a:t>Ptr</a:t>
            </a:r>
            <a:r>
              <a:rPr lang="en-US" sz="800" dirty="0"/>
              <a:t>&lt;</a:t>
            </a:r>
            <a:r>
              <a:rPr lang="en-US" sz="800" dirty="0" err="1"/>
              <a:t>MyObject</a:t>
            </a:r>
            <a:r>
              <a:rPr lang="en-US" sz="800" dirty="0"/>
              <a:t>&gt; </a:t>
            </a:r>
            <a:r>
              <a:rPr lang="en-US" sz="800" dirty="0" err="1"/>
              <a:t>myObject</a:t>
            </a:r>
            <a:r>
              <a:rPr lang="en-US" sz="800" dirty="0"/>
              <a:t> = </a:t>
            </a:r>
            <a:r>
              <a:rPr lang="en-US" sz="800" dirty="0" err="1"/>
              <a:t>CreateObject</a:t>
            </a:r>
            <a:r>
              <a:rPr lang="en-US" sz="800" dirty="0"/>
              <a:t>&lt;</a:t>
            </a:r>
            <a:r>
              <a:rPr lang="en-US" sz="800" dirty="0" err="1"/>
              <a:t>MyObject</a:t>
            </a:r>
            <a:r>
              <a:rPr lang="en-US" sz="800" dirty="0"/>
              <a:t>&gt; ();</a:t>
            </a:r>
          </a:p>
          <a:p>
            <a:r>
              <a:rPr lang="en-US" sz="800" dirty="0"/>
              <a:t>  </a:t>
            </a:r>
            <a:r>
              <a:rPr lang="en-US" sz="800" dirty="0" err="1"/>
              <a:t>myObject</a:t>
            </a:r>
            <a:r>
              <a:rPr lang="en-US" sz="800" dirty="0"/>
              <a:t>-&gt;</a:t>
            </a:r>
            <a:r>
              <a:rPr lang="en-US" sz="800" dirty="0" err="1"/>
              <a:t>TraceConnectWithoutContext</a:t>
            </a:r>
            <a:r>
              <a:rPr lang="en-US" sz="800" dirty="0"/>
              <a:t> ("</a:t>
            </a:r>
            <a:r>
              <a:rPr lang="en-US" sz="800" dirty="0" err="1"/>
              <a:t>MyInteger</a:t>
            </a:r>
            <a:r>
              <a:rPr lang="en-US" sz="800" dirty="0"/>
              <a:t>", </a:t>
            </a:r>
            <a:r>
              <a:rPr lang="en-US" sz="800" dirty="0" err="1"/>
              <a:t>MakeCallback</a:t>
            </a:r>
            <a:r>
              <a:rPr lang="en-US" sz="800" dirty="0"/>
              <a:t> (&amp;</a:t>
            </a:r>
            <a:r>
              <a:rPr lang="en-US" sz="800" dirty="0" err="1"/>
              <a:t>IntTrace</a:t>
            </a:r>
            <a:r>
              <a:rPr lang="en-US" sz="800" dirty="0"/>
              <a:t>));</a:t>
            </a:r>
          </a:p>
          <a:p>
            <a:endParaRPr lang="en-US" sz="800" dirty="0"/>
          </a:p>
          <a:p>
            <a:r>
              <a:rPr lang="en-US" sz="800" dirty="0"/>
              <a:t>  </a:t>
            </a:r>
            <a:r>
              <a:rPr lang="en-US" sz="800" dirty="0" err="1"/>
              <a:t>myObject</a:t>
            </a:r>
            <a:r>
              <a:rPr lang="en-US" sz="800" dirty="0"/>
              <a:t>-&gt;</a:t>
            </a:r>
            <a:r>
              <a:rPr lang="en-US" sz="800" dirty="0" err="1"/>
              <a:t>m_myInt</a:t>
            </a:r>
            <a:r>
              <a:rPr lang="en-US" sz="800" dirty="0"/>
              <a:t> = 1234;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47077" y="2246923"/>
            <a:ext cx="3223846" cy="2129692"/>
          </a:xfrm>
          <a:prstGeom prst="rect">
            <a:avLst/>
          </a:prstGeom>
          <a:solidFill>
            <a:srgbClr val="FFFF00">
              <a:alpha val="2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  <a:cs typeface="ＭＳ Ｐゴシック" pitchFamily="48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47077" y="4435231"/>
            <a:ext cx="3487615" cy="576384"/>
          </a:xfrm>
          <a:prstGeom prst="rect">
            <a:avLst/>
          </a:prstGeom>
          <a:solidFill>
            <a:srgbClr val="FFFF00">
              <a:alpha val="2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  <a:cs typeface="ＭＳ Ｐゴシック" pitchFamily="48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15462" y="5421923"/>
            <a:ext cx="4024923" cy="166077"/>
          </a:xfrm>
          <a:prstGeom prst="rect">
            <a:avLst/>
          </a:prstGeom>
          <a:solidFill>
            <a:srgbClr val="FFFF00">
              <a:alpha val="2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  <a:cs typeface="ＭＳ Ｐゴシック" pitchFamily="48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34539" y="3155461"/>
            <a:ext cx="1300356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Trace source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1"/>
            <a:endCxn id="6" idx="3"/>
          </p:cNvCxnSpPr>
          <p:nvPr/>
        </p:nvCxnSpPr>
        <p:spPr bwMode="auto">
          <a:xfrm flipH="1">
            <a:off x="3770923" y="3309350"/>
            <a:ext cx="1963616" cy="24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5969000" y="4562231"/>
            <a:ext cx="1069524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Trace sink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1"/>
            <a:endCxn id="8" idx="3"/>
          </p:cNvCxnSpPr>
          <p:nvPr/>
        </p:nvCxnSpPr>
        <p:spPr bwMode="auto">
          <a:xfrm flipH="1">
            <a:off x="4034692" y="4716120"/>
            <a:ext cx="1934308" cy="73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5861539" y="5343769"/>
            <a:ext cx="117202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Connection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9" idx="1"/>
            <a:endCxn id="9" idx="3"/>
          </p:cNvCxnSpPr>
          <p:nvPr/>
        </p:nvCxnSpPr>
        <p:spPr bwMode="auto">
          <a:xfrm flipH="1">
            <a:off x="4640385" y="5497658"/>
            <a:ext cx="1221154" cy="73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5226538" y="1377462"/>
            <a:ext cx="3518912" cy="73866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Goal: trace changes made to a variable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i.e., notify user whenever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+, ++, =,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003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simple-low level example: the trace source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232" y="1699845"/>
            <a:ext cx="5752046" cy="3754874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MyObject</a:t>
            </a:r>
            <a:r>
              <a:rPr lang="en-US" dirty="0"/>
              <a:t> : public Object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static </a:t>
            </a:r>
            <a:r>
              <a:rPr lang="en-US" dirty="0" err="1"/>
              <a:t>TypeId</a:t>
            </a:r>
            <a:r>
              <a:rPr lang="en-US" dirty="0"/>
              <a:t> </a:t>
            </a:r>
            <a:r>
              <a:rPr lang="en-US" dirty="0" err="1"/>
              <a:t>GetTypeId</a:t>
            </a:r>
            <a:r>
              <a:rPr lang="en-US" dirty="0"/>
              <a:t> (void)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static </a:t>
            </a:r>
            <a:r>
              <a:rPr lang="en-US" dirty="0" err="1"/>
              <a:t>TypeId</a:t>
            </a:r>
            <a:r>
              <a:rPr lang="en-US" dirty="0"/>
              <a:t> </a:t>
            </a:r>
            <a:r>
              <a:rPr lang="en-US" dirty="0" err="1"/>
              <a:t>tid</a:t>
            </a:r>
            <a:r>
              <a:rPr lang="en-US" dirty="0"/>
              <a:t> = </a:t>
            </a:r>
            <a:r>
              <a:rPr lang="en-US" dirty="0" err="1"/>
              <a:t>TypeId</a:t>
            </a:r>
            <a:r>
              <a:rPr lang="en-US" dirty="0"/>
              <a:t> ("</a:t>
            </a:r>
            <a:r>
              <a:rPr lang="en-US" dirty="0" err="1"/>
              <a:t>MyObject</a:t>
            </a:r>
            <a:r>
              <a:rPr lang="en-US" dirty="0"/>
              <a:t>")</a:t>
            </a:r>
          </a:p>
          <a:p>
            <a:r>
              <a:rPr lang="en-US" dirty="0"/>
              <a:t>      .</a:t>
            </a:r>
            <a:r>
              <a:rPr lang="en-US" dirty="0" err="1"/>
              <a:t>SetParent</a:t>
            </a:r>
            <a:r>
              <a:rPr lang="en-US" dirty="0"/>
              <a:t> (Object::</a:t>
            </a:r>
            <a:r>
              <a:rPr lang="en-US" dirty="0" err="1"/>
              <a:t>GetTypeId</a:t>
            </a:r>
            <a:r>
              <a:rPr lang="en-US" dirty="0"/>
              <a:t> ())</a:t>
            </a:r>
          </a:p>
          <a:p>
            <a:r>
              <a:rPr lang="en-US" dirty="0"/>
              <a:t>      .</a:t>
            </a:r>
            <a:r>
              <a:rPr lang="en-US" dirty="0" err="1"/>
              <a:t>AddConstructor</a:t>
            </a:r>
            <a:r>
              <a:rPr lang="en-US" dirty="0"/>
              <a:t>&lt;</a:t>
            </a:r>
            <a:r>
              <a:rPr lang="en-US" dirty="0" err="1"/>
              <a:t>MyObject</a:t>
            </a:r>
            <a:r>
              <a:rPr lang="en-US" dirty="0"/>
              <a:t>&gt; ()</a:t>
            </a:r>
          </a:p>
          <a:p>
            <a:r>
              <a:rPr lang="en-US" dirty="0"/>
              <a:t>      .</a:t>
            </a:r>
            <a:r>
              <a:rPr lang="en-US" dirty="0" err="1"/>
              <a:t>AddTraceSource</a:t>
            </a:r>
            <a:r>
              <a:rPr lang="en-US" dirty="0"/>
              <a:t> ("</a:t>
            </a:r>
            <a:r>
              <a:rPr lang="en-US" dirty="0" err="1"/>
              <a:t>MyInteger</a:t>
            </a:r>
            <a:r>
              <a:rPr lang="en-US" dirty="0"/>
              <a:t>",</a:t>
            </a:r>
          </a:p>
          <a:p>
            <a:r>
              <a:rPr lang="en-US" dirty="0"/>
              <a:t>                       "An integer value to trace.",</a:t>
            </a:r>
          </a:p>
          <a:p>
            <a:r>
              <a:rPr lang="en-US" dirty="0"/>
              <a:t>                       </a:t>
            </a:r>
            <a:r>
              <a:rPr lang="en-US" dirty="0" err="1"/>
              <a:t>MakeTraceSourceAccessor</a:t>
            </a:r>
            <a:r>
              <a:rPr lang="en-US" dirty="0"/>
              <a:t> (&amp;</a:t>
            </a:r>
            <a:r>
              <a:rPr lang="en-US" dirty="0" err="1"/>
              <a:t>MyObject</a:t>
            </a:r>
            <a:r>
              <a:rPr lang="en-US" dirty="0"/>
              <a:t>::</a:t>
            </a:r>
            <a:r>
              <a:rPr lang="en-US" dirty="0" err="1"/>
              <a:t>m_myInt</a:t>
            </a:r>
            <a:r>
              <a:rPr lang="en-US" dirty="0"/>
              <a:t>)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    return </a:t>
            </a:r>
            <a:r>
              <a:rPr lang="en-US" dirty="0" err="1"/>
              <a:t>tid</a:t>
            </a:r>
            <a:r>
              <a:rPr lang="en-US" dirty="0"/>
              <a:t>;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MyObject</a:t>
            </a:r>
            <a:r>
              <a:rPr lang="en-US" dirty="0"/>
              <a:t> () {}</a:t>
            </a:r>
          </a:p>
          <a:p>
            <a:r>
              <a:rPr lang="en-US" dirty="0"/>
              <a:t>  </a:t>
            </a:r>
            <a:r>
              <a:rPr lang="en-US" dirty="0" err="1"/>
              <a:t>TracedValue</a:t>
            </a:r>
            <a:r>
              <a:rPr lang="en-US" dirty="0"/>
              <a:t>&lt;int32_t&gt; </a:t>
            </a:r>
            <a:r>
              <a:rPr lang="en-US" dirty="0" err="1"/>
              <a:t>m_myInt</a:t>
            </a:r>
            <a:r>
              <a:rPr lang="en-US" dirty="0"/>
              <a:t>;</a:t>
            </a:r>
          </a:p>
          <a:p>
            <a:r>
              <a:rPr lang="en-US" dirty="0"/>
              <a:t>};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43077" y="1758462"/>
            <a:ext cx="2667000" cy="214923"/>
          </a:xfrm>
          <a:prstGeom prst="rect">
            <a:avLst/>
          </a:prstGeom>
          <a:solidFill>
            <a:srgbClr val="FFFF00">
              <a:alpha val="2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  <a:cs typeface="ＭＳ Ｐゴシック" pitchFamily="48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9306" y="1182078"/>
            <a:ext cx="5121915" cy="30777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err="1" smtClean="0"/>
              <a:t>MyObject</a:t>
            </a:r>
            <a:r>
              <a:rPr lang="en-US" dirty="0" smtClean="0"/>
              <a:t> is derived from Object, inherits public members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  <a:endCxn id="5" idx="3"/>
          </p:cNvCxnSpPr>
          <p:nvPr/>
        </p:nvCxnSpPr>
        <p:spPr bwMode="auto">
          <a:xfrm flipH="1">
            <a:off x="2810077" y="1335967"/>
            <a:ext cx="879229" cy="5299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5990968" y="1695263"/>
            <a:ext cx="3073030" cy="203132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always </a:t>
            </a:r>
            <a:r>
              <a:rPr lang="en-US" dirty="0"/>
              <a:t>need </a:t>
            </a:r>
            <a:r>
              <a:rPr lang="en-US" dirty="0" err="1" smtClean="0"/>
              <a:t>GetTypeId</a:t>
            </a:r>
            <a:r>
              <a:rPr lang="en-US" dirty="0" smtClean="0"/>
              <a:t> </a:t>
            </a:r>
            <a:r>
              <a:rPr lang="en-US" dirty="0"/>
              <a:t>method for an </a:t>
            </a:r>
            <a:r>
              <a:rPr lang="en-US" dirty="0" smtClean="0"/>
              <a:t>object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provides </a:t>
            </a:r>
            <a:r>
              <a:rPr lang="en-US" dirty="0"/>
              <a:t>run-time info on </a:t>
            </a:r>
            <a:r>
              <a:rPr lang="en-US" dirty="0" smtClean="0"/>
              <a:t>type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allows </a:t>
            </a:r>
            <a:r>
              <a:rPr lang="en-US" dirty="0"/>
              <a:t>objects to located via path (more on this later)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provides </a:t>
            </a:r>
            <a:r>
              <a:rPr lang="en-US" dirty="0"/>
              <a:t>objects with </a:t>
            </a:r>
            <a:r>
              <a:rPr lang="en-US" dirty="0" smtClean="0"/>
              <a:t>attributes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provides </a:t>
            </a:r>
            <a:r>
              <a:rPr lang="en-US" dirty="0"/>
              <a:t>objects with trace sources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40007" y="2410176"/>
            <a:ext cx="2590070" cy="200014"/>
          </a:xfrm>
          <a:prstGeom prst="rect">
            <a:avLst/>
          </a:prstGeom>
          <a:solidFill>
            <a:srgbClr val="FFFF00">
              <a:alpha val="2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  <a:cs typeface="ＭＳ Ｐゴシック" pitchFamily="48" charset="-128"/>
            </a:endParaRPr>
          </a:p>
        </p:txBody>
      </p:sp>
      <p:cxnSp>
        <p:nvCxnSpPr>
          <p:cNvPr id="14" name="Straight Arrow Connector 13"/>
          <p:cNvCxnSpPr>
            <a:stCxn id="9" idx="1"/>
            <a:endCxn id="12" idx="3"/>
          </p:cNvCxnSpPr>
          <p:nvPr/>
        </p:nvCxnSpPr>
        <p:spPr bwMode="auto">
          <a:xfrm flipH="1" flipV="1">
            <a:off x="2830077" y="2510183"/>
            <a:ext cx="3160891" cy="2007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37317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simple-low level example: the trace source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232" y="1699845"/>
            <a:ext cx="5752046" cy="3754874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MyObject</a:t>
            </a:r>
            <a:r>
              <a:rPr lang="en-US" dirty="0"/>
              <a:t> : public Object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static </a:t>
            </a:r>
            <a:r>
              <a:rPr lang="en-US" dirty="0" err="1"/>
              <a:t>TypeId</a:t>
            </a:r>
            <a:r>
              <a:rPr lang="en-US" dirty="0"/>
              <a:t> </a:t>
            </a:r>
            <a:r>
              <a:rPr lang="en-US" dirty="0" err="1"/>
              <a:t>GetTypeId</a:t>
            </a:r>
            <a:r>
              <a:rPr lang="en-US" dirty="0"/>
              <a:t> (void)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static </a:t>
            </a:r>
            <a:r>
              <a:rPr lang="en-US" dirty="0" err="1"/>
              <a:t>TypeId</a:t>
            </a:r>
            <a:r>
              <a:rPr lang="en-US" dirty="0"/>
              <a:t> </a:t>
            </a:r>
            <a:r>
              <a:rPr lang="en-US" dirty="0" err="1"/>
              <a:t>tid</a:t>
            </a:r>
            <a:r>
              <a:rPr lang="en-US" dirty="0"/>
              <a:t> = </a:t>
            </a:r>
            <a:r>
              <a:rPr lang="en-US" dirty="0" err="1"/>
              <a:t>TypeId</a:t>
            </a:r>
            <a:r>
              <a:rPr lang="en-US" dirty="0"/>
              <a:t> ("</a:t>
            </a:r>
            <a:r>
              <a:rPr lang="en-US" dirty="0" err="1"/>
              <a:t>MyObject</a:t>
            </a:r>
            <a:r>
              <a:rPr lang="en-US" dirty="0"/>
              <a:t>")</a:t>
            </a:r>
          </a:p>
          <a:p>
            <a:r>
              <a:rPr lang="en-US" dirty="0"/>
              <a:t>      .</a:t>
            </a:r>
            <a:r>
              <a:rPr lang="en-US" dirty="0" err="1"/>
              <a:t>SetParent</a:t>
            </a:r>
            <a:r>
              <a:rPr lang="en-US" dirty="0"/>
              <a:t> (Object::</a:t>
            </a:r>
            <a:r>
              <a:rPr lang="en-US" dirty="0" err="1"/>
              <a:t>GetTypeId</a:t>
            </a:r>
            <a:r>
              <a:rPr lang="en-US" dirty="0"/>
              <a:t> ())</a:t>
            </a:r>
          </a:p>
          <a:p>
            <a:r>
              <a:rPr lang="en-US" dirty="0"/>
              <a:t>      .</a:t>
            </a:r>
            <a:r>
              <a:rPr lang="en-US" dirty="0" err="1"/>
              <a:t>AddConstructor</a:t>
            </a:r>
            <a:r>
              <a:rPr lang="en-US" dirty="0"/>
              <a:t>&lt;</a:t>
            </a:r>
            <a:r>
              <a:rPr lang="en-US" dirty="0" err="1"/>
              <a:t>MyObject</a:t>
            </a:r>
            <a:r>
              <a:rPr lang="en-US" dirty="0"/>
              <a:t>&gt; ()</a:t>
            </a:r>
          </a:p>
          <a:p>
            <a:r>
              <a:rPr lang="en-US" dirty="0"/>
              <a:t>      .</a:t>
            </a:r>
            <a:r>
              <a:rPr lang="en-US" dirty="0" err="1"/>
              <a:t>AddTraceSource</a:t>
            </a:r>
            <a:r>
              <a:rPr lang="en-US" dirty="0"/>
              <a:t> ("</a:t>
            </a:r>
            <a:r>
              <a:rPr lang="en-US" dirty="0" err="1"/>
              <a:t>MyInteger</a:t>
            </a:r>
            <a:r>
              <a:rPr lang="en-US" dirty="0"/>
              <a:t>",</a:t>
            </a:r>
          </a:p>
          <a:p>
            <a:r>
              <a:rPr lang="en-US" dirty="0"/>
              <a:t>                       "An integer value to trace.",</a:t>
            </a:r>
          </a:p>
          <a:p>
            <a:r>
              <a:rPr lang="en-US" dirty="0"/>
              <a:t>                       </a:t>
            </a:r>
            <a:r>
              <a:rPr lang="en-US" dirty="0" err="1"/>
              <a:t>MakeTraceSourceAccessor</a:t>
            </a:r>
            <a:r>
              <a:rPr lang="en-US" dirty="0"/>
              <a:t> (&amp;</a:t>
            </a:r>
            <a:r>
              <a:rPr lang="en-US" dirty="0" err="1"/>
              <a:t>MyObject</a:t>
            </a:r>
            <a:r>
              <a:rPr lang="en-US" dirty="0"/>
              <a:t>::</a:t>
            </a:r>
            <a:r>
              <a:rPr lang="en-US" dirty="0" err="1"/>
              <a:t>m_myInt</a:t>
            </a:r>
            <a:r>
              <a:rPr lang="en-US" dirty="0"/>
              <a:t>)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    return </a:t>
            </a:r>
            <a:r>
              <a:rPr lang="en-US" dirty="0" err="1"/>
              <a:t>tid</a:t>
            </a:r>
            <a:r>
              <a:rPr lang="en-US" dirty="0"/>
              <a:t>;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MyObject</a:t>
            </a:r>
            <a:r>
              <a:rPr lang="en-US" dirty="0"/>
              <a:t> () {}</a:t>
            </a:r>
          </a:p>
          <a:p>
            <a:r>
              <a:rPr lang="en-US" dirty="0"/>
              <a:t>  </a:t>
            </a:r>
            <a:r>
              <a:rPr lang="en-US" dirty="0" err="1"/>
              <a:t>TracedValue</a:t>
            </a:r>
            <a:r>
              <a:rPr lang="en-US" dirty="0"/>
              <a:t>&lt;int32_t&gt; </a:t>
            </a:r>
            <a:r>
              <a:rPr lang="en-US" dirty="0" err="1"/>
              <a:t>m_myInt</a:t>
            </a:r>
            <a:r>
              <a:rPr lang="en-US" dirty="0"/>
              <a:t>;</a:t>
            </a:r>
          </a:p>
          <a:p>
            <a:r>
              <a:rPr lang="en-US" dirty="0"/>
              <a:t>};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869462" y="2823308"/>
            <a:ext cx="605692" cy="214923"/>
          </a:xfrm>
          <a:prstGeom prst="rect">
            <a:avLst/>
          </a:prstGeom>
          <a:solidFill>
            <a:srgbClr val="FFFF00">
              <a:alpha val="2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  <a:cs typeface="ＭＳ Ｐゴシック" pitchFamily="48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25503" y="1100265"/>
            <a:ext cx="2614701" cy="5232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err="1"/>
              <a:t>TypeId</a:t>
            </a:r>
            <a:r>
              <a:rPr lang="en-US" dirty="0"/>
              <a:t> class records meta-information </a:t>
            </a:r>
            <a:r>
              <a:rPr lang="en-US" dirty="0" smtClean="0"/>
              <a:t>about </a:t>
            </a:r>
            <a:r>
              <a:rPr lang="en-US" dirty="0" err="1" smtClean="0"/>
              <a:t>MyObject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1"/>
            <a:endCxn id="3" idx="3"/>
          </p:cNvCxnSpPr>
          <p:nvPr/>
        </p:nvCxnSpPr>
        <p:spPr bwMode="auto">
          <a:xfrm flipH="1">
            <a:off x="1475154" y="1361875"/>
            <a:ext cx="3350349" cy="15688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6080166" y="1740109"/>
            <a:ext cx="2379252" cy="30777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Provides unique </a:t>
            </a:r>
            <a:r>
              <a:rPr lang="en-US" dirty="0"/>
              <a:t>identifier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900052" y="2820206"/>
            <a:ext cx="1750048" cy="220016"/>
          </a:xfrm>
          <a:prstGeom prst="rect">
            <a:avLst/>
          </a:prstGeom>
          <a:solidFill>
            <a:srgbClr val="FFFF00">
              <a:alpha val="2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  <a:cs typeface="ＭＳ Ｐゴシック" pitchFamily="48" charset="-128"/>
            </a:endParaRPr>
          </a:p>
        </p:txBody>
      </p:sp>
      <p:cxnSp>
        <p:nvCxnSpPr>
          <p:cNvPr id="19" name="Straight Arrow Connector 18"/>
          <p:cNvCxnSpPr>
            <a:stCxn id="16" idx="1"/>
            <a:endCxn id="17" idx="3"/>
          </p:cNvCxnSpPr>
          <p:nvPr/>
        </p:nvCxnSpPr>
        <p:spPr bwMode="auto">
          <a:xfrm flipH="1">
            <a:off x="3650100" y="1893998"/>
            <a:ext cx="2430066" cy="10362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490013" y="3030221"/>
            <a:ext cx="2760076" cy="220016"/>
          </a:xfrm>
          <a:prstGeom prst="rect">
            <a:avLst/>
          </a:prstGeom>
          <a:solidFill>
            <a:srgbClr val="FFFF00">
              <a:alpha val="2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  <a:cs typeface="ＭＳ Ｐゴシック" pitchFamily="48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90166" y="2280147"/>
            <a:ext cx="2596046" cy="30777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Record </a:t>
            </a:r>
            <a:r>
              <a:rPr lang="en-US" dirty="0" err="1" smtClean="0"/>
              <a:t>TypeId</a:t>
            </a:r>
            <a:r>
              <a:rPr lang="en-US" dirty="0" smtClean="0"/>
              <a:t> of base class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1"/>
            <a:endCxn id="20" idx="3"/>
          </p:cNvCxnSpPr>
          <p:nvPr/>
        </p:nvCxnSpPr>
        <p:spPr bwMode="auto">
          <a:xfrm flipH="1">
            <a:off x="3250089" y="2434036"/>
            <a:ext cx="2840077" cy="7061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490013" y="3250237"/>
            <a:ext cx="2610072" cy="200015"/>
          </a:xfrm>
          <a:prstGeom prst="rect">
            <a:avLst/>
          </a:prstGeom>
          <a:solidFill>
            <a:srgbClr val="FFFF00">
              <a:alpha val="2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  <a:cs typeface="ＭＳ Ｐゴシック" pitchFamily="48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90167" y="2810185"/>
            <a:ext cx="3005951" cy="30777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Default constructor is accessible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6" idx="1"/>
            <a:endCxn id="25" idx="3"/>
          </p:cNvCxnSpPr>
          <p:nvPr/>
        </p:nvCxnSpPr>
        <p:spPr bwMode="auto">
          <a:xfrm flipH="1">
            <a:off x="3100085" y="2964074"/>
            <a:ext cx="2990082" cy="3861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470013" y="3470253"/>
            <a:ext cx="5250143" cy="640047"/>
          </a:xfrm>
          <a:prstGeom prst="rect">
            <a:avLst/>
          </a:prstGeom>
          <a:solidFill>
            <a:srgbClr val="FFFF00">
              <a:alpha val="25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  <a:cs typeface="ＭＳ Ｐゴシック" pitchFamily="48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36695" y="3280235"/>
            <a:ext cx="3023554" cy="1169551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Provides hook to connect to trace source: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Name of source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Help string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Accessor</a:t>
            </a:r>
            <a:r>
              <a:rPr lang="en-US" dirty="0" smtClean="0"/>
              <a:t> = pointer to connect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1"/>
            <a:endCxn id="29" idx="3"/>
          </p:cNvCxnSpPr>
          <p:nvPr/>
        </p:nvCxnSpPr>
        <p:spPr bwMode="auto">
          <a:xfrm flipH="1" flipV="1">
            <a:off x="5720156" y="3790277"/>
            <a:ext cx="316539" cy="747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Rectangle 32"/>
          <p:cNvSpPr/>
          <p:nvPr/>
        </p:nvSpPr>
        <p:spPr bwMode="auto">
          <a:xfrm>
            <a:off x="250007" y="4970362"/>
            <a:ext cx="2710074" cy="220016"/>
          </a:xfrm>
          <a:prstGeom prst="rect">
            <a:avLst/>
          </a:prstGeom>
          <a:solidFill>
            <a:srgbClr val="FFFF00">
              <a:alpha val="2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  <a:cs typeface="ＭＳ Ｐゴシック" pitchFamily="48" charset="-128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60169" y="4710344"/>
            <a:ext cx="2416046" cy="738664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Provides infrastructure to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Overload operators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Drive callback process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1"/>
            <a:endCxn id="33" idx="3"/>
          </p:cNvCxnSpPr>
          <p:nvPr/>
        </p:nvCxnSpPr>
        <p:spPr bwMode="auto">
          <a:xfrm flipH="1">
            <a:off x="2960081" y="5079676"/>
            <a:ext cx="3200088" cy="6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03165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irectorate_template_vg">
  <a:themeElements>
    <a:clrScheme name="directorate_template_v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rectorate_template_vg">
      <a:majorFont>
        <a:latin typeface="Arial Narrow"/>
        <a:ea typeface="ＭＳ Ｐゴシック"/>
        <a:cs typeface="ＭＳ Ｐゴシック"/>
      </a:majorFont>
      <a:minorFont>
        <a:latin typeface="Arial Narrow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48" charset="0"/>
            <a:ea typeface="ＭＳ Ｐゴシック" pitchFamily="48" charset="-128"/>
            <a:cs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48" charset="0"/>
            <a:ea typeface="ＭＳ Ｐゴシック" pitchFamily="48" charset="-128"/>
            <a:cs typeface="ＭＳ Ｐゴシック" pitchFamily="48" charset="-128"/>
          </a:defRPr>
        </a:defPPr>
      </a:lstStyle>
    </a:lnDef>
  </a:objectDefaults>
  <a:extraClrSchemeLst>
    <a:extraClrScheme>
      <a:clrScheme name="directorate_template_v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orate_template_v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orate_template_v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orate_template_v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orate_template_v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orate_template_v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38001</TotalTime>
  <Words>5907</Words>
  <Application>Microsoft Macintosh PowerPoint</Application>
  <PresentationFormat>On-screen Show (4:3)</PresentationFormat>
  <Paragraphs>852</Paragraphs>
  <Slides>60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directorate_template_vg</vt:lpstr>
      <vt:lpstr>Tracing in NS-3</vt:lpstr>
      <vt:lpstr>Chapter 7: Tracing</vt:lpstr>
      <vt:lpstr>More advanced tracing with NS3</vt:lpstr>
      <vt:lpstr>You could use print statements, but I wouldn’t recommend it</vt:lpstr>
      <vt:lpstr>The basic idea: trace sources and sinks</vt:lpstr>
      <vt:lpstr>A simple low-level example: callbacks</vt:lpstr>
      <vt:lpstr>A simple low-level example: fourth.cc</vt:lpstr>
      <vt:lpstr>A simple-low level example: the trace source</vt:lpstr>
      <vt:lpstr>A simple-low level example: the trace source</vt:lpstr>
      <vt:lpstr>A simple low-level example: the trace sink</vt:lpstr>
      <vt:lpstr>A low-level example: the main function</vt:lpstr>
      <vt:lpstr>A low-level example: running fourth.cc</vt:lpstr>
      <vt:lpstr>Using Config to connect to trace sources</vt:lpstr>
      <vt:lpstr>Dissecting the Config path in third.cc</vt:lpstr>
      <vt:lpstr>Object aggregation in NS3</vt:lpstr>
      <vt:lpstr>Dissecting the Config path in third.cc</vt:lpstr>
      <vt:lpstr>How to Find and Connect Trace Sources, and Discover Callback Signatures</vt:lpstr>
      <vt:lpstr>What trace sources are available?</vt:lpstr>
      <vt:lpstr>What trace sources are available?</vt:lpstr>
      <vt:lpstr>What string do I use to connect?</vt:lpstr>
      <vt:lpstr>What string do I use to connect?</vt:lpstr>
      <vt:lpstr>What string do I use to connect?</vt:lpstr>
      <vt:lpstr>What string do I use to connect?</vt:lpstr>
      <vt:lpstr>What are the return value and arguments for the callback function?</vt:lpstr>
      <vt:lpstr>What return value and arguments for the callback function?</vt:lpstr>
      <vt:lpstr>What about TracedValue?</vt:lpstr>
      <vt:lpstr>A real example</vt:lpstr>
      <vt:lpstr>Congestion windows 101 (from Wikipedia)</vt:lpstr>
      <vt:lpstr>Are there trace sources available?</vt:lpstr>
      <vt:lpstr>Are there trace sources available?</vt:lpstr>
      <vt:lpstr>Are there trace sources available?</vt:lpstr>
      <vt:lpstr>How do we get started writing our script?</vt:lpstr>
      <vt:lpstr>Avoiding a common mistake in NS3</vt:lpstr>
      <vt:lpstr>Overview of fifth.cc</vt:lpstr>
      <vt:lpstr>Creating our own application: the MyApp class</vt:lpstr>
      <vt:lpstr>Creating our own application: the MyApp class</vt:lpstr>
      <vt:lpstr>Creating our own application: the MyApp class</vt:lpstr>
      <vt:lpstr>The trace sinks</vt:lpstr>
      <vt:lpstr>Introducing errors in the channel</vt:lpstr>
      <vt:lpstr>Setting the application on the receiver node</vt:lpstr>
      <vt:lpstr>Connecting the sender’s socket, and connecting the trace source</vt:lpstr>
      <vt:lpstr>Setting up the application on the sender node</vt:lpstr>
      <vt:lpstr>Running fifth.cc: text output</vt:lpstr>
      <vt:lpstr>Running fifth.cc: plotting the results</vt:lpstr>
      <vt:lpstr>That’s nice, but…</vt:lpstr>
      <vt:lpstr>A sixth.cc walkthrough: CwndChange callback</vt:lpstr>
      <vt:lpstr>A sixth.cc walkthrough: RxDrop callback</vt:lpstr>
      <vt:lpstr>Running sixth.cc</vt:lpstr>
      <vt:lpstr>Just for fun: what happens to uncorrupted packets?</vt:lpstr>
      <vt:lpstr>Using trace helpers</vt:lpstr>
      <vt:lpstr>Two categories of trace helpers</vt:lpstr>
      <vt:lpstr>NS3 uses “mixin” classes to ensure tracing works the same way across all devices or interfaces</vt:lpstr>
      <vt:lpstr>The PcapHelperForDevice mixin class</vt:lpstr>
      <vt:lpstr>Pcap Tracing Device Helper: EnablePcap methods</vt:lpstr>
      <vt:lpstr>Pcap Tracing Device Helper: filename selection</vt:lpstr>
      <vt:lpstr>Ascii Tracing Device Helpers</vt:lpstr>
      <vt:lpstr>Ascii Tracing Device Helpers: filename selection</vt:lpstr>
      <vt:lpstr>Pcap Tracing Protocol Helpers</vt:lpstr>
      <vt:lpstr>Ascii Tracing Protocol Helpers</vt:lpstr>
      <vt:lpstr>Conclusion</vt:lpstr>
    </vt:vector>
  </TitlesOfParts>
  <Company>Thomas Tegge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Chemistry Update</dc:title>
  <cp:lastModifiedBy>Younes, Walid</cp:lastModifiedBy>
  <cp:revision>2409</cp:revision>
  <cp:lastPrinted>2013-07-22T17:47:10Z</cp:lastPrinted>
  <dcterms:created xsi:type="dcterms:W3CDTF">2011-03-27T18:44:25Z</dcterms:created>
  <dcterms:modified xsi:type="dcterms:W3CDTF">2014-04-28T18:09:11Z</dcterms:modified>
</cp:coreProperties>
</file>